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75" r:id="rId4"/>
    <p:sldId id="276" r:id="rId5"/>
    <p:sldId id="277" r:id="rId6"/>
    <p:sldId id="278" r:id="rId7"/>
    <p:sldId id="279" r:id="rId8"/>
    <p:sldId id="281" r:id="rId9"/>
    <p:sldId id="280"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44" d="100"/>
          <a:sy n="144"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tif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tiff"/><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tiff"/><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Decorators</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72585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127493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F93B-7873-7044-8994-7578DF9F2A8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What is a Python Decorator?</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05095E-18F2-1540-AD16-24434F57FB45}"/>
              </a:ext>
            </a:extLst>
          </p:cNvPr>
          <p:cNvSpPr>
            <a:spLocks noGrp="1"/>
          </p:cNvSpPr>
          <p:nvPr>
            <p:ph idx="1"/>
          </p:nvPr>
        </p:nvSpPr>
        <p:spPr>
          <a:xfrm>
            <a:off x="4983164" y="266700"/>
            <a:ext cx="5511800" cy="4864698"/>
          </a:xfrm>
        </p:spPr>
        <p:txBody>
          <a:bodyPr>
            <a:normAutofit fontScale="92500" lnSpcReduction="20000"/>
          </a:bodyPr>
          <a:lstStyle/>
          <a:p>
            <a:r>
              <a:rPr lang="en-US" dirty="0"/>
              <a:t>A Python decorator is a function returning another function, usually applied using the @wrapper syntax</a:t>
            </a:r>
          </a:p>
          <a:p>
            <a:r>
              <a:rPr lang="en-US" dirty="0"/>
              <a:t>It’s a tool for adding logic that manages both functions and classes.</a:t>
            </a:r>
          </a:p>
          <a:p>
            <a:r>
              <a:rPr lang="en-US" dirty="0"/>
              <a:t>It’s a way to run extra processing steps when functions and classes are defined.</a:t>
            </a:r>
          </a:p>
          <a:p>
            <a:r>
              <a:rPr lang="en-US" dirty="0"/>
              <a:t>There are two different types:</a:t>
            </a:r>
          </a:p>
          <a:p>
            <a:pPr lvl="1"/>
            <a:r>
              <a:rPr lang="en-US" dirty="0">
                <a:solidFill>
                  <a:srgbClr val="0432FF"/>
                </a:solidFill>
              </a:rPr>
              <a:t>Function Decorator </a:t>
            </a:r>
            <a:r>
              <a:rPr lang="en-US" dirty="0"/>
              <a:t>– It specifies  special operations for both functions and classes’ methods by wrapping them in an added layer of logic that presents as another function (this added function is usually called a “metafunction”- That is a function that manages another function!). They are specific to a given function/method.</a:t>
            </a:r>
          </a:p>
          <a:p>
            <a:pPr lvl="1"/>
            <a:r>
              <a:rPr lang="en-US" dirty="0">
                <a:solidFill>
                  <a:srgbClr val="0432FF"/>
                </a:solidFill>
              </a:rPr>
              <a:t>Class Decorator </a:t>
            </a:r>
            <a:r>
              <a:rPr lang="en-US" dirty="0"/>
              <a:t>– This augments class definition. It adds support for objects and their interfaces</a:t>
            </a:r>
          </a:p>
        </p:txBody>
      </p:sp>
    </p:spTree>
    <p:extLst>
      <p:ext uri="{BB962C8B-B14F-4D97-AF65-F5344CB8AC3E}">
        <p14:creationId xmlns:p14="http://schemas.microsoft.com/office/powerpoint/2010/main" val="32617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9E841-D3F0-984B-870E-A8F47366324F}"/>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 closer Look at Function Decorators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54B5FE-DC05-F342-A434-4510A6D634CC}"/>
              </a:ext>
            </a:extLst>
          </p:cNvPr>
          <p:cNvSpPr>
            <a:spLocks noGrp="1"/>
          </p:cNvSpPr>
          <p:nvPr>
            <p:ph idx="1"/>
          </p:nvPr>
        </p:nvSpPr>
        <p:spPr>
          <a:xfrm>
            <a:off x="4983163" y="960120"/>
            <a:ext cx="6706665" cy="884555"/>
          </a:xfrm>
        </p:spPr>
        <p:txBody>
          <a:bodyPr>
            <a:normAutofit/>
          </a:bodyPr>
          <a:lstStyle/>
          <a:p>
            <a:r>
              <a:rPr lang="en-US" sz="1700" dirty="0"/>
              <a:t>A function decorator is a runtime declaration about the function that immediately follows. The syntax looks like this:</a:t>
            </a:r>
          </a:p>
        </p:txBody>
      </p:sp>
      <p:pic>
        <p:nvPicPr>
          <p:cNvPr id="4" name="Picture 3">
            <a:extLst>
              <a:ext uri="{FF2B5EF4-FFF2-40B4-BE49-F238E27FC236}">
                <a16:creationId xmlns:a16="http://schemas.microsoft.com/office/drawing/2014/main" id="{2A7E75E1-B7A3-CB4D-845D-023702BF48D7}"/>
              </a:ext>
            </a:extLst>
          </p:cNvPr>
          <p:cNvPicPr>
            <a:picLocks noChangeAspect="1"/>
          </p:cNvPicPr>
          <p:nvPr/>
        </p:nvPicPr>
        <p:blipFill>
          <a:blip r:embed="rId2"/>
          <a:stretch>
            <a:fillRect/>
          </a:stretch>
        </p:blipFill>
        <p:spPr>
          <a:xfrm>
            <a:off x="5348026" y="2058211"/>
            <a:ext cx="2032000" cy="533400"/>
          </a:xfrm>
          <a:prstGeom prst="rect">
            <a:avLst/>
          </a:prstGeom>
          <a:ln>
            <a:solidFill>
              <a:schemeClr val="tx1"/>
            </a:solidFill>
          </a:ln>
        </p:spPr>
      </p:pic>
      <p:sp>
        <p:nvSpPr>
          <p:cNvPr id="5" name="Dodecagon 4">
            <a:extLst>
              <a:ext uri="{FF2B5EF4-FFF2-40B4-BE49-F238E27FC236}">
                <a16:creationId xmlns:a16="http://schemas.microsoft.com/office/drawing/2014/main" id="{073BD9A7-7D45-9248-B794-61743AE4280C}"/>
              </a:ext>
            </a:extLst>
          </p:cNvPr>
          <p:cNvSpPr/>
          <p:nvPr/>
        </p:nvSpPr>
        <p:spPr>
          <a:xfrm>
            <a:off x="5430771" y="1975525"/>
            <a:ext cx="155643" cy="165372"/>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32" name="Dodecagon 31">
            <a:extLst>
              <a:ext uri="{FF2B5EF4-FFF2-40B4-BE49-F238E27FC236}">
                <a16:creationId xmlns:a16="http://schemas.microsoft.com/office/drawing/2014/main" id="{BDDC94CE-DD3C-7948-ADF9-29F064518F60}"/>
              </a:ext>
            </a:extLst>
          </p:cNvPr>
          <p:cNvSpPr/>
          <p:nvPr/>
        </p:nvSpPr>
        <p:spPr>
          <a:xfrm>
            <a:off x="7782249" y="2120236"/>
            <a:ext cx="155643" cy="165372"/>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6" name="TextBox 5">
            <a:extLst>
              <a:ext uri="{FF2B5EF4-FFF2-40B4-BE49-F238E27FC236}">
                <a16:creationId xmlns:a16="http://schemas.microsoft.com/office/drawing/2014/main" id="{BBA396A2-A766-0646-B9E5-2160B15F8F4B}"/>
              </a:ext>
            </a:extLst>
          </p:cNvPr>
          <p:cNvSpPr txBox="1"/>
          <p:nvPr/>
        </p:nvSpPr>
        <p:spPr>
          <a:xfrm>
            <a:off x="8027346" y="2064422"/>
            <a:ext cx="2303428" cy="276999"/>
          </a:xfrm>
          <a:prstGeom prst="rect">
            <a:avLst/>
          </a:prstGeom>
          <a:noFill/>
        </p:spPr>
        <p:txBody>
          <a:bodyPr wrap="square" rtlCol="0">
            <a:spAutoFit/>
          </a:bodyPr>
          <a:lstStyle/>
          <a:p>
            <a:r>
              <a:rPr lang="en-US" sz="1200" dirty="0"/>
              <a:t>The “@” sign</a:t>
            </a:r>
          </a:p>
        </p:txBody>
      </p:sp>
      <p:sp>
        <p:nvSpPr>
          <p:cNvPr id="34" name="Dodecagon 33">
            <a:extLst>
              <a:ext uri="{FF2B5EF4-FFF2-40B4-BE49-F238E27FC236}">
                <a16:creationId xmlns:a16="http://schemas.microsoft.com/office/drawing/2014/main" id="{F921D55C-4623-B247-9D8B-AB680087B3DB}"/>
              </a:ext>
            </a:extLst>
          </p:cNvPr>
          <p:cNvSpPr/>
          <p:nvPr/>
        </p:nvSpPr>
        <p:spPr>
          <a:xfrm>
            <a:off x="7782248" y="2395797"/>
            <a:ext cx="155643" cy="165372"/>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36" name="Dodecagon 35">
            <a:extLst>
              <a:ext uri="{FF2B5EF4-FFF2-40B4-BE49-F238E27FC236}">
                <a16:creationId xmlns:a16="http://schemas.microsoft.com/office/drawing/2014/main" id="{FD31CAD4-32E7-1F42-9D46-6CD3D8A040AA}"/>
              </a:ext>
            </a:extLst>
          </p:cNvPr>
          <p:cNvSpPr/>
          <p:nvPr/>
        </p:nvSpPr>
        <p:spPr>
          <a:xfrm>
            <a:off x="6087523" y="1960843"/>
            <a:ext cx="155643" cy="165372"/>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37" name="TextBox 36">
            <a:extLst>
              <a:ext uri="{FF2B5EF4-FFF2-40B4-BE49-F238E27FC236}">
                <a16:creationId xmlns:a16="http://schemas.microsoft.com/office/drawing/2014/main" id="{CEE4178D-4FAF-734F-9A05-C18123088466}"/>
              </a:ext>
            </a:extLst>
          </p:cNvPr>
          <p:cNvSpPr txBox="1"/>
          <p:nvPr/>
        </p:nvSpPr>
        <p:spPr>
          <a:xfrm>
            <a:off x="8027346" y="2366804"/>
            <a:ext cx="3772305" cy="461665"/>
          </a:xfrm>
          <a:prstGeom prst="rect">
            <a:avLst/>
          </a:prstGeom>
          <a:noFill/>
        </p:spPr>
        <p:txBody>
          <a:bodyPr wrap="square" rtlCol="0">
            <a:spAutoFit/>
          </a:bodyPr>
          <a:lstStyle/>
          <a:p>
            <a:r>
              <a:rPr lang="en-US" sz="1200" dirty="0"/>
              <a:t>Followed by a word that represents a </a:t>
            </a:r>
            <a:r>
              <a:rPr lang="en-US" sz="1200" i="1" dirty="0"/>
              <a:t>metafunction (a function that manages or acts on another function)</a:t>
            </a:r>
          </a:p>
        </p:txBody>
      </p:sp>
      <p:sp>
        <p:nvSpPr>
          <p:cNvPr id="7" name="TextBox 6">
            <a:extLst>
              <a:ext uri="{FF2B5EF4-FFF2-40B4-BE49-F238E27FC236}">
                <a16:creationId xmlns:a16="http://schemas.microsoft.com/office/drawing/2014/main" id="{39D8B1FD-75BB-4546-B00F-6E2485EE630E}"/>
              </a:ext>
            </a:extLst>
          </p:cNvPr>
          <p:cNvSpPr txBox="1"/>
          <p:nvPr/>
        </p:nvSpPr>
        <p:spPr>
          <a:xfrm>
            <a:off x="4899710" y="3038863"/>
            <a:ext cx="6808102" cy="861774"/>
          </a:xfrm>
          <a:prstGeom prst="rect">
            <a:avLst/>
          </a:prstGeom>
          <a:noFill/>
        </p:spPr>
        <p:txBody>
          <a:bodyPr wrap="square" rtlCol="0">
            <a:spAutoFit/>
          </a:bodyPr>
          <a:lstStyle/>
          <a:p>
            <a:r>
              <a:rPr lang="en-US" sz="1400" u="sng" dirty="0"/>
              <a:t>How it works:</a:t>
            </a:r>
          </a:p>
          <a:p>
            <a:r>
              <a:rPr lang="en-US" sz="1200" dirty="0"/>
              <a:t>This syntax (above) connects the method (“talleydecoinst”) to the decorator’s results. So when the method is called sometime later in the code,  this brings forth the results of the decorator  first. So for every call made to this method, the decorator is run and processed</a:t>
            </a:r>
          </a:p>
        </p:txBody>
      </p:sp>
    </p:spTree>
    <p:extLst>
      <p:ext uri="{BB962C8B-B14F-4D97-AF65-F5344CB8AC3E}">
        <p14:creationId xmlns:p14="http://schemas.microsoft.com/office/powerpoint/2010/main" val="361278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5755A-7BB2-644A-887A-E577F0CAD465}"/>
              </a:ext>
            </a:extLst>
          </p:cNvPr>
          <p:cNvSpPr>
            <a:spLocks noGrp="1"/>
          </p:cNvSpPr>
          <p:nvPr>
            <p:ph type="title"/>
          </p:nvPr>
        </p:nvSpPr>
        <p:spPr>
          <a:xfrm>
            <a:off x="2855540" y="116401"/>
            <a:ext cx="6230857" cy="1230570"/>
          </a:xfrm>
        </p:spPr>
        <p:txBody>
          <a:bodyPr anchor="t">
            <a:normAutofit/>
          </a:bodyPr>
          <a:lstStyle/>
          <a:p>
            <a:pPr algn="l"/>
            <a:r>
              <a:rPr lang="en-US" sz="3600" dirty="0">
                <a:solidFill>
                  <a:schemeClr val="accent1"/>
                </a:solidFill>
              </a:rPr>
              <a:t>Core Concepts and Definitions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5EE1E5A-0B75-B74D-94DF-1A1DB63B9334}"/>
              </a:ext>
            </a:extLst>
          </p:cNvPr>
          <p:cNvSpPr>
            <a:spLocks noGrp="1"/>
          </p:cNvSpPr>
          <p:nvPr>
            <p:ph idx="1"/>
          </p:nvPr>
        </p:nvSpPr>
        <p:spPr>
          <a:xfrm>
            <a:off x="2819658" y="1114425"/>
            <a:ext cx="8681779" cy="4464050"/>
          </a:xfrm>
        </p:spPr>
        <p:txBody>
          <a:bodyPr anchor="t">
            <a:normAutofit/>
          </a:bodyPr>
          <a:lstStyle/>
          <a:p>
            <a:pPr>
              <a:lnSpc>
                <a:spcPct val="110000"/>
              </a:lnSpc>
            </a:pPr>
            <a:r>
              <a:rPr lang="en-US" sz="1400" dirty="0">
                <a:solidFill>
                  <a:srgbClr val="0432FF"/>
                </a:solidFill>
              </a:rPr>
              <a:t>First-Class Functions </a:t>
            </a:r>
            <a:r>
              <a:rPr lang="en-US" sz="1400" dirty="0"/>
              <a:t>=  All functions in python are first-class functions.  This means we can treat them them like any other kind of Python object (like an </a:t>
            </a:r>
            <a:r>
              <a:rPr lang="en-US" sz="1400" i="1" dirty="0"/>
              <a:t>int</a:t>
            </a:r>
            <a:r>
              <a:rPr lang="en-US" sz="1400" dirty="0"/>
              <a:t> or a </a:t>
            </a:r>
            <a:r>
              <a:rPr lang="en-US" sz="1400" i="1" dirty="0"/>
              <a:t>string</a:t>
            </a:r>
            <a:r>
              <a:rPr lang="en-US" sz="1400" dirty="0"/>
              <a:t>, etc.). So they are able to be passed as an argument, returned from a function, assigned to a variable, can be stored in data structures (like a list)</a:t>
            </a:r>
          </a:p>
          <a:p>
            <a:pPr>
              <a:lnSpc>
                <a:spcPct val="110000"/>
              </a:lnSpc>
            </a:pPr>
            <a:r>
              <a:rPr lang="en-US" sz="1400" dirty="0">
                <a:solidFill>
                  <a:srgbClr val="0432FF"/>
                </a:solidFill>
              </a:rPr>
              <a:t>Executing a function takes this form </a:t>
            </a:r>
            <a:r>
              <a:rPr lang="en-US" sz="1400" dirty="0"/>
              <a:t>:</a:t>
            </a:r>
          </a:p>
          <a:p>
            <a:pPr lvl="1">
              <a:lnSpc>
                <a:spcPct val="110000"/>
              </a:lnSpc>
            </a:pPr>
            <a:r>
              <a:rPr lang="en-US" sz="1400" dirty="0"/>
              <a:t>myfunc()</a:t>
            </a:r>
          </a:p>
          <a:p>
            <a:pPr>
              <a:lnSpc>
                <a:spcPct val="110000"/>
              </a:lnSpc>
            </a:pPr>
            <a:r>
              <a:rPr lang="en-US" sz="1400" dirty="0">
                <a:solidFill>
                  <a:srgbClr val="0432FF"/>
                </a:solidFill>
              </a:rPr>
              <a:t>Making an object or variable equal a function</a:t>
            </a:r>
            <a:r>
              <a:rPr lang="en-US" sz="1400" dirty="0"/>
              <a:t>, takes this form:</a:t>
            </a:r>
          </a:p>
          <a:p>
            <a:pPr lvl="1">
              <a:lnSpc>
                <a:spcPct val="110000"/>
              </a:lnSpc>
            </a:pPr>
            <a:r>
              <a:rPr lang="en-US" sz="1400" dirty="0"/>
              <a:t>x = myfunc   # note no “()”. So this will not be executed</a:t>
            </a:r>
          </a:p>
          <a:p>
            <a:pPr lvl="1">
              <a:lnSpc>
                <a:spcPct val="110000"/>
              </a:lnSpc>
            </a:pPr>
            <a:r>
              <a:rPr lang="en-US" sz="1400" dirty="0"/>
              <a:t>x can now be used in place of the function </a:t>
            </a:r>
            <a:r>
              <a:rPr lang="en-US" sz="1400" i="1" dirty="0"/>
              <a:t>myfunc</a:t>
            </a:r>
          </a:p>
          <a:p>
            <a:pPr>
              <a:lnSpc>
                <a:spcPct val="110000"/>
              </a:lnSpc>
            </a:pPr>
            <a:r>
              <a:rPr lang="en-US" sz="1400" dirty="0">
                <a:solidFill>
                  <a:srgbClr val="0432FF"/>
                </a:solidFill>
              </a:rPr>
              <a:t>Higher-order Functions </a:t>
            </a:r>
            <a:r>
              <a:rPr lang="en-US" sz="1400" i="1" dirty="0"/>
              <a:t>= </a:t>
            </a:r>
            <a:r>
              <a:rPr lang="en-US" sz="1400" dirty="0"/>
              <a:t>A function that can accept other functions as arguments and return functions to the caller</a:t>
            </a:r>
          </a:p>
          <a:p>
            <a:pPr>
              <a:lnSpc>
                <a:spcPct val="110000"/>
              </a:lnSpc>
            </a:pPr>
            <a:endParaRPr lang="en-US" sz="1400" dirty="0"/>
          </a:p>
        </p:txBody>
      </p:sp>
      <p:pic>
        <p:nvPicPr>
          <p:cNvPr id="4" name="Picture 3">
            <a:extLst>
              <a:ext uri="{FF2B5EF4-FFF2-40B4-BE49-F238E27FC236}">
                <a16:creationId xmlns:a16="http://schemas.microsoft.com/office/drawing/2014/main" id="{B75FC483-1B19-1648-9815-4490296A9645}"/>
              </a:ext>
            </a:extLst>
          </p:cNvPr>
          <p:cNvPicPr>
            <a:picLocks noChangeAspect="1"/>
          </p:cNvPicPr>
          <p:nvPr/>
        </p:nvPicPr>
        <p:blipFill>
          <a:blip r:embed="rId2"/>
          <a:stretch>
            <a:fillRect/>
          </a:stretch>
        </p:blipFill>
        <p:spPr>
          <a:xfrm>
            <a:off x="2230437" y="4668762"/>
            <a:ext cx="4597400" cy="1854200"/>
          </a:xfrm>
          <a:prstGeom prst="rect">
            <a:avLst/>
          </a:prstGeom>
          <a:ln>
            <a:solidFill>
              <a:schemeClr val="tx1"/>
            </a:solidFill>
          </a:ln>
        </p:spPr>
      </p:pic>
      <p:pic>
        <p:nvPicPr>
          <p:cNvPr id="5" name="Picture 4">
            <a:extLst>
              <a:ext uri="{FF2B5EF4-FFF2-40B4-BE49-F238E27FC236}">
                <a16:creationId xmlns:a16="http://schemas.microsoft.com/office/drawing/2014/main" id="{35BDCECB-EB8F-684A-812A-5644FBFD2CF5}"/>
              </a:ext>
            </a:extLst>
          </p:cNvPr>
          <p:cNvPicPr>
            <a:picLocks noChangeAspect="1"/>
          </p:cNvPicPr>
          <p:nvPr/>
        </p:nvPicPr>
        <p:blipFill>
          <a:blip r:embed="rId3"/>
          <a:stretch>
            <a:fillRect/>
          </a:stretch>
        </p:blipFill>
        <p:spPr>
          <a:xfrm>
            <a:off x="7428900" y="5430838"/>
            <a:ext cx="2654300" cy="1016000"/>
          </a:xfrm>
          <a:prstGeom prst="rect">
            <a:avLst/>
          </a:prstGeom>
          <a:solidFill>
            <a:srgbClr val="FF0000"/>
          </a:solidFill>
          <a:ln>
            <a:solidFill>
              <a:schemeClr val="tx1"/>
            </a:solidFill>
          </a:ln>
        </p:spPr>
      </p:pic>
      <p:cxnSp>
        <p:nvCxnSpPr>
          <p:cNvPr id="7" name="Straight Arrow Connector 6">
            <a:extLst>
              <a:ext uri="{FF2B5EF4-FFF2-40B4-BE49-F238E27FC236}">
                <a16:creationId xmlns:a16="http://schemas.microsoft.com/office/drawing/2014/main" id="{22FC6617-75AB-C24D-ACA4-C2D3516CE59E}"/>
              </a:ext>
            </a:extLst>
          </p:cNvPr>
          <p:cNvCxnSpPr/>
          <p:nvPr/>
        </p:nvCxnSpPr>
        <p:spPr>
          <a:xfrm>
            <a:off x="4988451" y="5595862"/>
            <a:ext cx="2291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0DA106D-B6A0-7D41-973D-B62911BF827D}"/>
              </a:ext>
            </a:extLst>
          </p:cNvPr>
          <p:cNvCxnSpPr>
            <a:cxnSpLocks/>
          </p:cNvCxnSpPr>
          <p:nvPr/>
        </p:nvCxnSpPr>
        <p:spPr>
          <a:xfrm flipV="1">
            <a:off x="6802136" y="5836597"/>
            <a:ext cx="595615" cy="25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F1D393-6E15-434E-A94D-DCB3875A3316}"/>
              </a:ext>
            </a:extLst>
          </p:cNvPr>
          <p:cNvCxnSpPr>
            <a:cxnSpLocks/>
          </p:cNvCxnSpPr>
          <p:nvPr/>
        </p:nvCxnSpPr>
        <p:spPr>
          <a:xfrm flipV="1">
            <a:off x="6684158" y="6126163"/>
            <a:ext cx="713593" cy="21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937380E-09DD-3F45-975C-0FFE65DC323B}"/>
              </a:ext>
            </a:extLst>
          </p:cNvPr>
          <p:cNvSpPr txBox="1"/>
          <p:nvPr/>
        </p:nvSpPr>
        <p:spPr>
          <a:xfrm>
            <a:off x="3206751" y="4338536"/>
            <a:ext cx="1590674" cy="338554"/>
          </a:xfrm>
          <a:prstGeom prst="rect">
            <a:avLst/>
          </a:prstGeom>
          <a:noFill/>
        </p:spPr>
        <p:txBody>
          <a:bodyPr wrap="square" rtlCol="0">
            <a:spAutoFit/>
          </a:bodyPr>
          <a:lstStyle/>
          <a:p>
            <a:pPr algn="ctr"/>
            <a:r>
              <a:rPr lang="en-US" sz="1600" u="sng" dirty="0">
                <a:latin typeface="Bradley Hand" pitchFamily="2" charset="77"/>
              </a:rPr>
              <a:t>code</a:t>
            </a:r>
          </a:p>
        </p:txBody>
      </p:sp>
      <p:sp>
        <p:nvSpPr>
          <p:cNvPr id="42" name="TextBox 41">
            <a:extLst>
              <a:ext uri="{FF2B5EF4-FFF2-40B4-BE49-F238E27FC236}">
                <a16:creationId xmlns:a16="http://schemas.microsoft.com/office/drawing/2014/main" id="{BF3D0675-0C98-2F4D-8824-5BD597714CE9}"/>
              </a:ext>
            </a:extLst>
          </p:cNvPr>
          <p:cNvSpPr txBox="1"/>
          <p:nvPr/>
        </p:nvSpPr>
        <p:spPr>
          <a:xfrm>
            <a:off x="7734301" y="5008468"/>
            <a:ext cx="1590674" cy="338554"/>
          </a:xfrm>
          <a:prstGeom prst="rect">
            <a:avLst/>
          </a:prstGeom>
          <a:noFill/>
        </p:spPr>
        <p:txBody>
          <a:bodyPr wrap="square" rtlCol="0">
            <a:spAutoFit/>
          </a:bodyPr>
          <a:lstStyle/>
          <a:p>
            <a:pPr algn="ctr"/>
            <a:r>
              <a:rPr lang="en-US" sz="1600" u="sng" dirty="0">
                <a:latin typeface="Bradley Hand" pitchFamily="2" charset="77"/>
              </a:rPr>
              <a:t>Code output</a:t>
            </a:r>
          </a:p>
        </p:txBody>
      </p:sp>
    </p:spTree>
    <p:extLst>
      <p:ext uri="{BB962C8B-B14F-4D97-AF65-F5344CB8AC3E}">
        <p14:creationId xmlns:p14="http://schemas.microsoft.com/office/powerpoint/2010/main" val="37294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5755A-7BB2-644A-887A-E577F0CAD465}"/>
              </a:ext>
            </a:extLst>
          </p:cNvPr>
          <p:cNvSpPr>
            <a:spLocks noGrp="1"/>
          </p:cNvSpPr>
          <p:nvPr>
            <p:ph type="title"/>
          </p:nvPr>
        </p:nvSpPr>
        <p:spPr>
          <a:xfrm>
            <a:off x="2855540" y="116401"/>
            <a:ext cx="6230857" cy="1230570"/>
          </a:xfrm>
        </p:spPr>
        <p:txBody>
          <a:bodyPr anchor="t">
            <a:normAutofit/>
          </a:bodyPr>
          <a:lstStyle/>
          <a:p>
            <a:pPr algn="l"/>
            <a:r>
              <a:rPr lang="en-US" sz="3600" dirty="0">
                <a:solidFill>
                  <a:schemeClr val="accent1"/>
                </a:solidFill>
              </a:rPr>
              <a:t>Core Concepts and Definitions (2)</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5EE1E5A-0B75-B74D-94DF-1A1DB63B9334}"/>
              </a:ext>
            </a:extLst>
          </p:cNvPr>
          <p:cNvSpPr>
            <a:spLocks noGrp="1"/>
          </p:cNvSpPr>
          <p:nvPr>
            <p:ph idx="1"/>
          </p:nvPr>
        </p:nvSpPr>
        <p:spPr>
          <a:xfrm>
            <a:off x="2819658" y="1114425"/>
            <a:ext cx="8681779" cy="1377040"/>
          </a:xfrm>
        </p:spPr>
        <p:txBody>
          <a:bodyPr anchor="t">
            <a:normAutofit/>
          </a:bodyPr>
          <a:lstStyle/>
          <a:p>
            <a:pPr>
              <a:lnSpc>
                <a:spcPct val="110000"/>
              </a:lnSpc>
            </a:pPr>
            <a:r>
              <a:rPr lang="en-US" sz="1400" dirty="0">
                <a:solidFill>
                  <a:srgbClr val="0432FF"/>
                </a:solidFill>
              </a:rPr>
              <a:t>Higher-order Functions </a:t>
            </a:r>
            <a:r>
              <a:rPr lang="en-US" sz="1400" i="1" dirty="0"/>
              <a:t>= </a:t>
            </a:r>
            <a:r>
              <a:rPr lang="en-US" sz="1400" dirty="0"/>
              <a:t>A function that can accept other functions as arguments and return functions to the caller. </a:t>
            </a:r>
          </a:p>
          <a:p>
            <a:pPr>
              <a:lnSpc>
                <a:spcPct val="110000"/>
              </a:lnSpc>
            </a:pPr>
            <a:endParaRPr lang="en-US" sz="1400" dirty="0"/>
          </a:p>
          <a:p>
            <a:pPr>
              <a:lnSpc>
                <a:spcPct val="110000"/>
              </a:lnSpc>
            </a:pPr>
            <a:endParaRPr lang="en-US" sz="1400" dirty="0"/>
          </a:p>
        </p:txBody>
      </p:sp>
      <p:pic>
        <p:nvPicPr>
          <p:cNvPr id="6" name="Picture 5">
            <a:extLst>
              <a:ext uri="{FF2B5EF4-FFF2-40B4-BE49-F238E27FC236}">
                <a16:creationId xmlns:a16="http://schemas.microsoft.com/office/drawing/2014/main" id="{298024FF-4F06-C046-8F0A-B39709D12FE4}"/>
              </a:ext>
            </a:extLst>
          </p:cNvPr>
          <p:cNvPicPr>
            <a:picLocks noChangeAspect="1"/>
          </p:cNvPicPr>
          <p:nvPr/>
        </p:nvPicPr>
        <p:blipFill>
          <a:blip r:embed="rId2"/>
          <a:stretch>
            <a:fillRect/>
          </a:stretch>
        </p:blipFill>
        <p:spPr>
          <a:xfrm>
            <a:off x="3047999" y="2391677"/>
            <a:ext cx="7239000" cy="2603500"/>
          </a:xfrm>
          <a:prstGeom prst="rect">
            <a:avLst/>
          </a:prstGeom>
          <a:ln>
            <a:solidFill>
              <a:schemeClr val="tx1"/>
            </a:solidFill>
          </a:ln>
        </p:spPr>
      </p:pic>
      <p:pic>
        <p:nvPicPr>
          <p:cNvPr id="9" name="Picture 8">
            <a:extLst>
              <a:ext uri="{FF2B5EF4-FFF2-40B4-BE49-F238E27FC236}">
                <a16:creationId xmlns:a16="http://schemas.microsoft.com/office/drawing/2014/main" id="{92104D77-3137-0A4E-ACE0-27A98597FE00}"/>
              </a:ext>
            </a:extLst>
          </p:cNvPr>
          <p:cNvPicPr>
            <a:picLocks noChangeAspect="1"/>
          </p:cNvPicPr>
          <p:nvPr/>
        </p:nvPicPr>
        <p:blipFill>
          <a:blip r:embed="rId3"/>
          <a:stretch>
            <a:fillRect/>
          </a:stretch>
        </p:blipFill>
        <p:spPr>
          <a:xfrm>
            <a:off x="3116264" y="5551192"/>
            <a:ext cx="2006600" cy="762000"/>
          </a:xfrm>
          <a:prstGeom prst="rect">
            <a:avLst/>
          </a:prstGeom>
          <a:ln>
            <a:solidFill>
              <a:schemeClr val="tx1"/>
            </a:solidFill>
          </a:ln>
        </p:spPr>
      </p:pic>
      <p:sp>
        <p:nvSpPr>
          <p:cNvPr id="37" name="TextBox 36">
            <a:extLst>
              <a:ext uri="{FF2B5EF4-FFF2-40B4-BE49-F238E27FC236}">
                <a16:creationId xmlns:a16="http://schemas.microsoft.com/office/drawing/2014/main" id="{1F1F86B3-99B8-2E43-B679-35AFA30847C9}"/>
              </a:ext>
            </a:extLst>
          </p:cNvPr>
          <p:cNvSpPr txBox="1"/>
          <p:nvPr/>
        </p:nvSpPr>
        <p:spPr>
          <a:xfrm>
            <a:off x="5838826" y="2022937"/>
            <a:ext cx="1590674" cy="338554"/>
          </a:xfrm>
          <a:prstGeom prst="rect">
            <a:avLst/>
          </a:prstGeom>
          <a:noFill/>
        </p:spPr>
        <p:txBody>
          <a:bodyPr wrap="square" rtlCol="0">
            <a:spAutoFit/>
          </a:bodyPr>
          <a:lstStyle/>
          <a:p>
            <a:pPr algn="ctr"/>
            <a:r>
              <a:rPr lang="en-US" sz="1600" u="sng" dirty="0">
                <a:latin typeface="Bradley Hand" pitchFamily="2" charset="77"/>
              </a:rPr>
              <a:t>code</a:t>
            </a:r>
          </a:p>
        </p:txBody>
      </p:sp>
      <p:sp>
        <p:nvSpPr>
          <p:cNvPr id="38" name="TextBox 37">
            <a:extLst>
              <a:ext uri="{FF2B5EF4-FFF2-40B4-BE49-F238E27FC236}">
                <a16:creationId xmlns:a16="http://schemas.microsoft.com/office/drawing/2014/main" id="{34A0CFCC-11C8-5640-A54A-45EAF0BE1E79}"/>
              </a:ext>
            </a:extLst>
          </p:cNvPr>
          <p:cNvSpPr txBox="1"/>
          <p:nvPr/>
        </p:nvSpPr>
        <p:spPr>
          <a:xfrm>
            <a:off x="3226664" y="5212638"/>
            <a:ext cx="1590674" cy="338554"/>
          </a:xfrm>
          <a:prstGeom prst="rect">
            <a:avLst/>
          </a:prstGeom>
          <a:noFill/>
        </p:spPr>
        <p:txBody>
          <a:bodyPr wrap="square" rtlCol="0">
            <a:spAutoFit/>
          </a:bodyPr>
          <a:lstStyle/>
          <a:p>
            <a:pPr algn="ctr"/>
            <a:r>
              <a:rPr lang="en-US" sz="1600" u="sng" dirty="0">
                <a:latin typeface="Bradley Hand" pitchFamily="2" charset="77"/>
              </a:rPr>
              <a:t>Code output</a:t>
            </a:r>
          </a:p>
        </p:txBody>
      </p:sp>
    </p:spTree>
    <p:extLst>
      <p:ext uri="{BB962C8B-B14F-4D97-AF65-F5344CB8AC3E}">
        <p14:creationId xmlns:p14="http://schemas.microsoft.com/office/powerpoint/2010/main" val="280592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5755A-7BB2-644A-887A-E577F0CAD465}"/>
              </a:ext>
            </a:extLst>
          </p:cNvPr>
          <p:cNvSpPr>
            <a:spLocks noGrp="1"/>
          </p:cNvSpPr>
          <p:nvPr>
            <p:ph type="title"/>
          </p:nvPr>
        </p:nvSpPr>
        <p:spPr>
          <a:xfrm>
            <a:off x="3249613" y="41048"/>
            <a:ext cx="6230857" cy="555625"/>
          </a:xfrm>
        </p:spPr>
        <p:txBody>
          <a:bodyPr anchor="t">
            <a:normAutofit fontScale="90000"/>
          </a:bodyPr>
          <a:lstStyle/>
          <a:p>
            <a:pPr algn="l"/>
            <a:r>
              <a:rPr lang="en-US" sz="3600" dirty="0">
                <a:solidFill>
                  <a:schemeClr val="accent1"/>
                </a:solidFill>
              </a:rPr>
              <a:t>Core Concepts and Definitions (3)</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5EE1E5A-0B75-B74D-94DF-1A1DB63B9334}"/>
              </a:ext>
            </a:extLst>
          </p:cNvPr>
          <p:cNvSpPr>
            <a:spLocks noGrp="1"/>
          </p:cNvSpPr>
          <p:nvPr>
            <p:ph idx="1"/>
          </p:nvPr>
        </p:nvSpPr>
        <p:spPr>
          <a:xfrm>
            <a:off x="2221882" y="753403"/>
            <a:ext cx="9454948" cy="951276"/>
          </a:xfrm>
        </p:spPr>
        <p:txBody>
          <a:bodyPr anchor="t">
            <a:normAutofit lnSpcReduction="10000"/>
          </a:bodyPr>
          <a:lstStyle/>
          <a:p>
            <a:r>
              <a:rPr lang="en-US" sz="1400" b="1" u="sng" dirty="0">
                <a:solidFill>
                  <a:srgbClr val="0432FF"/>
                </a:solidFill>
              </a:rPr>
              <a:t>Closures:</a:t>
            </a:r>
            <a:r>
              <a:rPr lang="en-US" sz="1400" b="1" dirty="0">
                <a:solidFill>
                  <a:srgbClr val="0432FF"/>
                </a:solidFill>
              </a:rPr>
              <a:t> </a:t>
            </a:r>
            <a:r>
              <a:rPr lang="en-US" sz="1400" b="1" dirty="0"/>
              <a:t> </a:t>
            </a:r>
            <a:r>
              <a:rPr lang="en-US" sz="1200" dirty="0"/>
              <a:t>Returning a function from within another function. </a:t>
            </a:r>
            <a:r>
              <a:rPr lang="en-US" sz="1200" dirty="0">
                <a:solidFill>
                  <a:srgbClr val="222222"/>
                </a:solidFill>
              </a:rPr>
              <a:t>A </a:t>
            </a:r>
            <a:r>
              <a:rPr lang="en-US" sz="1200" b="1" dirty="0">
                <a:solidFill>
                  <a:srgbClr val="222222"/>
                </a:solidFill>
              </a:rPr>
              <a:t>Closure</a:t>
            </a:r>
            <a:r>
              <a:rPr lang="en-US" sz="1200" dirty="0">
                <a:solidFill>
                  <a:srgbClr val="222222"/>
                </a:solidFill>
              </a:rPr>
              <a:t> is a function object that remembers values in enclosing scopes even if they are not present in memory.  To be a closure, these three conditions must be met:  </a:t>
            </a:r>
            <a:r>
              <a:rPr lang="en-US" sz="1200" dirty="0">
                <a:solidFill>
                  <a:srgbClr val="0432FF"/>
                </a:solidFill>
              </a:rPr>
              <a:t>1</a:t>
            </a:r>
            <a:r>
              <a:rPr lang="en-US" sz="1200" dirty="0">
                <a:solidFill>
                  <a:srgbClr val="222222"/>
                </a:solidFill>
              </a:rPr>
              <a:t>.there must </a:t>
            </a:r>
            <a:r>
              <a:rPr lang="en-US" sz="1200" dirty="0"/>
              <a:t>be a nested function in place. </a:t>
            </a:r>
            <a:r>
              <a:rPr lang="en-US" sz="1200" dirty="0">
                <a:solidFill>
                  <a:srgbClr val="0432FF"/>
                </a:solidFill>
              </a:rPr>
              <a:t>2. </a:t>
            </a:r>
            <a:r>
              <a:rPr lang="en-US" sz="1200" dirty="0"/>
              <a:t>The nested function must make use of a value defined in the enclosing function. </a:t>
            </a:r>
            <a:r>
              <a:rPr lang="en-US" sz="1200" dirty="0">
                <a:solidFill>
                  <a:srgbClr val="0432FF"/>
                </a:solidFill>
              </a:rPr>
              <a:t>3. </a:t>
            </a:r>
            <a:r>
              <a:rPr lang="en-US" sz="1200" dirty="0"/>
              <a:t>The enclosing function must return the nested function.</a:t>
            </a:r>
          </a:p>
          <a:p>
            <a:endParaRPr lang="en-US" sz="1400" dirty="0"/>
          </a:p>
          <a:p>
            <a:endParaRPr lang="en-US" sz="1400" dirty="0"/>
          </a:p>
          <a:p>
            <a:pPr>
              <a:lnSpc>
                <a:spcPct val="110000"/>
              </a:lnSpc>
            </a:pPr>
            <a:endParaRPr lang="en-US" sz="1400" dirty="0">
              <a:solidFill>
                <a:srgbClr val="0432FF"/>
              </a:solidFill>
            </a:endParaRPr>
          </a:p>
          <a:p>
            <a:pPr>
              <a:lnSpc>
                <a:spcPct val="110000"/>
              </a:lnSpc>
            </a:pPr>
            <a:endParaRPr lang="en-US" sz="1400" dirty="0"/>
          </a:p>
        </p:txBody>
      </p:sp>
      <p:sp>
        <p:nvSpPr>
          <p:cNvPr id="37" name="TextBox 36">
            <a:extLst>
              <a:ext uri="{FF2B5EF4-FFF2-40B4-BE49-F238E27FC236}">
                <a16:creationId xmlns:a16="http://schemas.microsoft.com/office/drawing/2014/main" id="{1F1F86B3-99B8-2E43-B679-35AFA30847C9}"/>
              </a:ext>
            </a:extLst>
          </p:cNvPr>
          <p:cNvSpPr txBox="1"/>
          <p:nvPr/>
        </p:nvSpPr>
        <p:spPr>
          <a:xfrm>
            <a:off x="4903404" y="2323522"/>
            <a:ext cx="1590674" cy="338554"/>
          </a:xfrm>
          <a:prstGeom prst="rect">
            <a:avLst/>
          </a:prstGeom>
          <a:noFill/>
        </p:spPr>
        <p:txBody>
          <a:bodyPr wrap="square" rtlCol="0">
            <a:spAutoFit/>
          </a:bodyPr>
          <a:lstStyle/>
          <a:p>
            <a:pPr algn="ctr"/>
            <a:r>
              <a:rPr lang="en-US" sz="1600" u="sng" dirty="0">
                <a:latin typeface="Bradley Hand" pitchFamily="2" charset="77"/>
              </a:rPr>
              <a:t>code</a:t>
            </a:r>
          </a:p>
        </p:txBody>
      </p:sp>
      <p:sp>
        <p:nvSpPr>
          <p:cNvPr id="38" name="TextBox 37">
            <a:extLst>
              <a:ext uri="{FF2B5EF4-FFF2-40B4-BE49-F238E27FC236}">
                <a16:creationId xmlns:a16="http://schemas.microsoft.com/office/drawing/2014/main" id="{34A0CFCC-11C8-5640-A54A-45EAF0BE1E79}"/>
              </a:ext>
            </a:extLst>
          </p:cNvPr>
          <p:cNvSpPr txBox="1"/>
          <p:nvPr/>
        </p:nvSpPr>
        <p:spPr>
          <a:xfrm>
            <a:off x="2255489" y="4692860"/>
            <a:ext cx="1590674" cy="338554"/>
          </a:xfrm>
          <a:prstGeom prst="rect">
            <a:avLst/>
          </a:prstGeom>
          <a:noFill/>
        </p:spPr>
        <p:txBody>
          <a:bodyPr wrap="square" rtlCol="0">
            <a:spAutoFit/>
          </a:bodyPr>
          <a:lstStyle/>
          <a:p>
            <a:pPr algn="ctr"/>
            <a:r>
              <a:rPr lang="en-US" sz="1600" u="sng" dirty="0">
                <a:latin typeface="Bradley Hand" pitchFamily="2" charset="77"/>
              </a:rPr>
              <a:t>Code output</a:t>
            </a:r>
          </a:p>
        </p:txBody>
      </p:sp>
      <p:pic>
        <p:nvPicPr>
          <p:cNvPr id="4" name="Picture 3">
            <a:extLst>
              <a:ext uri="{FF2B5EF4-FFF2-40B4-BE49-F238E27FC236}">
                <a16:creationId xmlns:a16="http://schemas.microsoft.com/office/drawing/2014/main" id="{76A835BD-9319-A243-B79A-490E1D6ED7E0}"/>
              </a:ext>
            </a:extLst>
          </p:cNvPr>
          <p:cNvPicPr>
            <a:picLocks noChangeAspect="1"/>
          </p:cNvPicPr>
          <p:nvPr/>
        </p:nvPicPr>
        <p:blipFill>
          <a:blip r:embed="rId2"/>
          <a:stretch>
            <a:fillRect/>
          </a:stretch>
        </p:blipFill>
        <p:spPr>
          <a:xfrm>
            <a:off x="2331640" y="2001979"/>
            <a:ext cx="6642100" cy="2324100"/>
          </a:xfrm>
          <a:prstGeom prst="rect">
            <a:avLst/>
          </a:prstGeom>
          <a:ln>
            <a:solidFill>
              <a:schemeClr val="tx1"/>
            </a:solidFill>
          </a:ln>
        </p:spPr>
      </p:pic>
      <p:pic>
        <p:nvPicPr>
          <p:cNvPr id="5" name="Picture 4">
            <a:extLst>
              <a:ext uri="{FF2B5EF4-FFF2-40B4-BE49-F238E27FC236}">
                <a16:creationId xmlns:a16="http://schemas.microsoft.com/office/drawing/2014/main" id="{68908C96-1E86-9846-9689-E14E02E83916}"/>
              </a:ext>
            </a:extLst>
          </p:cNvPr>
          <p:cNvPicPr>
            <a:picLocks noChangeAspect="1"/>
          </p:cNvPicPr>
          <p:nvPr/>
        </p:nvPicPr>
        <p:blipFill>
          <a:blip r:embed="rId3"/>
          <a:stretch>
            <a:fillRect/>
          </a:stretch>
        </p:blipFill>
        <p:spPr>
          <a:xfrm>
            <a:off x="2368310" y="5195820"/>
            <a:ext cx="1422400" cy="533400"/>
          </a:xfrm>
          <a:prstGeom prst="rect">
            <a:avLst/>
          </a:prstGeom>
          <a:ln>
            <a:solidFill>
              <a:schemeClr val="tx1"/>
            </a:solidFill>
          </a:ln>
        </p:spPr>
      </p:pic>
      <p:sp>
        <p:nvSpPr>
          <p:cNvPr id="7" name="Dodecagon 6">
            <a:extLst>
              <a:ext uri="{FF2B5EF4-FFF2-40B4-BE49-F238E27FC236}">
                <a16:creationId xmlns:a16="http://schemas.microsoft.com/office/drawing/2014/main" id="{4F71E4A6-B4C0-7441-9E42-BCBEA2CE4B64}"/>
              </a:ext>
            </a:extLst>
          </p:cNvPr>
          <p:cNvSpPr/>
          <p:nvPr/>
        </p:nvSpPr>
        <p:spPr>
          <a:xfrm>
            <a:off x="2351452" y="3196821"/>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36" name="Dodecagon 35">
            <a:extLst>
              <a:ext uri="{FF2B5EF4-FFF2-40B4-BE49-F238E27FC236}">
                <a16:creationId xmlns:a16="http://schemas.microsoft.com/office/drawing/2014/main" id="{E922402E-CD89-C441-8A0E-2AC532D26BC0}"/>
              </a:ext>
            </a:extLst>
          </p:cNvPr>
          <p:cNvSpPr/>
          <p:nvPr/>
        </p:nvSpPr>
        <p:spPr>
          <a:xfrm>
            <a:off x="5432055" y="4605272"/>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32" name="TextBox 31">
            <a:extLst>
              <a:ext uri="{FF2B5EF4-FFF2-40B4-BE49-F238E27FC236}">
                <a16:creationId xmlns:a16="http://schemas.microsoft.com/office/drawing/2014/main" id="{7874DD20-FD6C-4347-8384-35267784EDE6}"/>
              </a:ext>
            </a:extLst>
          </p:cNvPr>
          <p:cNvSpPr txBox="1"/>
          <p:nvPr/>
        </p:nvSpPr>
        <p:spPr>
          <a:xfrm>
            <a:off x="5735588" y="4493885"/>
            <a:ext cx="6316982" cy="1015663"/>
          </a:xfrm>
          <a:prstGeom prst="rect">
            <a:avLst/>
          </a:prstGeom>
          <a:noFill/>
        </p:spPr>
        <p:txBody>
          <a:bodyPr wrap="square" rtlCol="0">
            <a:spAutoFit/>
          </a:bodyPr>
          <a:lstStyle/>
          <a:p>
            <a:r>
              <a:rPr lang="en-US" sz="1200" dirty="0">
                <a:solidFill>
                  <a:srgbClr val="0432FF"/>
                </a:solidFill>
              </a:rPr>
              <a:t>get_name </a:t>
            </a:r>
            <a:r>
              <a:rPr lang="en-US" sz="1200" dirty="0"/>
              <a:t>is a function returned by the </a:t>
            </a:r>
            <a:r>
              <a:rPr lang="en-US" sz="1200" dirty="0">
                <a:solidFill>
                  <a:srgbClr val="0432FF"/>
                </a:solidFill>
              </a:rPr>
              <a:t>names() </a:t>
            </a:r>
            <a:r>
              <a:rPr lang="en-US" sz="1200" dirty="0"/>
              <a:t>function, however this does not execute the function (</a:t>
            </a:r>
            <a:r>
              <a:rPr lang="en-US" sz="1200" b="1" i="1" dirty="0"/>
              <a:t>note: </a:t>
            </a:r>
            <a:r>
              <a:rPr lang="en-US" sz="1200" dirty="0"/>
              <a:t>it is </a:t>
            </a:r>
            <a:r>
              <a:rPr lang="en-US" sz="1200" dirty="0">
                <a:solidFill>
                  <a:srgbClr val="0432FF"/>
                </a:solidFill>
              </a:rPr>
              <a:t>get_name </a:t>
            </a:r>
            <a:r>
              <a:rPr lang="en-US" sz="1200" dirty="0"/>
              <a:t>(which returns the function) as opposed to get_name() (which executes)). The string ”Mickey”  ( argument passed for parameter ‘fname”), gets attached to the code within  the </a:t>
            </a:r>
            <a:r>
              <a:rPr lang="en-US" sz="1200" dirty="0">
                <a:solidFill>
                  <a:srgbClr val="0432FF"/>
                </a:solidFill>
              </a:rPr>
              <a:t>get_name </a:t>
            </a:r>
            <a:r>
              <a:rPr lang="en-US" sz="1200" dirty="0"/>
              <a:t>function and is remembered even after it is no longer present in memory.</a:t>
            </a:r>
          </a:p>
        </p:txBody>
      </p:sp>
      <p:sp>
        <p:nvSpPr>
          <p:cNvPr id="39" name="Dodecagon 38">
            <a:extLst>
              <a:ext uri="{FF2B5EF4-FFF2-40B4-BE49-F238E27FC236}">
                <a16:creationId xmlns:a16="http://schemas.microsoft.com/office/drawing/2014/main" id="{77E8B811-EF73-A848-B484-DA52ED705813}"/>
              </a:ext>
            </a:extLst>
          </p:cNvPr>
          <p:cNvSpPr/>
          <p:nvPr/>
        </p:nvSpPr>
        <p:spPr>
          <a:xfrm>
            <a:off x="4544018" y="2459058"/>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40" name="Dodecagon 39">
            <a:extLst>
              <a:ext uri="{FF2B5EF4-FFF2-40B4-BE49-F238E27FC236}">
                <a16:creationId xmlns:a16="http://schemas.microsoft.com/office/drawing/2014/main" id="{B0712492-7D4B-AD4A-84B2-AB3B23708D66}"/>
              </a:ext>
            </a:extLst>
          </p:cNvPr>
          <p:cNvSpPr/>
          <p:nvPr/>
        </p:nvSpPr>
        <p:spPr>
          <a:xfrm>
            <a:off x="3926086" y="3982663"/>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41" name="Dodecagon 40">
            <a:extLst>
              <a:ext uri="{FF2B5EF4-FFF2-40B4-BE49-F238E27FC236}">
                <a16:creationId xmlns:a16="http://schemas.microsoft.com/office/drawing/2014/main" id="{7348E246-D48D-2348-9A5A-08FF36961501}"/>
              </a:ext>
            </a:extLst>
          </p:cNvPr>
          <p:cNvSpPr/>
          <p:nvPr/>
        </p:nvSpPr>
        <p:spPr>
          <a:xfrm>
            <a:off x="5434297" y="5470661"/>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42" name="TextBox 41">
            <a:extLst>
              <a:ext uri="{FF2B5EF4-FFF2-40B4-BE49-F238E27FC236}">
                <a16:creationId xmlns:a16="http://schemas.microsoft.com/office/drawing/2014/main" id="{6E760E0C-0037-D04C-9513-E9E1F08BB6E2}"/>
              </a:ext>
            </a:extLst>
          </p:cNvPr>
          <p:cNvSpPr txBox="1"/>
          <p:nvPr/>
        </p:nvSpPr>
        <p:spPr>
          <a:xfrm>
            <a:off x="5754789" y="5443171"/>
            <a:ext cx="6050560" cy="461665"/>
          </a:xfrm>
          <a:prstGeom prst="rect">
            <a:avLst/>
          </a:prstGeom>
          <a:noFill/>
        </p:spPr>
        <p:txBody>
          <a:bodyPr wrap="square" rtlCol="0">
            <a:spAutoFit/>
          </a:bodyPr>
          <a:lstStyle/>
          <a:p>
            <a:r>
              <a:rPr lang="en-US" sz="1200" dirty="0"/>
              <a:t>n is now the the same as </a:t>
            </a:r>
            <a:r>
              <a:rPr lang="en-US" sz="1200" dirty="0">
                <a:solidFill>
                  <a:srgbClr val="0432FF"/>
                </a:solidFill>
              </a:rPr>
              <a:t>names()-  </a:t>
            </a:r>
            <a:r>
              <a:rPr lang="en-US" sz="1200" dirty="0"/>
              <a:t>the </a:t>
            </a:r>
            <a:r>
              <a:rPr lang="en-US" sz="1200" dirty="0">
                <a:solidFill>
                  <a:srgbClr val="0432FF"/>
                </a:solidFill>
              </a:rPr>
              <a:t>get_name() </a:t>
            </a:r>
            <a:r>
              <a:rPr lang="en-US" sz="1200" dirty="0"/>
              <a:t>function now takes the names() function as an argument passing in the string ”Mouse” for the “lname” parameter.</a:t>
            </a:r>
          </a:p>
        </p:txBody>
      </p:sp>
      <p:sp>
        <p:nvSpPr>
          <p:cNvPr id="43" name="Dodecagon 42">
            <a:extLst>
              <a:ext uri="{FF2B5EF4-FFF2-40B4-BE49-F238E27FC236}">
                <a16:creationId xmlns:a16="http://schemas.microsoft.com/office/drawing/2014/main" id="{DC5FDE61-A9F5-FA4D-A6C5-33F09882D114}"/>
              </a:ext>
            </a:extLst>
          </p:cNvPr>
          <p:cNvSpPr/>
          <p:nvPr/>
        </p:nvSpPr>
        <p:spPr>
          <a:xfrm>
            <a:off x="4168070" y="3982663"/>
            <a:ext cx="172642" cy="175098"/>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3</a:t>
            </a:r>
          </a:p>
        </p:txBody>
      </p:sp>
      <p:sp>
        <p:nvSpPr>
          <p:cNvPr id="44" name="Dodecagon 43">
            <a:extLst>
              <a:ext uri="{FF2B5EF4-FFF2-40B4-BE49-F238E27FC236}">
                <a16:creationId xmlns:a16="http://schemas.microsoft.com/office/drawing/2014/main" id="{48DEF653-AE9E-3D4A-8A54-2EE053CBE50F}"/>
              </a:ext>
            </a:extLst>
          </p:cNvPr>
          <p:cNvSpPr/>
          <p:nvPr/>
        </p:nvSpPr>
        <p:spPr>
          <a:xfrm>
            <a:off x="5458432" y="6005192"/>
            <a:ext cx="172642" cy="175098"/>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3</a:t>
            </a:r>
          </a:p>
        </p:txBody>
      </p:sp>
      <p:sp>
        <p:nvSpPr>
          <p:cNvPr id="45" name="TextBox 44">
            <a:extLst>
              <a:ext uri="{FF2B5EF4-FFF2-40B4-BE49-F238E27FC236}">
                <a16:creationId xmlns:a16="http://schemas.microsoft.com/office/drawing/2014/main" id="{54F24E2A-A631-084F-98B6-E20DD1B8DC02}"/>
              </a:ext>
            </a:extLst>
          </p:cNvPr>
          <p:cNvSpPr txBox="1"/>
          <p:nvPr/>
        </p:nvSpPr>
        <p:spPr>
          <a:xfrm>
            <a:off x="5746466" y="5905712"/>
            <a:ext cx="5930364" cy="646331"/>
          </a:xfrm>
          <a:prstGeom prst="rect">
            <a:avLst/>
          </a:prstGeom>
          <a:noFill/>
        </p:spPr>
        <p:txBody>
          <a:bodyPr wrap="square" rtlCol="0">
            <a:spAutoFit/>
          </a:bodyPr>
          <a:lstStyle/>
          <a:p>
            <a:r>
              <a:rPr lang="en-US" sz="1200" b="1" i="1" dirty="0">
                <a:solidFill>
                  <a:srgbClr val="0432FF"/>
                </a:solidFill>
              </a:rPr>
              <a:t>n  </a:t>
            </a:r>
            <a:r>
              <a:rPr lang="en-US" sz="1200" dirty="0"/>
              <a:t>is a function object and now represents  </a:t>
            </a:r>
            <a:r>
              <a:rPr lang="en-US" sz="1200" i="1" dirty="0">
                <a:solidFill>
                  <a:srgbClr val="0432FF"/>
                </a:solidFill>
              </a:rPr>
              <a:t>the get_name </a:t>
            </a:r>
            <a:r>
              <a:rPr lang="en-US" sz="1200" dirty="0"/>
              <a:t>function return statement</a:t>
            </a:r>
            <a:r>
              <a:rPr lang="en-US" sz="1200" i="1" dirty="0">
                <a:solidFill>
                  <a:srgbClr val="0432FF"/>
                </a:solidFill>
              </a:rPr>
              <a:t> </a:t>
            </a:r>
            <a:r>
              <a:rPr lang="en-US" sz="1200" dirty="0"/>
              <a:t>as that is what is returned by the names() function. We can confirm this by issuing this command  ( ‘</a:t>
            </a:r>
            <a:r>
              <a:rPr lang="en-US" sz="1200" dirty="0">
                <a:solidFill>
                  <a:srgbClr val="0432FF"/>
                </a:solidFill>
              </a:rPr>
              <a:t>print(n.__name__)’  </a:t>
            </a:r>
            <a:r>
              <a:rPr lang="en-US" sz="1200" dirty="0">
                <a:solidFill>
                  <a:srgbClr val="C00000"/>
                </a:solidFill>
              </a:rPr>
              <a:t>#output  you get is:  ‘get_name’ </a:t>
            </a:r>
            <a:r>
              <a:rPr lang="en-US" sz="1200" dirty="0"/>
              <a:t>)</a:t>
            </a:r>
          </a:p>
        </p:txBody>
      </p:sp>
      <p:sp>
        <p:nvSpPr>
          <p:cNvPr id="46" name="Dodecagon 45">
            <a:extLst>
              <a:ext uri="{FF2B5EF4-FFF2-40B4-BE49-F238E27FC236}">
                <a16:creationId xmlns:a16="http://schemas.microsoft.com/office/drawing/2014/main" id="{88FCA9E7-9FFC-904F-921D-F62BE9CDD9F5}"/>
              </a:ext>
            </a:extLst>
          </p:cNvPr>
          <p:cNvSpPr/>
          <p:nvPr/>
        </p:nvSpPr>
        <p:spPr>
          <a:xfrm>
            <a:off x="3943500" y="3353274"/>
            <a:ext cx="172642" cy="175098"/>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208115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578D26-E525-B140-8176-60B40CC86ACA}"/>
              </a:ext>
            </a:extLst>
          </p:cNvPr>
          <p:cNvSpPr txBox="1">
            <a:spLocks/>
          </p:cNvSpPr>
          <p:nvPr/>
        </p:nvSpPr>
        <p:spPr>
          <a:xfrm>
            <a:off x="3249613" y="41048"/>
            <a:ext cx="6230857" cy="555625"/>
          </a:xfrm>
          <a:prstGeom prst="rect">
            <a:avLst/>
          </a:prstGeom>
        </p:spPr>
        <p:txBody>
          <a:bodyPr anchor="t">
            <a:normAutofit fontScale="97500"/>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en-US" sz="3600" dirty="0">
                <a:solidFill>
                  <a:schemeClr val="accent1"/>
                </a:solidFill>
              </a:rPr>
              <a:t>Python Decorators Example #1</a:t>
            </a:r>
          </a:p>
        </p:txBody>
      </p:sp>
      <p:sp>
        <p:nvSpPr>
          <p:cNvPr id="8" name="TextBox 7">
            <a:extLst>
              <a:ext uri="{FF2B5EF4-FFF2-40B4-BE49-F238E27FC236}">
                <a16:creationId xmlns:a16="http://schemas.microsoft.com/office/drawing/2014/main" id="{0B97EDC1-C0DD-3E49-A9FB-9833EBDDF15B}"/>
              </a:ext>
            </a:extLst>
          </p:cNvPr>
          <p:cNvSpPr txBox="1"/>
          <p:nvPr/>
        </p:nvSpPr>
        <p:spPr>
          <a:xfrm>
            <a:off x="8297691" y="5184696"/>
            <a:ext cx="2555537" cy="461665"/>
          </a:xfrm>
          <a:prstGeom prst="rect">
            <a:avLst/>
          </a:prstGeom>
          <a:noFill/>
        </p:spPr>
        <p:txBody>
          <a:bodyPr wrap="square" rtlCol="0">
            <a:spAutoFit/>
          </a:bodyPr>
          <a:lstStyle/>
          <a:p>
            <a:r>
              <a:rPr lang="en-US" sz="1200" dirty="0"/>
              <a:t>This is the output produced from this code</a:t>
            </a:r>
          </a:p>
        </p:txBody>
      </p:sp>
      <p:pic>
        <p:nvPicPr>
          <p:cNvPr id="10" name="Graphic 9" descr="Line Arrow: Slight curve">
            <a:extLst>
              <a:ext uri="{FF2B5EF4-FFF2-40B4-BE49-F238E27FC236}">
                <a16:creationId xmlns:a16="http://schemas.microsoft.com/office/drawing/2014/main" id="{8790256D-1105-214E-879A-E4F27EE334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386893" y="4792503"/>
            <a:ext cx="914400" cy="914400"/>
          </a:xfrm>
          <a:prstGeom prst="rect">
            <a:avLst/>
          </a:prstGeom>
        </p:spPr>
      </p:pic>
      <p:sp>
        <p:nvSpPr>
          <p:cNvPr id="11" name="TextBox 10">
            <a:extLst>
              <a:ext uri="{FF2B5EF4-FFF2-40B4-BE49-F238E27FC236}">
                <a16:creationId xmlns:a16="http://schemas.microsoft.com/office/drawing/2014/main" id="{022C97FF-06F2-4347-AC72-A538D494D4FF}"/>
              </a:ext>
            </a:extLst>
          </p:cNvPr>
          <p:cNvSpPr txBox="1"/>
          <p:nvPr/>
        </p:nvSpPr>
        <p:spPr>
          <a:xfrm>
            <a:off x="406929" y="5911175"/>
            <a:ext cx="8465222" cy="1200329"/>
          </a:xfrm>
          <a:prstGeom prst="rect">
            <a:avLst/>
          </a:prstGeom>
          <a:noFill/>
        </p:spPr>
        <p:txBody>
          <a:bodyPr wrap="square" rtlCol="0">
            <a:spAutoFit/>
          </a:bodyPr>
          <a:lstStyle/>
          <a:p>
            <a:r>
              <a:rPr lang="en-US" sz="1200" dirty="0"/>
              <a:t>Notice the order in which the statements get printed out</a:t>
            </a:r>
          </a:p>
          <a:p>
            <a:pPr marL="228600" indent="-228600">
              <a:buFont typeface="+mj-lt"/>
              <a:buAutoNum type="arabicPeriod"/>
            </a:pPr>
            <a:r>
              <a:rPr lang="en-US" sz="1200" dirty="0"/>
              <a:t>Decorator</a:t>
            </a:r>
          </a:p>
          <a:p>
            <a:pPr marL="228600" indent="-228600">
              <a:buFont typeface="+mj-lt"/>
              <a:buAutoNum type="arabicPeriod"/>
            </a:pPr>
            <a:r>
              <a:rPr lang="en-US" sz="1200" dirty="0"/>
              <a:t>Wrapper</a:t>
            </a:r>
          </a:p>
          <a:p>
            <a:pPr marL="228600" indent="-228600">
              <a:buFont typeface="+mj-lt"/>
              <a:buAutoNum type="arabicPeriod"/>
            </a:pPr>
            <a:r>
              <a:rPr lang="en-US" sz="1200" dirty="0"/>
              <a:t>Decoratee</a:t>
            </a:r>
          </a:p>
          <a:p>
            <a:endParaRPr lang="en-US" sz="1200" dirty="0"/>
          </a:p>
          <a:p>
            <a:endParaRPr lang="en-US" sz="1200" dirty="0"/>
          </a:p>
        </p:txBody>
      </p:sp>
      <p:pic>
        <p:nvPicPr>
          <p:cNvPr id="12" name="Picture 11">
            <a:extLst>
              <a:ext uri="{FF2B5EF4-FFF2-40B4-BE49-F238E27FC236}">
                <a16:creationId xmlns:a16="http://schemas.microsoft.com/office/drawing/2014/main" id="{84BA44C4-CF6A-1842-A2B5-4B3EF9D2CC75}"/>
              </a:ext>
            </a:extLst>
          </p:cNvPr>
          <p:cNvPicPr>
            <a:picLocks noChangeAspect="1"/>
          </p:cNvPicPr>
          <p:nvPr/>
        </p:nvPicPr>
        <p:blipFill>
          <a:blip r:embed="rId4"/>
          <a:stretch>
            <a:fillRect/>
          </a:stretch>
        </p:blipFill>
        <p:spPr>
          <a:xfrm>
            <a:off x="168189" y="851597"/>
            <a:ext cx="7061200" cy="4914900"/>
          </a:xfrm>
          <a:prstGeom prst="rect">
            <a:avLst/>
          </a:prstGeom>
          <a:ln>
            <a:solidFill>
              <a:schemeClr val="tx1"/>
            </a:solidFill>
          </a:ln>
        </p:spPr>
      </p:pic>
      <p:sp>
        <p:nvSpPr>
          <p:cNvPr id="13" name="Dodecagon 12">
            <a:extLst>
              <a:ext uri="{FF2B5EF4-FFF2-40B4-BE49-F238E27FC236}">
                <a16:creationId xmlns:a16="http://schemas.microsoft.com/office/drawing/2014/main" id="{0FEC6555-4043-DD45-B509-45B07509ADA2}"/>
              </a:ext>
            </a:extLst>
          </p:cNvPr>
          <p:cNvSpPr/>
          <p:nvPr/>
        </p:nvSpPr>
        <p:spPr>
          <a:xfrm>
            <a:off x="649111" y="2593706"/>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4" name="Dodecagon 13">
            <a:extLst>
              <a:ext uri="{FF2B5EF4-FFF2-40B4-BE49-F238E27FC236}">
                <a16:creationId xmlns:a16="http://schemas.microsoft.com/office/drawing/2014/main" id="{9F93CAD9-7050-FF4F-807C-D72B3163AD3D}"/>
              </a:ext>
            </a:extLst>
          </p:cNvPr>
          <p:cNvSpPr/>
          <p:nvPr/>
        </p:nvSpPr>
        <p:spPr>
          <a:xfrm>
            <a:off x="7610873" y="905147"/>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5" name="TextBox 14">
            <a:extLst>
              <a:ext uri="{FF2B5EF4-FFF2-40B4-BE49-F238E27FC236}">
                <a16:creationId xmlns:a16="http://schemas.microsoft.com/office/drawing/2014/main" id="{43FC2CD7-71A1-0D47-A2B7-2BD8AB7E4D96}"/>
              </a:ext>
            </a:extLst>
          </p:cNvPr>
          <p:cNvSpPr txBox="1"/>
          <p:nvPr/>
        </p:nvSpPr>
        <p:spPr>
          <a:xfrm>
            <a:off x="7814972" y="876439"/>
            <a:ext cx="3520977" cy="276999"/>
          </a:xfrm>
          <a:prstGeom prst="rect">
            <a:avLst/>
          </a:prstGeom>
          <a:noFill/>
        </p:spPr>
        <p:txBody>
          <a:bodyPr wrap="square" rtlCol="0">
            <a:spAutoFit/>
          </a:bodyPr>
          <a:lstStyle/>
          <a:p>
            <a:r>
              <a:rPr lang="en-US" sz="1200" dirty="0"/>
              <a:t>This is the function that will be decorated</a:t>
            </a:r>
          </a:p>
        </p:txBody>
      </p:sp>
      <p:sp>
        <p:nvSpPr>
          <p:cNvPr id="16" name="Dodecagon 15">
            <a:extLst>
              <a:ext uri="{FF2B5EF4-FFF2-40B4-BE49-F238E27FC236}">
                <a16:creationId xmlns:a16="http://schemas.microsoft.com/office/drawing/2014/main" id="{EFA67747-DD0E-094E-8D9E-10A38474E944}"/>
              </a:ext>
            </a:extLst>
          </p:cNvPr>
          <p:cNvSpPr/>
          <p:nvPr/>
        </p:nvSpPr>
        <p:spPr>
          <a:xfrm>
            <a:off x="649111" y="992696"/>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17" name="Dodecagon 16">
            <a:extLst>
              <a:ext uri="{FF2B5EF4-FFF2-40B4-BE49-F238E27FC236}">
                <a16:creationId xmlns:a16="http://schemas.microsoft.com/office/drawing/2014/main" id="{BBDA48C1-2C2C-2841-8D2F-9BCE53131EFC}"/>
              </a:ext>
            </a:extLst>
          </p:cNvPr>
          <p:cNvSpPr/>
          <p:nvPr/>
        </p:nvSpPr>
        <p:spPr>
          <a:xfrm>
            <a:off x="7610873" y="1278923"/>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18" name="TextBox 17">
            <a:extLst>
              <a:ext uri="{FF2B5EF4-FFF2-40B4-BE49-F238E27FC236}">
                <a16:creationId xmlns:a16="http://schemas.microsoft.com/office/drawing/2014/main" id="{F13AEB6B-454F-5241-B2A6-8A297921D594}"/>
              </a:ext>
            </a:extLst>
          </p:cNvPr>
          <p:cNvSpPr txBox="1"/>
          <p:nvPr/>
        </p:nvSpPr>
        <p:spPr>
          <a:xfrm>
            <a:off x="7814972" y="1244567"/>
            <a:ext cx="3520977" cy="276999"/>
          </a:xfrm>
          <a:prstGeom prst="rect">
            <a:avLst/>
          </a:prstGeom>
          <a:noFill/>
        </p:spPr>
        <p:txBody>
          <a:bodyPr wrap="square" rtlCol="0">
            <a:spAutoFit/>
          </a:bodyPr>
          <a:lstStyle/>
          <a:p>
            <a:r>
              <a:rPr lang="en-US" sz="1200" dirty="0"/>
              <a:t>This is our decorator function</a:t>
            </a:r>
          </a:p>
        </p:txBody>
      </p:sp>
      <p:sp>
        <p:nvSpPr>
          <p:cNvPr id="19" name="Dodecagon 18">
            <a:extLst>
              <a:ext uri="{FF2B5EF4-FFF2-40B4-BE49-F238E27FC236}">
                <a16:creationId xmlns:a16="http://schemas.microsoft.com/office/drawing/2014/main" id="{613052D8-009E-FF40-AD3C-6DF382A11596}"/>
              </a:ext>
            </a:extLst>
          </p:cNvPr>
          <p:cNvSpPr/>
          <p:nvPr/>
        </p:nvSpPr>
        <p:spPr>
          <a:xfrm>
            <a:off x="7610873" y="1624800"/>
            <a:ext cx="172642" cy="175098"/>
          </a:xfrm>
          <a:prstGeom prst="dodecagon">
            <a:avLst/>
          </a:prstGeom>
          <a:solidFill>
            <a:schemeClr val="accent4"/>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3</a:t>
            </a:r>
          </a:p>
        </p:txBody>
      </p:sp>
      <p:sp>
        <p:nvSpPr>
          <p:cNvPr id="20" name="Dodecagon 19">
            <a:extLst>
              <a:ext uri="{FF2B5EF4-FFF2-40B4-BE49-F238E27FC236}">
                <a16:creationId xmlns:a16="http://schemas.microsoft.com/office/drawing/2014/main" id="{9C4908E1-2EDE-DB4B-8EE9-2E6205DB51D0}"/>
              </a:ext>
            </a:extLst>
          </p:cNvPr>
          <p:cNvSpPr/>
          <p:nvPr/>
        </p:nvSpPr>
        <p:spPr>
          <a:xfrm>
            <a:off x="1051188" y="1244567"/>
            <a:ext cx="172642" cy="175098"/>
          </a:xfrm>
          <a:prstGeom prst="dodecagon">
            <a:avLst/>
          </a:prstGeom>
          <a:solidFill>
            <a:schemeClr val="accent4"/>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3</a:t>
            </a:r>
          </a:p>
        </p:txBody>
      </p:sp>
      <p:sp>
        <p:nvSpPr>
          <p:cNvPr id="21" name="TextBox 20">
            <a:extLst>
              <a:ext uri="{FF2B5EF4-FFF2-40B4-BE49-F238E27FC236}">
                <a16:creationId xmlns:a16="http://schemas.microsoft.com/office/drawing/2014/main" id="{5702B475-6C50-8241-A7A9-169913675A71}"/>
              </a:ext>
            </a:extLst>
          </p:cNvPr>
          <p:cNvSpPr txBox="1"/>
          <p:nvPr/>
        </p:nvSpPr>
        <p:spPr>
          <a:xfrm>
            <a:off x="7814972" y="1591927"/>
            <a:ext cx="3520977" cy="830997"/>
          </a:xfrm>
          <a:prstGeom prst="rect">
            <a:avLst/>
          </a:prstGeom>
          <a:noFill/>
        </p:spPr>
        <p:txBody>
          <a:bodyPr wrap="square" rtlCol="0">
            <a:spAutoFit/>
          </a:bodyPr>
          <a:lstStyle/>
          <a:p>
            <a:r>
              <a:rPr lang="en-US" sz="1200" dirty="0"/>
              <a:t>This is known as the wrapper function, nested inside the decorator function and returns </a:t>
            </a:r>
            <a:r>
              <a:rPr lang="en-US" sz="1200" dirty="0">
                <a:solidFill>
                  <a:srgbClr val="0432FF"/>
                </a:solidFill>
              </a:rPr>
              <a:t>func1() </a:t>
            </a:r>
            <a:r>
              <a:rPr lang="en-US" sz="1200" dirty="0"/>
              <a:t>which is passed as the function that will be decorated (decorate())</a:t>
            </a:r>
          </a:p>
        </p:txBody>
      </p:sp>
      <p:sp>
        <p:nvSpPr>
          <p:cNvPr id="22" name="Dodecagon 21">
            <a:extLst>
              <a:ext uri="{FF2B5EF4-FFF2-40B4-BE49-F238E27FC236}">
                <a16:creationId xmlns:a16="http://schemas.microsoft.com/office/drawing/2014/main" id="{90F5C052-2AD6-534A-AFFD-1342BB0297CD}"/>
              </a:ext>
            </a:extLst>
          </p:cNvPr>
          <p:cNvSpPr/>
          <p:nvPr/>
        </p:nvSpPr>
        <p:spPr>
          <a:xfrm>
            <a:off x="7610873" y="2506157"/>
            <a:ext cx="172642" cy="175098"/>
          </a:xfrm>
          <a:prstGeom prst="dodecagon">
            <a:avLst/>
          </a:prstGeom>
          <a:solidFill>
            <a:schemeClr val="accent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4</a:t>
            </a:r>
          </a:p>
        </p:txBody>
      </p:sp>
      <p:sp>
        <p:nvSpPr>
          <p:cNvPr id="23" name="Dodecagon 22">
            <a:extLst>
              <a:ext uri="{FF2B5EF4-FFF2-40B4-BE49-F238E27FC236}">
                <a16:creationId xmlns:a16="http://schemas.microsoft.com/office/drawing/2014/main" id="{08FD3641-1079-834C-86A8-7A66918DD987}"/>
              </a:ext>
            </a:extLst>
          </p:cNvPr>
          <p:cNvSpPr/>
          <p:nvPr/>
        </p:nvSpPr>
        <p:spPr>
          <a:xfrm>
            <a:off x="1051188" y="2152719"/>
            <a:ext cx="172642" cy="175098"/>
          </a:xfrm>
          <a:prstGeom prst="dodecagon">
            <a:avLst/>
          </a:prstGeom>
          <a:solidFill>
            <a:schemeClr val="accent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4</a:t>
            </a:r>
          </a:p>
        </p:txBody>
      </p:sp>
      <p:sp>
        <p:nvSpPr>
          <p:cNvPr id="24" name="TextBox 23">
            <a:extLst>
              <a:ext uri="{FF2B5EF4-FFF2-40B4-BE49-F238E27FC236}">
                <a16:creationId xmlns:a16="http://schemas.microsoft.com/office/drawing/2014/main" id="{6FA3872F-B1F0-E94A-ABB7-172391755F0B}"/>
              </a:ext>
            </a:extLst>
          </p:cNvPr>
          <p:cNvSpPr txBox="1"/>
          <p:nvPr/>
        </p:nvSpPr>
        <p:spPr>
          <a:xfrm>
            <a:off x="7814972" y="2478023"/>
            <a:ext cx="3520977" cy="646331"/>
          </a:xfrm>
          <a:prstGeom prst="rect">
            <a:avLst/>
          </a:prstGeom>
          <a:noFill/>
        </p:spPr>
        <p:txBody>
          <a:bodyPr wrap="square" rtlCol="0">
            <a:spAutoFit/>
          </a:bodyPr>
          <a:lstStyle/>
          <a:p>
            <a:r>
              <a:rPr lang="en-US" sz="1200" dirty="0"/>
              <a:t>This is inside the decorator scope and returns the output of </a:t>
            </a:r>
            <a:r>
              <a:rPr lang="en-US" sz="1200" dirty="0">
                <a:solidFill>
                  <a:srgbClr val="0432FF"/>
                </a:solidFill>
              </a:rPr>
              <a:t>wrapper() </a:t>
            </a:r>
            <a:r>
              <a:rPr lang="en-US" sz="1200" dirty="0"/>
              <a:t>function - BUT DOES NOT execute it</a:t>
            </a:r>
          </a:p>
        </p:txBody>
      </p:sp>
      <p:sp>
        <p:nvSpPr>
          <p:cNvPr id="25" name="TextBox 24">
            <a:extLst>
              <a:ext uri="{FF2B5EF4-FFF2-40B4-BE49-F238E27FC236}">
                <a16:creationId xmlns:a16="http://schemas.microsoft.com/office/drawing/2014/main" id="{749E6C3A-6C24-DE44-99F1-F82921FEAE8C}"/>
              </a:ext>
            </a:extLst>
          </p:cNvPr>
          <p:cNvSpPr txBox="1"/>
          <p:nvPr/>
        </p:nvSpPr>
        <p:spPr>
          <a:xfrm>
            <a:off x="7814972" y="3230519"/>
            <a:ext cx="3520977" cy="461665"/>
          </a:xfrm>
          <a:prstGeom prst="rect">
            <a:avLst/>
          </a:prstGeom>
          <a:noFill/>
        </p:spPr>
        <p:txBody>
          <a:bodyPr wrap="square" rtlCol="0">
            <a:spAutoFit/>
          </a:bodyPr>
          <a:lstStyle/>
          <a:p>
            <a:r>
              <a:rPr lang="en-US" sz="1200" dirty="0">
                <a:solidFill>
                  <a:srgbClr val="0432FF"/>
                </a:solidFill>
              </a:rPr>
              <a:t>d</a:t>
            </a:r>
            <a:r>
              <a:rPr lang="en-US" sz="1200" dirty="0"/>
              <a:t> is = to our decorator function and passes it the </a:t>
            </a:r>
            <a:r>
              <a:rPr lang="en-US" sz="1200" dirty="0" err="1">
                <a:solidFill>
                  <a:srgbClr val="0432FF"/>
                </a:solidFill>
              </a:rPr>
              <a:t>decoratee</a:t>
            </a:r>
            <a:r>
              <a:rPr lang="en-US" sz="1200" dirty="0">
                <a:solidFill>
                  <a:srgbClr val="0432FF"/>
                </a:solidFill>
              </a:rPr>
              <a:t>() </a:t>
            </a:r>
            <a:r>
              <a:rPr lang="en-US" sz="1200" dirty="0"/>
              <a:t>as its sole argument</a:t>
            </a:r>
          </a:p>
        </p:txBody>
      </p:sp>
      <p:sp>
        <p:nvSpPr>
          <p:cNvPr id="26" name="Dodecagon 25">
            <a:extLst>
              <a:ext uri="{FF2B5EF4-FFF2-40B4-BE49-F238E27FC236}">
                <a16:creationId xmlns:a16="http://schemas.microsoft.com/office/drawing/2014/main" id="{5ADCCBAC-615B-C54D-9A6B-28B22EDBB42A}"/>
              </a:ext>
            </a:extLst>
          </p:cNvPr>
          <p:cNvSpPr/>
          <p:nvPr/>
        </p:nvSpPr>
        <p:spPr>
          <a:xfrm>
            <a:off x="7610873" y="3271126"/>
            <a:ext cx="172642" cy="175098"/>
          </a:xfrm>
          <a:prstGeom prst="dodecagon">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5</a:t>
            </a:r>
          </a:p>
        </p:txBody>
      </p:sp>
      <p:sp>
        <p:nvSpPr>
          <p:cNvPr id="27" name="Dodecagon 26">
            <a:extLst>
              <a:ext uri="{FF2B5EF4-FFF2-40B4-BE49-F238E27FC236}">
                <a16:creationId xmlns:a16="http://schemas.microsoft.com/office/drawing/2014/main" id="{CE43D7EA-378C-BA45-B962-8CD29A0B45D7}"/>
              </a:ext>
            </a:extLst>
          </p:cNvPr>
          <p:cNvSpPr/>
          <p:nvPr/>
        </p:nvSpPr>
        <p:spPr>
          <a:xfrm>
            <a:off x="649111" y="3309047"/>
            <a:ext cx="172642" cy="175098"/>
          </a:xfrm>
          <a:prstGeom prst="dodecagon">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5</a:t>
            </a:r>
          </a:p>
        </p:txBody>
      </p:sp>
      <p:sp>
        <p:nvSpPr>
          <p:cNvPr id="28" name="Dodecagon 27">
            <a:extLst>
              <a:ext uri="{FF2B5EF4-FFF2-40B4-BE49-F238E27FC236}">
                <a16:creationId xmlns:a16="http://schemas.microsoft.com/office/drawing/2014/main" id="{A41C6DBE-9ED8-3647-B58E-52B814BC8126}"/>
              </a:ext>
            </a:extLst>
          </p:cNvPr>
          <p:cNvSpPr/>
          <p:nvPr/>
        </p:nvSpPr>
        <p:spPr>
          <a:xfrm>
            <a:off x="7616990" y="3823600"/>
            <a:ext cx="172642" cy="175098"/>
          </a:xfrm>
          <a:prstGeom prst="dodecagon">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6</a:t>
            </a:r>
          </a:p>
        </p:txBody>
      </p:sp>
      <p:sp>
        <p:nvSpPr>
          <p:cNvPr id="29" name="Dodecagon 28">
            <a:extLst>
              <a:ext uri="{FF2B5EF4-FFF2-40B4-BE49-F238E27FC236}">
                <a16:creationId xmlns:a16="http://schemas.microsoft.com/office/drawing/2014/main" id="{C76FD14D-05CB-2845-AC7B-9D30F8127982}"/>
              </a:ext>
            </a:extLst>
          </p:cNvPr>
          <p:cNvSpPr/>
          <p:nvPr/>
        </p:nvSpPr>
        <p:spPr>
          <a:xfrm>
            <a:off x="656434" y="3761783"/>
            <a:ext cx="172642" cy="175098"/>
          </a:xfrm>
          <a:prstGeom prst="dodecagon">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6</a:t>
            </a:r>
          </a:p>
        </p:txBody>
      </p:sp>
      <p:sp>
        <p:nvSpPr>
          <p:cNvPr id="30" name="TextBox 29">
            <a:extLst>
              <a:ext uri="{FF2B5EF4-FFF2-40B4-BE49-F238E27FC236}">
                <a16:creationId xmlns:a16="http://schemas.microsoft.com/office/drawing/2014/main" id="{BD3428F1-EE5F-BA4D-90B0-A0875BA87C4A}"/>
              </a:ext>
            </a:extLst>
          </p:cNvPr>
          <p:cNvSpPr txBox="1"/>
          <p:nvPr/>
        </p:nvSpPr>
        <p:spPr>
          <a:xfrm>
            <a:off x="7814972" y="3722071"/>
            <a:ext cx="3520977" cy="830997"/>
          </a:xfrm>
          <a:prstGeom prst="rect">
            <a:avLst/>
          </a:prstGeom>
          <a:noFill/>
        </p:spPr>
        <p:txBody>
          <a:bodyPr wrap="square" rtlCol="0">
            <a:spAutoFit/>
          </a:bodyPr>
          <a:lstStyle/>
          <a:p>
            <a:r>
              <a:rPr lang="en-US" sz="1200" dirty="0"/>
              <a:t>Our variable output = the wrapper function- the return and execution and that is because that is what is returned in the decorator function – you confirm this by printing </a:t>
            </a:r>
            <a:r>
              <a:rPr lang="en-US" sz="1200" dirty="0">
                <a:solidFill>
                  <a:srgbClr val="0432FF"/>
                </a:solidFill>
              </a:rPr>
              <a:t>d.__name__</a:t>
            </a:r>
          </a:p>
        </p:txBody>
      </p:sp>
      <p:sp>
        <p:nvSpPr>
          <p:cNvPr id="31" name="Dodecagon 30">
            <a:extLst>
              <a:ext uri="{FF2B5EF4-FFF2-40B4-BE49-F238E27FC236}">
                <a16:creationId xmlns:a16="http://schemas.microsoft.com/office/drawing/2014/main" id="{C03E3153-D429-6446-974D-C2D73C132A97}"/>
              </a:ext>
            </a:extLst>
          </p:cNvPr>
          <p:cNvSpPr/>
          <p:nvPr/>
        </p:nvSpPr>
        <p:spPr>
          <a:xfrm>
            <a:off x="7610873" y="4549668"/>
            <a:ext cx="172642" cy="175098"/>
          </a:xfrm>
          <a:prstGeom prst="dodecagon">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7</a:t>
            </a:r>
          </a:p>
        </p:txBody>
      </p:sp>
      <p:sp>
        <p:nvSpPr>
          <p:cNvPr id="32" name="Dodecagon 31">
            <a:extLst>
              <a:ext uri="{FF2B5EF4-FFF2-40B4-BE49-F238E27FC236}">
                <a16:creationId xmlns:a16="http://schemas.microsoft.com/office/drawing/2014/main" id="{E247FB86-AA49-1C42-B974-BFCB642F8166}"/>
              </a:ext>
            </a:extLst>
          </p:cNvPr>
          <p:cNvSpPr/>
          <p:nvPr/>
        </p:nvSpPr>
        <p:spPr>
          <a:xfrm>
            <a:off x="649111" y="4223855"/>
            <a:ext cx="172642" cy="175098"/>
          </a:xfrm>
          <a:prstGeom prst="dodecagon">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7</a:t>
            </a:r>
          </a:p>
        </p:txBody>
      </p:sp>
      <p:sp>
        <p:nvSpPr>
          <p:cNvPr id="33" name="TextBox 32">
            <a:extLst>
              <a:ext uri="{FF2B5EF4-FFF2-40B4-BE49-F238E27FC236}">
                <a16:creationId xmlns:a16="http://schemas.microsoft.com/office/drawing/2014/main" id="{44D51AAD-4BFE-254E-B9A4-75921CBD4CD5}"/>
              </a:ext>
            </a:extLst>
          </p:cNvPr>
          <p:cNvSpPr txBox="1"/>
          <p:nvPr/>
        </p:nvSpPr>
        <p:spPr>
          <a:xfrm>
            <a:off x="7814972" y="4530195"/>
            <a:ext cx="3520977" cy="461665"/>
          </a:xfrm>
          <a:prstGeom prst="rect">
            <a:avLst/>
          </a:prstGeom>
          <a:noFill/>
        </p:spPr>
        <p:txBody>
          <a:bodyPr wrap="square" rtlCol="0">
            <a:spAutoFit/>
          </a:bodyPr>
          <a:lstStyle/>
          <a:p>
            <a:r>
              <a:rPr lang="en-US" sz="1200" dirty="0"/>
              <a:t>This prints out output- which is the execution of the wrapper function</a:t>
            </a:r>
          </a:p>
        </p:txBody>
      </p:sp>
    </p:spTree>
    <p:extLst>
      <p:ext uri="{BB962C8B-B14F-4D97-AF65-F5344CB8AC3E}">
        <p14:creationId xmlns:p14="http://schemas.microsoft.com/office/powerpoint/2010/main" val="139470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7C6FFF-9720-8049-9560-B576D0B9F070}"/>
              </a:ext>
            </a:extLst>
          </p:cNvPr>
          <p:cNvPicPr>
            <a:picLocks noChangeAspect="1"/>
          </p:cNvPicPr>
          <p:nvPr/>
        </p:nvPicPr>
        <p:blipFill>
          <a:blip r:embed="rId2"/>
          <a:stretch>
            <a:fillRect/>
          </a:stretch>
        </p:blipFill>
        <p:spPr>
          <a:xfrm>
            <a:off x="282962" y="1489569"/>
            <a:ext cx="6985000" cy="4241800"/>
          </a:xfrm>
          <a:prstGeom prst="rect">
            <a:avLst/>
          </a:prstGeom>
          <a:ln>
            <a:solidFill>
              <a:schemeClr val="tx1"/>
            </a:solidFill>
          </a:ln>
        </p:spPr>
      </p:pic>
      <p:sp>
        <p:nvSpPr>
          <p:cNvPr id="4" name="Title 1">
            <a:extLst>
              <a:ext uri="{FF2B5EF4-FFF2-40B4-BE49-F238E27FC236}">
                <a16:creationId xmlns:a16="http://schemas.microsoft.com/office/drawing/2014/main" id="{37578D26-E525-B140-8176-60B40CC86ACA}"/>
              </a:ext>
            </a:extLst>
          </p:cNvPr>
          <p:cNvSpPr txBox="1">
            <a:spLocks/>
          </p:cNvSpPr>
          <p:nvPr/>
        </p:nvSpPr>
        <p:spPr>
          <a:xfrm>
            <a:off x="3249613" y="41048"/>
            <a:ext cx="6230857" cy="555625"/>
          </a:xfrm>
          <a:prstGeom prst="rect">
            <a:avLst/>
          </a:prstGeom>
        </p:spPr>
        <p:txBody>
          <a:bodyPr anchor="t">
            <a:normAutofit fontScale="75000" lnSpcReduction="20000"/>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en-US" sz="3600" dirty="0">
                <a:solidFill>
                  <a:schemeClr val="accent1"/>
                </a:solidFill>
              </a:rPr>
              <a:t>Python Decorators Example #1 – Using the @</a:t>
            </a:r>
          </a:p>
        </p:txBody>
      </p:sp>
      <p:sp>
        <p:nvSpPr>
          <p:cNvPr id="8" name="TextBox 7">
            <a:extLst>
              <a:ext uri="{FF2B5EF4-FFF2-40B4-BE49-F238E27FC236}">
                <a16:creationId xmlns:a16="http://schemas.microsoft.com/office/drawing/2014/main" id="{0B97EDC1-C0DD-3E49-A9FB-9833EBDDF15B}"/>
              </a:ext>
            </a:extLst>
          </p:cNvPr>
          <p:cNvSpPr txBox="1"/>
          <p:nvPr/>
        </p:nvSpPr>
        <p:spPr>
          <a:xfrm>
            <a:off x="8297693" y="4996774"/>
            <a:ext cx="2555537" cy="646331"/>
          </a:xfrm>
          <a:prstGeom prst="rect">
            <a:avLst/>
          </a:prstGeom>
          <a:noFill/>
        </p:spPr>
        <p:txBody>
          <a:bodyPr wrap="square" rtlCol="0">
            <a:spAutoFit/>
          </a:bodyPr>
          <a:lstStyle/>
          <a:p>
            <a:r>
              <a:rPr lang="en-US" sz="1200" dirty="0"/>
              <a:t>This is the output produced from this code … note it is identical to what we have on the slide before</a:t>
            </a:r>
          </a:p>
        </p:txBody>
      </p:sp>
      <p:pic>
        <p:nvPicPr>
          <p:cNvPr id="10" name="Graphic 9" descr="Line Arrow: Slight curve">
            <a:extLst>
              <a:ext uri="{FF2B5EF4-FFF2-40B4-BE49-F238E27FC236}">
                <a16:creationId xmlns:a16="http://schemas.microsoft.com/office/drawing/2014/main" id="{8790256D-1105-214E-879A-E4F27EE334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461552" y="4664676"/>
            <a:ext cx="914400" cy="914400"/>
          </a:xfrm>
          <a:prstGeom prst="rect">
            <a:avLst/>
          </a:prstGeom>
        </p:spPr>
      </p:pic>
      <p:sp>
        <p:nvSpPr>
          <p:cNvPr id="9" name="TextBox 8">
            <a:extLst>
              <a:ext uri="{FF2B5EF4-FFF2-40B4-BE49-F238E27FC236}">
                <a16:creationId xmlns:a16="http://schemas.microsoft.com/office/drawing/2014/main" id="{3424FCDA-FACE-2F45-9FEE-34A2CC9379A3}"/>
              </a:ext>
            </a:extLst>
          </p:cNvPr>
          <p:cNvSpPr txBox="1"/>
          <p:nvPr/>
        </p:nvSpPr>
        <p:spPr>
          <a:xfrm>
            <a:off x="232848" y="653821"/>
            <a:ext cx="7858897" cy="338554"/>
          </a:xfrm>
          <a:prstGeom prst="rect">
            <a:avLst/>
          </a:prstGeom>
          <a:noFill/>
        </p:spPr>
        <p:txBody>
          <a:bodyPr wrap="square" rtlCol="0">
            <a:spAutoFit/>
          </a:bodyPr>
          <a:lstStyle/>
          <a:p>
            <a:r>
              <a:rPr lang="en-US" sz="1600" dirty="0">
                <a:solidFill>
                  <a:srgbClr val="0432FF"/>
                </a:solidFill>
              </a:rPr>
              <a:t>NOTE:   </a:t>
            </a:r>
            <a:r>
              <a:rPr lang="en-US" sz="1600" dirty="0"/>
              <a:t>This is identical in functionality to what we have on the previous slide</a:t>
            </a:r>
          </a:p>
        </p:txBody>
      </p:sp>
      <p:sp>
        <p:nvSpPr>
          <p:cNvPr id="11" name="TextBox 10">
            <a:extLst>
              <a:ext uri="{FF2B5EF4-FFF2-40B4-BE49-F238E27FC236}">
                <a16:creationId xmlns:a16="http://schemas.microsoft.com/office/drawing/2014/main" id="{81F76B22-0020-6D4D-9A97-DE870A898D88}"/>
              </a:ext>
            </a:extLst>
          </p:cNvPr>
          <p:cNvSpPr txBox="1"/>
          <p:nvPr/>
        </p:nvSpPr>
        <p:spPr>
          <a:xfrm>
            <a:off x="7634546" y="3923397"/>
            <a:ext cx="4042589" cy="461665"/>
          </a:xfrm>
          <a:prstGeom prst="rect">
            <a:avLst/>
          </a:prstGeom>
          <a:noFill/>
        </p:spPr>
        <p:txBody>
          <a:bodyPr wrap="square" rtlCol="0">
            <a:spAutoFit/>
          </a:bodyPr>
          <a:lstStyle/>
          <a:p>
            <a:r>
              <a:rPr lang="en-US" sz="1200" dirty="0"/>
              <a:t>When we run the decorate() function, our decorator gets executed first</a:t>
            </a:r>
          </a:p>
        </p:txBody>
      </p:sp>
      <p:pic>
        <p:nvPicPr>
          <p:cNvPr id="12" name="Graphic 11" descr="Line Arrow: Slight curve">
            <a:extLst>
              <a:ext uri="{FF2B5EF4-FFF2-40B4-BE49-F238E27FC236}">
                <a16:creationId xmlns:a16="http://schemas.microsoft.com/office/drawing/2014/main" id="{71F43318-CA6A-9344-B8A3-8A5063D18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810763" y="3610469"/>
            <a:ext cx="914400" cy="914400"/>
          </a:xfrm>
          <a:prstGeom prst="rect">
            <a:avLst/>
          </a:prstGeom>
        </p:spPr>
      </p:pic>
      <p:pic>
        <p:nvPicPr>
          <p:cNvPr id="5" name="Graphic 4" descr="Arrow: Slight curve">
            <a:extLst>
              <a:ext uri="{FF2B5EF4-FFF2-40B4-BE49-F238E27FC236}">
                <a16:creationId xmlns:a16="http://schemas.microsoft.com/office/drawing/2014/main" id="{A955201F-7F74-F14C-99D4-DE39320FDB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218036">
            <a:off x="6990140" y="3153269"/>
            <a:ext cx="914400" cy="914400"/>
          </a:xfrm>
          <a:prstGeom prst="rect">
            <a:avLst/>
          </a:prstGeom>
        </p:spPr>
      </p:pic>
    </p:spTree>
    <p:extLst>
      <p:ext uri="{BB962C8B-B14F-4D97-AF65-F5344CB8AC3E}">
        <p14:creationId xmlns:p14="http://schemas.microsoft.com/office/powerpoint/2010/main" val="386322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2E66A-5EF7-DF44-94E5-661EEAB7307E}"/>
              </a:ext>
            </a:extLst>
          </p:cNvPr>
          <p:cNvPicPr>
            <a:picLocks noChangeAspect="1"/>
          </p:cNvPicPr>
          <p:nvPr/>
        </p:nvPicPr>
        <p:blipFill>
          <a:blip r:embed="rId2"/>
          <a:stretch>
            <a:fillRect/>
          </a:stretch>
        </p:blipFill>
        <p:spPr>
          <a:xfrm>
            <a:off x="395415" y="485510"/>
            <a:ext cx="4769627" cy="6199493"/>
          </a:xfrm>
          <a:prstGeom prst="rect">
            <a:avLst/>
          </a:prstGeom>
          <a:ln>
            <a:solidFill>
              <a:schemeClr val="tx1"/>
            </a:solidFill>
          </a:ln>
        </p:spPr>
      </p:pic>
      <p:sp>
        <p:nvSpPr>
          <p:cNvPr id="4" name="Title 1">
            <a:extLst>
              <a:ext uri="{FF2B5EF4-FFF2-40B4-BE49-F238E27FC236}">
                <a16:creationId xmlns:a16="http://schemas.microsoft.com/office/drawing/2014/main" id="{9C1ABCD0-8D19-DE40-A71E-ED169C9D24C0}"/>
              </a:ext>
            </a:extLst>
          </p:cNvPr>
          <p:cNvSpPr txBox="1">
            <a:spLocks/>
          </p:cNvSpPr>
          <p:nvPr/>
        </p:nvSpPr>
        <p:spPr>
          <a:xfrm>
            <a:off x="3249613" y="41048"/>
            <a:ext cx="7204203" cy="555625"/>
          </a:xfrm>
          <a:prstGeom prst="rect">
            <a:avLst/>
          </a:prstGeom>
        </p:spPr>
        <p:txBody>
          <a:bodyPr anchor="t">
            <a:normAutofit fontScale="82500" lnSpcReduction="10000"/>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en-US" sz="3600" dirty="0">
                <a:solidFill>
                  <a:schemeClr val="accent1"/>
                </a:solidFill>
              </a:rPr>
              <a:t>Python Decorators Example #2 – Right Credentials?</a:t>
            </a:r>
          </a:p>
        </p:txBody>
      </p:sp>
      <p:sp>
        <p:nvSpPr>
          <p:cNvPr id="5" name="TextBox 4">
            <a:extLst>
              <a:ext uri="{FF2B5EF4-FFF2-40B4-BE49-F238E27FC236}">
                <a16:creationId xmlns:a16="http://schemas.microsoft.com/office/drawing/2014/main" id="{9404BE58-8C62-0043-9A02-DBF35B29619B}"/>
              </a:ext>
            </a:extLst>
          </p:cNvPr>
          <p:cNvSpPr txBox="1"/>
          <p:nvPr/>
        </p:nvSpPr>
        <p:spPr>
          <a:xfrm>
            <a:off x="5914417" y="5385881"/>
            <a:ext cx="2555537" cy="461665"/>
          </a:xfrm>
          <a:prstGeom prst="rect">
            <a:avLst/>
          </a:prstGeom>
          <a:noFill/>
        </p:spPr>
        <p:txBody>
          <a:bodyPr wrap="square" rtlCol="0">
            <a:spAutoFit/>
          </a:bodyPr>
          <a:lstStyle/>
          <a:p>
            <a:r>
              <a:rPr lang="en-US" sz="1200" dirty="0"/>
              <a:t>This is the output produced from this code</a:t>
            </a:r>
          </a:p>
        </p:txBody>
      </p:sp>
      <p:pic>
        <p:nvPicPr>
          <p:cNvPr id="6" name="Graphic 5" descr="Line Arrow: Slight curve">
            <a:extLst>
              <a:ext uri="{FF2B5EF4-FFF2-40B4-BE49-F238E27FC236}">
                <a16:creationId xmlns:a16="http://schemas.microsoft.com/office/drawing/2014/main" id="{662A4F15-929C-3043-AD74-DD54DBCF74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893450" y="5073238"/>
            <a:ext cx="914400" cy="914400"/>
          </a:xfrm>
          <a:prstGeom prst="rect">
            <a:avLst/>
          </a:prstGeom>
        </p:spPr>
      </p:pic>
      <p:sp>
        <p:nvSpPr>
          <p:cNvPr id="7" name="Dodecagon 6">
            <a:extLst>
              <a:ext uri="{FF2B5EF4-FFF2-40B4-BE49-F238E27FC236}">
                <a16:creationId xmlns:a16="http://schemas.microsoft.com/office/drawing/2014/main" id="{16CAD114-79A9-C143-976B-AA94CFF603A7}"/>
              </a:ext>
            </a:extLst>
          </p:cNvPr>
          <p:cNvSpPr/>
          <p:nvPr/>
        </p:nvSpPr>
        <p:spPr>
          <a:xfrm>
            <a:off x="2098533" y="485510"/>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8" name="Dodecagon 7">
            <a:extLst>
              <a:ext uri="{FF2B5EF4-FFF2-40B4-BE49-F238E27FC236}">
                <a16:creationId xmlns:a16="http://schemas.microsoft.com/office/drawing/2014/main" id="{683B2381-43CE-DA4F-A5C7-5AD686657620}"/>
              </a:ext>
            </a:extLst>
          </p:cNvPr>
          <p:cNvSpPr/>
          <p:nvPr/>
        </p:nvSpPr>
        <p:spPr>
          <a:xfrm>
            <a:off x="5625451" y="509124"/>
            <a:ext cx="172642" cy="175098"/>
          </a:xfrm>
          <a:prstGeom prst="dodec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9" name="TextBox 8">
            <a:extLst>
              <a:ext uri="{FF2B5EF4-FFF2-40B4-BE49-F238E27FC236}">
                <a16:creationId xmlns:a16="http://schemas.microsoft.com/office/drawing/2014/main" id="{87EC8AD9-03EC-C54D-8638-7CEA710896F3}"/>
              </a:ext>
            </a:extLst>
          </p:cNvPr>
          <p:cNvSpPr txBox="1"/>
          <p:nvPr/>
        </p:nvSpPr>
        <p:spPr>
          <a:xfrm>
            <a:off x="5802753" y="484637"/>
            <a:ext cx="5528553" cy="276999"/>
          </a:xfrm>
          <a:prstGeom prst="rect">
            <a:avLst/>
          </a:prstGeom>
          <a:noFill/>
        </p:spPr>
        <p:txBody>
          <a:bodyPr wrap="square" rtlCol="0">
            <a:spAutoFit/>
          </a:bodyPr>
          <a:lstStyle/>
          <a:p>
            <a:r>
              <a:rPr lang="en-US" sz="1200" dirty="0"/>
              <a:t>I import the the getpass.getuser() function to get the username</a:t>
            </a:r>
          </a:p>
        </p:txBody>
      </p:sp>
      <p:sp>
        <p:nvSpPr>
          <p:cNvPr id="10" name="Dodecagon 9">
            <a:extLst>
              <a:ext uri="{FF2B5EF4-FFF2-40B4-BE49-F238E27FC236}">
                <a16:creationId xmlns:a16="http://schemas.microsoft.com/office/drawing/2014/main" id="{56483905-BD66-9E40-ABC5-203DA65254F9}"/>
              </a:ext>
            </a:extLst>
          </p:cNvPr>
          <p:cNvSpPr/>
          <p:nvPr/>
        </p:nvSpPr>
        <p:spPr>
          <a:xfrm>
            <a:off x="704235" y="2855816"/>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11" name="Dodecagon 10">
            <a:extLst>
              <a:ext uri="{FF2B5EF4-FFF2-40B4-BE49-F238E27FC236}">
                <a16:creationId xmlns:a16="http://schemas.microsoft.com/office/drawing/2014/main" id="{48BFFC20-361F-204F-8DC4-F202505F99E2}"/>
              </a:ext>
            </a:extLst>
          </p:cNvPr>
          <p:cNvSpPr/>
          <p:nvPr/>
        </p:nvSpPr>
        <p:spPr>
          <a:xfrm>
            <a:off x="5625451" y="870361"/>
            <a:ext cx="172642" cy="175098"/>
          </a:xfrm>
          <a:prstGeom prst="dodec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2</a:t>
            </a:r>
          </a:p>
        </p:txBody>
      </p:sp>
      <p:sp>
        <p:nvSpPr>
          <p:cNvPr id="12" name="TextBox 11">
            <a:extLst>
              <a:ext uri="{FF2B5EF4-FFF2-40B4-BE49-F238E27FC236}">
                <a16:creationId xmlns:a16="http://schemas.microsoft.com/office/drawing/2014/main" id="{26E930E8-AD45-C14D-8B62-12D71DA71754}"/>
              </a:ext>
            </a:extLst>
          </p:cNvPr>
          <p:cNvSpPr txBox="1"/>
          <p:nvPr/>
        </p:nvSpPr>
        <p:spPr>
          <a:xfrm>
            <a:off x="5823596" y="796720"/>
            <a:ext cx="5528553" cy="461665"/>
          </a:xfrm>
          <a:prstGeom prst="rect">
            <a:avLst/>
          </a:prstGeom>
          <a:noFill/>
        </p:spPr>
        <p:txBody>
          <a:bodyPr wrap="square" rtlCol="0">
            <a:spAutoFit/>
          </a:bodyPr>
          <a:lstStyle/>
          <a:p>
            <a:r>
              <a:rPr lang="en-US" sz="1200" dirty="0"/>
              <a:t>The function that I am decorating is able to open a file and read it, if the permissions are correct</a:t>
            </a:r>
          </a:p>
        </p:txBody>
      </p:sp>
      <p:sp>
        <p:nvSpPr>
          <p:cNvPr id="13" name="Dodecagon 12">
            <a:extLst>
              <a:ext uri="{FF2B5EF4-FFF2-40B4-BE49-F238E27FC236}">
                <a16:creationId xmlns:a16="http://schemas.microsoft.com/office/drawing/2014/main" id="{76EFDB0F-0B88-F346-9C81-876AA58FC93A}"/>
              </a:ext>
            </a:extLst>
          </p:cNvPr>
          <p:cNvSpPr/>
          <p:nvPr/>
        </p:nvSpPr>
        <p:spPr>
          <a:xfrm>
            <a:off x="5625451" y="1330481"/>
            <a:ext cx="172642" cy="175098"/>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3</a:t>
            </a:r>
          </a:p>
        </p:txBody>
      </p:sp>
      <p:sp>
        <p:nvSpPr>
          <p:cNvPr id="14" name="Dodecagon 13">
            <a:extLst>
              <a:ext uri="{FF2B5EF4-FFF2-40B4-BE49-F238E27FC236}">
                <a16:creationId xmlns:a16="http://schemas.microsoft.com/office/drawing/2014/main" id="{9AE23BBE-FDA0-EF4C-8716-EDB57CE4BAF3}"/>
              </a:ext>
            </a:extLst>
          </p:cNvPr>
          <p:cNvSpPr/>
          <p:nvPr/>
        </p:nvSpPr>
        <p:spPr>
          <a:xfrm>
            <a:off x="704235" y="2680718"/>
            <a:ext cx="172642" cy="175098"/>
          </a:xfrm>
          <a:prstGeom prst="dodec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3</a:t>
            </a:r>
          </a:p>
        </p:txBody>
      </p:sp>
      <p:sp>
        <p:nvSpPr>
          <p:cNvPr id="15" name="TextBox 14">
            <a:extLst>
              <a:ext uri="{FF2B5EF4-FFF2-40B4-BE49-F238E27FC236}">
                <a16:creationId xmlns:a16="http://schemas.microsoft.com/office/drawing/2014/main" id="{9B8B4E03-CE15-6B4C-83DA-8729550F38A3}"/>
              </a:ext>
            </a:extLst>
          </p:cNvPr>
          <p:cNvSpPr txBox="1"/>
          <p:nvPr/>
        </p:nvSpPr>
        <p:spPr>
          <a:xfrm>
            <a:off x="5823595" y="1327251"/>
            <a:ext cx="5528553" cy="276999"/>
          </a:xfrm>
          <a:prstGeom prst="rect">
            <a:avLst/>
          </a:prstGeom>
          <a:noFill/>
        </p:spPr>
        <p:txBody>
          <a:bodyPr wrap="square" rtlCol="0">
            <a:spAutoFit/>
          </a:bodyPr>
          <a:lstStyle/>
          <a:p>
            <a:r>
              <a:rPr lang="en-US" sz="1200" dirty="0"/>
              <a:t>This is the decorator that will evaluate the user credentials</a:t>
            </a:r>
          </a:p>
        </p:txBody>
      </p:sp>
      <p:sp>
        <p:nvSpPr>
          <p:cNvPr id="16" name="Dodecagon 15">
            <a:extLst>
              <a:ext uri="{FF2B5EF4-FFF2-40B4-BE49-F238E27FC236}">
                <a16:creationId xmlns:a16="http://schemas.microsoft.com/office/drawing/2014/main" id="{DA0E44F8-2FEF-934D-9CB8-C1E0ECA6447C}"/>
              </a:ext>
            </a:extLst>
          </p:cNvPr>
          <p:cNvSpPr/>
          <p:nvPr/>
        </p:nvSpPr>
        <p:spPr>
          <a:xfrm>
            <a:off x="5625451" y="1766712"/>
            <a:ext cx="172642" cy="175098"/>
          </a:xfrm>
          <a:prstGeom prst="dodecagon">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4</a:t>
            </a:r>
          </a:p>
        </p:txBody>
      </p:sp>
      <p:sp>
        <p:nvSpPr>
          <p:cNvPr id="17" name="Dodecagon 16">
            <a:extLst>
              <a:ext uri="{FF2B5EF4-FFF2-40B4-BE49-F238E27FC236}">
                <a16:creationId xmlns:a16="http://schemas.microsoft.com/office/drawing/2014/main" id="{0DBD6921-5935-5C42-8A5A-92F54513BB57}"/>
              </a:ext>
            </a:extLst>
          </p:cNvPr>
          <p:cNvSpPr/>
          <p:nvPr/>
        </p:nvSpPr>
        <p:spPr>
          <a:xfrm>
            <a:off x="3087107" y="674087"/>
            <a:ext cx="172642" cy="175098"/>
          </a:xfrm>
          <a:prstGeom prst="dodecagon">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4</a:t>
            </a:r>
          </a:p>
        </p:txBody>
      </p:sp>
      <p:sp>
        <p:nvSpPr>
          <p:cNvPr id="18" name="TextBox 17">
            <a:extLst>
              <a:ext uri="{FF2B5EF4-FFF2-40B4-BE49-F238E27FC236}">
                <a16:creationId xmlns:a16="http://schemas.microsoft.com/office/drawing/2014/main" id="{31E03E0D-1B7A-DD42-9D7F-C7252E7B12B8}"/>
              </a:ext>
            </a:extLst>
          </p:cNvPr>
          <p:cNvSpPr txBox="1"/>
          <p:nvPr/>
        </p:nvSpPr>
        <p:spPr>
          <a:xfrm>
            <a:off x="5858628" y="1766712"/>
            <a:ext cx="5528553" cy="2492990"/>
          </a:xfrm>
          <a:prstGeom prst="rect">
            <a:avLst/>
          </a:prstGeom>
          <a:noFill/>
          <a:ln>
            <a:solidFill>
              <a:srgbClr val="0432FF"/>
            </a:solidFill>
          </a:ln>
        </p:spPr>
        <p:txBody>
          <a:bodyPr wrap="square" rtlCol="0">
            <a:spAutoFit/>
          </a:bodyPr>
          <a:lstStyle/>
          <a:p>
            <a:r>
              <a:rPr lang="en-US" sz="1200" dirty="0">
                <a:solidFill>
                  <a:srgbClr val="0432FF"/>
                </a:solidFill>
              </a:rPr>
              <a:t>decorator_un </a:t>
            </a:r>
            <a:r>
              <a:rPr lang="en-US" sz="1200" dirty="0"/>
              <a:t>-This is the decorator that takes one parameter and in this case it is my </a:t>
            </a:r>
            <a:r>
              <a:rPr lang="en-US" sz="1200" dirty="0">
                <a:solidFill>
                  <a:srgbClr val="0432FF"/>
                </a:solidFill>
              </a:rPr>
              <a:t>print_to_file() </a:t>
            </a:r>
            <a:r>
              <a:rPr lang="en-US" sz="1200" dirty="0"/>
              <a:t>function- This returns, but doesn’t execute the </a:t>
            </a:r>
            <a:r>
              <a:rPr lang="en-US" sz="1200" dirty="0">
                <a:solidFill>
                  <a:srgbClr val="0432FF"/>
                </a:solidFill>
              </a:rPr>
              <a:t>testrun</a:t>
            </a:r>
            <a:r>
              <a:rPr lang="en-US" sz="1200" dirty="0"/>
              <a:t> wrapped function. </a:t>
            </a:r>
          </a:p>
          <a:p>
            <a:endParaRPr lang="en-US" sz="1200" dirty="0"/>
          </a:p>
          <a:p>
            <a:r>
              <a:rPr lang="en-US" sz="1200" dirty="0"/>
              <a:t>The </a:t>
            </a:r>
            <a:r>
              <a:rPr lang="en-US" sz="1200" dirty="0">
                <a:solidFill>
                  <a:srgbClr val="0432FF"/>
                </a:solidFill>
              </a:rPr>
              <a:t>testrun() </a:t>
            </a:r>
            <a:r>
              <a:rPr lang="en-US" sz="1200" dirty="0"/>
              <a:t>function completes the test to determine if the user credentials detected are correct- The idea is if the credentials obtained by the getuser() function, pass the test,  print_func (this  is the </a:t>
            </a:r>
            <a:r>
              <a:rPr lang="en-US" sz="1200" dirty="0">
                <a:solidFill>
                  <a:srgbClr val="0432FF"/>
                </a:solidFill>
              </a:rPr>
              <a:t>print_to_file()) </a:t>
            </a:r>
            <a:r>
              <a:rPr lang="en-US" sz="1200" dirty="0"/>
              <a:t>function will be returned and the file’s lines will be printed out… if not, the string,  “wrong user” will be returned</a:t>
            </a:r>
          </a:p>
          <a:p>
            <a:endParaRPr lang="en-US" sz="1200" dirty="0"/>
          </a:p>
          <a:p>
            <a:r>
              <a:rPr lang="en-US" sz="1200" dirty="0"/>
              <a:t>This executes the </a:t>
            </a:r>
            <a:r>
              <a:rPr lang="en-US" sz="1200" dirty="0">
                <a:solidFill>
                  <a:srgbClr val="0432FF"/>
                </a:solidFill>
              </a:rPr>
              <a:t>print_to_file() </a:t>
            </a:r>
            <a:r>
              <a:rPr lang="en-US" sz="1200" dirty="0"/>
              <a:t>function- upon which the decorator runs first to ensure the permissions are correct… only after that is confirmed, will this function be permitted to run</a:t>
            </a:r>
          </a:p>
        </p:txBody>
      </p:sp>
      <p:sp>
        <p:nvSpPr>
          <p:cNvPr id="19" name="Dodecagon 18">
            <a:extLst>
              <a:ext uri="{FF2B5EF4-FFF2-40B4-BE49-F238E27FC236}">
                <a16:creationId xmlns:a16="http://schemas.microsoft.com/office/drawing/2014/main" id="{47F43825-3C60-BC44-BCAC-4C63D3B538AF}"/>
              </a:ext>
            </a:extLst>
          </p:cNvPr>
          <p:cNvSpPr/>
          <p:nvPr/>
        </p:nvSpPr>
        <p:spPr>
          <a:xfrm>
            <a:off x="5625451" y="2523624"/>
            <a:ext cx="172642" cy="175098"/>
          </a:xfrm>
          <a:prstGeom prst="dodecagon">
            <a:avLst/>
          </a:prstGeom>
          <a:solidFill>
            <a:schemeClr val="accent6">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5</a:t>
            </a:r>
          </a:p>
        </p:txBody>
      </p:sp>
      <p:sp>
        <p:nvSpPr>
          <p:cNvPr id="20" name="Dodecagon 19">
            <a:extLst>
              <a:ext uri="{FF2B5EF4-FFF2-40B4-BE49-F238E27FC236}">
                <a16:creationId xmlns:a16="http://schemas.microsoft.com/office/drawing/2014/main" id="{BFC602C0-E74A-8F4D-9AD4-7B85A164401A}"/>
              </a:ext>
            </a:extLst>
          </p:cNvPr>
          <p:cNvSpPr/>
          <p:nvPr/>
        </p:nvSpPr>
        <p:spPr>
          <a:xfrm>
            <a:off x="2184854" y="1045459"/>
            <a:ext cx="172642" cy="175098"/>
          </a:xfrm>
          <a:prstGeom prst="dodecagon">
            <a:avLst/>
          </a:prstGeom>
          <a:solidFill>
            <a:schemeClr val="accent6">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5</a:t>
            </a:r>
          </a:p>
        </p:txBody>
      </p:sp>
      <p:sp>
        <p:nvSpPr>
          <p:cNvPr id="21" name="Dodecagon 20">
            <a:extLst>
              <a:ext uri="{FF2B5EF4-FFF2-40B4-BE49-F238E27FC236}">
                <a16:creationId xmlns:a16="http://schemas.microsoft.com/office/drawing/2014/main" id="{83ACE7EB-26D3-314B-B256-09E36447AEAC}"/>
              </a:ext>
            </a:extLst>
          </p:cNvPr>
          <p:cNvSpPr/>
          <p:nvPr/>
        </p:nvSpPr>
        <p:spPr>
          <a:xfrm>
            <a:off x="5625451" y="3497707"/>
            <a:ext cx="172642" cy="175098"/>
          </a:xfrm>
          <a:prstGeom prst="dodecagon">
            <a:avLst/>
          </a:prstGeom>
          <a:solidFill>
            <a:schemeClr val="accent4"/>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6</a:t>
            </a:r>
          </a:p>
        </p:txBody>
      </p:sp>
      <p:sp>
        <p:nvSpPr>
          <p:cNvPr id="22" name="Dodecagon 21">
            <a:extLst>
              <a:ext uri="{FF2B5EF4-FFF2-40B4-BE49-F238E27FC236}">
                <a16:creationId xmlns:a16="http://schemas.microsoft.com/office/drawing/2014/main" id="{F8F0F94E-9B6A-7046-BF46-1E2BD7E0E47C}"/>
              </a:ext>
            </a:extLst>
          </p:cNvPr>
          <p:cNvSpPr/>
          <p:nvPr/>
        </p:nvSpPr>
        <p:spPr>
          <a:xfrm>
            <a:off x="704235" y="4321315"/>
            <a:ext cx="172642" cy="175098"/>
          </a:xfrm>
          <a:prstGeom prst="dodecagon">
            <a:avLst/>
          </a:prstGeom>
          <a:solidFill>
            <a:schemeClr val="accent4"/>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6</a:t>
            </a:r>
          </a:p>
        </p:txBody>
      </p:sp>
    </p:spTree>
    <p:extLst>
      <p:ext uri="{BB962C8B-B14F-4D97-AF65-F5344CB8AC3E}">
        <p14:creationId xmlns:p14="http://schemas.microsoft.com/office/powerpoint/2010/main" val="122329735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2239</TotalTime>
  <Words>962</Words>
  <Application>Microsoft Macintosh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Bradley Hand</vt:lpstr>
      <vt:lpstr>Calibri Light</vt:lpstr>
      <vt:lpstr>Rockwell</vt:lpstr>
      <vt:lpstr>Wingdings</vt:lpstr>
      <vt:lpstr>Atlas</vt:lpstr>
      <vt:lpstr>Python –  Decorators</vt:lpstr>
      <vt:lpstr>What is a Python Decorator?</vt:lpstr>
      <vt:lpstr>A closer Look at Function Decorators</vt:lpstr>
      <vt:lpstr>Core Concepts and Definitions</vt:lpstr>
      <vt:lpstr>Core Concepts and Definitions (2)</vt:lpstr>
      <vt:lpstr>Core Concepts and Definitions (3)</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Static and Class Methods</dc:title>
  <dc:creator>Claudia Acerra</dc:creator>
  <cp:lastModifiedBy>Claudia Acerra</cp:lastModifiedBy>
  <cp:revision>27</cp:revision>
  <dcterms:created xsi:type="dcterms:W3CDTF">2019-01-29T00:00:53Z</dcterms:created>
  <dcterms:modified xsi:type="dcterms:W3CDTF">2019-01-30T13:20:13Z</dcterms:modified>
</cp:coreProperties>
</file>