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4" r:id="rId3"/>
    <p:sldId id="275" r:id="rId4"/>
    <p:sldId id="276" r:id="rId5"/>
    <p:sldId id="277" r:id="rId6"/>
    <p:sldId id="278" r:id="rId7"/>
    <p:sldId id="279" r:id="rId8"/>
    <p:sldId id="280"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2"/>
    <p:restoredTop sz="94674"/>
  </p:normalViewPr>
  <p:slideViewPr>
    <p:cSldViewPr snapToGrid="0" snapToObjects="1">
      <p:cViewPr varScale="1">
        <p:scale>
          <a:sx n="144" d="100"/>
          <a:sy n="144"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7.xml"/><Relationship Id="rId4" Type="http://schemas.openxmlformats.org/officeDocument/2006/relationships/image" Target="../media/image11.tiff"/></Relationships>
</file>

<file path=ppt/slides/_rels/slide6.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7.xml"/><Relationship Id="rId4" Type="http://schemas.openxmlformats.org/officeDocument/2006/relationships/image" Target="../media/image14.tiff"/></Relationships>
</file>

<file path=ppt/slides/_rels/slide7.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7.xml"/><Relationship Id="rId5" Type="http://schemas.openxmlformats.org/officeDocument/2006/relationships/image" Target="../media/image17.tiff"/><Relationship Id="rId4" Type="http://schemas.openxmlformats.org/officeDocument/2006/relationships/image" Target="../media/image16.tiff"/></Relationships>
</file>

<file path=ppt/slides/_rels/slide8.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4.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Working with CSV Files</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72585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F93B-7873-7044-8994-7578DF9F2A8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How can I work with CSV files using Python?</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05095E-18F2-1540-AD16-24434F57FB45}"/>
              </a:ext>
            </a:extLst>
          </p:cNvPr>
          <p:cNvSpPr>
            <a:spLocks noGrp="1"/>
          </p:cNvSpPr>
          <p:nvPr>
            <p:ph idx="1"/>
          </p:nvPr>
        </p:nvSpPr>
        <p:spPr>
          <a:xfrm>
            <a:off x="4983164" y="266700"/>
            <a:ext cx="5511800" cy="4864698"/>
          </a:xfrm>
        </p:spPr>
        <p:txBody>
          <a:bodyPr>
            <a:normAutofit/>
          </a:bodyPr>
          <a:lstStyle/>
          <a:p>
            <a:r>
              <a:rPr lang="en-US" dirty="0"/>
              <a:t>Python comes with a </a:t>
            </a:r>
            <a:r>
              <a:rPr lang="en-US" b="1" dirty="0"/>
              <a:t>CSV</a:t>
            </a:r>
            <a:r>
              <a:rPr lang="en-US" dirty="0"/>
              <a:t> module.</a:t>
            </a:r>
          </a:p>
          <a:p>
            <a:r>
              <a:rPr lang="en-US" dirty="0"/>
              <a:t>This can be used to work with data exported from spreadsheets like MS excel as well as databases</a:t>
            </a:r>
          </a:p>
          <a:p>
            <a:r>
              <a:rPr lang="en-US" dirty="0"/>
              <a:t>This data is first exported into a CSV (comma separated value) format. </a:t>
            </a:r>
          </a:p>
          <a:p>
            <a:pPr lvl="1"/>
            <a:r>
              <a:rPr lang="en-US" dirty="0"/>
              <a:t>This is a text file formatted with fields and records that are typically separated by commas.</a:t>
            </a:r>
          </a:p>
        </p:txBody>
      </p:sp>
    </p:spTree>
    <p:extLst>
      <p:ext uri="{BB962C8B-B14F-4D97-AF65-F5344CB8AC3E}">
        <p14:creationId xmlns:p14="http://schemas.microsoft.com/office/powerpoint/2010/main" val="32617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74CCFE-1D68-884B-83D0-1B93AB594F05}"/>
              </a:ext>
            </a:extLst>
          </p:cNvPr>
          <p:cNvPicPr>
            <a:picLocks noChangeAspect="1"/>
          </p:cNvPicPr>
          <p:nvPr/>
        </p:nvPicPr>
        <p:blipFill>
          <a:blip r:embed="rId2"/>
          <a:stretch>
            <a:fillRect/>
          </a:stretch>
        </p:blipFill>
        <p:spPr>
          <a:xfrm>
            <a:off x="374075" y="2955513"/>
            <a:ext cx="4508500" cy="1651000"/>
          </a:xfrm>
          <a:prstGeom prst="rect">
            <a:avLst/>
          </a:prstGeom>
          <a:ln>
            <a:solidFill>
              <a:schemeClr val="tx1"/>
            </a:solidFill>
          </a:ln>
        </p:spPr>
      </p:pic>
      <p:pic>
        <p:nvPicPr>
          <p:cNvPr id="5" name="Picture 4">
            <a:extLst>
              <a:ext uri="{FF2B5EF4-FFF2-40B4-BE49-F238E27FC236}">
                <a16:creationId xmlns:a16="http://schemas.microsoft.com/office/drawing/2014/main" id="{5518EE53-0DE2-1543-885D-29C3B1EDA8E2}"/>
              </a:ext>
            </a:extLst>
          </p:cNvPr>
          <p:cNvPicPr>
            <a:picLocks noChangeAspect="1"/>
          </p:cNvPicPr>
          <p:nvPr/>
        </p:nvPicPr>
        <p:blipFill>
          <a:blip r:embed="rId3"/>
          <a:stretch>
            <a:fillRect/>
          </a:stretch>
        </p:blipFill>
        <p:spPr>
          <a:xfrm>
            <a:off x="378384" y="967763"/>
            <a:ext cx="4838700" cy="1536700"/>
          </a:xfrm>
          <a:prstGeom prst="rect">
            <a:avLst/>
          </a:prstGeom>
          <a:ln>
            <a:solidFill>
              <a:schemeClr val="tx1"/>
            </a:solidFill>
          </a:ln>
        </p:spPr>
      </p:pic>
      <p:pic>
        <p:nvPicPr>
          <p:cNvPr id="6" name="Picture 5">
            <a:extLst>
              <a:ext uri="{FF2B5EF4-FFF2-40B4-BE49-F238E27FC236}">
                <a16:creationId xmlns:a16="http://schemas.microsoft.com/office/drawing/2014/main" id="{46722647-03A3-704B-A607-CB26239E8DC8}"/>
              </a:ext>
            </a:extLst>
          </p:cNvPr>
          <p:cNvPicPr>
            <a:picLocks noChangeAspect="1"/>
          </p:cNvPicPr>
          <p:nvPr/>
        </p:nvPicPr>
        <p:blipFill>
          <a:blip r:embed="rId4"/>
          <a:stretch>
            <a:fillRect/>
          </a:stretch>
        </p:blipFill>
        <p:spPr>
          <a:xfrm>
            <a:off x="392782" y="4944609"/>
            <a:ext cx="3467100" cy="1841500"/>
          </a:xfrm>
          <a:prstGeom prst="rect">
            <a:avLst/>
          </a:prstGeom>
          <a:ln>
            <a:solidFill>
              <a:schemeClr val="tx1"/>
            </a:solidFill>
          </a:ln>
        </p:spPr>
      </p:pic>
      <p:pic>
        <p:nvPicPr>
          <p:cNvPr id="7" name="Picture 6">
            <a:extLst>
              <a:ext uri="{FF2B5EF4-FFF2-40B4-BE49-F238E27FC236}">
                <a16:creationId xmlns:a16="http://schemas.microsoft.com/office/drawing/2014/main" id="{850BF8D7-03A7-2846-B9F8-9E66AB64AF98}"/>
              </a:ext>
            </a:extLst>
          </p:cNvPr>
          <p:cNvPicPr>
            <a:picLocks noChangeAspect="1"/>
          </p:cNvPicPr>
          <p:nvPr/>
        </p:nvPicPr>
        <p:blipFill>
          <a:blip r:embed="rId5"/>
          <a:stretch>
            <a:fillRect/>
          </a:stretch>
        </p:blipFill>
        <p:spPr>
          <a:xfrm>
            <a:off x="5781116" y="2949836"/>
            <a:ext cx="6032500" cy="1549400"/>
          </a:xfrm>
          <a:prstGeom prst="rect">
            <a:avLst/>
          </a:prstGeom>
          <a:ln>
            <a:solidFill>
              <a:schemeClr val="tx1"/>
            </a:solidFill>
          </a:ln>
        </p:spPr>
      </p:pic>
      <p:pic>
        <p:nvPicPr>
          <p:cNvPr id="8" name="Picture 7">
            <a:extLst>
              <a:ext uri="{FF2B5EF4-FFF2-40B4-BE49-F238E27FC236}">
                <a16:creationId xmlns:a16="http://schemas.microsoft.com/office/drawing/2014/main" id="{0897ED01-072C-734A-AD49-60FFE351632D}"/>
              </a:ext>
            </a:extLst>
          </p:cNvPr>
          <p:cNvPicPr>
            <a:picLocks noChangeAspect="1"/>
          </p:cNvPicPr>
          <p:nvPr/>
        </p:nvPicPr>
        <p:blipFill>
          <a:blip r:embed="rId6"/>
          <a:stretch>
            <a:fillRect/>
          </a:stretch>
        </p:blipFill>
        <p:spPr>
          <a:xfrm>
            <a:off x="5781115" y="4995409"/>
            <a:ext cx="3276600" cy="1790700"/>
          </a:xfrm>
          <a:prstGeom prst="rect">
            <a:avLst/>
          </a:prstGeom>
          <a:ln>
            <a:solidFill>
              <a:schemeClr val="tx1"/>
            </a:solidFill>
          </a:ln>
        </p:spPr>
      </p:pic>
      <p:sp>
        <p:nvSpPr>
          <p:cNvPr id="9" name="TextBox 8">
            <a:extLst>
              <a:ext uri="{FF2B5EF4-FFF2-40B4-BE49-F238E27FC236}">
                <a16:creationId xmlns:a16="http://schemas.microsoft.com/office/drawing/2014/main" id="{20BDE96E-6DE0-2A40-9C5E-FC2136BFFD9D}"/>
              </a:ext>
            </a:extLst>
          </p:cNvPr>
          <p:cNvSpPr txBox="1"/>
          <p:nvPr/>
        </p:nvSpPr>
        <p:spPr>
          <a:xfrm>
            <a:off x="2162992" y="28616"/>
            <a:ext cx="6764785" cy="461665"/>
          </a:xfrm>
          <a:prstGeom prst="rect">
            <a:avLst/>
          </a:prstGeom>
          <a:noFill/>
        </p:spPr>
        <p:txBody>
          <a:bodyPr wrap="square" rtlCol="0">
            <a:spAutoFit/>
          </a:bodyPr>
          <a:lstStyle/>
          <a:p>
            <a:pPr algn="ctr"/>
            <a:r>
              <a:rPr lang="en-US" sz="2400" dirty="0">
                <a:solidFill>
                  <a:srgbClr val="C00000"/>
                </a:solidFill>
              </a:rPr>
              <a:t>Reading from a CSV file</a:t>
            </a:r>
          </a:p>
        </p:txBody>
      </p:sp>
      <p:sp>
        <p:nvSpPr>
          <p:cNvPr id="10" name="TextBox 9">
            <a:extLst>
              <a:ext uri="{FF2B5EF4-FFF2-40B4-BE49-F238E27FC236}">
                <a16:creationId xmlns:a16="http://schemas.microsoft.com/office/drawing/2014/main" id="{61919E9E-E45B-5646-B21C-EC32132F378C}"/>
              </a:ext>
            </a:extLst>
          </p:cNvPr>
          <p:cNvSpPr txBox="1"/>
          <p:nvPr/>
        </p:nvSpPr>
        <p:spPr>
          <a:xfrm>
            <a:off x="378384" y="594647"/>
            <a:ext cx="154471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readme</a:t>
            </a:r>
            <a:r>
              <a:rPr lang="en-US" sz="1200" b="1" dirty="0"/>
              <a:t>.csv</a:t>
            </a:r>
          </a:p>
        </p:txBody>
      </p:sp>
      <p:sp>
        <p:nvSpPr>
          <p:cNvPr id="11" name="TextBox 10">
            <a:extLst>
              <a:ext uri="{FF2B5EF4-FFF2-40B4-BE49-F238E27FC236}">
                <a16:creationId xmlns:a16="http://schemas.microsoft.com/office/drawing/2014/main" id="{4A168C89-6114-6245-8175-C6577787D128}"/>
              </a:ext>
            </a:extLst>
          </p:cNvPr>
          <p:cNvSpPr txBox="1"/>
          <p:nvPr/>
        </p:nvSpPr>
        <p:spPr>
          <a:xfrm>
            <a:off x="299965" y="2600580"/>
            <a:ext cx="154471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version 1</a:t>
            </a:r>
            <a:endParaRPr lang="en-US" sz="1200" b="1" dirty="0"/>
          </a:p>
        </p:txBody>
      </p:sp>
      <p:sp>
        <p:nvSpPr>
          <p:cNvPr id="12" name="TextBox 11">
            <a:extLst>
              <a:ext uri="{FF2B5EF4-FFF2-40B4-BE49-F238E27FC236}">
                <a16:creationId xmlns:a16="http://schemas.microsoft.com/office/drawing/2014/main" id="{911B5240-6254-384A-A9AA-EF96D9F4B515}"/>
              </a:ext>
            </a:extLst>
          </p:cNvPr>
          <p:cNvSpPr txBox="1"/>
          <p:nvPr/>
        </p:nvSpPr>
        <p:spPr>
          <a:xfrm>
            <a:off x="299965" y="4667937"/>
            <a:ext cx="2338183"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output  version 1</a:t>
            </a:r>
            <a:endParaRPr lang="en-US" sz="1200" b="1" dirty="0"/>
          </a:p>
        </p:txBody>
      </p:sp>
      <p:sp>
        <p:nvSpPr>
          <p:cNvPr id="13" name="TextBox 12">
            <a:extLst>
              <a:ext uri="{FF2B5EF4-FFF2-40B4-BE49-F238E27FC236}">
                <a16:creationId xmlns:a16="http://schemas.microsoft.com/office/drawing/2014/main" id="{027918F0-CE10-7946-93C3-97FB5B05E9D2}"/>
              </a:ext>
            </a:extLst>
          </p:cNvPr>
          <p:cNvSpPr txBox="1"/>
          <p:nvPr/>
        </p:nvSpPr>
        <p:spPr>
          <a:xfrm>
            <a:off x="5760404" y="2608469"/>
            <a:ext cx="154471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version 2</a:t>
            </a:r>
            <a:endParaRPr lang="en-US" sz="1200" b="1" dirty="0"/>
          </a:p>
        </p:txBody>
      </p:sp>
      <p:sp>
        <p:nvSpPr>
          <p:cNvPr id="14" name="TextBox 13">
            <a:extLst>
              <a:ext uri="{FF2B5EF4-FFF2-40B4-BE49-F238E27FC236}">
                <a16:creationId xmlns:a16="http://schemas.microsoft.com/office/drawing/2014/main" id="{935D8053-A336-8049-8D7D-4F6472B6DEC5}"/>
              </a:ext>
            </a:extLst>
          </p:cNvPr>
          <p:cNvSpPr txBox="1"/>
          <p:nvPr/>
        </p:nvSpPr>
        <p:spPr>
          <a:xfrm>
            <a:off x="5681312" y="4674070"/>
            <a:ext cx="2338183"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output  version 2</a:t>
            </a:r>
            <a:endParaRPr lang="en-US" sz="1200" b="1" dirty="0"/>
          </a:p>
        </p:txBody>
      </p:sp>
      <p:sp>
        <p:nvSpPr>
          <p:cNvPr id="15" name="Oval 14">
            <a:extLst>
              <a:ext uri="{FF2B5EF4-FFF2-40B4-BE49-F238E27FC236}">
                <a16:creationId xmlns:a16="http://schemas.microsoft.com/office/drawing/2014/main" id="{83006ACE-247B-6446-9C72-32A4F15DCBFA}"/>
              </a:ext>
            </a:extLst>
          </p:cNvPr>
          <p:cNvSpPr/>
          <p:nvPr/>
        </p:nvSpPr>
        <p:spPr>
          <a:xfrm>
            <a:off x="9198512" y="4749720"/>
            <a:ext cx="159799" cy="14463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1</a:t>
            </a:r>
          </a:p>
        </p:txBody>
      </p:sp>
      <p:sp>
        <p:nvSpPr>
          <p:cNvPr id="16" name="Oval 15">
            <a:extLst>
              <a:ext uri="{FF2B5EF4-FFF2-40B4-BE49-F238E27FC236}">
                <a16:creationId xmlns:a16="http://schemas.microsoft.com/office/drawing/2014/main" id="{CA1AA8BD-A1BA-0B4C-A3BB-8E6C3D59DD17}"/>
              </a:ext>
            </a:extLst>
          </p:cNvPr>
          <p:cNvSpPr/>
          <p:nvPr/>
        </p:nvSpPr>
        <p:spPr>
          <a:xfrm>
            <a:off x="8797366" y="3325298"/>
            <a:ext cx="159799" cy="14463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a:t>1</a:t>
            </a:r>
          </a:p>
        </p:txBody>
      </p:sp>
      <p:sp>
        <p:nvSpPr>
          <p:cNvPr id="17" name="TextBox 16">
            <a:extLst>
              <a:ext uri="{FF2B5EF4-FFF2-40B4-BE49-F238E27FC236}">
                <a16:creationId xmlns:a16="http://schemas.microsoft.com/office/drawing/2014/main" id="{C858F18A-ADEC-474B-8C45-329494A69444}"/>
              </a:ext>
            </a:extLst>
          </p:cNvPr>
          <p:cNvSpPr txBox="1"/>
          <p:nvPr/>
        </p:nvSpPr>
        <p:spPr>
          <a:xfrm>
            <a:off x="9420688" y="4749720"/>
            <a:ext cx="2392928" cy="144655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‘utf-8-sig’ removes BOM if present – BOM stands for Byte Order Mark. This relates to 16-bit Unicode Transformation Format.</a:t>
            </a:r>
          </a:p>
          <a:p>
            <a:r>
              <a:rPr lang="en-US" sz="1100" dirty="0">
                <a:latin typeface="Arial" panose="020B0604020202020204" pitchFamily="34" charset="0"/>
                <a:cs typeface="Arial" panose="020B0604020202020204" pitchFamily="34" charset="0"/>
              </a:rPr>
              <a:t>And Unicode is a industry standard for the consistent encoding, representation and handling of text in writing systems.</a:t>
            </a:r>
          </a:p>
        </p:txBody>
      </p:sp>
      <p:sp>
        <p:nvSpPr>
          <p:cNvPr id="18" name="Oval 17">
            <a:extLst>
              <a:ext uri="{FF2B5EF4-FFF2-40B4-BE49-F238E27FC236}">
                <a16:creationId xmlns:a16="http://schemas.microsoft.com/office/drawing/2014/main" id="{C9D6598D-D58B-ED43-9D97-76447B14AFA0}"/>
              </a:ext>
            </a:extLst>
          </p:cNvPr>
          <p:cNvSpPr/>
          <p:nvPr/>
        </p:nvSpPr>
        <p:spPr>
          <a:xfrm>
            <a:off x="1389156" y="676195"/>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9" name="Oval 18">
            <a:extLst>
              <a:ext uri="{FF2B5EF4-FFF2-40B4-BE49-F238E27FC236}">
                <a16:creationId xmlns:a16="http://schemas.microsoft.com/office/drawing/2014/main" id="{00965534-1D89-A04F-9B41-1D84A153E9EC}"/>
              </a:ext>
            </a:extLst>
          </p:cNvPr>
          <p:cNvSpPr/>
          <p:nvPr/>
        </p:nvSpPr>
        <p:spPr>
          <a:xfrm>
            <a:off x="5305687" y="588513"/>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20" name="Rectangle 19">
            <a:extLst>
              <a:ext uri="{FF2B5EF4-FFF2-40B4-BE49-F238E27FC236}">
                <a16:creationId xmlns:a16="http://schemas.microsoft.com/office/drawing/2014/main" id="{9BDAB1C5-9B08-E54D-BB8B-49DC56B50DF4}"/>
              </a:ext>
            </a:extLst>
          </p:cNvPr>
          <p:cNvSpPr/>
          <p:nvPr/>
        </p:nvSpPr>
        <p:spPr>
          <a:xfrm>
            <a:off x="5545386" y="545344"/>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This is the .csv file we are reading from in this exercise</a:t>
            </a:r>
            <a:endParaRPr lang="en-US" sz="1100" dirty="0"/>
          </a:p>
        </p:txBody>
      </p:sp>
      <p:sp>
        <p:nvSpPr>
          <p:cNvPr id="21" name="Oval 20">
            <a:extLst>
              <a:ext uri="{FF2B5EF4-FFF2-40B4-BE49-F238E27FC236}">
                <a16:creationId xmlns:a16="http://schemas.microsoft.com/office/drawing/2014/main" id="{C483211C-FD2F-2E4C-B5F4-60C50D604D9C}"/>
              </a:ext>
            </a:extLst>
          </p:cNvPr>
          <p:cNvSpPr/>
          <p:nvPr/>
        </p:nvSpPr>
        <p:spPr>
          <a:xfrm>
            <a:off x="1389156" y="2973696"/>
            <a:ext cx="159799" cy="144633"/>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22" name="Oval 21">
            <a:extLst>
              <a:ext uri="{FF2B5EF4-FFF2-40B4-BE49-F238E27FC236}">
                <a16:creationId xmlns:a16="http://schemas.microsoft.com/office/drawing/2014/main" id="{D2EC7B74-5F07-BF4E-A665-9EE1CD3FCD0B}"/>
              </a:ext>
            </a:extLst>
          </p:cNvPr>
          <p:cNvSpPr/>
          <p:nvPr/>
        </p:nvSpPr>
        <p:spPr>
          <a:xfrm>
            <a:off x="5314453" y="806954"/>
            <a:ext cx="159799" cy="144633"/>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23" name="Rectangle 22">
            <a:extLst>
              <a:ext uri="{FF2B5EF4-FFF2-40B4-BE49-F238E27FC236}">
                <a16:creationId xmlns:a16="http://schemas.microsoft.com/office/drawing/2014/main" id="{6CE4E938-8291-B441-9405-B90E1AF9A791}"/>
              </a:ext>
            </a:extLst>
          </p:cNvPr>
          <p:cNvSpPr/>
          <p:nvPr/>
        </p:nvSpPr>
        <p:spPr>
          <a:xfrm>
            <a:off x="5545385" y="805468"/>
            <a:ext cx="6581511" cy="261610"/>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We first import the csv module, which is the python module used for reading and writing to .csv files</a:t>
            </a:r>
            <a:endParaRPr lang="en-US" sz="1100" dirty="0"/>
          </a:p>
        </p:txBody>
      </p:sp>
      <p:sp>
        <p:nvSpPr>
          <p:cNvPr id="24" name="Oval 23">
            <a:extLst>
              <a:ext uri="{FF2B5EF4-FFF2-40B4-BE49-F238E27FC236}">
                <a16:creationId xmlns:a16="http://schemas.microsoft.com/office/drawing/2014/main" id="{4E07593B-E71F-1646-9DBF-FD8669DAACFE}"/>
              </a:ext>
            </a:extLst>
          </p:cNvPr>
          <p:cNvSpPr/>
          <p:nvPr/>
        </p:nvSpPr>
        <p:spPr>
          <a:xfrm>
            <a:off x="5305687" y="1067078"/>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25" name="Oval 24">
            <a:extLst>
              <a:ext uri="{FF2B5EF4-FFF2-40B4-BE49-F238E27FC236}">
                <a16:creationId xmlns:a16="http://schemas.microsoft.com/office/drawing/2014/main" id="{35041AFE-9FC4-0F4E-AB26-C9FF17CFDE0B}"/>
              </a:ext>
            </a:extLst>
          </p:cNvPr>
          <p:cNvSpPr/>
          <p:nvPr/>
        </p:nvSpPr>
        <p:spPr>
          <a:xfrm>
            <a:off x="4490422" y="3442217"/>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26" name="Rectangle 25">
            <a:extLst>
              <a:ext uri="{FF2B5EF4-FFF2-40B4-BE49-F238E27FC236}">
                <a16:creationId xmlns:a16="http://schemas.microsoft.com/office/drawing/2014/main" id="{FC6B605D-9D12-AC48-B7B3-9E9FCB72D47D}"/>
              </a:ext>
            </a:extLst>
          </p:cNvPr>
          <p:cNvSpPr/>
          <p:nvPr/>
        </p:nvSpPr>
        <p:spPr>
          <a:xfrm>
            <a:off x="5536618" y="1051638"/>
            <a:ext cx="6457113" cy="769441"/>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We use the ‘</a:t>
            </a:r>
            <a:r>
              <a:rPr lang="en-US" sz="1100" b="1" i="1" dirty="0">
                <a:solidFill>
                  <a:srgbClr val="0432FF"/>
                </a:solidFill>
                <a:latin typeface="Arial" panose="020B0604020202020204" pitchFamily="34" charset="0"/>
                <a:cs typeface="Arial" panose="020B0604020202020204" pitchFamily="34" charset="0"/>
              </a:rPr>
              <a:t>with’ </a:t>
            </a:r>
            <a:r>
              <a:rPr lang="en-US" sz="1100" dirty="0">
                <a:latin typeface="Arial" panose="020B0604020202020204" pitchFamily="34" charset="0"/>
                <a:cs typeface="Arial" panose="020B0604020202020204" pitchFamily="34" charset="0"/>
              </a:rPr>
              <a:t>context manager with the </a:t>
            </a:r>
            <a:r>
              <a:rPr lang="en-US" sz="1100" dirty="0">
                <a:solidFill>
                  <a:srgbClr val="0432FF"/>
                </a:solidFill>
                <a:latin typeface="Arial" panose="020B0604020202020204" pitchFamily="34" charset="0"/>
                <a:cs typeface="Arial" panose="020B0604020202020204" pitchFamily="34" charset="0"/>
              </a:rPr>
              <a:t>open() </a:t>
            </a:r>
            <a:r>
              <a:rPr lang="en-US" sz="1100" dirty="0">
                <a:latin typeface="Arial" panose="020B0604020202020204" pitchFamily="34" charset="0"/>
                <a:cs typeface="Arial" panose="020B0604020202020204" pitchFamily="34" charset="0"/>
              </a:rPr>
              <a:t>function, which opens a file for use. Its first argument is the </a:t>
            </a:r>
            <a:r>
              <a:rPr lang="en-US" sz="1100" i="1" dirty="0">
                <a:latin typeface="Arial" panose="020B0604020202020204" pitchFamily="34" charset="0"/>
                <a:cs typeface="Arial" panose="020B0604020202020204" pitchFamily="34" charset="0"/>
              </a:rPr>
              <a:t>file name </a:t>
            </a:r>
            <a:r>
              <a:rPr lang="en-US" sz="1100" dirty="0">
                <a:latin typeface="Arial" panose="020B0604020202020204" pitchFamily="34" charset="0"/>
                <a:cs typeface="Arial" panose="020B0604020202020204" pitchFamily="34" charset="0"/>
              </a:rPr>
              <a:t>in quotes.  We use </a:t>
            </a:r>
            <a:r>
              <a:rPr lang="en-US" sz="1100" i="1" dirty="0">
                <a:solidFill>
                  <a:srgbClr val="0432FF"/>
                </a:solidFill>
                <a:latin typeface="Arial" panose="020B0604020202020204" pitchFamily="34" charset="0"/>
                <a:cs typeface="Arial" panose="020B0604020202020204" pitchFamily="34" charset="0"/>
              </a:rPr>
              <a:t>newline</a:t>
            </a:r>
            <a:r>
              <a:rPr lang="en-US" sz="1100" dirty="0">
                <a:latin typeface="Arial" panose="020B0604020202020204" pitchFamily="34" charset="0"/>
                <a:cs typeface="Arial" panose="020B0604020202020204" pitchFamily="34" charset="0"/>
              </a:rPr>
              <a:t> set to closed quotes, because If its not set, newlines embedded inside quoted fields may not be interpreted correctly, and on platforms that use \r\n line endings on write, an extra \r may be added. </a:t>
            </a:r>
          </a:p>
        </p:txBody>
      </p:sp>
      <p:sp>
        <p:nvSpPr>
          <p:cNvPr id="27" name="Oval 26">
            <a:extLst>
              <a:ext uri="{FF2B5EF4-FFF2-40B4-BE49-F238E27FC236}">
                <a16:creationId xmlns:a16="http://schemas.microsoft.com/office/drawing/2014/main" id="{4D9A71E2-A812-E144-AB35-E5926ECCE73B}"/>
              </a:ext>
            </a:extLst>
          </p:cNvPr>
          <p:cNvSpPr/>
          <p:nvPr/>
        </p:nvSpPr>
        <p:spPr>
          <a:xfrm>
            <a:off x="3058487" y="3781013"/>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8" name="Oval 27">
            <a:extLst>
              <a:ext uri="{FF2B5EF4-FFF2-40B4-BE49-F238E27FC236}">
                <a16:creationId xmlns:a16="http://schemas.microsoft.com/office/drawing/2014/main" id="{D0A10820-4539-F041-A91B-D7CEA2311D60}"/>
              </a:ext>
            </a:extLst>
          </p:cNvPr>
          <p:cNvSpPr/>
          <p:nvPr/>
        </p:nvSpPr>
        <p:spPr>
          <a:xfrm>
            <a:off x="5314453" y="1821079"/>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9" name="Rectangle 28">
            <a:extLst>
              <a:ext uri="{FF2B5EF4-FFF2-40B4-BE49-F238E27FC236}">
                <a16:creationId xmlns:a16="http://schemas.microsoft.com/office/drawing/2014/main" id="{4FAB8331-BD4C-4C42-9100-3EB722F0553C}"/>
              </a:ext>
            </a:extLst>
          </p:cNvPr>
          <p:cNvSpPr/>
          <p:nvPr/>
        </p:nvSpPr>
        <p:spPr>
          <a:xfrm>
            <a:off x="5506803" y="1834907"/>
            <a:ext cx="6581511" cy="430887"/>
          </a:xfrm>
          <a:prstGeom prst="rect">
            <a:avLst/>
          </a:prstGeom>
        </p:spPr>
        <p:txBody>
          <a:bodyPr wrap="square">
            <a:spAutoFit/>
          </a:bodyPr>
          <a:lstStyle/>
          <a:p>
            <a:r>
              <a:rPr lang="en-US" sz="1100" dirty="0"/>
              <a:t>The </a:t>
            </a:r>
            <a:r>
              <a:rPr lang="en-US" sz="1100" dirty="0">
                <a:solidFill>
                  <a:srgbClr val="0432FF"/>
                </a:solidFill>
              </a:rPr>
              <a:t>reader() </a:t>
            </a:r>
            <a:r>
              <a:rPr lang="en-US" sz="1100" dirty="0"/>
              <a:t>function, returns a reader object which will iterate over the lines of the csv file. Each row read from the file is returned as a list of strings</a:t>
            </a:r>
          </a:p>
        </p:txBody>
      </p:sp>
    </p:spTree>
    <p:extLst>
      <p:ext uri="{BB962C8B-B14F-4D97-AF65-F5344CB8AC3E}">
        <p14:creationId xmlns:p14="http://schemas.microsoft.com/office/powerpoint/2010/main" val="142897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19507-3631-4F4F-98AD-295A6B4F05EB}"/>
              </a:ext>
            </a:extLst>
          </p:cNvPr>
          <p:cNvSpPr txBox="1"/>
          <p:nvPr/>
        </p:nvSpPr>
        <p:spPr>
          <a:xfrm>
            <a:off x="2935349" y="91290"/>
            <a:ext cx="6764785" cy="461665"/>
          </a:xfrm>
          <a:prstGeom prst="rect">
            <a:avLst/>
          </a:prstGeom>
          <a:noFill/>
        </p:spPr>
        <p:txBody>
          <a:bodyPr wrap="square" rtlCol="0">
            <a:spAutoFit/>
          </a:bodyPr>
          <a:lstStyle/>
          <a:p>
            <a:pPr algn="ctr"/>
            <a:r>
              <a:rPr lang="en-US" sz="2400" dirty="0">
                <a:solidFill>
                  <a:srgbClr val="C00000"/>
                </a:solidFill>
              </a:rPr>
              <a:t>Writing to a CSV file</a:t>
            </a:r>
          </a:p>
        </p:txBody>
      </p:sp>
      <p:pic>
        <p:nvPicPr>
          <p:cNvPr id="3" name="Picture 2">
            <a:extLst>
              <a:ext uri="{FF2B5EF4-FFF2-40B4-BE49-F238E27FC236}">
                <a16:creationId xmlns:a16="http://schemas.microsoft.com/office/drawing/2014/main" id="{09F4F0C2-94B4-644D-8FD6-BBB3EE2375DF}"/>
              </a:ext>
            </a:extLst>
          </p:cNvPr>
          <p:cNvPicPr>
            <a:picLocks noChangeAspect="1"/>
          </p:cNvPicPr>
          <p:nvPr/>
        </p:nvPicPr>
        <p:blipFill>
          <a:blip r:embed="rId2"/>
          <a:stretch>
            <a:fillRect/>
          </a:stretch>
        </p:blipFill>
        <p:spPr>
          <a:xfrm>
            <a:off x="389233" y="892628"/>
            <a:ext cx="5284258" cy="4054391"/>
          </a:xfrm>
          <a:prstGeom prst="rect">
            <a:avLst/>
          </a:prstGeom>
          <a:ln>
            <a:solidFill>
              <a:schemeClr val="tx1"/>
            </a:solidFill>
          </a:ln>
        </p:spPr>
      </p:pic>
      <p:pic>
        <p:nvPicPr>
          <p:cNvPr id="4" name="Picture 3">
            <a:extLst>
              <a:ext uri="{FF2B5EF4-FFF2-40B4-BE49-F238E27FC236}">
                <a16:creationId xmlns:a16="http://schemas.microsoft.com/office/drawing/2014/main" id="{2BD6BD74-4F76-CF4F-9C8D-4EA053A6D5ED}"/>
              </a:ext>
            </a:extLst>
          </p:cNvPr>
          <p:cNvPicPr>
            <a:picLocks noChangeAspect="1"/>
          </p:cNvPicPr>
          <p:nvPr/>
        </p:nvPicPr>
        <p:blipFill>
          <a:blip r:embed="rId3"/>
          <a:stretch>
            <a:fillRect/>
          </a:stretch>
        </p:blipFill>
        <p:spPr>
          <a:xfrm>
            <a:off x="6654377" y="892628"/>
            <a:ext cx="4368800" cy="1739900"/>
          </a:xfrm>
          <a:prstGeom prst="rect">
            <a:avLst/>
          </a:prstGeom>
          <a:ln>
            <a:solidFill>
              <a:schemeClr val="tx1"/>
            </a:solidFill>
          </a:ln>
        </p:spPr>
      </p:pic>
      <p:sp>
        <p:nvSpPr>
          <p:cNvPr id="5" name="TextBox 4">
            <a:extLst>
              <a:ext uri="{FF2B5EF4-FFF2-40B4-BE49-F238E27FC236}">
                <a16:creationId xmlns:a16="http://schemas.microsoft.com/office/drawing/2014/main" id="{AE38756D-81D2-D144-999E-AEB3DEC2A6D7}"/>
              </a:ext>
            </a:extLst>
          </p:cNvPr>
          <p:cNvSpPr txBox="1"/>
          <p:nvPr/>
        </p:nvSpPr>
        <p:spPr>
          <a:xfrm>
            <a:off x="389232" y="552955"/>
            <a:ext cx="353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for writing to a .cvs file</a:t>
            </a:r>
            <a:endParaRPr lang="en-US" sz="1200" b="1" dirty="0"/>
          </a:p>
        </p:txBody>
      </p:sp>
      <p:sp>
        <p:nvSpPr>
          <p:cNvPr id="6" name="TextBox 5">
            <a:extLst>
              <a:ext uri="{FF2B5EF4-FFF2-40B4-BE49-F238E27FC236}">
                <a16:creationId xmlns:a16="http://schemas.microsoft.com/office/drawing/2014/main" id="{0141FC9B-72E8-1440-B5CC-28AA9226BF78}"/>
              </a:ext>
            </a:extLst>
          </p:cNvPr>
          <p:cNvSpPr txBox="1"/>
          <p:nvPr/>
        </p:nvSpPr>
        <p:spPr>
          <a:xfrm>
            <a:off x="9700134" y="552954"/>
            <a:ext cx="154471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pizza_types</a:t>
            </a:r>
            <a:r>
              <a:rPr lang="en-US" sz="1200" b="1" dirty="0"/>
              <a:t>.csv</a:t>
            </a:r>
          </a:p>
        </p:txBody>
      </p:sp>
      <p:sp>
        <p:nvSpPr>
          <p:cNvPr id="7" name="Oval 6">
            <a:extLst>
              <a:ext uri="{FF2B5EF4-FFF2-40B4-BE49-F238E27FC236}">
                <a16:creationId xmlns:a16="http://schemas.microsoft.com/office/drawing/2014/main" id="{E98F2E82-8BC4-1340-9F84-297AD7FD3BBC}"/>
              </a:ext>
            </a:extLst>
          </p:cNvPr>
          <p:cNvSpPr/>
          <p:nvPr/>
        </p:nvSpPr>
        <p:spPr>
          <a:xfrm>
            <a:off x="5924235" y="2985483"/>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8" name="Oval 7">
            <a:extLst>
              <a:ext uri="{FF2B5EF4-FFF2-40B4-BE49-F238E27FC236}">
                <a16:creationId xmlns:a16="http://schemas.microsoft.com/office/drawing/2014/main" id="{F9D511F7-A922-E240-A596-C58C220ED164}"/>
              </a:ext>
            </a:extLst>
          </p:cNvPr>
          <p:cNvSpPr/>
          <p:nvPr/>
        </p:nvSpPr>
        <p:spPr>
          <a:xfrm>
            <a:off x="5936201" y="3298106"/>
            <a:ext cx="159799" cy="144633"/>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9" name="Oval 8">
            <a:extLst>
              <a:ext uri="{FF2B5EF4-FFF2-40B4-BE49-F238E27FC236}">
                <a16:creationId xmlns:a16="http://schemas.microsoft.com/office/drawing/2014/main" id="{9F7B8950-F0A3-3240-9A83-47A741FA0AD8}"/>
              </a:ext>
            </a:extLst>
          </p:cNvPr>
          <p:cNvSpPr/>
          <p:nvPr/>
        </p:nvSpPr>
        <p:spPr>
          <a:xfrm>
            <a:off x="5924234" y="3655568"/>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10" name="Oval 9">
            <a:extLst>
              <a:ext uri="{FF2B5EF4-FFF2-40B4-BE49-F238E27FC236}">
                <a16:creationId xmlns:a16="http://schemas.microsoft.com/office/drawing/2014/main" id="{B0085A87-02F8-714F-AFD8-A1FC2F20284D}"/>
              </a:ext>
            </a:extLst>
          </p:cNvPr>
          <p:cNvSpPr/>
          <p:nvPr/>
        </p:nvSpPr>
        <p:spPr>
          <a:xfrm>
            <a:off x="5924234" y="3968191"/>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11" name="Oval 10">
            <a:extLst>
              <a:ext uri="{FF2B5EF4-FFF2-40B4-BE49-F238E27FC236}">
                <a16:creationId xmlns:a16="http://schemas.microsoft.com/office/drawing/2014/main" id="{96F83B74-D960-BA4B-B61A-1B1B471C859C}"/>
              </a:ext>
            </a:extLst>
          </p:cNvPr>
          <p:cNvSpPr/>
          <p:nvPr/>
        </p:nvSpPr>
        <p:spPr>
          <a:xfrm>
            <a:off x="5924233" y="4397968"/>
            <a:ext cx="159799" cy="144633"/>
          </a:xfrm>
          <a:prstGeom prst="ellipse">
            <a:avLst/>
          </a:prstGeom>
          <a:solidFill>
            <a:schemeClr val="accent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5</a:t>
            </a:r>
          </a:p>
        </p:txBody>
      </p:sp>
      <p:sp>
        <p:nvSpPr>
          <p:cNvPr id="12" name="Rectangle 11">
            <a:extLst>
              <a:ext uri="{FF2B5EF4-FFF2-40B4-BE49-F238E27FC236}">
                <a16:creationId xmlns:a16="http://schemas.microsoft.com/office/drawing/2014/main" id="{8D97B25F-727C-0D4A-93F8-8761EA464B25}"/>
              </a:ext>
            </a:extLst>
          </p:cNvPr>
          <p:cNvSpPr/>
          <p:nvPr/>
        </p:nvSpPr>
        <p:spPr>
          <a:xfrm>
            <a:off x="6184578" y="2926994"/>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We create a list of lists as the data we will write to our .csv</a:t>
            </a:r>
            <a:endParaRPr lang="en-US" sz="1100" dirty="0"/>
          </a:p>
        </p:txBody>
      </p:sp>
      <p:sp>
        <p:nvSpPr>
          <p:cNvPr id="13" name="Oval 12">
            <a:extLst>
              <a:ext uri="{FF2B5EF4-FFF2-40B4-BE49-F238E27FC236}">
                <a16:creationId xmlns:a16="http://schemas.microsoft.com/office/drawing/2014/main" id="{6CBBA042-A076-3441-B2EE-61F8007749E8}"/>
              </a:ext>
            </a:extLst>
          </p:cNvPr>
          <p:cNvSpPr/>
          <p:nvPr/>
        </p:nvSpPr>
        <p:spPr>
          <a:xfrm>
            <a:off x="229433" y="1613388"/>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4" name="Rectangle 13">
            <a:extLst>
              <a:ext uri="{FF2B5EF4-FFF2-40B4-BE49-F238E27FC236}">
                <a16:creationId xmlns:a16="http://schemas.microsoft.com/office/drawing/2014/main" id="{CA8D9A96-DA5B-8748-ABB1-9801A3B9CE5A}"/>
              </a:ext>
            </a:extLst>
          </p:cNvPr>
          <p:cNvSpPr/>
          <p:nvPr/>
        </p:nvSpPr>
        <p:spPr>
          <a:xfrm>
            <a:off x="6184578" y="3239617"/>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This is our list of field names or column headers</a:t>
            </a:r>
            <a:endParaRPr lang="en-US" sz="1100" dirty="0"/>
          </a:p>
        </p:txBody>
      </p:sp>
      <p:sp>
        <p:nvSpPr>
          <p:cNvPr id="15" name="Oval 14">
            <a:extLst>
              <a:ext uri="{FF2B5EF4-FFF2-40B4-BE49-F238E27FC236}">
                <a16:creationId xmlns:a16="http://schemas.microsoft.com/office/drawing/2014/main" id="{5D09BE77-4FE0-5A49-B803-81B0BAED7E5C}"/>
              </a:ext>
            </a:extLst>
          </p:cNvPr>
          <p:cNvSpPr/>
          <p:nvPr/>
        </p:nvSpPr>
        <p:spPr>
          <a:xfrm>
            <a:off x="220755" y="3250507"/>
            <a:ext cx="159799" cy="144633"/>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16" name="Rectangle 15">
            <a:extLst>
              <a:ext uri="{FF2B5EF4-FFF2-40B4-BE49-F238E27FC236}">
                <a16:creationId xmlns:a16="http://schemas.microsoft.com/office/drawing/2014/main" id="{DD6139D8-974E-C44A-AC2D-308892D65270}"/>
              </a:ext>
            </a:extLst>
          </p:cNvPr>
          <p:cNvSpPr/>
          <p:nvPr/>
        </p:nvSpPr>
        <p:spPr>
          <a:xfrm>
            <a:off x="6184578" y="3597079"/>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 this variable represent the csv file we will create</a:t>
            </a:r>
            <a:endParaRPr lang="en-US" sz="1100" dirty="0"/>
          </a:p>
        </p:txBody>
      </p:sp>
      <p:sp>
        <p:nvSpPr>
          <p:cNvPr id="17" name="Oval 16">
            <a:extLst>
              <a:ext uri="{FF2B5EF4-FFF2-40B4-BE49-F238E27FC236}">
                <a16:creationId xmlns:a16="http://schemas.microsoft.com/office/drawing/2014/main" id="{B78A76DF-7CC5-A44D-8E78-DF93A9720489}"/>
              </a:ext>
            </a:extLst>
          </p:cNvPr>
          <p:cNvSpPr/>
          <p:nvPr/>
        </p:nvSpPr>
        <p:spPr>
          <a:xfrm>
            <a:off x="217796" y="3501227"/>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18" name="Rectangle 17">
            <a:extLst>
              <a:ext uri="{FF2B5EF4-FFF2-40B4-BE49-F238E27FC236}">
                <a16:creationId xmlns:a16="http://schemas.microsoft.com/office/drawing/2014/main" id="{0C3916A1-1CF9-234B-8C3A-B916C285A0FD}"/>
              </a:ext>
            </a:extLst>
          </p:cNvPr>
          <p:cNvSpPr/>
          <p:nvPr/>
        </p:nvSpPr>
        <p:spPr>
          <a:xfrm>
            <a:off x="6184578" y="3909702"/>
            <a:ext cx="6096000" cy="430887"/>
          </a:xfrm>
          <a:prstGeom prst="rect">
            <a:avLst/>
          </a:prstGeom>
        </p:spPr>
        <p:txBody>
          <a:bodyPr>
            <a:spAutoFit/>
          </a:bodyPr>
          <a:lstStyle/>
          <a:p>
            <a:r>
              <a:rPr lang="en-US" sz="1100" dirty="0">
                <a:latin typeface="Arial" panose="020B0604020202020204" pitchFamily="34" charset="0"/>
                <a:cs typeface="Arial" panose="020B0604020202020204" pitchFamily="34" charset="0"/>
              </a:rPr>
              <a:t>Here we use a context manager to open our file for writing this time (‘w’) and store it in variable “f’”</a:t>
            </a:r>
            <a:endParaRPr lang="en-US" sz="1100" dirty="0"/>
          </a:p>
        </p:txBody>
      </p:sp>
      <p:sp>
        <p:nvSpPr>
          <p:cNvPr id="19" name="Oval 18">
            <a:extLst>
              <a:ext uri="{FF2B5EF4-FFF2-40B4-BE49-F238E27FC236}">
                <a16:creationId xmlns:a16="http://schemas.microsoft.com/office/drawing/2014/main" id="{60E098D7-7637-6442-96A8-A423E5FC68DE}"/>
              </a:ext>
            </a:extLst>
          </p:cNvPr>
          <p:cNvSpPr/>
          <p:nvPr/>
        </p:nvSpPr>
        <p:spPr>
          <a:xfrm>
            <a:off x="208788" y="4112824"/>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0" name="Oval 19">
            <a:extLst>
              <a:ext uri="{FF2B5EF4-FFF2-40B4-BE49-F238E27FC236}">
                <a16:creationId xmlns:a16="http://schemas.microsoft.com/office/drawing/2014/main" id="{748DB5C3-F194-7A4A-85FD-E71D6DFE0361}"/>
              </a:ext>
            </a:extLst>
          </p:cNvPr>
          <p:cNvSpPr/>
          <p:nvPr/>
        </p:nvSpPr>
        <p:spPr>
          <a:xfrm>
            <a:off x="457068" y="4325652"/>
            <a:ext cx="159799" cy="144633"/>
          </a:xfrm>
          <a:prstGeom prst="ellipse">
            <a:avLst/>
          </a:prstGeom>
          <a:solidFill>
            <a:schemeClr val="accent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5</a:t>
            </a:r>
          </a:p>
        </p:txBody>
      </p:sp>
      <p:sp>
        <p:nvSpPr>
          <p:cNvPr id="21" name="Rectangle 20">
            <a:extLst>
              <a:ext uri="{FF2B5EF4-FFF2-40B4-BE49-F238E27FC236}">
                <a16:creationId xmlns:a16="http://schemas.microsoft.com/office/drawing/2014/main" id="{A90D20F6-C0E8-2E4E-8F90-9DCEB5B1ADC0}"/>
              </a:ext>
            </a:extLst>
          </p:cNvPr>
          <p:cNvSpPr/>
          <p:nvPr/>
        </p:nvSpPr>
        <p:spPr>
          <a:xfrm>
            <a:off x="6184578" y="4362315"/>
            <a:ext cx="6096000" cy="430887"/>
          </a:xfrm>
          <a:prstGeom prst="rect">
            <a:avLst/>
          </a:prstGeom>
        </p:spPr>
        <p:txBody>
          <a:bodyPr>
            <a:spAutoFit/>
          </a:bodyPr>
          <a:lstStyle/>
          <a:p>
            <a:r>
              <a:rPr lang="en-US" sz="1100" dirty="0">
                <a:latin typeface="Arial" panose="020B0604020202020204" pitchFamily="34" charset="0"/>
                <a:cs typeface="Arial" panose="020B0604020202020204" pitchFamily="34" charset="0"/>
              </a:rPr>
              <a:t>The </a:t>
            </a:r>
            <a:r>
              <a:rPr lang="en-US" sz="1100" dirty="0">
                <a:solidFill>
                  <a:srgbClr val="0432FF"/>
                </a:solidFill>
                <a:latin typeface="Arial" panose="020B0604020202020204" pitchFamily="34" charset="0"/>
                <a:cs typeface="Arial" panose="020B0604020202020204" pitchFamily="34" charset="0"/>
              </a:rPr>
              <a:t>writer() </a:t>
            </a:r>
            <a:r>
              <a:rPr lang="en-US" sz="1100" dirty="0">
                <a:latin typeface="Arial" panose="020B0604020202020204" pitchFamily="34" charset="0"/>
                <a:cs typeface="Arial" panose="020B0604020202020204" pitchFamily="34" charset="0"/>
              </a:rPr>
              <a:t>function, returns a writer object responsible for converting the user’s data into delimited strings on the given file-like object</a:t>
            </a:r>
          </a:p>
        </p:txBody>
      </p:sp>
      <p:sp>
        <p:nvSpPr>
          <p:cNvPr id="22" name="Oval 21">
            <a:extLst>
              <a:ext uri="{FF2B5EF4-FFF2-40B4-BE49-F238E27FC236}">
                <a16:creationId xmlns:a16="http://schemas.microsoft.com/office/drawing/2014/main" id="{0304B1FC-C6EE-DA46-B7C0-17242ED3A724}"/>
              </a:ext>
            </a:extLst>
          </p:cNvPr>
          <p:cNvSpPr/>
          <p:nvPr/>
        </p:nvSpPr>
        <p:spPr>
          <a:xfrm>
            <a:off x="5936201" y="4916698"/>
            <a:ext cx="159799" cy="144633"/>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6</a:t>
            </a:r>
          </a:p>
        </p:txBody>
      </p:sp>
      <p:sp>
        <p:nvSpPr>
          <p:cNvPr id="23" name="Oval 22">
            <a:extLst>
              <a:ext uri="{FF2B5EF4-FFF2-40B4-BE49-F238E27FC236}">
                <a16:creationId xmlns:a16="http://schemas.microsoft.com/office/drawing/2014/main" id="{902A7F53-6E33-0948-AE3D-5A931AE99BC6}"/>
              </a:ext>
            </a:extLst>
          </p:cNvPr>
          <p:cNvSpPr/>
          <p:nvPr/>
        </p:nvSpPr>
        <p:spPr>
          <a:xfrm>
            <a:off x="457067" y="4505441"/>
            <a:ext cx="159799" cy="144633"/>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6</a:t>
            </a:r>
          </a:p>
        </p:txBody>
      </p:sp>
      <p:sp>
        <p:nvSpPr>
          <p:cNvPr id="24" name="Rectangle 23">
            <a:extLst>
              <a:ext uri="{FF2B5EF4-FFF2-40B4-BE49-F238E27FC236}">
                <a16:creationId xmlns:a16="http://schemas.microsoft.com/office/drawing/2014/main" id="{411D5A58-CE66-3D4A-8C7C-12D4BB33CD51}"/>
              </a:ext>
            </a:extLst>
          </p:cNvPr>
          <p:cNvSpPr/>
          <p:nvPr/>
        </p:nvSpPr>
        <p:spPr>
          <a:xfrm>
            <a:off x="6184578" y="4874702"/>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The </a:t>
            </a:r>
            <a:r>
              <a:rPr lang="en-US" sz="1100" dirty="0">
                <a:solidFill>
                  <a:srgbClr val="0432FF"/>
                </a:solidFill>
                <a:latin typeface="Arial" panose="020B0604020202020204" pitchFamily="34" charset="0"/>
                <a:cs typeface="Arial" panose="020B0604020202020204" pitchFamily="34" charset="0"/>
              </a:rPr>
              <a:t>writerow() </a:t>
            </a:r>
            <a:r>
              <a:rPr lang="en-US" sz="1100" dirty="0">
                <a:latin typeface="Arial" panose="020B0604020202020204" pitchFamily="34" charset="0"/>
                <a:cs typeface="Arial" panose="020B0604020202020204" pitchFamily="34" charset="0"/>
              </a:rPr>
              <a:t>function writes the row parameter to the writer's file object</a:t>
            </a:r>
            <a:endParaRPr lang="en-US" sz="1100" dirty="0"/>
          </a:p>
        </p:txBody>
      </p:sp>
      <p:sp>
        <p:nvSpPr>
          <p:cNvPr id="25" name="Oval 24">
            <a:extLst>
              <a:ext uri="{FF2B5EF4-FFF2-40B4-BE49-F238E27FC236}">
                <a16:creationId xmlns:a16="http://schemas.microsoft.com/office/drawing/2014/main" id="{1E7BDE61-3219-4841-8248-7F04E3D62878}"/>
              </a:ext>
            </a:extLst>
          </p:cNvPr>
          <p:cNvSpPr/>
          <p:nvPr/>
        </p:nvSpPr>
        <p:spPr>
          <a:xfrm>
            <a:off x="5936201" y="5266089"/>
            <a:ext cx="159799" cy="144633"/>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7</a:t>
            </a:r>
          </a:p>
        </p:txBody>
      </p:sp>
      <p:sp>
        <p:nvSpPr>
          <p:cNvPr id="26" name="Oval 25">
            <a:extLst>
              <a:ext uri="{FF2B5EF4-FFF2-40B4-BE49-F238E27FC236}">
                <a16:creationId xmlns:a16="http://schemas.microsoft.com/office/drawing/2014/main" id="{D657AF19-33AB-1B48-8C9A-6B14E0379093}"/>
              </a:ext>
            </a:extLst>
          </p:cNvPr>
          <p:cNvSpPr/>
          <p:nvPr/>
        </p:nvSpPr>
        <p:spPr>
          <a:xfrm>
            <a:off x="427474" y="4720885"/>
            <a:ext cx="159799" cy="144633"/>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7</a:t>
            </a:r>
          </a:p>
        </p:txBody>
      </p:sp>
      <p:sp>
        <p:nvSpPr>
          <p:cNvPr id="27" name="Rectangle 26">
            <a:extLst>
              <a:ext uri="{FF2B5EF4-FFF2-40B4-BE49-F238E27FC236}">
                <a16:creationId xmlns:a16="http://schemas.microsoft.com/office/drawing/2014/main" id="{FC7DFC80-85B5-4B41-8EB3-FEB3D98EAC02}"/>
              </a:ext>
            </a:extLst>
          </p:cNvPr>
          <p:cNvSpPr/>
          <p:nvPr/>
        </p:nvSpPr>
        <p:spPr>
          <a:xfrm>
            <a:off x="6184578" y="5217812"/>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The </a:t>
            </a:r>
            <a:r>
              <a:rPr lang="en-US" sz="1100" dirty="0">
                <a:solidFill>
                  <a:srgbClr val="0432FF"/>
                </a:solidFill>
                <a:latin typeface="Arial" panose="020B0604020202020204" pitchFamily="34" charset="0"/>
                <a:cs typeface="Arial" panose="020B0604020202020204" pitchFamily="34" charset="0"/>
              </a:rPr>
              <a:t>write rows() </a:t>
            </a:r>
            <a:r>
              <a:rPr lang="en-US" sz="1100" dirty="0">
                <a:latin typeface="Arial" panose="020B0604020202020204" pitchFamily="34" charset="0"/>
                <a:cs typeface="Arial" panose="020B0604020202020204" pitchFamily="34" charset="0"/>
              </a:rPr>
              <a:t>function writes the rows (an iterable of row objects) to the writer's file object</a:t>
            </a:r>
            <a:endParaRPr lang="en-US" sz="1100" dirty="0"/>
          </a:p>
        </p:txBody>
      </p:sp>
    </p:spTree>
    <p:extLst>
      <p:ext uri="{BB962C8B-B14F-4D97-AF65-F5344CB8AC3E}">
        <p14:creationId xmlns:p14="http://schemas.microsoft.com/office/powerpoint/2010/main" val="330179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990902-142D-DC41-87AE-D0D8FAFDE85F}"/>
              </a:ext>
            </a:extLst>
          </p:cNvPr>
          <p:cNvPicPr>
            <a:picLocks noChangeAspect="1"/>
          </p:cNvPicPr>
          <p:nvPr/>
        </p:nvPicPr>
        <p:blipFill>
          <a:blip r:embed="rId2"/>
          <a:stretch>
            <a:fillRect/>
          </a:stretch>
        </p:blipFill>
        <p:spPr>
          <a:xfrm>
            <a:off x="71588" y="539416"/>
            <a:ext cx="6444622" cy="5200620"/>
          </a:xfrm>
          <a:prstGeom prst="rect">
            <a:avLst/>
          </a:prstGeom>
          <a:ln>
            <a:solidFill>
              <a:schemeClr val="tx1"/>
            </a:solidFill>
          </a:ln>
        </p:spPr>
      </p:pic>
      <p:pic>
        <p:nvPicPr>
          <p:cNvPr id="3" name="Picture 2">
            <a:extLst>
              <a:ext uri="{FF2B5EF4-FFF2-40B4-BE49-F238E27FC236}">
                <a16:creationId xmlns:a16="http://schemas.microsoft.com/office/drawing/2014/main" id="{EB87F67A-74EE-F343-B861-989E808B22BD}"/>
              </a:ext>
            </a:extLst>
          </p:cNvPr>
          <p:cNvPicPr>
            <a:picLocks noChangeAspect="1"/>
          </p:cNvPicPr>
          <p:nvPr/>
        </p:nvPicPr>
        <p:blipFill>
          <a:blip r:embed="rId3"/>
          <a:stretch>
            <a:fillRect/>
          </a:stretch>
        </p:blipFill>
        <p:spPr>
          <a:xfrm>
            <a:off x="6766709" y="539416"/>
            <a:ext cx="4529667" cy="2476500"/>
          </a:xfrm>
          <a:prstGeom prst="rect">
            <a:avLst/>
          </a:prstGeom>
          <a:ln>
            <a:solidFill>
              <a:schemeClr val="tx1"/>
            </a:solidFill>
          </a:ln>
        </p:spPr>
      </p:pic>
      <p:sp>
        <p:nvSpPr>
          <p:cNvPr id="4" name="TextBox 3">
            <a:extLst>
              <a:ext uri="{FF2B5EF4-FFF2-40B4-BE49-F238E27FC236}">
                <a16:creationId xmlns:a16="http://schemas.microsoft.com/office/drawing/2014/main" id="{2D64C733-4F07-074E-A7CB-5DF9EF47E941}"/>
              </a:ext>
            </a:extLst>
          </p:cNvPr>
          <p:cNvSpPr txBox="1"/>
          <p:nvPr/>
        </p:nvSpPr>
        <p:spPr>
          <a:xfrm>
            <a:off x="1585943" y="0"/>
            <a:ext cx="8889708" cy="461665"/>
          </a:xfrm>
          <a:prstGeom prst="rect">
            <a:avLst/>
          </a:prstGeom>
          <a:noFill/>
        </p:spPr>
        <p:txBody>
          <a:bodyPr wrap="square" rtlCol="0">
            <a:spAutoFit/>
          </a:bodyPr>
          <a:lstStyle/>
          <a:p>
            <a:pPr algn="ctr"/>
            <a:r>
              <a:rPr lang="en-US" sz="2400" dirty="0">
                <a:solidFill>
                  <a:srgbClr val="C00000"/>
                </a:solidFill>
              </a:rPr>
              <a:t>Read from one File, Write to Another Based on Conditions</a:t>
            </a:r>
          </a:p>
        </p:txBody>
      </p:sp>
      <p:pic>
        <p:nvPicPr>
          <p:cNvPr id="5" name="Picture 4">
            <a:extLst>
              <a:ext uri="{FF2B5EF4-FFF2-40B4-BE49-F238E27FC236}">
                <a16:creationId xmlns:a16="http://schemas.microsoft.com/office/drawing/2014/main" id="{BCEEAD64-AE5A-4842-B281-CD5C05D7B9EC}"/>
              </a:ext>
            </a:extLst>
          </p:cNvPr>
          <p:cNvPicPr>
            <a:picLocks noChangeAspect="1"/>
          </p:cNvPicPr>
          <p:nvPr/>
        </p:nvPicPr>
        <p:blipFill>
          <a:blip r:embed="rId4"/>
          <a:stretch>
            <a:fillRect/>
          </a:stretch>
        </p:blipFill>
        <p:spPr>
          <a:xfrm>
            <a:off x="71588" y="6101144"/>
            <a:ext cx="5385419" cy="486049"/>
          </a:xfrm>
          <a:prstGeom prst="rect">
            <a:avLst/>
          </a:prstGeom>
          <a:ln>
            <a:solidFill>
              <a:schemeClr val="tx1"/>
            </a:solidFill>
          </a:ln>
        </p:spPr>
      </p:pic>
      <p:sp>
        <p:nvSpPr>
          <p:cNvPr id="6" name="TextBox 5">
            <a:extLst>
              <a:ext uri="{FF2B5EF4-FFF2-40B4-BE49-F238E27FC236}">
                <a16:creationId xmlns:a16="http://schemas.microsoft.com/office/drawing/2014/main" id="{B6E500A0-9BD8-8741-A9B1-E500D78978F7}"/>
              </a:ext>
            </a:extLst>
          </p:cNvPr>
          <p:cNvSpPr txBox="1"/>
          <p:nvPr/>
        </p:nvSpPr>
        <p:spPr>
          <a:xfrm>
            <a:off x="71588" y="270807"/>
            <a:ext cx="82403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a:t>
            </a:r>
            <a:endParaRPr lang="en-US" sz="1200" b="1" dirty="0"/>
          </a:p>
        </p:txBody>
      </p:sp>
      <p:sp>
        <p:nvSpPr>
          <p:cNvPr id="7" name="TextBox 6">
            <a:extLst>
              <a:ext uri="{FF2B5EF4-FFF2-40B4-BE49-F238E27FC236}">
                <a16:creationId xmlns:a16="http://schemas.microsoft.com/office/drawing/2014/main" id="{464AD9AD-1774-B143-81A4-4F9E05C37EBB}"/>
              </a:ext>
            </a:extLst>
          </p:cNvPr>
          <p:cNvSpPr txBox="1"/>
          <p:nvPr/>
        </p:nvSpPr>
        <p:spPr>
          <a:xfrm>
            <a:off x="10353063" y="230832"/>
            <a:ext cx="353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Output File</a:t>
            </a:r>
            <a:endParaRPr lang="en-US" sz="1200" b="1" dirty="0"/>
          </a:p>
        </p:txBody>
      </p:sp>
      <p:sp>
        <p:nvSpPr>
          <p:cNvPr id="8" name="TextBox 7">
            <a:extLst>
              <a:ext uri="{FF2B5EF4-FFF2-40B4-BE49-F238E27FC236}">
                <a16:creationId xmlns:a16="http://schemas.microsoft.com/office/drawing/2014/main" id="{B2A1B439-8A29-7340-B271-06BB53AA2C09}"/>
              </a:ext>
            </a:extLst>
          </p:cNvPr>
          <p:cNvSpPr txBox="1"/>
          <p:nvPr/>
        </p:nvSpPr>
        <p:spPr>
          <a:xfrm>
            <a:off x="0" y="5793064"/>
            <a:ext cx="353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Screen Output</a:t>
            </a:r>
            <a:endParaRPr lang="en-US" sz="1200" b="1" dirty="0"/>
          </a:p>
        </p:txBody>
      </p:sp>
      <p:sp>
        <p:nvSpPr>
          <p:cNvPr id="9" name="Oval 8">
            <a:extLst>
              <a:ext uri="{FF2B5EF4-FFF2-40B4-BE49-F238E27FC236}">
                <a16:creationId xmlns:a16="http://schemas.microsoft.com/office/drawing/2014/main" id="{9C34B355-0E05-304C-9BBC-159F6DF6AC36}"/>
              </a:ext>
            </a:extLst>
          </p:cNvPr>
          <p:cNvSpPr/>
          <p:nvPr/>
        </p:nvSpPr>
        <p:spPr>
          <a:xfrm>
            <a:off x="970495" y="1577275"/>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0" name="Oval 9">
            <a:extLst>
              <a:ext uri="{FF2B5EF4-FFF2-40B4-BE49-F238E27FC236}">
                <a16:creationId xmlns:a16="http://schemas.microsoft.com/office/drawing/2014/main" id="{44B88154-9F41-9F46-8E48-2AD2A07C4722}"/>
              </a:ext>
            </a:extLst>
          </p:cNvPr>
          <p:cNvSpPr/>
          <p:nvPr/>
        </p:nvSpPr>
        <p:spPr>
          <a:xfrm>
            <a:off x="6686808" y="3196729"/>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1" name="Rectangle 10">
            <a:extLst>
              <a:ext uri="{FF2B5EF4-FFF2-40B4-BE49-F238E27FC236}">
                <a16:creationId xmlns:a16="http://schemas.microsoft.com/office/drawing/2014/main" id="{6E6B315A-42AF-F742-99BD-55B31CA956F9}"/>
              </a:ext>
            </a:extLst>
          </p:cNvPr>
          <p:cNvSpPr/>
          <p:nvPr/>
        </p:nvSpPr>
        <p:spPr>
          <a:xfrm>
            <a:off x="6889807" y="3162641"/>
            <a:ext cx="3319214" cy="261610"/>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This function creates the file name to use</a:t>
            </a:r>
            <a:endParaRPr lang="en-US" sz="1100" dirty="0"/>
          </a:p>
        </p:txBody>
      </p:sp>
      <p:sp>
        <p:nvSpPr>
          <p:cNvPr id="13" name="Oval 12">
            <a:extLst>
              <a:ext uri="{FF2B5EF4-FFF2-40B4-BE49-F238E27FC236}">
                <a16:creationId xmlns:a16="http://schemas.microsoft.com/office/drawing/2014/main" id="{D122F21C-567C-284B-B887-799E8A8BAF1F}"/>
              </a:ext>
            </a:extLst>
          </p:cNvPr>
          <p:cNvSpPr/>
          <p:nvPr/>
        </p:nvSpPr>
        <p:spPr>
          <a:xfrm>
            <a:off x="1426144" y="2428095"/>
            <a:ext cx="159799" cy="144633"/>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14" name="Oval 13">
            <a:extLst>
              <a:ext uri="{FF2B5EF4-FFF2-40B4-BE49-F238E27FC236}">
                <a16:creationId xmlns:a16="http://schemas.microsoft.com/office/drawing/2014/main" id="{70B2C67E-572E-9444-BCB5-281A6E668EC6}"/>
              </a:ext>
            </a:extLst>
          </p:cNvPr>
          <p:cNvSpPr/>
          <p:nvPr/>
        </p:nvSpPr>
        <p:spPr>
          <a:xfrm>
            <a:off x="6686808" y="3494527"/>
            <a:ext cx="159799" cy="144633"/>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15" name="Rectangle 14">
            <a:extLst>
              <a:ext uri="{FF2B5EF4-FFF2-40B4-BE49-F238E27FC236}">
                <a16:creationId xmlns:a16="http://schemas.microsoft.com/office/drawing/2014/main" id="{CD129D22-E5B3-984E-BCB7-2F60878B5AC0}"/>
              </a:ext>
            </a:extLst>
          </p:cNvPr>
          <p:cNvSpPr/>
          <p:nvPr/>
        </p:nvSpPr>
        <p:spPr>
          <a:xfrm>
            <a:off x="6868210" y="3422185"/>
            <a:ext cx="5134399" cy="769441"/>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This function is what takes the file name, creates a new file  based on it each time the code it run (for each new day) and then reads from the daily file into the newly created file based on our conditional statement</a:t>
            </a:r>
            <a:endParaRPr lang="en-US" sz="1100" dirty="0"/>
          </a:p>
          <a:p>
            <a:endParaRPr lang="en-US" sz="11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C5C00667-906B-9C4D-8E23-3E8A9EB24D78}"/>
              </a:ext>
            </a:extLst>
          </p:cNvPr>
          <p:cNvSpPr/>
          <p:nvPr/>
        </p:nvSpPr>
        <p:spPr>
          <a:xfrm>
            <a:off x="6686808" y="4038751"/>
            <a:ext cx="159799" cy="144633"/>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17" name="Oval 16">
            <a:extLst>
              <a:ext uri="{FF2B5EF4-FFF2-40B4-BE49-F238E27FC236}">
                <a16:creationId xmlns:a16="http://schemas.microsoft.com/office/drawing/2014/main" id="{2B70CAFF-B07C-8A4B-ADEC-E0A4E9DB0D6B}"/>
              </a:ext>
            </a:extLst>
          </p:cNvPr>
          <p:cNvSpPr/>
          <p:nvPr/>
        </p:nvSpPr>
        <p:spPr>
          <a:xfrm>
            <a:off x="71588" y="2637559"/>
            <a:ext cx="159799" cy="144633"/>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18" name="Rectangle 17">
            <a:extLst>
              <a:ext uri="{FF2B5EF4-FFF2-40B4-BE49-F238E27FC236}">
                <a16:creationId xmlns:a16="http://schemas.microsoft.com/office/drawing/2014/main" id="{EBF7B5A1-2953-D24F-B982-FDCEEA315CAE}"/>
              </a:ext>
            </a:extLst>
          </p:cNvPr>
          <p:cNvSpPr/>
          <p:nvPr/>
        </p:nvSpPr>
        <p:spPr>
          <a:xfrm>
            <a:off x="6868208" y="3976182"/>
            <a:ext cx="4903581" cy="430887"/>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Here we feed the open function the output of our </a:t>
            </a:r>
            <a:r>
              <a:rPr lang="en-US" sz="1100" dirty="0" err="1">
                <a:solidFill>
                  <a:srgbClr val="0432FF"/>
                </a:solidFill>
                <a:latin typeface="Arial" panose="020B0604020202020204" pitchFamily="34" charset="0"/>
                <a:cs typeface="Arial" panose="020B0604020202020204" pitchFamily="34" charset="0"/>
              </a:rPr>
              <a:t>get_file</a:t>
            </a:r>
            <a:r>
              <a:rPr lang="en-US" sz="1100" dirty="0">
                <a:solidFill>
                  <a:srgbClr val="0432FF"/>
                </a:solidFill>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function, which </a:t>
            </a:r>
          </a:p>
          <a:p>
            <a:r>
              <a:rPr lang="en-US" sz="1100" dirty="0">
                <a:latin typeface="Arial" panose="020B0604020202020204" pitchFamily="34" charset="0"/>
                <a:cs typeface="Arial" panose="020B0604020202020204" pitchFamily="34" charset="0"/>
              </a:rPr>
              <a:t>is concatenation of the strings ”gaps_” + todays date + .csv.</a:t>
            </a:r>
            <a:endParaRPr lang="en-US" sz="1100" dirty="0"/>
          </a:p>
        </p:txBody>
      </p:sp>
      <p:sp>
        <p:nvSpPr>
          <p:cNvPr id="19" name="Oval 18">
            <a:extLst>
              <a:ext uri="{FF2B5EF4-FFF2-40B4-BE49-F238E27FC236}">
                <a16:creationId xmlns:a16="http://schemas.microsoft.com/office/drawing/2014/main" id="{5DAF66DD-E06A-D348-ADDE-0651D7B9AD10}"/>
              </a:ext>
            </a:extLst>
          </p:cNvPr>
          <p:cNvSpPr/>
          <p:nvPr/>
        </p:nvSpPr>
        <p:spPr>
          <a:xfrm>
            <a:off x="6686808" y="4453236"/>
            <a:ext cx="159799" cy="144633"/>
          </a:xfrm>
          <a:prstGeom prst="ellipse">
            <a:avLst/>
          </a:prstGeom>
          <a:solidFill>
            <a:schemeClr val="accent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0" name="Oval 19">
            <a:extLst>
              <a:ext uri="{FF2B5EF4-FFF2-40B4-BE49-F238E27FC236}">
                <a16:creationId xmlns:a16="http://schemas.microsoft.com/office/drawing/2014/main" id="{7D0D4AD4-1E28-CE40-B49A-7CF8D80EE4BF}"/>
              </a:ext>
            </a:extLst>
          </p:cNvPr>
          <p:cNvSpPr/>
          <p:nvPr/>
        </p:nvSpPr>
        <p:spPr>
          <a:xfrm>
            <a:off x="231387" y="2797162"/>
            <a:ext cx="159799" cy="144633"/>
          </a:xfrm>
          <a:prstGeom prst="ellipse">
            <a:avLst/>
          </a:prstGeom>
          <a:solidFill>
            <a:schemeClr val="accent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1" name="Rectangle 20">
            <a:extLst>
              <a:ext uri="{FF2B5EF4-FFF2-40B4-BE49-F238E27FC236}">
                <a16:creationId xmlns:a16="http://schemas.microsoft.com/office/drawing/2014/main" id="{4373FBD1-6210-F64E-A110-B72788D88E19}"/>
              </a:ext>
            </a:extLst>
          </p:cNvPr>
          <p:cNvSpPr/>
          <p:nvPr/>
        </p:nvSpPr>
        <p:spPr>
          <a:xfrm>
            <a:off x="6868208" y="4397392"/>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rPr>
              <a:t>fieldnames are what we are labelling our column headers in order of appearance</a:t>
            </a:r>
            <a:endParaRPr lang="en-US" sz="1100" dirty="0"/>
          </a:p>
        </p:txBody>
      </p:sp>
      <p:sp>
        <p:nvSpPr>
          <p:cNvPr id="22" name="Oval 21">
            <a:extLst>
              <a:ext uri="{FF2B5EF4-FFF2-40B4-BE49-F238E27FC236}">
                <a16:creationId xmlns:a16="http://schemas.microsoft.com/office/drawing/2014/main" id="{04D2B5FF-C4FD-554C-9E3C-C80F708D551B}"/>
              </a:ext>
            </a:extLst>
          </p:cNvPr>
          <p:cNvSpPr/>
          <p:nvPr/>
        </p:nvSpPr>
        <p:spPr>
          <a:xfrm>
            <a:off x="6686808" y="4705169"/>
            <a:ext cx="159799" cy="144633"/>
          </a:xfrm>
          <a:prstGeom prst="ellipse">
            <a:avLst/>
          </a:prstGeom>
          <a:solidFill>
            <a:schemeClr val="accent4"/>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5</a:t>
            </a:r>
          </a:p>
        </p:txBody>
      </p:sp>
      <p:sp>
        <p:nvSpPr>
          <p:cNvPr id="23" name="Oval 22">
            <a:extLst>
              <a:ext uri="{FF2B5EF4-FFF2-40B4-BE49-F238E27FC236}">
                <a16:creationId xmlns:a16="http://schemas.microsoft.com/office/drawing/2014/main" id="{650F252B-E93F-2944-B488-D730551A5A30}"/>
              </a:ext>
            </a:extLst>
          </p:cNvPr>
          <p:cNvSpPr/>
          <p:nvPr/>
        </p:nvSpPr>
        <p:spPr>
          <a:xfrm>
            <a:off x="231387" y="2981737"/>
            <a:ext cx="159799" cy="144633"/>
          </a:xfrm>
          <a:prstGeom prst="ellipse">
            <a:avLst/>
          </a:prstGeom>
          <a:solidFill>
            <a:schemeClr val="accent4"/>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5</a:t>
            </a:r>
          </a:p>
        </p:txBody>
      </p:sp>
      <p:sp>
        <p:nvSpPr>
          <p:cNvPr id="24" name="Rectangle 23">
            <a:extLst>
              <a:ext uri="{FF2B5EF4-FFF2-40B4-BE49-F238E27FC236}">
                <a16:creationId xmlns:a16="http://schemas.microsoft.com/office/drawing/2014/main" id="{AD3AACF8-2D6A-884B-802D-BDAE09BE87F5}"/>
              </a:ext>
            </a:extLst>
          </p:cNvPr>
          <p:cNvSpPr/>
          <p:nvPr/>
        </p:nvSpPr>
        <p:spPr>
          <a:xfrm>
            <a:off x="6868208" y="4665184"/>
            <a:ext cx="6096000" cy="430887"/>
          </a:xfrm>
          <a:prstGeom prst="rect">
            <a:avLst/>
          </a:prstGeom>
        </p:spPr>
        <p:txBody>
          <a:bodyPr>
            <a:spAutoFit/>
          </a:bodyPr>
          <a:lstStyle/>
          <a:p>
            <a:r>
              <a:rPr lang="en-US" sz="1100" dirty="0">
                <a:latin typeface="Arial" panose="020B0604020202020204" pitchFamily="34" charset="0"/>
                <a:cs typeface="Arial" panose="020B0604020202020204" pitchFamily="34" charset="0"/>
              </a:rPr>
              <a:t>We use here </a:t>
            </a:r>
            <a:r>
              <a:rPr lang="en-US" sz="1100" dirty="0" err="1">
                <a:solidFill>
                  <a:srgbClr val="0432FF"/>
                </a:solidFill>
                <a:latin typeface="Arial" panose="020B0604020202020204" pitchFamily="34" charset="0"/>
                <a:cs typeface="Arial" panose="020B0604020202020204" pitchFamily="34" charset="0"/>
              </a:rPr>
              <a:t>DictWriter</a:t>
            </a:r>
            <a:r>
              <a:rPr lang="en-US" sz="1100" dirty="0">
                <a:solidFill>
                  <a:srgbClr val="0432FF"/>
                </a:solidFill>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Operates like a regular writer but maps dictionaries</a:t>
            </a:r>
          </a:p>
          <a:p>
            <a:r>
              <a:rPr lang="en-US" sz="1100" dirty="0">
                <a:latin typeface="Arial" panose="020B0604020202020204" pitchFamily="34" charset="0"/>
                <a:cs typeface="Arial" panose="020B0604020202020204" pitchFamily="34" charset="0"/>
              </a:rPr>
              <a:t> onto output rows. This needs the </a:t>
            </a:r>
            <a:r>
              <a:rPr lang="en-US" sz="1100" dirty="0">
                <a:solidFill>
                  <a:srgbClr val="0432FF"/>
                </a:solidFill>
                <a:latin typeface="Arial" panose="020B0604020202020204" pitchFamily="34" charset="0"/>
                <a:cs typeface="Arial" panose="020B0604020202020204" pitchFamily="34" charset="0"/>
              </a:rPr>
              <a:t>fieldnames </a:t>
            </a:r>
            <a:r>
              <a:rPr lang="en-US" sz="1100" dirty="0">
                <a:latin typeface="Arial" panose="020B0604020202020204" pitchFamily="34" charset="0"/>
                <a:cs typeface="Arial" panose="020B0604020202020204" pitchFamily="34" charset="0"/>
              </a:rPr>
              <a:t>parameter to specify the row headers.</a:t>
            </a:r>
            <a:endParaRPr lang="en-US" sz="1100" dirty="0"/>
          </a:p>
        </p:txBody>
      </p:sp>
      <p:sp>
        <p:nvSpPr>
          <p:cNvPr id="25" name="Oval 24">
            <a:extLst>
              <a:ext uri="{FF2B5EF4-FFF2-40B4-BE49-F238E27FC236}">
                <a16:creationId xmlns:a16="http://schemas.microsoft.com/office/drawing/2014/main" id="{102060F4-72E7-924B-B44B-E615BF678189}"/>
              </a:ext>
            </a:extLst>
          </p:cNvPr>
          <p:cNvSpPr/>
          <p:nvPr/>
        </p:nvSpPr>
        <p:spPr>
          <a:xfrm>
            <a:off x="6689468" y="5096071"/>
            <a:ext cx="159799" cy="144633"/>
          </a:xfrm>
          <a:prstGeom prst="ellipse">
            <a:avLst/>
          </a:prstGeom>
          <a:solidFill>
            <a:schemeClr val="accent1">
              <a:lumMod val="40000"/>
              <a:lumOff val="6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6</a:t>
            </a:r>
          </a:p>
        </p:txBody>
      </p:sp>
      <p:sp>
        <p:nvSpPr>
          <p:cNvPr id="26" name="Oval 25">
            <a:extLst>
              <a:ext uri="{FF2B5EF4-FFF2-40B4-BE49-F238E27FC236}">
                <a16:creationId xmlns:a16="http://schemas.microsoft.com/office/drawing/2014/main" id="{61C01EFC-370E-844B-9246-1A9F7BAB33C1}"/>
              </a:ext>
            </a:extLst>
          </p:cNvPr>
          <p:cNvSpPr/>
          <p:nvPr/>
        </p:nvSpPr>
        <p:spPr>
          <a:xfrm>
            <a:off x="231386" y="3146586"/>
            <a:ext cx="159799" cy="144633"/>
          </a:xfrm>
          <a:prstGeom prst="ellipse">
            <a:avLst/>
          </a:prstGeom>
          <a:solidFill>
            <a:schemeClr val="accent1">
              <a:lumMod val="40000"/>
              <a:lumOff val="6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6</a:t>
            </a:r>
          </a:p>
        </p:txBody>
      </p:sp>
      <p:sp>
        <p:nvSpPr>
          <p:cNvPr id="27" name="Rectangle 26">
            <a:extLst>
              <a:ext uri="{FF2B5EF4-FFF2-40B4-BE49-F238E27FC236}">
                <a16:creationId xmlns:a16="http://schemas.microsoft.com/office/drawing/2014/main" id="{87AD14F6-0434-4446-8198-BCF47C00BB7B}"/>
              </a:ext>
            </a:extLst>
          </p:cNvPr>
          <p:cNvSpPr/>
          <p:nvPr/>
        </p:nvSpPr>
        <p:spPr>
          <a:xfrm>
            <a:off x="6868208" y="5073519"/>
            <a:ext cx="5156002" cy="261610"/>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Writes a row with the field names from </a:t>
            </a:r>
            <a:r>
              <a:rPr lang="en-US" sz="1100" dirty="0" err="1">
                <a:latin typeface="Arial" panose="020B0604020202020204" pitchFamily="34" charset="0"/>
                <a:cs typeface="Arial" panose="020B0604020202020204" pitchFamily="34" charset="0"/>
              </a:rPr>
              <a:t>DictWriter</a:t>
            </a:r>
            <a:r>
              <a:rPr lang="en-US" sz="1100" dirty="0">
                <a:latin typeface="Arial" panose="020B0604020202020204" pitchFamily="34" charset="0"/>
                <a:cs typeface="Arial" panose="020B0604020202020204" pitchFamily="34" charset="0"/>
              </a:rPr>
              <a:t> object</a:t>
            </a:r>
          </a:p>
        </p:txBody>
      </p:sp>
      <p:sp>
        <p:nvSpPr>
          <p:cNvPr id="28" name="Oval 27">
            <a:extLst>
              <a:ext uri="{FF2B5EF4-FFF2-40B4-BE49-F238E27FC236}">
                <a16:creationId xmlns:a16="http://schemas.microsoft.com/office/drawing/2014/main" id="{2B1CB6C2-2E73-1240-9465-2EF4EC60FF43}"/>
              </a:ext>
            </a:extLst>
          </p:cNvPr>
          <p:cNvSpPr/>
          <p:nvPr/>
        </p:nvSpPr>
        <p:spPr>
          <a:xfrm>
            <a:off x="6688732" y="5387023"/>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7</a:t>
            </a:r>
          </a:p>
        </p:txBody>
      </p:sp>
      <p:sp>
        <p:nvSpPr>
          <p:cNvPr id="29" name="Oval 28">
            <a:extLst>
              <a:ext uri="{FF2B5EF4-FFF2-40B4-BE49-F238E27FC236}">
                <a16:creationId xmlns:a16="http://schemas.microsoft.com/office/drawing/2014/main" id="{C84E25A8-B06D-1248-9DE4-1A5E19822F99}"/>
              </a:ext>
            </a:extLst>
          </p:cNvPr>
          <p:cNvSpPr/>
          <p:nvPr/>
        </p:nvSpPr>
        <p:spPr>
          <a:xfrm>
            <a:off x="237155" y="3486361"/>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7</a:t>
            </a:r>
          </a:p>
        </p:txBody>
      </p:sp>
      <p:sp>
        <p:nvSpPr>
          <p:cNvPr id="30" name="Rectangle 29">
            <a:extLst>
              <a:ext uri="{FF2B5EF4-FFF2-40B4-BE49-F238E27FC236}">
                <a16:creationId xmlns:a16="http://schemas.microsoft.com/office/drawing/2014/main" id="{80130B8C-71F5-4542-A548-61F81ED97B06}"/>
              </a:ext>
            </a:extLst>
          </p:cNvPr>
          <p:cNvSpPr/>
          <p:nvPr/>
        </p:nvSpPr>
        <p:spPr>
          <a:xfrm>
            <a:off x="6868208" y="5355292"/>
            <a:ext cx="4805629" cy="261610"/>
          </a:xfrm>
          <a:prstGeom prst="rect">
            <a:avLst/>
          </a:prstGeom>
        </p:spPr>
        <p:txBody>
          <a:bodyPr wrap="square">
            <a:spAutoFit/>
          </a:bodyPr>
          <a:lstStyle/>
          <a:p>
            <a:r>
              <a:rPr lang="en-US" sz="1100" dirty="0"/>
              <a:t>We open our daily file to read from</a:t>
            </a:r>
          </a:p>
        </p:txBody>
      </p:sp>
      <p:sp>
        <p:nvSpPr>
          <p:cNvPr id="31" name="Oval 30">
            <a:extLst>
              <a:ext uri="{FF2B5EF4-FFF2-40B4-BE49-F238E27FC236}">
                <a16:creationId xmlns:a16="http://schemas.microsoft.com/office/drawing/2014/main" id="{B4FBE7D4-342D-044B-8942-730162CB90C0}"/>
              </a:ext>
            </a:extLst>
          </p:cNvPr>
          <p:cNvSpPr/>
          <p:nvPr/>
        </p:nvSpPr>
        <p:spPr>
          <a:xfrm>
            <a:off x="6686808" y="5653386"/>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8</a:t>
            </a:r>
          </a:p>
        </p:txBody>
      </p:sp>
      <p:sp>
        <p:nvSpPr>
          <p:cNvPr id="32" name="Oval 31">
            <a:extLst>
              <a:ext uri="{FF2B5EF4-FFF2-40B4-BE49-F238E27FC236}">
                <a16:creationId xmlns:a16="http://schemas.microsoft.com/office/drawing/2014/main" id="{B7BF0DEE-9B7F-5749-8F23-6B832471D6F9}"/>
              </a:ext>
            </a:extLst>
          </p:cNvPr>
          <p:cNvSpPr/>
          <p:nvPr/>
        </p:nvSpPr>
        <p:spPr>
          <a:xfrm>
            <a:off x="571573" y="4183384"/>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8</a:t>
            </a:r>
          </a:p>
        </p:txBody>
      </p:sp>
      <p:sp>
        <p:nvSpPr>
          <p:cNvPr id="33" name="Rectangle 32">
            <a:extLst>
              <a:ext uri="{FF2B5EF4-FFF2-40B4-BE49-F238E27FC236}">
                <a16:creationId xmlns:a16="http://schemas.microsoft.com/office/drawing/2014/main" id="{F461F57E-F4A6-0E47-A5DC-29FACEB4A0BC}"/>
              </a:ext>
            </a:extLst>
          </p:cNvPr>
          <p:cNvSpPr/>
          <p:nvPr/>
        </p:nvSpPr>
        <p:spPr>
          <a:xfrm>
            <a:off x="6868207" y="5631684"/>
            <a:ext cx="4805629" cy="430887"/>
          </a:xfrm>
          <a:prstGeom prst="rect">
            <a:avLst/>
          </a:prstGeom>
        </p:spPr>
        <p:txBody>
          <a:bodyPr wrap="square">
            <a:spAutoFit/>
          </a:bodyPr>
          <a:lstStyle/>
          <a:p>
            <a:r>
              <a:rPr lang="en-US" sz="1100" dirty="0"/>
              <a:t>Creates a unique identifier for each line we write below- = date plus unique number based on Line variable</a:t>
            </a:r>
          </a:p>
        </p:txBody>
      </p:sp>
      <p:sp>
        <p:nvSpPr>
          <p:cNvPr id="34" name="Oval 33">
            <a:extLst>
              <a:ext uri="{FF2B5EF4-FFF2-40B4-BE49-F238E27FC236}">
                <a16:creationId xmlns:a16="http://schemas.microsoft.com/office/drawing/2014/main" id="{70CFC512-7AC8-6746-854D-DE2AC54807F7}"/>
              </a:ext>
            </a:extLst>
          </p:cNvPr>
          <p:cNvSpPr/>
          <p:nvPr/>
        </p:nvSpPr>
        <p:spPr>
          <a:xfrm>
            <a:off x="6686807" y="6072247"/>
            <a:ext cx="159799" cy="144633"/>
          </a:xfrm>
          <a:prstGeom prst="ellipse">
            <a:avLst/>
          </a:prstGeom>
          <a:solidFill>
            <a:schemeClr val="tx2">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9</a:t>
            </a:r>
          </a:p>
        </p:txBody>
      </p:sp>
      <p:sp>
        <p:nvSpPr>
          <p:cNvPr id="35" name="Oval 34">
            <a:extLst>
              <a:ext uri="{FF2B5EF4-FFF2-40B4-BE49-F238E27FC236}">
                <a16:creationId xmlns:a16="http://schemas.microsoft.com/office/drawing/2014/main" id="{113CFAC7-9D11-364B-BC91-C3250767140A}"/>
              </a:ext>
            </a:extLst>
          </p:cNvPr>
          <p:cNvSpPr/>
          <p:nvPr/>
        </p:nvSpPr>
        <p:spPr>
          <a:xfrm>
            <a:off x="714960" y="4524309"/>
            <a:ext cx="159799" cy="144633"/>
          </a:xfrm>
          <a:prstGeom prst="ellipse">
            <a:avLst/>
          </a:prstGeom>
          <a:solidFill>
            <a:schemeClr val="tx2">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9</a:t>
            </a:r>
          </a:p>
        </p:txBody>
      </p:sp>
      <p:sp>
        <p:nvSpPr>
          <p:cNvPr id="36" name="Rectangle 35">
            <a:extLst>
              <a:ext uri="{FF2B5EF4-FFF2-40B4-BE49-F238E27FC236}">
                <a16:creationId xmlns:a16="http://schemas.microsoft.com/office/drawing/2014/main" id="{2ED0CC6F-F70E-DB4E-9DE9-632C06CB97C8}"/>
              </a:ext>
            </a:extLst>
          </p:cNvPr>
          <p:cNvSpPr/>
          <p:nvPr/>
        </p:nvSpPr>
        <p:spPr>
          <a:xfrm>
            <a:off x="6889807" y="6062571"/>
            <a:ext cx="4805629" cy="430887"/>
          </a:xfrm>
          <a:prstGeom prst="rect">
            <a:avLst/>
          </a:prstGeom>
        </p:spPr>
        <p:txBody>
          <a:bodyPr wrap="square">
            <a:spAutoFit/>
          </a:bodyPr>
          <a:lstStyle/>
          <a:p>
            <a:r>
              <a:rPr lang="en-US" sz="1100" dirty="0"/>
              <a:t>This FOR loop will write the rows that meet my conditional statement. If row[5] = (which is really column 4) “High”, write those rose only.</a:t>
            </a:r>
          </a:p>
        </p:txBody>
      </p:sp>
    </p:spTree>
    <p:extLst>
      <p:ext uri="{BB962C8B-B14F-4D97-AF65-F5344CB8AC3E}">
        <p14:creationId xmlns:p14="http://schemas.microsoft.com/office/powerpoint/2010/main" val="169938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01F7-63B3-9343-978D-4994B21C2C19}"/>
              </a:ext>
            </a:extLst>
          </p:cNvPr>
          <p:cNvSpPr txBox="1"/>
          <p:nvPr/>
        </p:nvSpPr>
        <p:spPr>
          <a:xfrm>
            <a:off x="1585943" y="0"/>
            <a:ext cx="8889708" cy="461665"/>
          </a:xfrm>
          <a:prstGeom prst="rect">
            <a:avLst/>
          </a:prstGeom>
          <a:noFill/>
        </p:spPr>
        <p:txBody>
          <a:bodyPr wrap="square" rtlCol="0">
            <a:spAutoFit/>
          </a:bodyPr>
          <a:lstStyle/>
          <a:p>
            <a:pPr algn="ctr"/>
            <a:r>
              <a:rPr lang="en-US" sz="2400" dirty="0">
                <a:solidFill>
                  <a:srgbClr val="C00000"/>
                </a:solidFill>
              </a:rPr>
              <a:t>Read data from our file to get an average</a:t>
            </a:r>
          </a:p>
        </p:txBody>
      </p:sp>
      <p:pic>
        <p:nvPicPr>
          <p:cNvPr id="3" name="Picture 2">
            <a:extLst>
              <a:ext uri="{FF2B5EF4-FFF2-40B4-BE49-F238E27FC236}">
                <a16:creationId xmlns:a16="http://schemas.microsoft.com/office/drawing/2014/main" id="{F830D6D7-F9CA-084B-BF93-19F995F17230}"/>
              </a:ext>
            </a:extLst>
          </p:cNvPr>
          <p:cNvPicPr>
            <a:picLocks noChangeAspect="1"/>
          </p:cNvPicPr>
          <p:nvPr/>
        </p:nvPicPr>
        <p:blipFill>
          <a:blip r:embed="rId2"/>
          <a:stretch>
            <a:fillRect/>
          </a:stretch>
        </p:blipFill>
        <p:spPr>
          <a:xfrm>
            <a:off x="289802" y="1054842"/>
            <a:ext cx="6253903" cy="2867274"/>
          </a:xfrm>
          <a:prstGeom prst="rect">
            <a:avLst/>
          </a:prstGeom>
          <a:ln>
            <a:solidFill>
              <a:schemeClr val="tx1"/>
            </a:solidFill>
          </a:ln>
        </p:spPr>
      </p:pic>
      <p:pic>
        <p:nvPicPr>
          <p:cNvPr id="5" name="Picture 4">
            <a:extLst>
              <a:ext uri="{FF2B5EF4-FFF2-40B4-BE49-F238E27FC236}">
                <a16:creationId xmlns:a16="http://schemas.microsoft.com/office/drawing/2014/main" id="{58EA8463-D483-F14A-9499-2739805EBB4E}"/>
              </a:ext>
            </a:extLst>
          </p:cNvPr>
          <p:cNvPicPr>
            <a:picLocks noChangeAspect="1"/>
          </p:cNvPicPr>
          <p:nvPr/>
        </p:nvPicPr>
        <p:blipFill>
          <a:blip r:embed="rId3"/>
          <a:stretch>
            <a:fillRect/>
          </a:stretch>
        </p:blipFill>
        <p:spPr>
          <a:xfrm>
            <a:off x="289802" y="4287192"/>
            <a:ext cx="3888579" cy="456202"/>
          </a:xfrm>
          <a:prstGeom prst="rect">
            <a:avLst/>
          </a:prstGeom>
          <a:ln>
            <a:solidFill>
              <a:schemeClr val="tx1"/>
            </a:solidFill>
          </a:ln>
        </p:spPr>
      </p:pic>
      <p:sp>
        <p:nvSpPr>
          <p:cNvPr id="7" name="TextBox 6">
            <a:extLst>
              <a:ext uri="{FF2B5EF4-FFF2-40B4-BE49-F238E27FC236}">
                <a16:creationId xmlns:a16="http://schemas.microsoft.com/office/drawing/2014/main" id="{BBD8D572-1BDE-9643-83B3-3AF734F93AAC}"/>
              </a:ext>
            </a:extLst>
          </p:cNvPr>
          <p:cNvSpPr txBox="1"/>
          <p:nvPr/>
        </p:nvSpPr>
        <p:spPr>
          <a:xfrm>
            <a:off x="289801" y="777843"/>
            <a:ext cx="596895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Sub-section Only (this code is in the same file as our previous code)</a:t>
            </a:r>
            <a:endParaRPr lang="en-US" sz="1200" b="1" dirty="0"/>
          </a:p>
        </p:txBody>
      </p:sp>
      <p:sp>
        <p:nvSpPr>
          <p:cNvPr id="8" name="TextBox 7">
            <a:extLst>
              <a:ext uri="{FF2B5EF4-FFF2-40B4-BE49-F238E27FC236}">
                <a16:creationId xmlns:a16="http://schemas.microsoft.com/office/drawing/2014/main" id="{D51C831B-537A-9043-A806-FA4F743C7F16}"/>
              </a:ext>
            </a:extLst>
          </p:cNvPr>
          <p:cNvSpPr txBox="1"/>
          <p:nvPr/>
        </p:nvSpPr>
        <p:spPr>
          <a:xfrm>
            <a:off x="6861605" y="777843"/>
            <a:ext cx="452966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Output File – which is now our input file in this exercise</a:t>
            </a:r>
            <a:endParaRPr lang="en-US" sz="1200" b="1" dirty="0"/>
          </a:p>
        </p:txBody>
      </p:sp>
      <p:sp>
        <p:nvSpPr>
          <p:cNvPr id="9" name="TextBox 8">
            <a:extLst>
              <a:ext uri="{FF2B5EF4-FFF2-40B4-BE49-F238E27FC236}">
                <a16:creationId xmlns:a16="http://schemas.microsoft.com/office/drawing/2014/main" id="{417A10D3-A35C-0848-A456-20BEC593651D}"/>
              </a:ext>
            </a:extLst>
          </p:cNvPr>
          <p:cNvSpPr txBox="1"/>
          <p:nvPr/>
        </p:nvSpPr>
        <p:spPr>
          <a:xfrm>
            <a:off x="204187" y="4010193"/>
            <a:ext cx="353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Output</a:t>
            </a:r>
            <a:endParaRPr lang="en-US" sz="1200" b="1" dirty="0"/>
          </a:p>
        </p:txBody>
      </p:sp>
      <p:pic>
        <p:nvPicPr>
          <p:cNvPr id="10" name="Picture 9">
            <a:extLst>
              <a:ext uri="{FF2B5EF4-FFF2-40B4-BE49-F238E27FC236}">
                <a16:creationId xmlns:a16="http://schemas.microsoft.com/office/drawing/2014/main" id="{EA0709A9-1078-BB47-AEE0-C48B863D200F}"/>
              </a:ext>
            </a:extLst>
          </p:cNvPr>
          <p:cNvPicPr>
            <a:picLocks noChangeAspect="1"/>
          </p:cNvPicPr>
          <p:nvPr/>
        </p:nvPicPr>
        <p:blipFill>
          <a:blip r:embed="rId4"/>
          <a:stretch>
            <a:fillRect/>
          </a:stretch>
        </p:blipFill>
        <p:spPr>
          <a:xfrm>
            <a:off x="6794885" y="1054842"/>
            <a:ext cx="4927506" cy="2168864"/>
          </a:xfrm>
          <a:prstGeom prst="rect">
            <a:avLst/>
          </a:prstGeom>
          <a:ln>
            <a:solidFill>
              <a:schemeClr val="tx1"/>
            </a:solidFill>
          </a:ln>
        </p:spPr>
      </p:pic>
      <p:sp>
        <p:nvSpPr>
          <p:cNvPr id="11" name="TextBox 10">
            <a:extLst>
              <a:ext uri="{FF2B5EF4-FFF2-40B4-BE49-F238E27FC236}">
                <a16:creationId xmlns:a16="http://schemas.microsoft.com/office/drawing/2014/main" id="{B09D749B-CBE6-8544-ABA7-A1777FAA7F8B}"/>
              </a:ext>
            </a:extLst>
          </p:cNvPr>
          <p:cNvSpPr txBox="1"/>
          <p:nvPr/>
        </p:nvSpPr>
        <p:spPr>
          <a:xfrm>
            <a:off x="6787930" y="3500705"/>
            <a:ext cx="5104660" cy="600164"/>
          </a:xfrm>
          <a:prstGeom prst="rect">
            <a:avLst/>
          </a:prstGeom>
          <a:noFill/>
        </p:spPr>
        <p:txBody>
          <a:bodyPr wrap="square" rtlCol="0">
            <a:spAutoFit/>
          </a:bodyPr>
          <a:lstStyle/>
          <a:p>
            <a:r>
              <a:rPr lang="en-US" sz="1100" dirty="0">
                <a:solidFill>
                  <a:srgbClr val="0432FF"/>
                </a:solidFill>
                <a:latin typeface="Arial" panose="020B0604020202020204" pitchFamily="34" charset="0"/>
                <a:cs typeface="Arial" panose="020B0604020202020204" pitchFamily="34" charset="0"/>
              </a:rPr>
              <a:t>DictReader() </a:t>
            </a:r>
            <a:r>
              <a:rPr lang="en-US" sz="1100" dirty="0">
                <a:latin typeface="Arial" panose="020B0604020202020204" pitchFamily="34" charset="0"/>
                <a:cs typeface="Arial" panose="020B0604020202020204" pitchFamily="34" charset="0"/>
              </a:rPr>
              <a:t>= Creates an object that operates like a regular reader but maps the information in each row to an OrderedDict whose keys are given by the optional </a:t>
            </a:r>
            <a:r>
              <a:rPr lang="en-US" sz="1100" i="1" dirty="0">
                <a:latin typeface="Arial" panose="020B0604020202020204" pitchFamily="34" charset="0"/>
                <a:cs typeface="Arial" panose="020B0604020202020204" pitchFamily="34" charset="0"/>
              </a:rPr>
              <a:t>fieldnames</a:t>
            </a:r>
            <a:r>
              <a:rPr lang="en-US" sz="1100" dirty="0">
                <a:latin typeface="Arial" panose="020B0604020202020204" pitchFamily="34" charset="0"/>
                <a:cs typeface="Arial" panose="020B0604020202020204" pitchFamily="34" charset="0"/>
              </a:rPr>
              <a:t> parameter.</a:t>
            </a:r>
          </a:p>
        </p:txBody>
      </p:sp>
      <p:sp>
        <p:nvSpPr>
          <p:cNvPr id="12" name="Oval 11">
            <a:extLst>
              <a:ext uri="{FF2B5EF4-FFF2-40B4-BE49-F238E27FC236}">
                <a16:creationId xmlns:a16="http://schemas.microsoft.com/office/drawing/2014/main" id="{8BAF327A-107B-B14C-A6A0-3867D15030EC}"/>
              </a:ext>
            </a:extLst>
          </p:cNvPr>
          <p:cNvSpPr/>
          <p:nvPr/>
        </p:nvSpPr>
        <p:spPr>
          <a:xfrm>
            <a:off x="5722608" y="4370660"/>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3" name="Rectangle 12">
            <a:extLst>
              <a:ext uri="{FF2B5EF4-FFF2-40B4-BE49-F238E27FC236}">
                <a16:creationId xmlns:a16="http://schemas.microsoft.com/office/drawing/2014/main" id="{100762D8-4BFD-4B47-AFBE-64D0315FAC3A}"/>
              </a:ext>
            </a:extLst>
          </p:cNvPr>
          <p:cNvSpPr/>
          <p:nvPr/>
        </p:nvSpPr>
        <p:spPr>
          <a:xfrm>
            <a:off x="6078438" y="4312171"/>
            <a:ext cx="5312834" cy="1277273"/>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Since the </a:t>
            </a:r>
            <a:r>
              <a:rPr lang="en-US" sz="1100" dirty="0">
                <a:solidFill>
                  <a:srgbClr val="0432FF"/>
                </a:solidFill>
                <a:latin typeface="Arial" panose="020B0604020202020204" pitchFamily="34" charset="0"/>
                <a:cs typeface="Arial" panose="020B0604020202020204" pitchFamily="34" charset="0"/>
              </a:rPr>
              <a:t>DictReader() </a:t>
            </a:r>
            <a:r>
              <a:rPr lang="en-US" sz="1100" dirty="0">
                <a:latin typeface="Arial" panose="020B0604020202020204" pitchFamily="34" charset="0"/>
                <a:cs typeface="Arial" panose="020B0604020202020204" pitchFamily="34" charset="0"/>
              </a:rPr>
              <a:t>function returns an OrderedDict from the python collections module, I am able to use any of its methods and one is </a:t>
            </a:r>
            <a:r>
              <a:rPr lang="en-US" sz="1100" dirty="0">
                <a:solidFill>
                  <a:srgbClr val="0432FF"/>
                </a:solidFill>
                <a:latin typeface="Arial" panose="020B0604020202020204" pitchFamily="34" charset="0"/>
                <a:cs typeface="Arial" panose="020B0604020202020204" pitchFamily="34" charset="0"/>
              </a:rPr>
              <a:t>__getitem__. </a:t>
            </a:r>
            <a:r>
              <a:rPr lang="en-US" sz="1100" dirty="0">
                <a:latin typeface="Arial" panose="020B0604020202020204" pitchFamily="34" charset="0"/>
                <a:cs typeface="Arial" panose="020B0604020202020204" pitchFamily="34" charset="0"/>
              </a:rPr>
              <a:t>This allows me to get the value of each item in a given column. In this case, I choose the </a:t>
            </a:r>
            <a:r>
              <a:rPr lang="en-US" sz="1100" dirty="0">
                <a:solidFill>
                  <a:srgbClr val="0432FF"/>
                </a:solidFill>
                <a:latin typeface="Arial" panose="020B0604020202020204" pitchFamily="34" charset="0"/>
                <a:cs typeface="Arial" panose="020B0604020202020204" pitchFamily="34" charset="0"/>
              </a:rPr>
              <a:t>“% Complete</a:t>
            </a:r>
            <a:r>
              <a:rPr lang="en-US" sz="1100" dirty="0">
                <a:latin typeface="Arial" panose="020B0604020202020204" pitchFamily="34" charset="0"/>
                <a:cs typeface="Arial" panose="020B0604020202020204" pitchFamily="34" charset="0"/>
              </a:rPr>
              <a:t>” column. I convert each item to an int and I add it to my variable x. I do this to get a total. Then I use a second variable count to see how many times I loop around and I get 12. From there it is easy division to get the average of all the percentages complete for each row:  (</a:t>
            </a:r>
            <a:r>
              <a:rPr lang="en-US" sz="1100" dirty="0">
                <a:solidFill>
                  <a:srgbClr val="0432FF"/>
                </a:solidFill>
                <a:latin typeface="Arial" panose="020B0604020202020204" pitchFamily="34" charset="0"/>
                <a:cs typeface="Arial" panose="020B0604020202020204" pitchFamily="34" charset="0"/>
              </a:rPr>
              <a:t>x/count</a:t>
            </a:r>
            <a:r>
              <a:rPr lang="en-US" sz="1100" dirty="0">
                <a:latin typeface="Arial" panose="020B0604020202020204" pitchFamily="34" charset="0"/>
                <a:cs typeface="Arial" panose="020B0604020202020204" pitchFamily="34" charset="0"/>
              </a:rPr>
              <a:t>)</a:t>
            </a:r>
            <a:endParaRPr lang="en-US" sz="1100" dirty="0"/>
          </a:p>
        </p:txBody>
      </p:sp>
      <p:sp>
        <p:nvSpPr>
          <p:cNvPr id="14" name="Oval 13">
            <a:extLst>
              <a:ext uri="{FF2B5EF4-FFF2-40B4-BE49-F238E27FC236}">
                <a16:creationId xmlns:a16="http://schemas.microsoft.com/office/drawing/2014/main" id="{8FA5B542-9448-C748-81A0-A5CBD22B94EF}"/>
              </a:ext>
            </a:extLst>
          </p:cNvPr>
          <p:cNvSpPr/>
          <p:nvPr/>
        </p:nvSpPr>
        <p:spPr>
          <a:xfrm>
            <a:off x="4166015" y="2460201"/>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Tree>
    <p:extLst>
      <p:ext uri="{BB962C8B-B14F-4D97-AF65-F5344CB8AC3E}">
        <p14:creationId xmlns:p14="http://schemas.microsoft.com/office/powerpoint/2010/main" val="365861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001F7-63B3-9343-978D-4994B21C2C19}"/>
              </a:ext>
            </a:extLst>
          </p:cNvPr>
          <p:cNvSpPr txBox="1"/>
          <p:nvPr/>
        </p:nvSpPr>
        <p:spPr>
          <a:xfrm>
            <a:off x="1585943" y="0"/>
            <a:ext cx="8889708" cy="461665"/>
          </a:xfrm>
          <a:prstGeom prst="rect">
            <a:avLst/>
          </a:prstGeom>
          <a:noFill/>
        </p:spPr>
        <p:txBody>
          <a:bodyPr wrap="square" rtlCol="0">
            <a:spAutoFit/>
          </a:bodyPr>
          <a:lstStyle/>
          <a:p>
            <a:pPr algn="ctr"/>
            <a:r>
              <a:rPr lang="en-US" sz="2400" dirty="0">
                <a:solidFill>
                  <a:srgbClr val="C00000"/>
                </a:solidFill>
              </a:rPr>
              <a:t>Read data from our file to get unique item count from a column</a:t>
            </a:r>
          </a:p>
        </p:txBody>
      </p:sp>
      <p:sp>
        <p:nvSpPr>
          <p:cNvPr id="7" name="TextBox 6">
            <a:extLst>
              <a:ext uri="{FF2B5EF4-FFF2-40B4-BE49-F238E27FC236}">
                <a16:creationId xmlns:a16="http://schemas.microsoft.com/office/drawing/2014/main" id="{BBD8D572-1BDE-9643-83B3-3AF734F93AAC}"/>
              </a:ext>
            </a:extLst>
          </p:cNvPr>
          <p:cNvSpPr txBox="1"/>
          <p:nvPr/>
        </p:nvSpPr>
        <p:spPr>
          <a:xfrm>
            <a:off x="289801" y="777843"/>
            <a:ext cx="596895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Sub-section Only (this code is in the same file as our previous code)</a:t>
            </a:r>
            <a:endParaRPr lang="en-US" sz="1200" b="1" dirty="0"/>
          </a:p>
        </p:txBody>
      </p:sp>
      <p:sp>
        <p:nvSpPr>
          <p:cNvPr id="8" name="TextBox 7">
            <a:extLst>
              <a:ext uri="{FF2B5EF4-FFF2-40B4-BE49-F238E27FC236}">
                <a16:creationId xmlns:a16="http://schemas.microsoft.com/office/drawing/2014/main" id="{D51C831B-537A-9043-A806-FA4F743C7F16}"/>
              </a:ext>
            </a:extLst>
          </p:cNvPr>
          <p:cNvSpPr txBox="1"/>
          <p:nvPr/>
        </p:nvSpPr>
        <p:spPr>
          <a:xfrm>
            <a:off x="6861605" y="777843"/>
            <a:ext cx="452966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Output File – which is now our input file in this exercise</a:t>
            </a:r>
            <a:endParaRPr lang="en-US" sz="1200" b="1" dirty="0"/>
          </a:p>
        </p:txBody>
      </p:sp>
      <p:sp>
        <p:nvSpPr>
          <p:cNvPr id="9" name="TextBox 8">
            <a:extLst>
              <a:ext uri="{FF2B5EF4-FFF2-40B4-BE49-F238E27FC236}">
                <a16:creationId xmlns:a16="http://schemas.microsoft.com/office/drawing/2014/main" id="{417A10D3-A35C-0848-A456-20BEC593651D}"/>
              </a:ext>
            </a:extLst>
          </p:cNvPr>
          <p:cNvSpPr txBox="1"/>
          <p:nvPr/>
        </p:nvSpPr>
        <p:spPr>
          <a:xfrm>
            <a:off x="338627" y="4523742"/>
            <a:ext cx="353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Output (for “Category”)</a:t>
            </a:r>
            <a:endParaRPr lang="en-US" sz="1200" b="1" dirty="0"/>
          </a:p>
        </p:txBody>
      </p:sp>
      <p:pic>
        <p:nvPicPr>
          <p:cNvPr id="10" name="Picture 9">
            <a:extLst>
              <a:ext uri="{FF2B5EF4-FFF2-40B4-BE49-F238E27FC236}">
                <a16:creationId xmlns:a16="http://schemas.microsoft.com/office/drawing/2014/main" id="{EA0709A9-1078-BB47-AEE0-C48B863D200F}"/>
              </a:ext>
            </a:extLst>
          </p:cNvPr>
          <p:cNvPicPr>
            <a:picLocks noChangeAspect="1"/>
          </p:cNvPicPr>
          <p:nvPr/>
        </p:nvPicPr>
        <p:blipFill>
          <a:blip r:embed="rId2"/>
          <a:stretch>
            <a:fillRect/>
          </a:stretch>
        </p:blipFill>
        <p:spPr>
          <a:xfrm>
            <a:off x="6794885" y="1054842"/>
            <a:ext cx="4927506" cy="2168864"/>
          </a:xfrm>
          <a:prstGeom prst="rect">
            <a:avLst/>
          </a:prstGeom>
          <a:ln>
            <a:solidFill>
              <a:schemeClr val="tx1"/>
            </a:solidFill>
          </a:ln>
        </p:spPr>
      </p:pic>
      <p:pic>
        <p:nvPicPr>
          <p:cNvPr id="4" name="Picture 3">
            <a:extLst>
              <a:ext uri="{FF2B5EF4-FFF2-40B4-BE49-F238E27FC236}">
                <a16:creationId xmlns:a16="http://schemas.microsoft.com/office/drawing/2014/main" id="{5AAB1A1E-E9D7-B343-A703-F9935A9587B6}"/>
              </a:ext>
            </a:extLst>
          </p:cNvPr>
          <p:cNvPicPr>
            <a:picLocks noChangeAspect="1"/>
          </p:cNvPicPr>
          <p:nvPr/>
        </p:nvPicPr>
        <p:blipFill>
          <a:blip r:embed="rId3"/>
          <a:stretch>
            <a:fillRect/>
          </a:stretch>
        </p:blipFill>
        <p:spPr>
          <a:xfrm>
            <a:off x="387455" y="1229805"/>
            <a:ext cx="4326587" cy="2890528"/>
          </a:xfrm>
          <a:prstGeom prst="rect">
            <a:avLst/>
          </a:prstGeom>
          <a:ln>
            <a:solidFill>
              <a:schemeClr val="tx1"/>
            </a:solidFill>
          </a:ln>
        </p:spPr>
      </p:pic>
      <p:pic>
        <p:nvPicPr>
          <p:cNvPr id="6" name="Picture 5">
            <a:extLst>
              <a:ext uri="{FF2B5EF4-FFF2-40B4-BE49-F238E27FC236}">
                <a16:creationId xmlns:a16="http://schemas.microsoft.com/office/drawing/2014/main" id="{6FECE609-0BDA-8E45-8E24-ED215831BADE}"/>
              </a:ext>
            </a:extLst>
          </p:cNvPr>
          <p:cNvPicPr>
            <a:picLocks noChangeAspect="1"/>
          </p:cNvPicPr>
          <p:nvPr/>
        </p:nvPicPr>
        <p:blipFill>
          <a:blip r:embed="rId4"/>
          <a:stretch>
            <a:fillRect/>
          </a:stretch>
        </p:blipFill>
        <p:spPr>
          <a:xfrm>
            <a:off x="387455" y="4823903"/>
            <a:ext cx="3437043" cy="448310"/>
          </a:xfrm>
          <a:prstGeom prst="rect">
            <a:avLst/>
          </a:prstGeom>
          <a:ln>
            <a:solidFill>
              <a:schemeClr val="tx1"/>
            </a:solidFill>
          </a:ln>
        </p:spPr>
      </p:pic>
      <p:pic>
        <p:nvPicPr>
          <p:cNvPr id="12" name="Picture 11">
            <a:extLst>
              <a:ext uri="{FF2B5EF4-FFF2-40B4-BE49-F238E27FC236}">
                <a16:creationId xmlns:a16="http://schemas.microsoft.com/office/drawing/2014/main" id="{76014ECB-9284-434D-959F-2C8A011C2206}"/>
              </a:ext>
            </a:extLst>
          </p:cNvPr>
          <p:cNvPicPr>
            <a:picLocks noChangeAspect="1"/>
          </p:cNvPicPr>
          <p:nvPr/>
        </p:nvPicPr>
        <p:blipFill>
          <a:blip r:embed="rId5"/>
          <a:stretch>
            <a:fillRect/>
          </a:stretch>
        </p:blipFill>
        <p:spPr>
          <a:xfrm>
            <a:off x="387455" y="5749274"/>
            <a:ext cx="3364128" cy="519461"/>
          </a:xfrm>
          <a:prstGeom prst="rect">
            <a:avLst/>
          </a:prstGeom>
          <a:ln>
            <a:solidFill>
              <a:schemeClr val="tx1"/>
            </a:solidFill>
          </a:ln>
        </p:spPr>
      </p:pic>
      <p:sp>
        <p:nvSpPr>
          <p:cNvPr id="13" name="TextBox 12">
            <a:extLst>
              <a:ext uri="{FF2B5EF4-FFF2-40B4-BE49-F238E27FC236}">
                <a16:creationId xmlns:a16="http://schemas.microsoft.com/office/drawing/2014/main" id="{027D43E7-E865-2149-8161-43CB17A1FA58}"/>
              </a:ext>
            </a:extLst>
          </p:cNvPr>
          <p:cNvSpPr txBox="1"/>
          <p:nvPr/>
        </p:nvSpPr>
        <p:spPr>
          <a:xfrm>
            <a:off x="338626" y="5472275"/>
            <a:ext cx="353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 Output (for “LOB”)</a:t>
            </a:r>
            <a:endParaRPr lang="en-US" sz="1200" b="1" dirty="0"/>
          </a:p>
        </p:txBody>
      </p:sp>
      <p:sp>
        <p:nvSpPr>
          <p:cNvPr id="14" name="Oval 13">
            <a:extLst>
              <a:ext uri="{FF2B5EF4-FFF2-40B4-BE49-F238E27FC236}">
                <a16:creationId xmlns:a16="http://schemas.microsoft.com/office/drawing/2014/main" id="{3989EB0D-89A9-6C4A-904D-6EC2AB25E8B6}"/>
              </a:ext>
            </a:extLst>
          </p:cNvPr>
          <p:cNvSpPr/>
          <p:nvPr/>
        </p:nvSpPr>
        <p:spPr>
          <a:xfrm>
            <a:off x="587848" y="1994641"/>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5" name="Rectangle 14">
            <a:extLst>
              <a:ext uri="{FF2B5EF4-FFF2-40B4-BE49-F238E27FC236}">
                <a16:creationId xmlns:a16="http://schemas.microsoft.com/office/drawing/2014/main" id="{933239D4-932D-1C4B-B3D1-678417596EA1}"/>
              </a:ext>
            </a:extLst>
          </p:cNvPr>
          <p:cNvSpPr/>
          <p:nvPr/>
        </p:nvSpPr>
        <p:spPr>
          <a:xfrm>
            <a:off x="5090307" y="3491165"/>
            <a:ext cx="5449629" cy="261610"/>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This is the empty list we will build to get our unique counts of elements</a:t>
            </a:r>
            <a:endParaRPr lang="en-US" sz="1100" dirty="0"/>
          </a:p>
        </p:txBody>
      </p:sp>
      <p:sp>
        <p:nvSpPr>
          <p:cNvPr id="16" name="Oval 15">
            <a:extLst>
              <a:ext uri="{FF2B5EF4-FFF2-40B4-BE49-F238E27FC236}">
                <a16:creationId xmlns:a16="http://schemas.microsoft.com/office/drawing/2014/main" id="{3BD120EC-2FC9-3743-AD3F-864216E218D7}"/>
              </a:ext>
            </a:extLst>
          </p:cNvPr>
          <p:cNvSpPr/>
          <p:nvPr/>
        </p:nvSpPr>
        <p:spPr>
          <a:xfrm>
            <a:off x="4930508" y="3524456"/>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8" name="Oval 17">
            <a:extLst>
              <a:ext uri="{FF2B5EF4-FFF2-40B4-BE49-F238E27FC236}">
                <a16:creationId xmlns:a16="http://schemas.microsoft.com/office/drawing/2014/main" id="{8F6BA163-54F6-6040-B109-0149FB647161}"/>
              </a:ext>
            </a:extLst>
          </p:cNvPr>
          <p:cNvSpPr/>
          <p:nvPr/>
        </p:nvSpPr>
        <p:spPr>
          <a:xfrm>
            <a:off x="4930507" y="3813478"/>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19" name="Oval 18">
            <a:extLst>
              <a:ext uri="{FF2B5EF4-FFF2-40B4-BE49-F238E27FC236}">
                <a16:creationId xmlns:a16="http://schemas.microsoft.com/office/drawing/2014/main" id="{C7F14312-EEFB-1344-BE49-D32C6CFD1C9D}"/>
              </a:ext>
            </a:extLst>
          </p:cNvPr>
          <p:cNvSpPr/>
          <p:nvPr/>
        </p:nvSpPr>
        <p:spPr>
          <a:xfrm>
            <a:off x="587848" y="2242709"/>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20" name="Rectangle 19">
            <a:extLst>
              <a:ext uri="{FF2B5EF4-FFF2-40B4-BE49-F238E27FC236}">
                <a16:creationId xmlns:a16="http://schemas.microsoft.com/office/drawing/2014/main" id="{588F6CAD-934C-BB48-8D51-593AC96E2F90}"/>
              </a:ext>
            </a:extLst>
          </p:cNvPr>
          <p:cNvSpPr/>
          <p:nvPr/>
        </p:nvSpPr>
        <p:spPr>
          <a:xfrm>
            <a:off x="5090306" y="3822732"/>
            <a:ext cx="6113313" cy="430887"/>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This is our counter, an integer that will increment each time another unique value is added to out list of unique items (</a:t>
            </a:r>
            <a:r>
              <a:rPr lang="en-US" sz="1100" dirty="0">
                <a:solidFill>
                  <a:srgbClr val="0432FF"/>
                </a:solidFill>
                <a:latin typeface="Arial" panose="020B0604020202020204" pitchFamily="34" charset="0"/>
                <a:cs typeface="Arial" panose="020B0604020202020204" pitchFamily="34" charset="0"/>
              </a:rPr>
              <a:t>list_names</a:t>
            </a:r>
            <a:r>
              <a:rPr lang="en-US" sz="1100" dirty="0">
                <a:latin typeface="Arial" panose="020B0604020202020204" pitchFamily="34" charset="0"/>
                <a:cs typeface="Arial" panose="020B0604020202020204" pitchFamily="34" charset="0"/>
              </a:rPr>
              <a:t>)</a:t>
            </a:r>
            <a:endParaRPr lang="en-US" sz="1100" dirty="0"/>
          </a:p>
        </p:txBody>
      </p:sp>
      <p:sp>
        <p:nvSpPr>
          <p:cNvPr id="21" name="Oval 20">
            <a:extLst>
              <a:ext uri="{FF2B5EF4-FFF2-40B4-BE49-F238E27FC236}">
                <a16:creationId xmlns:a16="http://schemas.microsoft.com/office/drawing/2014/main" id="{254D5DC3-27AA-1D40-8BC3-33AC15B24554}"/>
              </a:ext>
            </a:extLst>
          </p:cNvPr>
          <p:cNvSpPr/>
          <p:nvPr/>
        </p:nvSpPr>
        <p:spPr>
          <a:xfrm>
            <a:off x="4916153" y="4379109"/>
            <a:ext cx="159799" cy="144633"/>
          </a:xfrm>
          <a:prstGeom prst="ellipse">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22" name="Oval 21">
            <a:extLst>
              <a:ext uri="{FF2B5EF4-FFF2-40B4-BE49-F238E27FC236}">
                <a16:creationId xmlns:a16="http://schemas.microsoft.com/office/drawing/2014/main" id="{B2386864-90B9-6B43-AEEF-66D8E3047E9D}"/>
              </a:ext>
            </a:extLst>
          </p:cNvPr>
          <p:cNvSpPr/>
          <p:nvPr/>
        </p:nvSpPr>
        <p:spPr>
          <a:xfrm>
            <a:off x="747647" y="2579658"/>
            <a:ext cx="159799" cy="144633"/>
          </a:xfrm>
          <a:prstGeom prst="ellipse">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23" name="Rectangle 22">
            <a:extLst>
              <a:ext uri="{FF2B5EF4-FFF2-40B4-BE49-F238E27FC236}">
                <a16:creationId xmlns:a16="http://schemas.microsoft.com/office/drawing/2014/main" id="{7D69087A-CFD0-634A-8F72-D5133E7BAD81}"/>
              </a:ext>
            </a:extLst>
          </p:cNvPr>
          <p:cNvSpPr/>
          <p:nvPr/>
        </p:nvSpPr>
        <p:spPr>
          <a:xfrm>
            <a:off x="5090307" y="4392937"/>
            <a:ext cx="5449629" cy="430887"/>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This first branch of the “if” instructs if the item is already in our list, just continue… take no other action</a:t>
            </a:r>
            <a:endParaRPr lang="en-US" sz="1100" dirty="0"/>
          </a:p>
        </p:txBody>
      </p:sp>
      <p:sp>
        <p:nvSpPr>
          <p:cNvPr id="24" name="Oval 23">
            <a:extLst>
              <a:ext uri="{FF2B5EF4-FFF2-40B4-BE49-F238E27FC236}">
                <a16:creationId xmlns:a16="http://schemas.microsoft.com/office/drawing/2014/main" id="{2690D009-DE5F-D14B-BC1B-4F45A115ED14}"/>
              </a:ext>
            </a:extLst>
          </p:cNvPr>
          <p:cNvSpPr/>
          <p:nvPr/>
        </p:nvSpPr>
        <p:spPr>
          <a:xfrm>
            <a:off x="747646" y="3151389"/>
            <a:ext cx="159799" cy="144633"/>
          </a:xfrm>
          <a:prstGeom prst="ellipse">
            <a:avLst/>
          </a:prstGeom>
          <a:solidFill>
            <a:schemeClr val="accent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5" name="Oval 24">
            <a:extLst>
              <a:ext uri="{FF2B5EF4-FFF2-40B4-BE49-F238E27FC236}">
                <a16:creationId xmlns:a16="http://schemas.microsoft.com/office/drawing/2014/main" id="{59A295C9-5B49-254B-96B5-22755F935D29}"/>
              </a:ext>
            </a:extLst>
          </p:cNvPr>
          <p:cNvSpPr/>
          <p:nvPr/>
        </p:nvSpPr>
        <p:spPr>
          <a:xfrm>
            <a:off x="4916152" y="4931540"/>
            <a:ext cx="159799" cy="144633"/>
          </a:xfrm>
          <a:prstGeom prst="ellipse">
            <a:avLst/>
          </a:prstGeom>
          <a:solidFill>
            <a:schemeClr val="accent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26" name="Rectangle 25">
            <a:extLst>
              <a:ext uri="{FF2B5EF4-FFF2-40B4-BE49-F238E27FC236}">
                <a16:creationId xmlns:a16="http://schemas.microsoft.com/office/drawing/2014/main" id="{E87CA7B2-2707-5545-9543-48AAADC3E86A}"/>
              </a:ext>
            </a:extLst>
          </p:cNvPr>
          <p:cNvSpPr/>
          <p:nvPr/>
        </p:nvSpPr>
        <p:spPr>
          <a:xfrm>
            <a:off x="5075951" y="4931540"/>
            <a:ext cx="5449629" cy="600164"/>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In the </a:t>
            </a:r>
            <a:r>
              <a:rPr lang="en-US" sz="1100" dirty="0">
                <a:solidFill>
                  <a:srgbClr val="0432FF"/>
                </a:solidFill>
                <a:latin typeface="Arial" panose="020B0604020202020204" pitchFamily="34" charset="0"/>
                <a:cs typeface="Arial" panose="020B0604020202020204" pitchFamily="34" charset="0"/>
              </a:rPr>
              <a:t>“else” </a:t>
            </a:r>
            <a:r>
              <a:rPr lang="en-US" sz="1100" dirty="0">
                <a:latin typeface="Arial" panose="020B0604020202020204" pitchFamily="34" charset="0"/>
                <a:cs typeface="Arial" panose="020B0604020202020204" pitchFamily="34" charset="0"/>
              </a:rPr>
              <a:t>branch, having already ask to move on if its already in our list in the “</a:t>
            </a:r>
            <a:r>
              <a:rPr lang="en-US" sz="1100" dirty="0">
                <a:solidFill>
                  <a:srgbClr val="0432FF"/>
                </a:solidFill>
                <a:latin typeface="Arial" panose="020B0604020202020204" pitchFamily="34" charset="0"/>
                <a:cs typeface="Arial" panose="020B0604020202020204" pitchFamily="34" charset="0"/>
              </a:rPr>
              <a:t>if</a:t>
            </a:r>
            <a:r>
              <a:rPr lang="en-US" sz="1100" dirty="0">
                <a:latin typeface="Arial" panose="020B0604020202020204" pitchFamily="34" charset="0"/>
                <a:cs typeface="Arial" panose="020B0604020202020204" pitchFamily="34" charset="0"/>
              </a:rPr>
              <a:t>” branch, the only thing that is left is.. If it is </a:t>
            </a:r>
            <a:r>
              <a:rPr lang="en-US" sz="1100" b="1" dirty="0">
                <a:latin typeface="Arial" panose="020B0604020202020204" pitchFamily="34" charset="0"/>
                <a:cs typeface="Arial" panose="020B0604020202020204" pitchFamily="34" charset="0"/>
              </a:rPr>
              <a:t>NOT</a:t>
            </a:r>
            <a:r>
              <a:rPr lang="en-US" sz="1100" dirty="0">
                <a:latin typeface="Arial" panose="020B0604020202020204" pitchFamily="34" charset="0"/>
                <a:cs typeface="Arial" panose="020B0604020202020204" pitchFamily="34" charset="0"/>
              </a:rPr>
              <a:t> in our list… so that being the case, we add it to our list (</a:t>
            </a:r>
            <a:r>
              <a:rPr lang="en-US" sz="1100" dirty="0">
                <a:solidFill>
                  <a:srgbClr val="0432FF"/>
                </a:solidFill>
                <a:latin typeface="Arial" panose="020B0604020202020204" pitchFamily="34" charset="0"/>
                <a:cs typeface="Arial" panose="020B0604020202020204" pitchFamily="34" charset="0"/>
              </a:rPr>
              <a:t>list_names</a:t>
            </a:r>
            <a:r>
              <a:rPr lang="en-US" sz="1100" dirty="0">
                <a:latin typeface="Arial" panose="020B0604020202020204" pitchFamily="34" charset="0"/>
                <a:cs typeface="Arial" panose="020B0604020202020204" pitchFamily="34" charset="0"/>
              </a:rPr>
              <a:t>)</a:t>
            </a:r>
            <a:endParaRPr lang="en-US" sz="1100" dirty="0"/>
          </a:p>
        </p:txBody>
      </p:sp>
      <p:sp>
        <p:nvSpPr>
          <p:cNvPr id="27" name="Oval 26">
            <a:extLst>
              <a:ext uri="{FF2B5EF4-FFF2-40B4-BE49-F238E27FC236}">
                <a16:creationId xmlns:a16="http://schemas.microsoft.com/office/drawing/2014/main" id="{0C8E578B-37AC-F44D-BB48-9B251FABD2CC}"/>
              </a:ext>
            </a:extLst>
          </p:cNvPr>
          <p:cNvSpPr/>
          <p:nvPr/>
        </p:nvSpPr>
        <p:spPr>
          <a:xfrm>
            <a:off x="981423" y="3296022"/>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Tree>
    <p:extLst>
      <p:ext uri="{BB962C8B-B14F-4D97-AF65-F5344CB8AC3E}">
        <p14:creationId xmlns:p14="http://schemas.microsoft.com/office/powerpoint/2010/main" val="149333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C6999-BA6D-8341-ACBE-4A16ED688297}"/>
              </a:ext>
            </a:extLst>
          </p:cNvPr>
          <p:cNvSpPr txBox="1"/>
          <p:nvPr/>
        </p:nvSpPr>
        <p:spPr>
          <a:xfrm>
            <a:off x="417250" y="0"/>
            <a:ext cx="10901779" cy="461665"/>
          </a:xfrm>
          <a:prstGeom prst="rect">
            <a:avLst/>
          </a:prstGeom>
          <a:noFill/>
        </p:spPr>
        <p:txBody>
          <a:bodyPr wrap="square" rtlCol="0">
            <a:spAutoFit/>
          </a:bodyPr>
          <a:lstStyle/>
          <a:p>
            <a:pPr algn="ctr"/>
            <a:r>
              <a:rPr lang="en-US" sz="2400" dirty="0">
                <a:solidFill>
                  <a:srgbClr val="C00000"/>
                </a:solidFill>
              </a:rPr>
              <a:t>Read data from a file to get count of each unique item and % against total</a:t>
            </a:r>
          </a:p>
        </p:txBody>
      </p:sp>
      <p:pic>
        <p:nvPicPr>
          <p:cNvPr id="4" name="Picture 3">
            <a:extLst>
              <a:ext uri="{FF2B5EF4-FFF2-40B4-BE49-F238E27FC236}">
                <a16:creationId xmlns:a16="http://schemas.microsoft.com/office/drawing/2014/main" id="{E8D07CBB-3BD5-8D4A-BAE9-212D01185420}"/>
              </a:ext>
            </a:extLst>
          </p:cNvPr>
          <p:cNvPicPr>
            <a:picLocks noChangeAspect="1"/>
          </p:cNvPicPr>
          <p:nvPr/>
        </p:nvPicPr>
        <p:blipFill>
          <a:blip r:embed="rId2"/>
          <a:stretch>
            <a:fillRect/>
          </a:stretch>
        </p:blipFill>
        <p:spPr>
          <a:xfrm>
            <a:off x="7101210" y="663941"/>
            <a:ext cx="4927506" cy="2168864"/>
          </a:xfrm>
          <a:prstGeom prst="rect">
            <a:avLst/>
          </a:prstGeom>
          <a:ln>
            <a:solidFill>
              <a:schemeClr val="tx1"/>
            </a:solidFill>
          </a:ln>
        </p:spPr>
      </p:pic>
      <p:sp>
        <p:nvSpPr>
          <p:cNvPr id="5" name="TextBox 4">
            <a:extLst>
              <a:ext uri="{FF2B5EF4-FFF2-40B4-BE49-F238E27FC236}">
                <a16:creationId xmlns:a16="http://schemas.microsoft.com/office/drawing/2014/main" id="{EB607B60-80DD-234D-8CB8-93A101E40419}"/>
              </a:ext>
            </a:extLst>
          </p:cNvPr>
          <p:cNvSpPr txBox="1"/>
          <p:nvPr/>
        </p:nvSpPr>
        <p:spPr>
          <a:xfrm>
            <a:off x="103452" y="285804"/>
            <a:ext cx="82403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Code</a:t>
            </a:r>
            <a:endParaRPr lang="en-US" sz="1200" b="1" dirty="0"/>
          </a:p>
        </p:txBody>
      </p:sp>
      <p:sp>
        <p:nvSpPr>
          <p:cNvPr id="6" name="TextBox 5">
            <a:extLst>
              <a:ext uri="{FF2B5EF4-FFF2-40B4-BE49-F238E27FC236}">
                <a16:creationId xmlns:a16="http://schemas.microsoft.com/office/drawing/2014/main" id="{5B04519A-A241-D348-9E0B-75C62618DF61}"/>
              </a:ext>
            </a:extLst>
          </p:cNvPr>
          <p:cNvSpPr txBox="1"/>
          <p:nvPr/>
        </p:nvSpPr>
        <p:spPr>
          <a:xfrm>
            <a:off x="7662333" y="368527"/>
            <a:ext cx="452966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Output File – which is now our input file in this exercise</a:t>
            </a:r>
            <a:endParaRPr lang="en-US" sz="1200" b="1" dirty="0"/>
          </a:p>
        </p:txBody>
      </p:sp>
      <p:pic>
        <p:nvPicPr>
          <p:cNvPr id="7" name="Picture 6">
            <a:extLst>
              <a:ext uri="{FF2B5EF4-FFF2-40B4-BE49-F238E27FC236}">
                <a16:creationId xmlns:a16="http://schemas.microsoft.com/office/drawing/2014/main" id="{B05C7CDF-A352-7749-A6B9-DF7E7658C1F2}"/>
              </a:ext>
            </a:extLst>
          </p:cNvPr>
          <p:cNvPicPr>
            <a:picLocks noChangeAspect="1"/>
          </p:cNvPicPr>
          <p:nvPr/>
        </p:nvPicPr>
        <p:blipFill>
          <a:blip r:embed="rId3"/>
          <a:stretch>
            <a:fillRect/>
          </a:stretch>
        </p:blipFill>
        <p:spPr>
          <a:xfrm>
            <a:off x="103452" y="562803"/>
            <a:ext cx="6042321" cy="6219046"/>
          </a:xfrm>
          <a:prstGeom prst="rect">
            <a:avLst/>
          </a:prstGeom>
          <a:ln>
            <a:solidFill>
              <a:schemeClr val="tx1"/>
            </a:solidFill>
          </a:ln>
        </p:spPr>
      </p:pic>
      <p:sp>
        <p:nvSpPr>
          <p:cNvPr id="8" name="Oval 7">
            <a:extLst>
              <a:ext uri="{FF2B5EF4-FFF2-40B4-BE49-F238E27FC236}">
                <a16:creationId xmlns:a16="http://schemas.microsoft.com/office/drawing/2014/main" id="{59B3A395-573A-444C-9BF9-A45790C88DE5}"/>
              </a:ext>
            </a:extLst>
          </p:cNvPr>
          <p:cNvSpPr/>
          <p:nvPr/>
        </p:nvSpPr>
        <p:spPr>
          <a:xfrm>
            <a:off x="6376089" y="3069169"/>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9" name="Rectangle 8">
            <a:extLst>
              <a:ext uri="{FF2B5EF4-FFF2-40B4-BE49-F238E27FC236}">
                <a16:creationId xmlns:a16="http://schemas.microsoft.com/office/drawing/2014/main" id="{FDC453A0-6D6F-394F-84B9-C9E142063CCF}"/>
              </a:ext>
            </a:extLst>
          </p:cNvPr>
          <p:cNvSpPr/>
          <p:nvPr/>
        </p:nvSpPr>
        <p:spPr>
          <a:xfrm>
            <a:off x="6579087" y="3035081"/>
            <a:ext cx="5449629" cy="430887"/>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Instead of using the </a:t>
            </a:r>
            <a:r>
              <a:rPr lang="en-US" sz="1100" dirty="0">
                <a:solidFill>
                  <a:srgbClr val="0432FF"/>
                </a:solidFill>
                <a:latin typeface="Arial" panose="020B0604020202020204" pitchFamily="34" charset="0"/>
                <a:cs typeface="Arial" panose="020B0604020202020204" pitchFamily="34" charset="0"/>
              </a:rPr>
              <a:t>DictReader</a:t>
            </a:r>
            <a:r>
              <a:rPr lang="en-US" sz="1100" dirty="0">
                <a:latin typeface="Arial" panose="020B0604020202020204" pitchFamily="34" charset="0"/>
                <a:cs typeface="Arial" panose="020B0604020202020204" pitchFamily="34" charset="0"/>
              </a:rPr>
              <a:t>, I am using the </a:t>
            </a:r>
            <a:r>
              <a:rPr lang="en-US" sz="1100" dirty="0" err="1">
                <a:latin typeface="Arial" panose="020B0604020202020204" pitchFamily="34" charset="0"/>
                <a:cs typeface="Arial" panose="020B0604020202020204" pitchFamily="34" charset="0"/>
              </a:rPr>
              <a:t>csv.reader</a:t>
            </a:r>
            <a:r>
              <a:rPr lang="en-US" sz="1100" dirty="0">
                <a:latin typeface="Arial" panose="020B0604020202020204" pitchFamily="34" charset="0"/>
                <a:cs typeface="Arial" panose="020B0604020202020204" pitchFamily="34" charset="0"/>
              </a:rPr>
              <a:t> function as it works better with this code, makes thing more straight forward for the code coming next</a:t>
            </a:r>
            <a:endParaRPr lang="en-US" sz="1100" dirty="0"/>
          </a:p>
        </p:txBody>
      </p:sp>
      <p:sp>
        <p:nvSpPr>
          <p:cNvPr id="10" name="Oval 9">
            <a:extLst>
              <a:ext uri="{FF2B5EF4-FFF2-40B4-BE49-F238E27FC236}">
                <a16:creationId xmlns:a16="http://schemas.microsoft.com/office/drawing/2014/main" id="{43C56C87-B248-B24C-8AF1-C1BF2C9A5C8A}"/>
              </a:ext>
            </a:extLst>
          </p:cNvPr>
          <p:cNvSpPr/>
          <p:nvPr/>
        </p:nvSpPr>
        <p:spPr>
          <a:xfrm>
            <a:off x="2613437" y="1934307"/>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1</a:t>
            </a:r>
          </a:p>
        </p:txBody>
      </p:sp>
      <p:sp>
        <p:nvSpPr>
          <p:cNvPr id="11" name="Oval 10">
            <a:extLst>
              <a:ext uri="{FF2B5EF4-FFF2-40B4-BE49-F238E27FC236}">
                <a16:creationId xmlns:a16="http://schemas.microsoft.com/office/drawing/2014/main" id="{1EA1B95A-07E1-6F4E-A675-D182DE6DD00F}"/>
              </a:ext>
            </a:extLst>
          </p:cNvPr>
          <p:cNvSpPr/>
          <p:nvPr/>
        </p:nvSpPr>
        <p:spPr>
          <a:xfrm>
            <a:off x="2020324" y="2078940"/>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12" name="Oval 11">
            <a:extLst>
              <a:ext uri="{FF2B5EF4-FFF2-40B4-BE49-F238E27FC236}">
                <a16:creationId xmlns:a16="http://schemas.microsoft.com/office/drawing/2014/main" id="{1CFFACA0-FF62-8B4C-BB57-5C4FFA9C6293}"/>
              </a:ext>
            </a:extLst>
          </p:cNvPr>
          <p:cNvSpPr/>
          <p:nvPr/>
        </p:nvSpPr>
        <p:spPr>
          <a:xfrm>
            <a:off x="6371132" y="3499566"/>
            <a:ext cx="159799" cy="144633"/>
          </a:xfrm>
          <a:prstGeom prst="ellipse">
            <a:avLst/>
          </a:prstGeo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2</a:t>
            </a:r>
          </a:p>
        </p:txBody>
      </p:sp>
      <p:sp>
        <p:nvSpPr>
          <p:cNvPr id="13" name="Rectangle 12">
            <a:extLst>
              <a:ext uri="{FF2B5EF4-FFF2-40B4-BE49-F238E27FC236}">
                <a16:creationId xmlns:a16="http://schemas.microsoft.com/office/drawing/2014/main" id="{310E1BA5-2018-7F4A-A3B8-757B43484E17}"/>
              </a:ext>
            </a:extLst>
          </p:cNvPr>
          <p:cNvSpPr/>
          <p:nvPr/>
        </p:nvSpPr>
        <p:spPr>
          <a:xfrm>
            <a:off x="6622286" y="3465968"/>
            <a:ext cx="5449629" cy="261610"/>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Skips the header</a:t>
            </a:r>
            <a:endParaRPr lang="en-US" sz="1100" dirty="0"/>
          </a:p>
        </p:txBody>
      </p:sp>
      <p:sp>
        <p:nvSpPr>
          <p:cNvPr id="14" name="Oval 13">
            <a:extLst>
              <a:ext uri="{FF2B5EF4-FFF2-40B4-BE49-F238E27FC236}">
                <a16:creationId xmlns:a16="http://schemas.microsoft.com/office/drawing/2014/main" id="{E83D2A9D-B5DA-174B-A7FF-6830F6D7A111}"/>
              </a:ext>
            </a:extLst>
          </p:cNvPr>
          <p:cNvSpPr/>
          <p:nvPr/>
        </p:nvSpPr>
        <p:spPr>
          <a:xfrm>
            <a:off x="6371132" y="3790685"/>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15" name="Oval 14">
            <a:extLst>
              <a:ext uri="{FF2B5EF4-FFF2-40B4-BE49-F238E27FC236}">
                <a16:creationId xmlns:a16="http://schemas.microsoft.com/office/drawing/2014/main" id="{7ABB2295-3847-3346-9981-E115DFE9F542}"/>
              </a:ext>
            </a:extLst>
          </p:cNvPr>
          <p:cNvSpPr/>
          <p:nvPr/>
        </p:nvSpPr>
        <p:spPr>
          <a:xfrm>
            <a:off x="2533537" y="2355939"/>
            <a:ext cx="159799" cy="144633"/>
          </a:xfrm>
          <a:prstGeom prst="ellipse">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3</a:t>
            </a:r>
          </a:p>
        </p:txBody>
      </p:sp>
      <p:sp>
        <p:nvSpPr>
          <p:cNvPr id="16" name="Rectangle 15">
            <a:extLst>
              <a:ext uri="{FF2B5EF4-FFF2-40B4-BE49-F238E27FC236}">
                <a16:creationId xmlns:a16="http://schemas.microsoft.com/office/drawing/2014/main" id="{5CE6CA3F-6C39-1445-AD62-34C55C40C825}"/>
              </a:ext>
            </a:extLst>
          </p:cNvPr>
          <p:cNvSpPr/>
          <p:nvPr/>
        </p:nvSpPr>
        <p:spPr>
          <a:xfrm>
            <a:off x="6622285" y="3708779"/>
            <a:ext cx="5449629" cy="430887"/>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I use this list as a counter so that I have the total population to use later when I want to determine % of each item against total population</a:t>
            </a:r>
            <a:endParaRPr lang="en-US" sz="1100" dirty="0"/>
          </a:p>
        </p:txBody>
      </p:sp>
      <p:sp>
        <p:nvSpPr>
          <p:cNvPr id="17" name="Oval 16">
            <a:extLst>
              <a:ext uri="{FF2B5EF4-FFF2-40B4-BE49-F238E27FC236}">
                <a16:creationId xmlns:a16="http://schemas.microsoft.com/office/drawing/2014/main" id="{4AC6ABB2-8CE9-3D45-9850-64D9A80EDDC3}"/>
              </a:ext>
            </a:extLst>
          </p:cNvPr>
          <p:cNvSpPr/>
          <p:nvPr/>
        </p:nvSpPr>
        <p:spPr>
          <a:xfrm>
            <a:off x="6383793" y="4216953"/>
            <a:ext cx="159799" cy="144633"/>
          </a:xfrm>
          <a:prstGeom prst="ellipse">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18" name="Oval 17">
            <a:extLst>
              <a:ext uri="{FF2B5EF4-FFF2-40B4-BE49-F238E27FC236}">
                <a16:creationId xmlns:a16="http://schemas.microsoft.com/office/drawing/2014/main" id="{870F62B4-E644-F34B-B368-BD5F8D73855A}"/>
              </a:ext>
            </a:extLst>
          </p:cNvPr>
          <p:cNvSpPr/>
          <p:nvPr/>
        </p:nvSpPr>
        <p:spPr>
          <a:xfrm>
            <a:off x="3371960" y="2681099"/>
            <a:ext cx="159799" cy="144633"/>
          </a:xfrm>
          <a:prstGeom prst="ellipse">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4</a:t>
            </a:r>
          </a:p>
        </p:txBody>
      </p:sp>
      <p:sp>
        <p:nvSpPr>
          <p:cNvPr id="19" name="Rectangle 18">
            <a:extLst>
              <a:ext uri="{FF2B5EF4-FFF2-40B4-BE49-F238E27FC236}">
                <a16:creationId xmlns:a16="http://schemas.microsoft.com/office/drawing/2014/main" id="{8F6E1910-0680-FE45-ACA0-84881EDA070D}"/>
              </a:ext>
            </a:extLst>
          </p:cNvPr>
          <p:cNvSpPr/>
          <p:nvPr/>
        </p:nvSpPr>
        <p:spPr>
          <a:xfrm>
            <a:off x="6625538" y="4158465"/>
            <a:ext cx="3975768" cy="261610"/>
          </a:xfrm>
          <a:prstGeom prst="rect">
            <a:avLst/>
          </a:prstGeom>
        </p:spPr>
        <p:txBody>
          <a:bodyPr wrap="none">
            <a:spAutoFit/>
          </a:bodyPr>
          <a:lstStyle/>
          <a:p>
            <a:r>
              <a:rPr lang="en-US" sz="1100" dirty="0">
                <a:latin typeface="Arial" panose="020B0604020202020204" pitchFamily="34" charset="0"/>
                <a:cs typeface="Arial" panose="020B0604020202020204" pitchFamily="34" charset="0"/>
              </a:rPr>
              <a:t>If item not in my dictionary, (</a:t>
            </a:r>
            <a:r>
              <a:rPr lang="en-US" sz="1100" dirty="0" err="1">
                <a:solidFill>
                  <a:srgbClr val="0432FF"/>
                </a:solidFill>
                <a:latin typeface="Arial" panose="020B0604020202020204" pitchFamily="34" charset="0"/>
                <a:cs typeface="Arial" panose="020B0604020202020204" pitchFamily="34" charset="0"/>
              </a:rPr>
              <a:t>ref_count</a:t>
            </a:r>
            <a:r>
              <a:rPr lang="en-US" sz="1100" dirty="0">
                <a:latin typeface="Arial" panose="020B0604020202020204" pitchFamily="34" charset="0"/>
                <a:cs typeface="Arial" panose="020B0604020202020204" pitchFamily="34" charset="0"/>
              </a:rPr>
              <a:t>) add it with a value of 0</a:t>
            </a:r>
            <a:endParaRPr lang="en-US" sz="1100" dirty="0"/>
          </a:p>
        </p:txBody>
      </p:sp>
      <p:sp>
        <p:nvSpPr>
          <p:cNvPr id="20" name="Oval 19">
            <a:extLst>
              <a:ext uri="{FF2B5EF4-FFF2-40B4-BE49-F238E27FC236}">
                <a16:creationId xmlns:a16="http://schemas.microsoft.com/office/drawing/2014/main" id="{EB9DB720-4B60-7F45-A7DE-9393110115B7}"/>
              </a:ext>
            </a:extLst>
          </p:cNvPr>
          <p:cNvSpPr/>
          <p:nvPr/>
        </p:nvSpPr>
        <p:spPr>
          <a:xfrm>
            <a:off x="6383793" y="4570904"/>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5</a:t>
            </a:r>
          </a:p>
        </p:txBody>
      </p:sp>
      <p:sp>
        <p:nvSpPr>
          <p:cNvPr id="21" name="Rectangle 20">
            <a:extLst>
              <a:ext uri="{FF2B5EF4-FFF2-40B4-BE49-F238E27FC236}">
                <a16:creationId xmlns:a16="http://schemas.microsoft.com/office/drawing/2014/main" id="{87588A43-F201-174A-9475-DFD15450FACA}"/>
              </a:ext>
            </a:extLst>
          </p:cNvPr>
          <p:cNvSpPr/>
          <p:nvPr/>
        </p:nvSpPr>
        <p:spPr>
          <a:xfrm>
            <a:off x="6625538" y="4512415"/>
            <a:ext cx="5285421" cy="261610"/>
          </a:xfrm>
          <a:prstGeom prst="rect">
            <a:avLst/>
          </a:prstGeom>
        </p:spPr>
        <p:txBody>
          <a:bodyPr wrap="none">
            <a:spAutoFit/>
          </a:bodyPr>
          <a:lstStyle/>
          <a:p>
            <a:r>
              <a:rPr lang="en-US" sz="1100" dirty="0">
                <a:latin typeface="Arial" panose="020B0604020202020204" pitchFamily="34" charset="0"/>
                <a:cs typeface="Arial" panose="020B0604020202020204" pitchFamily="34" charset="0"/>
              </a:rPr>
              <a:t>With each iteration, for each item presented add to the value by incrementing by 1</a:t>
            </a:r>
            <a:endParaRPr lang="en-US" sz="1100" dirty="0"/>
          </a:p>
        </p:txBody>
      </p:sp>
      <p:sp>
        <p:nvSpPr>
          <p:cNvPr id="22" name="Oval 21">
            <a:extLst>
              <a:ext uri="{FF2B5EF4-FFF2-40B4-BE49-F238E27FC236}">
                <a16:creationId xmlns:a16="http://schemas.microsoft.com/office/drawing/2014/main" id="{40D1E13B-AAE5-BA48-9750-BEAC9D693E17}"/>
              </a:ext>
            </a:extLst>
          </p:cNvPr>
          <p:cNvSpPr/>
          <p:nvPr/>
        </p:nvSpPr>
        <p:spPr>
          <a:xfrm>
            <a:off x="3044712" y="2996852"/>
            <a:ext cx="159799" cy="144633"/>
          </a:xfrm>
          <a:prstGeom prst="ellipse">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5</a:t>
            </a:r>
          </a:p>
        </p:txBody>
      </p:sp>
      <p:sp>
        <p:nvSpPr>
          <p:cNvPr id="23" name="Oval 22">
            <a:extLst>
              <a:ext uri="{FF2B5EF4-FFF2-40B4-BE49-F238E27FC236}">
                <a16:creationId xmlns:a16="http://schemas.microsoft.com/office/drawing/2014/main" id="{081D10E6-692F-BD49-8D15-2A3A6B877B4B}"/>
              </a:ext>
            </a:extLst>
          </p:cNvPr>
          <p:cNvSpPr/>
          <p:nvPr/>
        </p:nvSpPr>
        <p:spPr>
          <a:xfrm>
            <a:off x="6383793" y="4906589"/>
            <a:ext cx="159799" cy="144633"/>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6</a:t>
            </a:r>
          </a:p>
        </p:txBody>
      </p:sp>
      <p:sp>
        <p:nvSpPr>
          <p:cNvPr id="24" name="Rectangle 23">
            <a:extLst>
              <a:ext uri="{FF2B5EF4-FFF2-40B4-BE49-F238E27FC236}">
                <a16:creationId xmlns:a16="http://schemas.microsoft.com/office/drawing/2014/main" id="{B5436991-6E4B-0941-89C1-E4FCF99D9A06}"/>
              </a:ext>
            </a:extLst>
          </p:cNvPr>
          <p:cNvSpPr/>
          <p:nvPr/>
        </p:nvSpPr>
        <p:spPr>
          <a:xfrm>
            <a:off x="6622285" y="4885164"/>
            <a:ext cx="4955203" cy="430887"/>
          </a:xfrm>
          <a:prstGeom prst="rect">
            <a:avLst/>
          </a:prstGeom>
        </p:spPr>
        <p:txBody>
          <a:bodyPr wrap="none">
            <a:spAutoFit/>
          </a:bodyPr>
          <a:lstStyle/>
          <a:p>
            <a:r>
              <a:rPr lang="en-US" sz="1100" dirty="0">
                <a:latin typeface="Arial" panose="020B0604020202020204" pitchFamily="34" charset="0"/>
                <a:cs typeface="Arial" panose="020B0604020202020204" pitchFamily="34" charset="0"/>
              </a:rPr>
              <a:t>This is our caller and we pass it in index “2” which is column 3 (python uses </a:t>
            </a:r>
          </a:p>
          <a:p>
            <a:r>
              <a:rPr lang="en-US" sz="1100" dirty="0">
                <a:latin typeface="Arial" panose="020B0604020202020204" pitchFamily="34" charset="0"/>
                <a:cs typeface="Arial" panose="020B0604020202020204" pitchFamily="34" charset="0"/>
              </a:rPr>
              <a:t>zero-based indexing)</a:t>
            </a:r>
            <a:endParaRPr lang="en-US" sz="1100" dirty="0"/>
          </a:p>
        </p:txBody>
      </p:sp>
      <p:sp>
        <p:nvSpPr>
          <p:cNvPr id="25" name="Oval 24">
            <a:extLst>
              <a:ext uri="{FF2B5EF4-FFF2-40B4-BE49-F238E27FC236}">
                <a16:creationId xmlns:a16="http://schemas.microsoft.com/office/drawing/2014/main" id="{CBD738DF-421B-3A48-9620-DD11DAF02028}"/>
              </a:ext>
            </a:extLst>
          </p:cNvPr>
          <p:cNvSpPr/>
          <p:nvPr/>
        </p:nvSpPr>
        <p:spPr>
          <a:xfrm>
            <a:off x="3275054" y="3288802"/>
            <a:ext cx="159799" cy="144633"/>
          </a:xfrm>
          <a:prstGeom prst="ellipse">
            <a:avLst/>
          </a:prstGeom>
          <a:solidFill>
            <a:srgbClr val="C00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6</a:t>
            </a:r>
          </a:p>
        </p:txBody>
      </p:sp>
      <p:sp>
        <p:nvSpPr>
          <p:cNvPr id="26" name="Oval 25">
            <a:extLst>
              <a:ext uri="{FF2B5EF4-FFF2-40B4-BE49-F238E27FC236}">
                <a16:creationId xmlns:a16="http://schemas.microsoft.com/office/drawing/2014/main" id="{03C905E1-84C5-9049-B8FB-D92FFA78A11D}"/>
              </a:ext>
            </a:extLst>
          </p:cNvPr>
          <p:cNvSpPr/>
          <p:nvPr/>
        </p:nvSpPr>
        <p:spPr>
          <a:xfrm>
            <a:off x="6393404" y="5364737"/>
            <a:ext cx="159799" cy="144633"/>
          </a:xfrm>
          <a:prstGeom prst="ellipse">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7</a:t>
            </a:r>
          </a:p>
        </p:txBody>
      </p:sp>
      <p:sp>
        <p:nvSpPr>
          <p:cNvPr id="27" name="Rectangle 26">
            <a:extLst>
              <a:ext uri="{FF2B5EF4-FFF2-40B4-BE49-F238E27FC236}">
                <a16:creationId xmlns:a16="http://schemas.microsoft.com/office/drawing/2014/main" id="{7A6D18F5-B9D5-0942-BC40-071210823E39}"/>
              </a:ext>
            </a:extLst>
          </p:cNvPr>
          <p:cNvSpPr/>
          <p:nvPr/>
        </p:nvSpPr>
        <p:spPr>
          <a:xfrm>
            <a:off x="6622284" y="5350253"/>
            <a:ext cx="5107488" cy="769441"/>
          </a:xfrm>
          <a:prstGeom prst="rect">
            <a:avLst/>
          </a:prstGeom>
        </p:spPr>
        <p:txBody>
          <a:bodyPr wrap="none">
            <a:spAutoFit/>
          </a:bodyPr>
          <a:lstStyle/>
          <a:p>
            <a:r>
              <a:rPr lang="en-US" sz="1100" dirty="0">
                <a:latin typeface="Arial" panose="020B0604020202020204" pitchFamily="34" charset="0"/>
                <a:cs typeface="Arial" panose="020B0604020202020204" pitchFamily="34" charset="0"/>
              </a:rPr>
              <a:t>Now we unpack the </a:t>
            </a:r>
            <a:r>
              <a:rPr lang="en-US" sz="1100" i="1" dirty="0">
                <a:solidFill>
                  <a:srgbClr val="0432FF"/>
                </a:solidFill>
                <a:latin typeface="Arial" panose="020B0604020202020204" pitchFamily="34" charset="0"/>
                <a:cs typeface="Arial" panose="020B0604020202020204" pitchFamily="34" charset="0"/>
              </a:rPr>
              <a:t>values</a:t>
            </a:r>
            <a:r>
              <a:rPr lang="en-US" sz="1100" dirty="0">
                <a:latin typeface="Arial" panose="020B0604020202020204" pitchFamily="34" charset="0"/>
                <a:cs typeface="Arial" panose="020B0604020202020204" pitchFamily="34" charset="0"/>
              </a:rPr>
              <a:t> (item name), </a:t>
            </a:r>
            <a:r>
              <a:rPr lang="en-US" sz="1100" i="1" dirty="0">
                <a:solidFill>
                  <a:srgbClr val="0432FF"/>
                </a:solidFill>
                <a:latin typeface="Arial" panose="020B0604020202020204" pitchFamily="34" charset="0"/>
                <a:cs typeface="Arial" panose="020B0604020202020204" pitchFamily="34" charset="0"/>
              </a:rPr>
              <a:t>keys</a:t>
            </a:r>
            <a:r>
              <a:rPr lang="en-US" sz="1100" dirty="0">
                <a:latin typeface="Arial" panose="020B0604020202020204" pitchFamily="34" charset="0"/>
                <a:cs typeface="Arial" panose="020B0604020202020204" pitchFamily="34" charset="0"/>
              </a:rPr>
              <a:t> (item count) from our dictionary </a:t>
            </a:r>
          </a:p>
          <a:p>
            <a:r>
              <a:rPr lang="en-US" sz="1100" dirty="0">
                <a:latin typeface="Arial" panose="020B0604020202020204" pitchFamily="34" charset="0"/>
                <a:cs typeface="Arial" panose="020B0604020202020204" pitchFamily="34" charset="0"/>
              </a:rPr>
              <a:t>(</a:t>
            </a:r>
            <a:r>
              <a:rPr lang="en-US" sz="1100" dirty="0" err="1">
                <a:solidFill>
                  <a:srgbClr val="0432FF"/>
                </a:solidFill>
                <a:latin typeface="Arial" panose="020B0604020202020204" pitchFamily="34" charset="0"/>
                <a:cs typeface="Arial" panose="020B0604020202020204" pitchFamily="34" charset="0"/>
              </a:rPr>
              <a:t>ref_count</a:t>
            </a:r>
            <a:r>
              <a:rPr lang="en-US" sz="1100" dirty="0">
                <a:latin typeface="Arial" panose="020B0604020202020204" pitchFamily="34" charset="0"/>
                <a:cs typeface="Arial" panose="020B0604020202020204" pitchFamily="34" charset="0"/>
              </a:rPr>
              <a:t>), then we get the % of each item against the whole, by using our list </a:t>
            </a:r>
          </a:p>
          <a:p>
            <a:r>
              <a:rPr lang="en-US" sz="1100" dirty="0">
                <a:latin typeface="Arial" panose="020B0604020202020204" pitchFamily="34" charset="0"/>
                <a:cs typeface="Arial" panose="020B0604020202020204" pitchFamily="34" charset="0"/>
              </a:rPr>
              <a:t>(</a:t>
            </a:r>
            <a:r>
              <a:rPr lang="en-US" sz="1100" dirty="0" err="1">
                <a:solidFill>
                  <a:srgbClr val="0432FF"/>
                </a:solidFill>
                <a:latin typeface="Arial" panose="020B0604020202020204" pitchFamily="34" charset="0"/>
                <a:cs typeface="Arial" panose="020B0604020202020204" pitchFamily="34" charset="0"/>
              </a:rPr>
              <a:t>ref_orig</a:t>
            </a:r>
            <a:r>
              <a:rPr lang="en-US" sz="1100" dirty="0">
                <a:latin typeface="Arial" panose="020B0604020202020204" pitchFamily="34" charset="0"/>
                <a:cs typeface="Arial" panose="020B0604020202020204" pitchFamily="34" charset="0"/>
              </a:rPr>
              <a:t>) which we built above in the code as a counter… this gave us the total</a:t>
            </a:r>
          </a:p>
          <a:p>
            <a:r>
              <a:rPr lang="en-US" sz="1100" dirty="0">
                <a:latin typeface="Arial" panose="020B0604020202020204" pitchFamily="34" charset="0"/>
                <a:cs typeface="Arial" panose="020B0604020202020204" pitchFamily="34" charset="0"/>
              </a:rPr>
              <a:t>Population of our column as we iterated over each row</a:t>
            </a:r>
            <a:endParaRPr lang="en-US" sz="1100" dirty="0"/>
          </a:p>
        </p:txBody>
      </p:sp>
      <p:sp>
        <p:nvSpPr>
          <p:cNvPr id="28" name="Oval 27">
            <a:extLst>
              <a:ext uri="{FF2B5EF4-FFF2-40B4-BE49-F238E27FC236}">
                <a16:creationId xmlns:a16="http://schemas.microsoft.com/office/drawing/2014/main" id="{9F8702F9-5F60-BD49-8A98-A1609B952D9C}"/>
              </a:ext>
            </a:extLst>
          </p:cNvPr>
          <p:cNvSpPr/>
          <p:nvPr/>
        </p:nvSpPr>
        <p:spPr>
          <a:xfrm>
            <a:off x="597765" y="4032763"/>
            <a:ext cx="159799" cy="144633"/>
          </a:xfrm>
          <a:prstGeom prst="ellipse">
            <a:avLst/>
          </a:prstGeom>
          <a:solidFill>
            <a:schemeClr val="accent4">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t>7</a:t>
            </a:r>
          </a:p>
        </p:txBody>
      </p:sp>
    </p:spTree>
    <p:extLst>
      <p:ext uri="{BB962C8B-B14F-4D97-AF65-F5344CB8AC3E}">
        <p14:creationId xmlns:p14="http://schemas.microsoft.com/office/powerpoint/2010/main" val="399413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127493740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4106</TotalTime>
  <Words>1278</Words>
  <Application>Microsoft Macintosh PowerPoint</Application>
  <PresentationFormat>Widescreen</PresentationFormat>
  <Paragraphs>142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 Light</vt:lpstr>
      <vt:lpstr>Rockwell</vt:lpstr>
      <vt:lpstr>Wingdings</vt:lpstr>
      <vt:lpstr>Atlas</vt:lpstr>
      <vt:lpstr>Python –  Working with CSV Files</vt:lpstr>
      <vt:lpstr>How can I work with CSV files using Python?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Static and Class Methods</dc:title>
  <dc:creator>Claudia Acerra</dc:creator>
  <cp:lastModifiedBy>Claudia Acerra</cp:lastModifiedBy>
  <cp:revision>55</cp:revision>
  <dcterms:created xsi:type="dcterms:W3CDTF">2019-01-29T00:00:53Z</dcterms:created>
  <dcterms:modified xsi:type="dcterms:W3CDTF">2019-01-31T20:27:02Z</dcterms:modified>
</cp:coreProperties>
</file>