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0" r:id="rId3"/>
    <p:sldId id="261" r:id="rId4"/>
    <p:sldId id="263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7" Type="http://schemas.openxmlformats.org/officeDocument/2006/relationships/image" Target="../media/image9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iff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D61DBF3F-09D5-324C-B6CB-94DC5FE07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383" y="321731"/>
            <a:ext cx="3486173" cy="3477458"/>
          </a:xfrm>
          <a:prstGeom prst="rect">
            <a:avLst/>
          </a:prstGeom>
          <a:ln w="12700">
            <a:noFill/>
          </a:ln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92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FDD10B-83A4-414A-9A8F-DCC904A81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982" y="4293388"/>
            <a:ext cx="8833655" cy="727748"/>
          </a:xfrm>
        </p:spPr>
        <p:txBody>
          <a:bodyPr>
            <a:normAutofit/>
          </a:bodyPr>
          <a:lstStyle/>
          <a:p>
            <a:r>
              <a:rPr lang="en-US" sz="3700" dirty="0"/>
              <a:t>Python – </a:t>
            </a:r>
            <a:r>
              <a:rPr lang="en-US" sz="3700" b="1" i="1" dirty="0"/>
              <a:t> Ternary Operators</a:t>
            </a:r>
            <a:endParaRPr lang="en-US" sz="3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A6418-9885-1144-A3A8-69BD426F6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983" y="5021137"/>
            <a:ext cx="8833654" cy="522636"/>
          </a:xfrm>
        </p:spPr>
        <p:txBody>
          <a:bodyPr>
            <a:normAutofit/>
          </a:bodyPr>
          <a:lstStyle/>
          <a:p>
            <a:r>
              <a:rPr lang="en-US" sz="1600" dirty="0"/>
              <a:t>From the Python Made Easy Series- based on Python 3.7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2993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9EAAE-E476-7343-BB9D-4735087A2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</a:rPr>
              <a:t>What is a Ternary Operator?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823E-7332-BF4F-8FA0-59DFB62A6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Python </a:t>
            </a:r>
            <a:r>
              <a:rPr lang="en-US" i="1" dirty="0"/>
              <a:t>Ternary Operator </a:t>
            </a:r>
            <a:r>
              <a:rPr lang="en-US" dirty="0"/>
              <a:t>is also known as a </a:t>
            </a:r>
            <a:r>
              <a:rPr lang="en-US" i="1" dirty="0"/>
              <a:t>conditional expression</a:t>
            </a:r>
          </a:p>
          <a:p>
            <a:r>
              <a:rPr lang="en-US" dirty="0"/>
              <a:t>It is a pattern of coding when a value is assigned to a variable conditionally based on the result of a given expression. </a:t>
            </a:r>
            <a:r>
              <a:rPr lang="en-US" i="1" dirty="0"/>
              <a:t>Added to Python in Version 2.4</a:t>
            </a:r>
          </a:p>
          <a:p>
            <a:pPr marL="914400" lvl="2" indent="0">
              <a:buNone/>
            </a:pPr>
            <a:r>
              <a:rPr lang="en-US" sz="1600" dirty="0" err="1">
                <a:solidFill>
                  <a:srgbClr val="0432FF"/>
                </a:solidFill>
              </a:rPr>
              <a:t>the_value</a:t>
            </a:r>
            <a:r>
              <a:rPr lang="en-US" sz="1600" dirty="0">
                <a:solidFill>
                  <a:srgbClr val="0432FF"/>
                </a:solidFill>
              </a:rPr>
              <a:t> = a if a &lt; b else b</a:t>
            </a:r>
          </a:p>
          <a:p>
            <a:pPr marL="0" indent="0">
              <a:buNone/>
            </a:pPr>
            <a:r>
              <a:rPr lang="en-US" dirty="0"/>
              <a:t>It is the equivalent of the if statement: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432FF"/>
                </a:solidFill>
              </a:rPr>
              <a:t>if a &lt; b:</a:t>
            </a:r>
          </a:p>
          <a:p>
            <a:pPr marL="1371600" lvl="3" indent="0">
              <a:buNone/>
            </a:pPr>
            <a:r>
              <a:rPr lang="en-US" sz="1600" dirty="0" err="1">
                <a:solidFill>
                  <a:srgbClr val="0432FF"/>
                </a:solidFill>
              </a:rPr>
              <a:t>the_value</a:t>
            </a:r>
            <a:r>
              <a:rPr lang="en-US" sz="1600" dirty="0">
                <a:solidFill>
                  <a:srgbClr val="0432FF"/>
                </a:solidFill>
              </a:rPr>
              <a:t> = a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432FF"/>
                </a:solidFill>
              </a:rPr>
              <a:t>else:</a:t>
            </a:r>
          </a:p>
          <a:p>
            <a:pPr marL="1371600" lvl="3" indent="0">
              <a:buNone/>
            </a:pPr>
            <a:r>
              <a:rPr lang="en-US" sz="1600" dirty="0" err="1">
                <a:solidFill>
                  <a:srgbClr val="0432FF"/>
                </a:solidFill>
              </a:rPr>
              <a:t>the_value</a:t>
            </a:r>
            <a:r>
              <a:rPr lang="en-US" sz="1600" dirty="0">
                <a:solidFill>
                  <a:srgbClr val="0432FF"/>
                </a:solidFill>
              </a:rPr>
              <a:t> = 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D15E56-6DA6-DF4D-AD44-0BD352F403B0}"/>
              </a:ext>
            </a:extLst>
          </p:cNvPr>
          <p:cNvSpPr txBox="1"/>
          <p:nvPr/>
        </p:nvSpPr>
        <p:spPr>
          <a:xfrm>
            <a:off x="4459290" y="5240935"/>
            <a:ext cx="708501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Think of Ternary Operators as a simple two-branch if on one line</a:t>
            </a:r>
          </a:p>
        </p:txBody>
      </p:sp>
      <p:pic>
        <p:nvPicPr>
          <p:cNvPr id="6" name="Graphic 5" descr="Pin">
            <a:extLst>
              <a:ext uri="{FF2B5EF4-FFF2-40B4-BE49-F238E27FC236}">
                <a16:creationId xmlns:a16="http://schemas.microsoft.com/office/drawing/2014/main" id="{13061935-4595-934B-85A7-C1327AACD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2222" y="4977922"/>
            <a:ext cx="456510" cy="456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EC8574-90BB-A847-95C5-EFAA6694899D}"/>
              </a:ext>
            </a:extLst>
          </p:cNvPr>
          <p:cNvSpPr txBox="1"/>
          <p:nvPr/>
        </p:nvSpPr>
        <p:spPr>
          <a:xfrm>
            <a:off x="9295548" y="3054449"/>
            <a:ext cx="277031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“return True if test() else False”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584227-B2F3-FE4B-8583-76DB72CC883E}"/>
              </a:ext>
            </a:extLst>
          </p:cNvPr>
          <p:cNvSpPr txBox="1"/>
          <p:nvPr/>
        </p:nvSpPr>
        <p:spPr>
          <a:xfrm>
            <a:off x="9733333" y="2759359"/>
            <a:ext cx="1894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Said another way</a:t>
            </a:r>
          </a:p>
        </p:txBody>
      </p:sp>
    </p:spTree>
    <p:extLst>
      <p:ext uri="{BB962C8B-B14F-4D97-AF65-F5344CB8AC3E}">
        <p14:creationId xmlns:p14="http://schemas.microsoft.com/office/powerpoint/2010/main" val="301911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ECBE-2801-874E-888D-4B24AD03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r>
              <a:rPr lang="en-US"/>
              <a:t>How do Ternary Operators work?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D7124F-C88C-1345-A238-6C66A93D2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4992" y="1070481"/>
            <a:ext cx="4470400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535817-03EF-DB4B-BE08-B7EFB94A9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992" y="3568643"/>
            <a:ext cx="1651000" cy="838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phic 7" descr="Line Arrow: Slight curve">
            <a:extLst>
              <a:ext uri="{FF2B5EF4-FFF2-40B4-BE49-F238E27FC236}">
                <a16:creationId xmlns:a16="http://schemas.microsoft.com/office/drawing/2014/main" id="{3889DE43-AACA-024A-9405-14363544E7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5351505" y="2788604"/>
            <a:ext cx="624016" cy="6240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C155A0-B22B-C242-B432-5EF469D7B96D}"/>
              </a:ext>
            </a:extLst>
          </p:cNvPr>
          <p:cNvSpPr txBox="1"/>
          <p:nvPr/>
        </p:nvSpPr>
        <p:spPr>
          <a:xfrm>
            <a:off x="7321792" y="2788604"/>
            <a:ext cx="458435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1400" dirty="0"/>
              <a:t>The condition (</a:t>
            </a:r>
            <a:r>
              <a:rPr lang="en-US" sz="1400" b="1" i="1" dirty="0">
                <a:solidFill>
                  <a:srgbClr val="0432FF"/>
                </a:solidFill>
              </a:rPr>
              <a:t>the if statement</a:t>
            </a:r>
            <a:r>
              <a:rPr lang="en-US" sz="1400" dirty="0"/>
              <a:t>) in the middle (</a:t>
            </a:r>
            <a:r>
              <a:rPr lang="en-US" sz="1400" dirty="0">
                <a:solidFill>
                  <a:srgbClr val="C00000"/>
                </a:solidFill>
              </a:rPr>
              <a:t>if a &lt; b</a:t>
            </a:r>
            <a:r>
              <a:rPr lang="en-US" sz="1400" dirty="0"/>
              <a:t>) is evaluated first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/>
              <a:t>If this evaluates to True, the expression to the left of the if statement is then evaluated ( </a:t>
            </a:r>
            <a:r>
              <a:rPr lang="en-US" sz="1400" dirty="0">
                <a:solidFill>
                  <a:srgbClr val="C00000"/>
                </a:solidFill>
              </a:rPr>
              <a:t>“</a:t>
            </a:r>
            <a:r>
              <a:rPr lang="en-US" sz="1400" dirty="0" err="1">
                <a:solidFill>
                  <a:srgbClr val="C00000"/>
                </a:solidFill>
              </a:rPr>
              <a:t>the_value</a:t>
            </a:r>
            <a:r>
              <a:rPr lang="en-US" sz="1400" dirty="0">
                <a:solidFill>
                  <a:srgbClr val="C00000"/>
                </a:solidFill>
              </a:rPr>
              <a:t> = a” </a:t>
            </a:r>
            <a:r>
              <a:rPr lang="en-US" sz="1400" dirty="0"/>
              <a:t>)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/>
              <a:t>If the if statement statement is false, the expression after it is evaluated.</a:t>
            </a:r>
          </a:p>
          <a:p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A30FA4-714C-104A-9970-E2D42E3DEA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3392" y="5342905"/>
            <a:ext cx="2336800" cy="444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898AA8-168B-104D-BAE4-40270EFCD662}"/>
              </a:ext>
            </a:extLst>
          </p:cNvPr>
          <p:cNvSpPr txBox="1"/>
          <p:nvPr/>
        </p:nvSpPr>
        <p:spPr>
          <a:xfrm>
            <a:off x="4302303" y="4918628"/>
            <a:ext cx="3498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Or written in one line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45C0264-C5C2-A840-83F5-48A12A756E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7952" y="5322997"/>
            <a:ext cx="1155700" cy="58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Graphic 37" descr="Line Arrow: Slight curve">
            <a:extLst>
              <a:ext uri="{FF2B5EF4-FFF2-40B4-BE49-F238E27FC236}">
                <a16:creationId xmlns:a16="http://schemas.microsoft.com/office/drawing/2014/main" id="{D9A9E7F7-5248-8F44-8A48-C6BEE5F154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89273" y="5303089"/>
            <a:ext cx="624016" cy="62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92A83-E58D-2046-8AA7-D15F90AD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Ternary Operator – Another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E04F4F-0E38-A640-9A28-45F3A9BE6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4150" y="1122019"/>
            <a:ext cx="3683000" cy="977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C631E1-7DFE-4246-B7C4-C059F643D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409" y="3082846"/>
            <a:ext cx="927100" cy="495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phic 5" descr="Line Arrow: Slight curve">
            <a:extLst>
              <a:ext uri="{FF2B5EF4-FFF2-40B4-BE49-F238E27FC236}">
                <a16:creationId xmlns:a16="http://schemas.microsoft.com/office/drawing/2014/main" id="{8BC16277-552B-FE43-B143-ADB1E9963D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5272409" y="2279374"/>
            <a:ext cx="624016" cy="6240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81021E-4F8D-2C4D-8ED2-7EEE6F03F927}"/>
              </a:ext>
            </a:extLst>
          </p:cNvPr>
          <p:cNvSpPr txBox="1"/>
          <p:nvPr/>
        </p:nvSpPr>
        <p:spPr>
          <a:xfrm>
            <a:off x="6781223" y="2720787"/>
            <a:ext cx="47970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written in a mapping (dictionary-like ) form all on one line within a print statement</a:t>
            </a:r>
          </a:p>
          <a:p>
            <a:endParaRPr lang="en-US" dirty="0"/>
          </a:p>
          <a:p>
            <a:r>
              <a:rPr lang="en-US" dirty="0"/>
              <a:t>Evaluate </a:t>
            </a:r>
            <a:r>
              <a:rPr lang="en-US" dirty="0">
                <a:solidFill>
                  <a:srgbClr val="C00000"/>
                </a:solidFill>
              </a:rPr>
              <a:t>[y&gt;z]           </a:t>
            </a:r>
            <a:r>
              <a:rPr lang="en-US" dirty="0"/>
              <a:t>is y greater than z?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True: </a:t>
            </a:r>
            <a:r>
              <a:rPr lang="en-US" dirty="0"/>
              <a:t>y{value}            print y{value}</a:t>
            </a:r>
          </a:p>
          <a:p>
            <a:endParaRPr lang="en-US" dirty="0"/>
          </a:p>
          <a:p>
            <a:r>
              <a:rPr lang="en-US" dirty="0"/>
              <a:t>                           else: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True: </a:t>
            </a:r>
            <a:r>
              <a:rPr lang="en-US" dirty="0"/>
              <a:t>z{value}            print z{value}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D69FF5-3849-3343-92E5-ED6E7E522BCE}"/>
              </a:ext>
            </a:extLst>
          </p:cNvPr>
          <p:cNvCxnSpPr/>
          <p:nvPr/>
        </p:nvCxnSpPr>
        <p:spPr>
          <a:xfrm>
            <a:off x="6781224" y="3698687"/>
            <a:ext cx="48094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9FFF866-C490-B349-90BD-DAD8A2C57E00}"/>
              </a:ext>
            </a:extLst>
          </p:cNvPr>
          <p:cNvSpPr/>
          <p:nvPr/>
        </p:nvSpPr>
        <p:spPr>
          <a:xfrm>
            <a:off x="6351373" y="3855308"/>
            <a:ext cx="247135" cy="259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D5619C-3766-EA41-81C3-079B70535C2C}"/>
              </a:ext>
            </a:extLst>
          </p:cNvPr>
          <p:cNvSpPr/>
          <p:nvPr/>
        </p:nvSpPr>
        <p:spPr>
          <a:xfrm>
            <a:off x="6351372" y="4450751"/>
            <a:ext cx="247135" cy="2594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A3C772C-FC6E-1F4C-831A-654284A95CAF}"/>
              </a:ext>
            </a:extLst>
          </p:cNvPr>
          <p:cNvSpPr/>
          <p:nvPr/>
        </p:nvSpPr>
        <p:spPr>
          <a:xfrm>
            <a:off x="6366799" y="5535271"/>
            <a:ext cx="247135" cy="25949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05FE9D-68F6-4845-A8BF-8EAC4117F78B}"/>
              </a:ext>
            </a:extLst>
          </p:cNvPr>
          <p:cNvSpPr txBox="1"/>
          <p:nvPr/>
        </p:nvSpPr>
        <p:spPr>
          <a:xfrm>
            <a:off x="9378777" y="1380136"/>
            <a:ext cx="2619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test (</a:t>
            </a:r>
            <a:r>
              <a:rPr lang="en-US" sz="1400" i="1" dirty="0"/>
              <a:t>condition</a:t>
            </a:r>
            <a:r>
              <a:rPr lang="en-US" sz="1400" dirty="0"/>
              <a:t>) is evaluated first.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EF347B-648C-BB41-976B-B0FC04DD2327}"/>
              </a:ext>
            </a:extLst>
          </p:cNvPr>
          <p:cNvCxnSpPr>
            <a:stCxn id="13" idx="1"/>
          </p:cNvCxnSpPr>
          <p:nvPr/>
        </p:nvCxnSpPr>
        <p:spPr>
          <a:xfrm flipH="1">
            <a:off x="8760941" y="1641746"/>
            <a:ext cx="617836" cy="17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72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09CD-7161-B843-A2AE-5430CEC5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Caution on Ternaries from the Python Essential Reference (4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64AE8-527E-7548-AFF5-DD832F083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496" y="137809"/>
            <a:ext cx="6281873" cy="2903841"/>
          </a:xfrm>
        </p:spPr>
        <p:txBody>
          <a:bodyPr/>
          <a:lstStyle/>
          <a:p>
            <a:r>
              <a:rPr lang="en-US" dirty="0"/>
              <a:t>“Conditional expressions should probably be used sparingly because they can lead to confusion (especially if they are nested or mixed with other complicated expressions.)”</a:t>
            </a:r>
          </a:p>
          <a:p>
            <a:r>
              <a:rPr lang="en-US" dirty="0"/>
              <a:t>“However one particularly useful application is in </a:t>
            </a:r>
            <a:r>
              <a:rPr lang="en-US" dirty="0">
                <a:solidFill>
                  <a:srgbClr val="C00000"/>
                </a:solidFill>
              </a:rPr>
              <a:t>list comprehensions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generator expressions</a:t>
            </a:r>
            <a:r>
              <a:rPr lang="en-US" dirty="0"/>
              <a:t>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FF273B-486C-8646-8F52-DC7D8DDD0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496" y="2817961"/>
            <a:ext cx="6489700" cy="2273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E97A03-3293-C94C-9F39-2A946EB19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496" y="5721802"/>
            <a:ext cx="5207000" cy="774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phic 5" descr="Line Arrow: Slight curve">
            <a:extLst>
              <a:ext uri="{FF2B5EF4-FFF2-40B4-BE49-F238E27FC236}">
                <a16:creationId xmlns:a16="http://schemas.microsoft.com/office/drawing/2014/main" id="{C189DEB4-B04F-9C4C-A313-D732C0CB6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522216" y="5091261"/>
            <a:ext cx="521236" cy="52123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A0BDDD5-3F51-2640-9787-834F2A22F845}"/>
              </a:ext>
            </a:extLst>
          </p:cNvPr>
          <p:cNvSpPr/>
          <p:nvPr/>
        </p:nvSpPr>
        <p:spPr>
          <a:xfrm>
            <a:off x="4774361" y="3824865"/>
            <a:ext cx="247135" cy="259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1A3240-C41C-DE4B-8A50-16ECF8F4E739}"/>
              </a:ext>
            </a:extLst>
          </p:cNvPr>
          <p:cNvSpPr/>
          <p:nvPr/>
        </p:nvSpPr>
        <p:spPr>
          <a:xfrm>
            <a:off x="627557" y="5138410"/>
            <a:ext cx="247135" cy="259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6BDAEC-9F2F-DC41-BA18-FEC1FAEF29C9}"/>
              </a:ext>
            </a:extLst>
          </p:cNvPr>
          <p:cNvSpPr txBox="1"/>
          <p:nvPr/>
        </p:nvSpPr>
        <p:spPr>
          <a:xfrm>
            <a:off x="888631" y="5091261"/>
            <a:ext cx="34989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With no conditions </a:t>
            </a:r>
            <a:r>
              <a:rPr lang="en-US" sz="1400" dirty="0"/>
              <a:t>– create a list with the exacts members from the foodies tuple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FF038F-B7DC-2847-A345-3EBB204CB44C}"/>
              </a:ext>
            </a:extLst>
          </p:cNvPr>
          <p:cNvSpPr/>
          <p:nvPr/>
        </p:nvSpPr>
        <p:spPr>
          <a:xfrm>
            <a:off x="4774361" y="4328317"/>
            <a:ext cx="247135" cy="2594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0005D7D-5D7C-F34D-9CE4-6C1DF6A49466}"/>
              </a:ext>
            </a:extLst>
          </p:cNvPr>
          <p:cNvSpPr/>
          <p:nvPr/>
        </p:nvSpPr>
        <p:spPr>
          <a:xfrm>
            <a:off x="641496" y="5851548"/>
            <a:ext cx="247135" cy="2594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8F71A3-918E-BD43-B412-2AC897449727}"/>
              </a:ext>
            </a:extLst>
          </p:cNvPr>
          <p:cNvSpPr txBox="1"/>
          <p:nvPr/>
        </p:nvSpPr>
        <p:spPr>
          <a:xfrm>
            <a:off x="888631" y="5851548"/>
            <a:ext cx="39042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With conditions  </a:t>
            </a:r>
            <a:r>
              <a:rPr lang="en-US" sz="1400" dirty="0"/>
              <a:t>---- only add the items from the foodies tuple if it DOES NOT  equal ‘bean sprouts’</a:t>
            </a:r>
          </a:p>
        </p:txBody>
      </p:sp>
    </p:spTree>
    <p:extLst>
      <p:ext uri="{BB962C8B-B14F-4D97-AF65-F5344CB8AC3E}">
        <p14:creationId xmlns:p14="http://schemas.microsoft.com/office/powerpoint/2010/main" val="556319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B09738-79D1-C345-BA5D-FBA568B46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AD2ED-DE44-1B4C-8A6D-62E342A2F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breathing and code!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61E42D-F909-E845-B557-40284F785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127" y="1228502"/>
            <a:ext cx="1614311" cy="1609725"/>
          </a:xfrm>
          <a:prstGeom prst="rect">
            <a:avLst/>
          </a:prstGeom>
          <a:ln>
            <a:solidFill>
              <a:srgbClr val="0432FF"/>
            </a:solidFill>
          </a:ln>
        </p:spPr>
      </p:pic>
    </p:spTree>
    <p:extLst>
      <p:ext uri="{BB962C8B-B14F-4D97-AF65-F5344CB8AC3E}">
        <p14:creationId xmlns:p14="http://schemas.microsoft.com/office/powerpoint/2010/main" val="157961893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367</Words>
  <Application>Microsoft Macintosh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 Light</vt:lpstr>
      <vt:lpstr>Rockwell</vt:lpstr>
      <vt:lpstr>Wingdings</vt:lpstr>
      <vt:lpstr>Atlas</vt:lpstr>
      <vt:lpstr>Python –  Ternary Operators</vt:lpstr>
      <vt:lpstr>What is a Ternary Operator?</vt:lpstr>
      <vt:lpstr>How do Ternary Operators work?</vt:lpstr>
      <vt:lpstr>Ternary Operator – Another Example</vt:lpstr>
      <vt:lpstr>Caution on Ternaries from the Python Essential Reference (4th Edition)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–  Ternary Operators</dc:title>
  <dc:creator>Claudia Acerra</dc:creator>
  <cp:lastModifiedBy>Claudia Acerra</cp:lastModifiedBy>
  <cp:revision>12</cp:revision>
  <dcterms:created xsi:type="dcterms:W3CDTF">2019-01-06T20:53:12Z</dcterms:created>
  <dcterms:modified xsi:type="dcterms:W3CDTF">2019-01-06T22:08:52Z</dcterms:modified>
</cp:coreProperties>
</file>