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Functions Class 3  - nonlocal &amp; arguments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1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394357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B85AB-AFB0-B741-80B2-AE3BEF7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and nonlocal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02DC5-75E6-B34C-90B6-5E68B012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69" y="1763459"/>
            <a:ext cx="7035822" cy="354874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nonlocal</a:t>
            </a:r>
            <a:r>
              <a:rPr lang="en-US" dirty="0"/>
              <a:t> statement is similar in both form and role to global (covered in previous class (</a:t>
            </a:r>
            <a:r>
              <a:rPr lang="en-US" i="1" dirty="0"/>
              <a:t>17- functions class #2</a:t>
            </a:r>
            <a:r>
              <a:rPr lang="en-US" dirty="0"/>
              <a:t>)</a:t>
            </a:r>
          </a:p>
          <a:p>
            <a:r>
              <a:rPr lang="en-US" dirty="0"/>
              <a:t>Like global, nonlocal declares that a name will be changed in an enclosing scope (</a:t>
            </a:r>
            <a:r>
              <a:rPr lang="en-US" i="1" dirty="0"/>
              <a:t>but it is an enclosing functions scope- not the module/file scope</a:t>
            </a:r>
            <a:r>
              <a:rPr lang="en-US" dirty="0"/>
              <a:t>).</a:t>
            </a:r>
          </a:p>
          <a:p>
            <a:r>
              <a:rPr lang="en-US" dirty="0"/>
              <a:t>Unlike global, nonlocal names must already exist in the enclosing function’s scope when declared- they cannot be created by first assignment in the nested def. (lookups are limited to the enclosing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875-2BD2-AF42-90AE-DE8E99A57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3252" y="310384"/>
            <a:ext cx="6559550" cy="7381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nonlocal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1B2F4-D1E3-AF46-BD23-35F9A35B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7" y="1820769"/>
            <a:ext cx="3391845" cy="2552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FCF9960-F5CF-6943-8B39-69591EEFDD53}"/>
              </a:ext>
            </a:extLst>
          </p:cNvPr>
          <p:cNvSpPr/>
          <p:nvPr/>
        </p:nvSpPr>
        <p:spPr>
          <a:xfrm>
            <a:off x="4987184" y="1900930"/>
            <a:ext cx="214008" cy="204281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C1444E-74EB-7248-B48E-1AAC665BCA9A}"/>
              </a:ext>
            </a:extLst>
          </p:cNvPr>
          <p:cNvSpPr/>
          <p:nvPr/>
        </p:nvSpPr>
        <p:spPr>
          <a:xfrm>
            <a:off x="2201695" y="2105211"/>
            <a:ext cx="214008" cy="204281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53797-A4F4-2A45-A341-C2D54C031D48}"/>
              </a:ext>
            </a:extLst>
          </p:cNvPr>
          <p:cNvSpPr txBox="1"/>
          <p:nvPr/>
        </p:nvSpPr>
        <p:spPr>
          <a:xfrm>
            <a:off x="5366561" y="1858990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say state = start (our parameter in our </a:t>
            </a:r>
            <a:r>
              <a:rPr lang="en-US" sz="1200" i="1" dirty="0"/>
              <a:t>enclosing</a:t>
            </a:r>
            <a:r>
              <a:rPr lang="en-US" sz="1200" dirty="0"/>
              <a:t> function)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819C7B-405C-EE45-A581-2B0E4F47CC23}"/>
              </a:ext>
            </a:extLst>
          </p:cNvPr>
          <p:cNvSpPr/>
          <p:nvPr/>
        </p:nvSpPr>
        <p:spPr>
          <a:xfrm>
            <a:off x="4987184" y="2413253"/>
            <a:ext cx="214008" cy="2042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FDF13-392A-464D-AC67-79695B72C946}"/>
              </a:ext>
            </a:extLst>
          </p:cNvPr>
          <p:cNvSpPr/>
          <p:nvPr/>
        </p:nvSpPr>
        <p:spPr>
          <a:xfrm>
            <a:off x="2621865" y="2515393"/>
            <a:ext cx="214008" cy="2042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89F3-9918-2F4B-95B9-72A078036287}"/>
              </a:ext>
            </a:extLst>
          </p:cNvPr>
          <p:cNvSpPr txBox="1"/>
          <p:nvPr/>
        </p:nvSpPr>
        <p:spPr>
          <a:xfrm>
            <a:off x="5366561" y="2371647"/>
            <a:ext cx="5204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we make “state” </a:t>
            </a:r>
            <a:r>
              <a:rPr lang="en-US" sz="1200" b="1" dirty="0"/>
              <a:t>nonlocal-</a:t>
            </a:r>
            <a:r>
              <a:rPr lang="en-US" sz="1200" dirty="0"/>
              <a:t> so now we get to change that  its inside the nested function…</a:t>
            </a:r>
          </a:p>
          <a:p>
            <a:endParaRPr lang="en-US" sz="1200" dirty="0"/>
          </a:p>
          <a:p>
            <a:r>
              <a:rPr lang="en-US" sz="1200" dirty="0"/>
              <a:t>And we do right here, by adding 1 to its value so it will become 2 after we call the parent function which will call its function (nested)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44C3FF-2540-DE46-A4FB-43A77CC055EA}"/>
              </a:ext>
            </a:extLst>
          </p:cNvPr>
          <p:cNvSpPr/>
          <p:nvPr/>
        </p:nvSpPr>
        <p:spPr>
          <a:xfrm>
            <a:off x="4992048" y="3032581"/>
            <a:ext cx="214008" cy="20428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2CA2A-D45B-3348-BD74-1E9A09B5288E}"/>
              </a:ext>
            </a:extLst>
          </p:cNvPr>
          <p:cNvSpPr/>
          <p:nvPr/>
        </p:nvSpPr>
        <p:spPr>
          <a:xfrm>
            <a:off x="2346248" y="2934724"/>
            <a:ext cx="214008" cy="20428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9788E-F057-B945-9A2E-0A1A1827CBC5}"/>
              </a:ext>
            </a:extLst>
          </p:cNvPr>
          <p:cNvSpPr txBox="1"/>
          <p:nvPr/>
        </p:nvSpPr>
        <p:spPr>
          <a:xfrm>
            <a:off x="5454110" y="3520475"/>
            <a:ext cx="625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 is the case with factory functions- we call tester multiple times and get multiple copies of its state in memory (as we see in the output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object “state” in the enclosing scope is essentially attached to the nested function object returned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new call makes a distinct object “state”- that’s why when we update one function’s state it will not impact the other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FCC439-2B15-BE43-8136-28F0287A86FC}"/>
              </a:ext>
            </a:extLst>
          </p:cNvPr>
          <p:cNvCxnSpPr>
            <a:cxnSpLocks/>
          </p:cNvCxnSpPr>
          <p:nvPr/>
        </p:nvCxnSpPr>
        <p:spPr>
          <a:xfrm flipH="1" flipV="1">
            <a:off x="3939703" y="3431305"/>
            <a:ext cx="1517513" cy="60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179C6-A1B8-D546-8F01-679C8E79FA3E}"/>
              </a:ext>
            </a:extLst>
          </p:cNvPr>
          <p:cNvSpPr txBox="1"/>
          <p:nvPr/>
        </p:nvSpPr>
        <p:spPr>
          <a:xfrm>
            <a:off x="914400" y="5198495"/>
            <a:ext cx="480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Why do we care about nonlocal?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because unlike in regular functions- the nonlocal statement allows multiple copies of changeable state to be retained in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addresses simple state-retention needs where classes are not warranted and </a:t>
            </a:r>
            <a:r>
              <a:rPr lang="en-US" sz="1200" dirty="0" err="1"/>
              <a:t>globals</a:t>
            </a:r>
            <a:r>
              <a:rPr lang="en-US" sz="1200" dirty="0"/>
              <a:t> do not apply.</a:t>
            </a:r>
          </a:p>
        </p:txBody>
      </p:sp>
    </p:spTree>
    <p:extLst>
      <p:ext uri="{BB962C8B-B14F-4D97-AF65-F5344CB8AC3E}">
        <p14:creationId xmlns:p14="http://schemas.microsoft.com/office/powerpoint/2010/main" val="40788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782C-912E-F942-8695-8B90A8A356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5993" y="38911"/>
            <a:ext cx="7720013" cy="7635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Parameters and arguments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F874B-4AB2-2D43-96E4-263A861694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44256" y="1823617"/>
            <a:ext cx="29845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C130F85-8580-F64A-88C6-97F7A922E1B3}"/>
              </a:ext>
            </a:extLst>
          </p:cNvPr>
          <p:cNvSpPr/>
          <p:nvPr/>
        </p:nvSpPr>
        <p:spPr>
          <a:xfrm>
            <a:off x="4987185" y="2061303"/>
            <a:ext cx="214008" cy="204281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86C343-322A-2E43-A3EA-6054B3820E06}"/>
              </a:ext>
            </a:extLst>
          </p:cNvPr>
          <p:cNvSpPr/>
          <p:nvPr/>
        </p:nvSpPr>
        <p:spPr>
          <a:xfrm>
            <a:off x="4987185" y="2539502"/>
            <a:ext cx="214008" cy="2042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2A873-908D-794F-A961-388862A41A12}"/>
              </a:ext>
            </a:extLst>
          </p:cNvPr>
          <p:cNvSpPr/>
          <p:nvPr/>
        </p:nvSpPr>
        <p:spPr>
          <a:xfrm>
            <a:off x="4987185" y="3113266"/>
            <a:ext cx="214008" cy="20428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F4791-031D-F348-861D-9676C507D11D}"/>
              </a:ext>
            </a:extLst>
          </p:cNvPr>
          <p:cNvSpPr txBox="1"/>
          <p:nvPr/>
        </p:nvSpPr>
        <p:spPr>
          <a:xfrm>
            <a:off x="5327515" y="1966729"/>
            <a:ext cx="325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 is a parameter of the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17078-BEA2-8640-A22E-62E0AF44E818}"/>
              </a:ext>
            </a:extLst>
          </p:cNvPr>
          <p:cNvSpPr txBox="1"/>
          <p:nvPr/>
        </p:nvSpPr>
        <p:spPr>
          <a:xfrm>
            <a:off x="5327514" y="2456976"/>
            <a:ext cx="325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now = the value of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1A037-BB6F-D342-95ED-75FF4A1F2215}"/>
              </a:ext>
            </a:extLst>
          </p:cNvPr>
          <p:cNvSpPr txBox="1"/>
          <p:nvPr/>
        </p:nvSpPr>
        <p:spPr>
          <a:xfrm>
            <a:off x="5339150" y="3006644"/>
            <a:ext cx="32522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caller of the “example” function passes in an argument of string “python” which sets the value of c and by extension a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C89BB0-261A-644F-AEE4-13BB71918C2A}"/>
              </a:ext>
            </a:extLst>
          </p:cNvPr>
          <p:cNvSpPr/>
          <p:nvPr/>
        </p:nvSpPr>
        <p:spPr>
          <a:xfrm>
            <a:off x="3814748" y="2802363"/>
            <a:ext cx="214008" cy="204281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DBF84D-1E1A-8744-A5AE-F8DE333879FB}"/>
              </a:ext>
            </a:extLst>
          </p:cNvPr>
          <p:cNvSpPr/>
          <p:nvPr/>
        </p:nvSpPr>
        <p:spPr>
          <a:xfrm>
            <a:off x="2915991" y="1805951"/>
            <a:ext cx="214008" cy="204281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EB9C4-35F2-FF4B-A2C9-E4AA50F9AE8C}"/>
              </a:ext>
            </a:extLst>
          </p:cNvPr>
          <p:cNvSpPr/>
          <p:nvPr/>
        </p:nvSpPr>
        <p:spPr>
          <a:xfrm>
            <a:off x="2367202" y="2137868"/>
            <a:ext cx="214008" cy="2042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FEBD89-C93E-4544-A04E-69BCEF43BDB5}"/>
              </a:ext>
            </a:extLst>
          </p:cNvPr>
          <p:cNvSpPr/>
          <p:nvPr/>
        </p:nvSpPr>
        <p:spPr>
          <a:xfrm>
            <a:off x="995725" y="2904503"/>
            <a:ext cx="214008" cy="204281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2BBD34-4E02-7141-97DD-152C276F32F4}"/>
              </a:ext>
            </a:extLst>
          </p:cNvPr>
          <p:cNvSpPr/>
          <p:nvPr/>
        </p:nvSpPr>
        <p:spPr>
          <a:xfrm>
            <a:off x="1209733" y="3745308"/>
            <a:ext cx="214008" cy="204281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133F4-618E-524E-8F08-F705F8CC2DF9}"/>
              </a:ext>
            </a:extLst>
          </p:cNvPr>
          <p:cNvSpPr txBox="1"/>
          <p:nvPr/>
        </p:nvSpPr>
        <p:spPr>
          <a:xfrm>
            <a:off x="1503858" y="3737068"/>
            <a:ext cx="32522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 when  ‘</a:t>
            </a:r>
            <a:r>
              <a:rPr lang="en-US" sz="1400" dirty="0">
                <a:solidFill>
                  <a:srgbClr val="C00000"/>
                </a:solidFill>
              </a:rPr>
              <a:t>example</a:t>
            </a:r>
            <a:r>
              <a:rPr lang="en-US" sz="1400" dirty="0"/>
              <a:t>’ is returned to the function it returns the value of  “a”,  as dictated by our code- with a value of “</a:t>
            </a:r>
            <a:r>
              <a:rPr lang="en-US" sz="1400" dirty="0">
                <a:solidFill>
                  <a:srgbClr val="C00000"/>
                </a:solidFill>
              </a:rPr>
              <a:t>python</a:t>
            </a:r>
            <a:r>
              <a:rPr lang="en-US" sz="1400" dirty="0"/>
              <a:t>”.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289CE-6D5B-CF49-92F5-5C93CA6F3451}"/>
              </a:ext>
            </a:extLst>
          </p:cNvPr>
          <p:cNvSpPr txBox="1"/>
          <p:nvPr/>
        </p:nvSpPr>
        <p:spPr>
          <a:xfrm>
            <a:off x="5094189" y="4005327"/>
            <a:ext cx="5633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arguments are just another instance of Python assignments at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Because references are implemented as pointers, all arguments are, in effect, passed by pointers ( that is, arguments are never copied but instead are </a:t>
            </a:r>
            <a:r>
              <a:rPr lang="en-US" sz="1400" b="1" i="1" dirty="0"/>
              <a:t>pointers</a:t>
            </a:r>
            <a:r>
              <a:rPr lang="en-US" sz="1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0469-88E6-9549-BAB9-F4E06AF9FD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24911" y="0"/>
            <a:ext cx="7121525" cy="984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Parameters and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326FC-BC69-D245-AF77-1ED35881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36" y="2540000"/>
            <a:ext cx="2527300" cy="177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C9A00-6853-7249-9D02-7FA67D56A5BF}"/>
              </a:ext>
            </a:extLst>
          </p:cNvPr>
          <p:cNvSpPr txBox="1"/>
          <p:nvPr/>
        </p:nvSpPr>
        <p:spPr>
          <a:xfrm>
            <a:off x="4615643" y="2557109"/>
            <a:ext cx="4907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“a” gets assigned to the object passed in by a caller - in this case that is b which represents 88.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 “a” lives only inside the called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Changing ”a” inside the function has no effect on the place where the function is called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simply resets the local variable ‘a’ to a completely different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 ”b” in the caller and “a” in the function have nothing to do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5416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4242-D8EB-C846-9BF0-3C1A33F749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1264" y="168977"/>
            <a:ext cx="9486287" cy="545985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F052F-278C-B24A-B5C4-F6608040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1505072"/>
            <a:ext cx="6028296" cy="23422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34789-1977-754F-B176-D26F9501E332}"/>
              </a:ext>
            </a:extLst>
          </p:cNvPr>
          <p:cNvSpPr txBox="1"/>
          <p:nvPr/>
        </p:nvSpPr>
        <p:spPr>
          <a:xfrm>
            <a:off x="6741267" y="1511180"/>
            <a:ext cx="47179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the caller has sent:</a:t>
            </a:r>
          </a:p>
          <a:p>
            <a:r>
              <a:rPr lang="en-US" sz="1200" dirty="0"/>
              <a:t>x = 1</a:t>
            </a:r>
          </a:p>
          <a:p>
            <a:r>
              <a:rPr lang="en-US" sz="1200" dirty="0"/>
              <a:t>L = [1 , 2]</a:t>
            </a:r>
          </a:p>
          <a:p>
            <a:endParaRPr lang="en-US" sz="1200" dirty="0"/>
          </a:p>
          <a:p>
            <a:r>
              <a:rPr lang="en-US" sz="1200" b="1" u="sng" dirty="0"/>
              <a:t>Then when the body of the function is evaluated: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“a’ is a local variable name in the function’s scope so, the first assignment (</a:t>
            </a:r>
            <a:r>
              <a:rPr lang="en-US" sz="1100" i="1" dirty="0"/>
              <a:t>changer (</a:t>
            </a:r>
            <a:r>
              <a:rPr lang="en-US" sz="1100" b="1" i="1" dirty="0">
                <a:solidFill>
                  <a:srgbClr val="0432FF"/>
                </a:solidFill>
              </a:rPr>
              <a:t>x</a:t>
            </a:r>
            <a:r>
              <a:rPr lang="en-US" sz="1100" i="1" dirty="0"/>
              <a:t>, L</a:t>
            </a:r>
            <a:r>
              <a:rPr lang="en-US" sz="1100" dirty="0"/>
              <a:t>) has no effect on the caller- what it does is change the local variable to reference a completely different object (</a:t>
            </a:r>
            <a:r>
              <a:rPr lang="en-US" sz="1100" dirty="0">
                <a:solidFill>
                  <a:srgbClr val="0432FF"/>
                </a:solidFill>
              </a:rPr>
              <a:t>2</a:t>
            </a:r>
            <a:r>
              <a:rPr lang="en-US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“b” is a local variable name too- however it is passed a mutable object (a list- </a:t>
            </a:r>
            <a:r>
              <a:rPr lang="en-US" sz="1100" dirty="0">
                <a:solidFill>
                  <a:srgbClr val="0432FF"/>
                </a:solidFill>
              </a:rPr>
              <a:t>L</a:t>
            </a:r>
            <a:r>
              <a:rPr lang="en-US" sz="1100" dirty="0"/>
              <a:t>). This second assignment is an in-place object change- the result of the assignment to b[0] in the function impacts the value of L after the function returns to the caller.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This doesn’t change “b”. It changes part of the object that “b” currently references. It impacts the caller only, because  the changed object outlives the function call.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2689C-4F86-914B-93BD-D7847DB6DA33}"/>
              </a:ext>
            </a:extLst>
          </p:cNvPr>
          <p:cNvSpPr txBox="1"/>
          <p:nvPr/>
        </p:nvSpPr>
        <p:spPr>
          <a:xfrm>
            <a:off x="760783" y="3976774"/>
            <a:ext cx="20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really amounts to this: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66DA5-3DFA-C142-B49E-06C32376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4" y="4479375"/>
            <a:ext cx="1498600" cy="128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23F41-1F33-EE45-B76E-AC214F9115CD}"/>
              </a:ext>
            </a:extLst>
          </p:cNvPr>
          <p:cNvSpPr txBox="1"/>
          <p:nvPr/>
        </p:nvSpPr>
        <p:spPr>
          <a:xfrm>
            <a:off x="2821289" y="4720415"/>
            <a:ext cx="1961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They share the same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CEF3A-7786-0944-A6A2-B70EECCF9A12}"/>
              </a:ext>
            </a:extLst>
          </p:cNvPr>
          <p:cNvSpPr txBox="1"/>
          <p:nvPr/>
        </p:nvSpPr>
        <p:spPr>
          <a:xfrm>
            <a:off x="2821289" y="4990029"/>
            <a:ext cx="174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Resets ‘a’ only, x is still the same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E8D00-2B5C-BE46-8206-E05AB2B8CBAA}"/>
              </a:ext>
            </a:extLst>
          </p:cNvPr>
          <p:cNvCxnSpPr>
            <a:cxnSpLocks/>
          </p:cNvCxnSpPr>
          <p:nvPr/>
        </p:nvCxnSpPr>
        <p:spPr>
          <a:xfrm flipH="1">
            <a:off x="2775208" y="4037229"/>
            <a:ext cx="4569175" cy="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DB4B3D-4934-1D45-9784-E155D2109F04}"/>
              </a:ext>
            </a:extLst>
          </p:cNvPr>
          <p:cNvCxnSpPr>
            <a:cxnSpLocks/>
          </p:cNvCxnSpPr>
          <p:nvPr/>
        </p:nvCxnSpPr>
        <p:spPr>
          <a:xfrm flipH="1">
            <a:off x="1997672" y="4852390"/>
            <a:ext cx="793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ADCCE-4286-A948-BF7C-2A4FCC58268B}"/>
              </a:ext>
            </a:extLst>
          </p:cNvPr>
          <p:cNvCxnSpPr>
            <a:cxnSpLocks/>
          </p:cNvCxnSpPr>
          <p:nvPr/>
        </p:nvCxnSpPr>
        <p:spPr>
          <a:xfrm flipH="1">
            <a:off x="1959041" y="5103857"/>
            <a:ext cx="95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ABEE9-20C8-9D49-9263-E60D656F4F4C}"/>
              </a:ext>
            </a:extLst>
          </p:cNvPr>
          <p:cNvCxnSpPr>
            <a:cxnSpLocks/>
          </p:cNvCxnSpPr>
          <p:nvPr/>
        </p:nvCxnSpPr>
        <p:spPr>
          <a:xfrm flipH="1">
            <a:off x="2208179" y="5309664"/>
            <a:ext cx="706613" cy="4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93F3D80-073C-F149-98C3-D1629136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03" y="4598987"/>
            <a:ext cx="1517782" cy="104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563B5D-9170-AB47-947E-A06310A77A65}"/>
              </a:ext>
            </a:extLst>
          </p:cNvPr>
          <p:cNvSpPr txBox="1"/>
          <p:nvPr/>
        </p:nvSpPr>
        <p:spPr>
          <a:xfrm>
            <a:off x="6484063" y="4720415"/>
            <a:ext cx="1929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They share the same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F70D04-2304-504D-8151-A5B000E38223}"/>
              </a:ext>
            </a:extLst>
          </p:cNvPr>
          <p:cNvSpPr txBox="1"/>
          <p:nvPr/>
        </p:nvSpPr>
        <p:spPr>
          <a:xfrm>
            <a:off x="6820924" y="5211575"/>
            <a:ext cx="1586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is the “in-place” change – L gets the change too cause they are the same object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7ECE1-6405-5743-96FB-EAFEA02DA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427" y="4558460"/>
            <a:ext cx="922690" cy="1124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6A5CB1-81E3-8240-95DA-0F0117A31EB4}"/>
              </a:ext>
            </a:extLst>
          </p:cNvPr>
          <p:cNvCxnSpPr>
            <a:cxnSpLocks/>
          </p:cNvCxnSpPr>
          <p:nvPr/>
        </p:nvCxnSpPr>
        <p:spPr>
          <a:xfrm flipH="1">
            <a:off x="6113147" y="4882112"/>
            <a:ext cx="407624" cy="7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D1B7F8-14EA-BA48-BAFF-58C6EEB01390}"/>
              </a:ext>
            </a:extLst>
          </p:cNvPr>
          <p:cNvCxnSpPr>
            <a:cxnSpLocks/>
          </p:cNvCxnSpPr>
          <p:nvPr/>
        </p:nvCxnSpPr>
        <p:spPr>
          <a:xfrm flipH="1" flipV="1">
            <a:off x="6113147" y="5198202"/>
            <a:ext cx="777536" cy="1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B14DD-57A7-C841-AE73-CA56C6A09610}"/>
              </a:ext>
            </a:extLst>
          </p:cNvPr>
          <p:cNvCxnSpPr>
            <a:cxnSpLocks/>
          </p:cNvCxnSpPr>
          <p:nvPr/>
        </p:nvCxnSpPr>
        <p:spPr>
          <a:xfrm flipH="1" flipV="1">
            <a:off x="5885234" y="5355040"/>
            <a:ext cx="898049" cy="16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095043-BF70-B34D-B9C1-CD9AD498B4D2}"/>
              </a:ext>
            </a:extLst>
          </p:cNvPr>
          <p:cNvSpPr txBox="1"/>
          <p:nvPr/>
        </p:nvSpPr>
        <p:spPr>
          <a:xfrm>
            <a:off x="8578170" y="4296850"/>
            <a:ext cx="1440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Object IDs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C81730-D2DB-4B46-8B6C-212DAEBC5558}"/>
              </a:ext>
            </a:extLst>
          </p:cNvPr>
          <p:cNvSpPr txBox="1"/>
          <p:nvPr/>
        </p:nvSpPr>
        <p:spPr>
          <a:xfrm>
            <a:off x="9556016" y="4558460"/>
            <a:ext cx="10425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“L” &amp; “b” are the same object</a:t>
            </a:r>
          </a:p>
          <a:p>
            <a:endParaRPr lang="en-US" sz="1100" dirty="0"/>
          </a:p>
          <a:p>
            <a:r>
              <a:rPr lang="en-US" sz="1100" dirty="0"/>
              <a:t>”x” &amp; “c” are two different objects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A265319-B281-2B40-9305-C3F53335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9436" y="4598987"/>
            <a:ext cx="907876" cy="1314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5BF7C4-2BA0-334D-B6FF-BFA1B7E78117}"/>
              </a:ext>
            </a:extLst>
          </p:cNvPr>
          <p:cNvSpPr txBox="1"/>
          <p:nvPr/>
        </p:nvSpPr>
        <p:spPr>
          <a:xfrm>
            <a:off x="10598537" y="4185879"/>
            <a:ext cx="1440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Values after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3249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9604-23B3-2146-ACB3-3A5A441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F4D0-F6F4-B648-99E6-A7D913C0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a function call, arguments must appear in this order: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positional arguments (value)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Keyword arguments (name = value)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iterable</a:t>
            </a:r>
            <a:r>
              <a:rPr lang="en-US" dirty="0">
                <a:solidFill>
                  <a:schemeClr val="tx1"/>
                </a:solidFill>
              </a:rPr>
              <a:t> 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**</a:t>
            </a:r>
            <a:r>
              <a:rPr lang="en-US" dirty="0" err="1">
                <a:solidFill>
                  <a:schemeClr val="tx1"/>
                </a:solidFill>
              </a:rPr>
              <a:t>dict</a:t>
            </a:r>
            <a:r>
              <a:rPr lang="en-US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64677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25B0-5E26-8043-914D-7EF438F824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00800" cy="11715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Arbitrary arguments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2C2E-48CD-CC42-8E65-B41F52C7D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6148" y="2055113"/>
            <a:ext cx="7729537" cy="54292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‘*’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‘**’</a:t>
            </a:r>
            <a:r>
              <a:rPr lang="en-US" dirty="0"/>
              <a:t> are designed to support functions that take any number of arguments.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2CC04-A96C-3A4B-A24C-918CA431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8" y="3424137"/>
            <a:ext cx="1717337" cy="2169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C2D64-682A-CC48-B520-C66583371553}"/>
              </a:ext>
            </a:extLst>
          </p:cNvPr>
          <p:cNvSpPr txBox="1"/>
          <p:nvPr/>
        </p:nvSpPr>
        <p:spPr>
          <a:xfrm>
            <a:off x="1485898" y="2938073"/>
            <a:ext cx="1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BEC7E-8770-9A4B-9A77-CD38F5F8C910}"/>
              </a:ext>
            </a:extLst>
          </p:cNvPr>
          <p:cNvSpPr txBox="1"/>
          <p:nvPr/>
        </p:nvSpPr>
        <p:spPr>
          <a:xfrm>
            <a:off x="3024635" y="3424137"/>
            <a:ext cx="1595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 function is called, Python collects all the positional arguments into a new tuple and assigns them the variable </a:t>
            </a:r>
            <a:r>
              <a:rPr lang="en-US" sz="1200" dirty="0" err="1"/>
              <a:t>args</a:t>
            </a:r>
            <a:r>
              <a:rPr lang="en-US" sz="1200" dirty="0"/>
              <a:t> to that tuple.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53BF1-69CE-AE4C-A6B9-646A4DAB8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63" y="3481577"/>
            <a:ext cx="3139277" cy="1327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38A22-8EF5-1D4D-A2A0-51E51EFB8059}"/>
              </a:ext>
            </a:extLst>
          </p:cNvPr>
          <p:cNvSpPr txBox="1"/>
          <p:nvPr/>
        </p:nvSpPr>
        <p:spPr>
          <a:xfrm>
            <a:off x="5916584" y="3054805"/>
            <a:ext cx="1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48010-009A-B945-B793-498A8B462321}"/>
              </a:ext>
            </a:extLst>
          </p:cNvPr>
          <p:cNvSpPr txBox="1"/>
          <p:nvPr/>
        </p:nvSpPr>
        <p:spPr>
          <a:xfrm>
            <a:off x="8546703" y="3481577"/>
            <a:ext cx="1595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 is similar but it works only for keyword arguments- it collects them into a new dictionary</a:t>
            </a:r>
          </a:p>
        </p:txBody>
      </p:sp>
    </p:spTree>
    <p:extLst>
      <p:ext uri="{BB962C8B-B14F-4D97-AF65-F5344CB8AC3E}">
        <p14:creationId xmlns:p14="http://schemas.microsoft.com/office/powerpoint/2010/main" val="89983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AB68-6578-1746-973F-5711A9438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8407" y="-30881"/>
            <a:ext cx="10739337" cy="83098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Intersecting an arbitrary number of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7A87-4443-114C-8372-3BE5F6EB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" y="1646165"/>
            <a:ext cx="11154247" cy="2431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E0A61-0390-B040-ADA7-4A07CD6B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49" y="4327186"/>
            <a:ext cx="2730500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0668076-7614-A34F-8C7F-5F6E697DB607}"/>
              </a:ext>
            </a:extLst>
          </p:cNvPr>
          <p:cNvSpPr/>
          <p:nvPr/>
        </p:nvSpPr>
        <p:spPr>
          <a:xfrm>
            <a:off x="2082115" y="4929490"/>
            <a:ext cx="1591834" cy="39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D56D15E-1808-4C42-9753-5FCAF80A51A3}"/>
              </a:ext>
            </a:extLst>
          </p:cNvPr>
          <p:cNvSpPr/>
          <p:nvPr/>
        </p:nvSpPr>
        <p:spPr>
          <a:xfrm>
            <a:off x="5395744" y="5211594"/>
            <a:ext cx="2568103" cy="446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Points of intersection</a:t>
            </a:r>
          </a:p>
        </p:txBody>
      </p:sp>
    </p:spTree>
    <p:extLst>
      <p:ext uri="{BB962C8B-B14F-4D97-AF65-F5344CB8AC3E}">
        <p14:creationId xmlns:p14="http://schemas.microsoft.com/office/powerpoint/2010/main" val="36597779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1592</TotalTime>
  <Words>869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Rockwell</vt:lpstr>
      <vt:lpstr>Wingdings</vt:lpstr>
      <vt:lpstr>Atlas</vt:lpstr>
      <vt:lpstr>Python –  Functions Class 3  - nonlocal &amp; arguments</vt:lpstr>
      <vt:lpstr>Scopes and nonlocal</vt:lpstr>
      <vt:lpstr>A nonlocal example</vt:lpstr>
      <vt:lpstr>Parameters and arguments</vt:lpstr>
      <vt:lpstr>Parameters and arguments</vt:lpstr>
      <vt:lpstr>Parameters and arguments</vt:lpstr>
      <vt:lpstr>Argument matching basics</vt:lpstr>
      <vt:lpstr>Arbitrary arguments examples</vt:lpstr>
      <vt:lpstr>Intersecting an arbitrary number of sequences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Functions Class 2  -Scopes</dc:title>
  <dc:creator>Claudia Acerra</dc:creator>
  <cp:lastModifiedBy>Claudia Acerra</cp:lastModifiedBy>
  <cp:revision>13</cp:revision>
  <dcterms:created xsi:type="dcterms:W3CDTF">2019-01-14T20:53:27Z</dcterms:created>
  <dcterms:modified xsi:type="dcterms:W3CDTF">2019-01-15T23:26:23Z</dcterms:modified>
</cp:coreProperties>
</file>