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5" r:id="rId5"/>
    <p:sldId id="263" r:id="rId6"/>
    <p:sldId id="258" r:id="rId7"/>
    <p:sldId id="259" r:id="rId8"/>
    <p:sldId id="260" r:id="rId9"/>
    <p:sldId id="261" r:id="rId10"/>
    <p:sldId id="267" r:id="rId11"/>
    <p:sldId id="271" r:id="rId12"/>
    <p:sldId id="262" r:id="rId13"/>
    <p:sldId id="268" r:id="rId14"/>
    <p:sldId id="272" r:id="rId15"/>
    <p:sldId id="273" r:id="rId16"/>
    <p:sldId id="269"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3" r:id="rId37"/>
    <p:sldId id="290" r:id="rId38"/>
    <p:sldId id="295"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1/19/2024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1/19/2024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7C1D8-2FEE-ECD2-D29A-7C9841CE9096}"/>
              </a:ext>
            </a:extLst>
          </p:cNvPr>
          <p:cNvSpPr>
            <a:spLocks noGrp="1"/>
          </p:cNvSpPr>
          <p:nvPr>
            <p:ph type="ctrTitle"/>
          </p:nvPr>
        </p:nvSpPr>
        <p:spPr>
          <a:xfrm>
            <a:off x="888731" y="2325539"/>
            <a:ext cx="10414537" cy="841944"/>
          </a:xfrm>
        </p:spPr>
        <p:txBody>
          <a:bodyPr>
            <a:noAutofit/>
          </a:bodyPr>
          <a:lstStyle/>
          <a:p>
            <a:pPr algn="ctr"/>
            <a:r>
              <a:rPr lang="fr-FR" sz="4800" dirty="0"/>
              <a:t>LA régulation industrielle</a:t>
            </a:r>
          </a:p>
        </p:txBody>
      </p:sp>
    </p:spTree>
    <p:extLst>
      <p:ext uri="{BB962C8B-B14F-4D97-AF65-F5344CB8AC3E}">
        <p14:creationId xmlns:p14="http://schemas.microsoft.com/office/powerpoint/2010/main" val="4212104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5101932" y="1272806"/>
            <a:ext cx="2302566" cy="430887"/>
          </a:xfrm>
          <a:prstGeom prst="rect">
            <a:avLst/>
          </a:prstGeom>
          <a:noFill/>
        </p:spPr>
        <p:txBody>
          <a:bodyPr wrap="square">
            <a:spAutoFit/>
          </a:bodyPr>
          <a:lstStyle/>
          <a:p>
            <a:r>
              <a:rPr lang="fr-FR" sz="2200" b="1" i="0" dirty="0">
                <a:effectLst/>
                <a:latin typeface="Söhne"/>
              </a:rPr>
              <a:t>Boucle ouverte </a:t>
            </a:r>
            <a:endParaRPr lang="fr-FR" sz="2200" dirty="0"/>
          </a:p>
        </p:txBody>
      </p:sp>
      <p:pic>
        <p:nvPicPr>
          <p:cNvPr id="7" name="Espace réservé du contenu 6">
            <a:extLst>
              <a:ext uri="{FF2B5EF4-FFF2-40B4-BE49-F238E27FC236}">
                <a16:creationId xmlns:a16="http://schemas.microsoft.com/office/drawing/2014/main" id="{01EF2837-3559-F8AE-834A-018760BA3BE0}"/>
              </a:ext>
            </a:extLst>
          </p:cNvPr>
          <p:cNvPicPr>
            <a:picLocks noChangeAspect="1"/>
          </p:cNvPicPr>
          <p:nvPr/>
        </p:nvPicPr>
        <p:blipFill>
          <a:blip r:embed="rId2"/>
          <a:stretch>
            <a:fillRect/>
          </a:stretch>
        </p:blipFill>
        <p:spPr>
          <a:xfrm>
            <a:off x="2620776" y="2467703"/>
            <a:ext cx="7264773" cy="2546481"/>
          </a:xfrm>
          <a:prstGeom prst="rect">
            <a:avLst/>
          </a:prstGeom>
        </p:spPr>
      </p:pic>
    </p:spTree>
    <p:extLst>
      <p:ext uri="{BB962C8B-B14F-4D97-AF65-F5344CB8AC3E}">
        <p14:creationId xmlns:p14="http://schemas.microsoft.com/office/powerpoint/2010/main" val="414303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3545104" y="1391655"/>
            <a:ext cx="5714242" cy="430887"/>
          </a:xfrm>
          <a:prstGeom prst="rect">
            <a:avLst/>
          </a:prstGeom>
          <a:noFill/>
        </p:spPr>
        <p:txBody>
          <a:bodyPr wrap="square">
            <a:spAutoFit/>
          </a:bodyPr>
          <a:lstStyle/>
          <a:p>
            <a:r>
              <a:rPr lang="fr-FR" sz="2200" b="1" i="0" dirty="0">
                <a:effectLst/>
                <a:latin typeface="Söhne"/>
              </a:rPr>
              <a:t>Boucle ouverte (Courbe de la sortie mesurée) </a:t>
            </a:r>
            <a:endParaRPr lang="fr-FR" sz="2200" dirty="0"/>
          </a:p>
        </p:txBody>
      </p:sp>
      <p:pic>
        <p:nvPicPr>
          <p:cNvPr id="4" name="Image 3">
            <a:extLst>
              <a:ext uri="{FF2B5EF4-FFF2-40B4-BE49-F238E27FC236}">
                <a16:creationId xmlns:a16="http://schemas.microsoft.com/office/drawing/2014/main" id="{B6F2F53C-15E5-9B8F-1A7C-D63AC9E19318}"/>
              </a:ext>
            </a:extLst>
          </p:cNvPr>
          <p:cNvPicPr>
            <a:picLocks noChangeAspect="1"/>
          </p:cNvPicPr>
          <p:nvPr/>
        </p:nvPicPr>
        <p:blipFill>
          <a:blip r:embed="rId2"/>
          <a:stretch>
            <a:fillRect/>
          </a:stretch>
        </p:blipFill>
        <p:spPr>
          <a:xfrm>
            <a:off x="2267485" y="1950729"/>
            <a:ext cx="8269480" cy="3886049"/>
          </a:xfrm>
          <a:prstGeom prst="rect">
            <a:avLst/>
          </a:prstGeom>
        </p:spPr>
      </p:pic>
    </p:spTree>
    <p:extLst>
      <p:ext uri="{BB962C8B-B14F-4D97-AF65-F5344CB8AC3E}">
        <p14:creationId xmlns:p14="http://schemas.microsoft.com/office/powerpoint/2010/main" val="292402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0" i="0" dirty="0">
                <a:solidFill>
                  <a:srgbClr val="374151"/>
                </a:solidFill>
                <a:effectLst/>
                <a:latin typeface="Söhne"/>
              </a:rPr>
              <a:t>C'est le type de boucle de régulation le plus couramment utilisé. Elle inclut une rétroaction où la sortie du système est comparée à la valeur de consigne pour apporter des ajustements continus. Les boucles de régulation fermées sont souvent plus stables et offrent un contrôle plus précis des systèmes.</a:t>
            </a:r>
            <a:endParaRPr lang="fr-FR" sz="2800" dirty="0"/>
          </a:p>
        </p:txBody>
      </p:sp>
      <p:sp>
        <p:nvSpPr>
          <p:cNvPr id="5" name="ZoneTexte 4">
            <a:extLst>
              <a:ext uri="{FF2B5EF4-FFF2-40B4-BE49-F238E27FC236}">
                <a16:creationId xmlns:a16="http://schemas.microsoft.com/office/drawing/2014/main" id="{CA00FA90-3AB2-780F-ED92-B7659D21F668}"/>
              </a:ext>
            </a:extLst>
          </p:cNvPr>
          <p:cNvSpPr txBox="1"/>
          <p:nvPr/>
        </p:nvSpPr>
        <p:spPr>
          <a:xfrm>
            <a:off x="5120154" y="1242028"/>
            <a:ext cx="2266121" cy="461665"/>
          </a:xfrm>
          <a:prstGeom prst="rect">
            <a:avLst/>
          </a:prstGeom>
          <a:noFill/>
        </p:spPr>
        <p:txBody>
          <a:bodyPr wrap="square">
            <a:spAutoFit/>
          </a:bodyPr>
          <a:lstStyle/>
          <a:p>
            <a:r>
              <a:rPr lang="fr-FR" sz="2400" b="1" i="0" dirty="0">
                <a:effectLst/>
                <a:latin typeface="Söhne"/>
              </a:rPr>
              <a:t>Boucle fermée </a:t>
            </a:r>
            <a:endParaRPr lang="fr-FR" sz="2400" dirty="0"/>
          </a:p>
        </p:txBody>
      </p:sp>
    </p:spTree>
    <p:extLst>
      <p:ext uri="{BB962C8B-B14F-4D97-AF65-F5344CB8AC3E}">
        <p14:creationId xmlns:p14="http://schemas.microsoft.com/office/powerpoint/2010/main" val="47465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CA00FA90-3AB2-780F-ED92-B7659D21F668}"/>
              </a:ext>
            </a:extLst>
          </p:cNvPr>
          <p:cNvSpPr txBox="1"/>
          <p:nvPr/>
        </p:nvSpPr>
        <p:spPr>
          <a:xfrm>
            <a:off x="5120154" y="1242028"/>
            <a:ext cx="2266121" cy="461665"/>
          </a:xfrm>
          <a:prstGeom prst="rect">
            <a:avLst/>
          </a:prstGeom>
          <a:noFill/>
        </p:spPr>
        <p:txBody>
          <a:bodyPr wrap="square">
            <a:spAutoFit/>
          </a:bodyPr>
          <a:lstStyle/>
          <a:p>
            <a:r>
              <a:rPr lang="fr-FR" sz="2400" b="1" i="0" dirty="0">
                <a:effectLst/>
                <a:latin typeface="Söhne"/>
              </a:rPr>
              <a:t>Boucle fermée </a:t>
            </a:r>
            <a:endParaRPr lang="fr-FR" sz="2400" dirty="0"/>
          </a:p>
        </p:txBody>
      </p:sp>
      <p:pic>
        <p:nvPicPr>
          <p:cNvPr id="8" name="Image 7">
            <a:extLst>
              <a:ext uri="{FF2B5EF4-FFF2-40B4-BE49-F238E27FC236}">
                <a16:creationId xmlns:a16="http://schemas.microsoft.com/office/drawing/2014/main" id="{913CC62E-5D56-A33A-A2E5-4F62AF647557}"/>
              </a:ext>
            </a:extLst>
          </p:cNvPr>
          <p:cNvPicPr>
            <a:picLocks noChangeAspect="1"/>
          </p:cNvPicPr>
          <p:nvPr/>
        </p:nvPicPr>
        <p:blipFill>
          <a:blip r:embed="rId2"/>
          <a:stretch>
            <a:fillRect/>
          </a:stretch>
        </p:blipFill>
        <p:spPr>
          <a:xfrm>
            <a:off x="2584269" y="2603301"/>
            <a:ext cx="7023461" cy="2603634"/>
          </a:xfrm>
          <a:prstGeom prst="rect">
            <a:avLst/>
          </a:prstGeom>
        </p:spPr>
      </p:pic>
    </p:spTree>
    <p:extLst>
      <p:ext uri="{BB962C8B-B14F-4D97-AF65-F5344CB8AC3E}">
        <p14:creationId xmlns:p14="http://schemas.microsoft.com/office/powerpoint/2010/main" val="2302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3485825" y="1391655"/>
            <a:ext cx="5534780" cy="430887"/>
          </a:xfrm>
          <a:prstGeom prst="rect">
            <a:avLst/>
          </a:prstGeom>
          <a:noFill/>
        </p:spPr>
        <p:txBody>
          <a:bodyPr wrap="square">
            <a:spAutoFit/>
          </a:bodyPr>
          <a:lstStyle/>
          <a:p>
            <a:r>
              <a:rPr lang="fr-FR" sz="2200" b="1" i="0" dirty="0">
                <a:effectLst/>
                <a:latin typeface="Söhne"/>
              </a:rPr>
              <a:t>Boucle fermée (Courbe de la sortie mesurée) </a:t>
            </a:r>
            <a:endParaRPr lang="fr-FR" sz="2200" dirty="0"/>
          </a:p>
        </p:txBody>
      </p:sp>
      <p:pic>
        <p:nvPicPr>
          <p:cNvPr id="6" name="Image 5">
            <a:extLst>
              <a:ext uri="{FF2B5EF4-FFF2-40B4-BE49-F238E27FC236}">
                <a16:creationId xmlns:a16="http://schemas.microsoft.com/office/drawing/2014/main" id="{9DEA0958-5AFD-63C5-BB22-EB4012A7C52C}"/>
              </a:ext>
            </a:extLst>
          </p:cNvPr>
          <p:cNvPicPr>
            <a:picLocks noChangeAspect="1"/>
          </p:cNvPicPr>
          <p:nvPr/>
        </p:nvPicPr>
        <p:blipFill>
          <a:blip r:embed="rId2"/>
          <a:stretch>
            <a:fillRect/>
          </a:stretch>
        </p:blipFill>
        <p:spPr>
          <a:xfrm>
            <a:off x="1623701" y="1905713"/>
            <a:ext cx="9263641" cy="4136164"/>
          </a:xfrm>
          <a:prstGeom prst="rect">
            <a:avLst/>
          </a:prstGeom>
        </p:spPr>
      </p:pic>
    </p:spTree>
    <p:extLst>
      <p:ext uri="{BB962C8B-B14F-4D97-AF65-F5344CB8AC3E}">
        <p14:creationId xmlns:p14="http://schemas.microsoft.com/office/powerpoint/2010/main" val="424914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5" name="ZoneTexte 4">
            <a:extLst>
              <a:ext uri="{FF2B5EF4-FFF2-40B4-BE49-F238E27FC236}">
                <a16:creationId xmlns:a16="http://schemas.microsoft.com/office/drawing/2014/main" id="{11520F06-82C9-F396-DBF5-F2E628AB5AA3}"/>
              </a:ext>
            </a:extLst>
          </p:cNvPr>
          <p:cNvSpPr txBox="1"/>
          <p:nvPr/>
        </p:nvSpPr>
        <p:spPr>
          <a:xfrm>
            <a:off x="3643922" y="1381800"/>
            <a:ext cx="5218586" cy="430887"/>
          </a:xfrm>
          <a:prstGeom prst="rect">
            <a:avLst/>
          </a:prstGeom>
          <a:noFill/>
        </p:spPr>
        <p:txBody>
          <a:bodyPr wrap="square">
            <a:spAutoFit/>
          </a:bodyPr>
          <a:lstStyle/>
          <a:p>
            <a:r>
              <a:rPr lang="fr-FR" sz="2200" b="1" i="0" dirty="0">
                <a:effectLst/>
                <a:latin typeface="Söhne"/>
              </a:rPr>
              <a:t>Exemples de Courbe de la sortie mesurée </a:t>
            </a:r>
            <a:endParaRPr lang="fr-FR" sz="2200" dirty="0"/>
          </a:p>
        </p:txBody>
      </p:sp>
      <p:pic>
        <p:nvPicPr>
          <p:cNvPr id="4" name="Image 3">
            <a:extLst>
              <a:ext uri="{FF2B5EF4-FFF2-40B4-BE49-F238E27FC236}">
                <a16:creationId xmlns:a16="http://schemas.microsoft.com/office/drawing/2014/main" id="{9445F83A-6132-879B-0827-95E289A3093A}"/>
              </a:ext>
            </a:extLst>
          </p:cNvPr>
          <p:cNvPicPr>
            <a:picLocks noChangeAspect="1"/>
          </p:cNvPicPr>
          <p:nvPr/>
        </p:nvPicPr>
        <p:blipFill>
          <a:blip r:embed="rId2"/>
          <a:stretch>
            <a:fillRect/>
          </a:stretch>
        </p:blipFill>
        <p:spPr>
          <a:xfrm>
            <a:off x="1905713" y="1888622"/>
            <a:ext cx="8844896" cy="4213076"/>
          </a:xfrm>
          <a:prstGeom prst="rect">
            <a:avLst/>
          </a:prstGeom>
        </p:spPr>
      </p:pic>
    </p:spTree>
    <p:extLst>
      <p:ext uri="{BB962C8B-B14F-4D97-AF65-F5344CB8AC3E}">
        <p14:creationId xmlns:p14="http://schemas.microsoft.com/office/powerpoint/2010/main" val="45641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a:t>Exemple de système de régulation </a:t>
            </a:r>
            <a:endParaRPr lang="fr-FR" sz="4600" dirty="0"/>
          </a:p>
        </p:txBody>
      </p:sp>
      <p:sp>
        <p:nvSpPr>
          <p:cNvPr id="4" name="ZoneTexte 3">
            <a:extLst>
              <a:ext uri="{FF2B5EF4-FFF2-40B4-BE49-F238E27FC236}">
                <a16:creationId xmlns:a16="http://schemas.microsoft.com/office/drawing/2014/main" id="{73494E88-1FC2-E998-6043-1397460510BC}"/>
              </a:ext>
            </a:extLst>
          </p:cNvPr>
          <p:cNvSpPr txBox="1"/>
          <p:nvPr/>
        </p:nvSpPr>
        <p:spPr>
          <a:xfrm>
            <a:off x="4154557" y="1206989"/>
            <a:ext cx="6102626" cy="369332"/>
          </a:xfrm>
          <a:prstGeom prst="rect">
            <a:avLst/>
          </a:prstGeom>
          <a:noFill/>
        </p:spPr>
        <p:txBody>
          <a:bodyPr wrap="square">
            <a:spAutoFit/>
          </a:bodyPr>
          <a:lstStyle/>
          <a:p>
            <a:r>
              <a:rPr lang="fr-FR" dirty="0"/>
              <a:t>REGULATION AUTOMATIQUE DE NIVEAU</a:t>
            </a:r>
          </a:p>
        </p:txBody>
      </p:sp>
      <p:pic>
        <p:nvPicPr>
          <p:cNvPr id="7" name="Image 6">
            <a:extLst>
              <a:ext uri="{FF2B5EF4-FFF2-40B4-BE49-F238E27FC236}">
                <a16:creationId xmlns:a16="http://schemas.microsoft.com/office/drawing/2014/main" id="{8B9A4078-2032-0686-26BC-CEA09A0D21E8}"/>
              </a:ext>
            </a:extLst>
          </p:cNvPr>
          <p:cNvPicPr>
            <a:picLocks noChangeAspect="1"/>
          </p:cNvPicPr>
          <p:nvPr/>
        </p:nvPicPr>
        <p:blipFill>
          <a:blip r:embed="rId2"/>
          <a:stretch>
            <a:fillRect/>
          </a:stretch>
        </p:blipFill>
        <p:spPr>
          <a:xfrm>
            <a:off x="2574235" y="1938130"/>
            <a:ext cx="7374835" cy="4075043"/>
          </a:xfrm>
          <a:prstGeom prst="rect">
            <a:avLst/>
          </a:prstGeom>
        </p:spPr>
      </p:pic>
    </p:spTree>
    <p:extLst>
      <p:ext uri="{BB962C8B-B14F-4D97-AF65-F5344CB8AC3E}">
        <p14:creationId xmlns:p14="http://schemas.microsoft.com/office/powerpoint/2010/main" val="2040716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a:t>Exemple de système de régulation </a:t>
            </a:r>
            <a:endParaRPr lang="fr-FR" sz="4600" dirty="0"/>
          </a:p>
        </p:txBody>
      </p:sp>
      <p:sp>
        <p:nvSpPr>
          <p:cNvPr id="4" name="ZoneTexte 3">
            <a:extLst>
              <a:ext uri="{FF2B5EF4-FFF2-40B4-BE49-F238E27FC236}">
                <a16:creationId xmlns:a16="http://schemas.microsoft.com/office/drawing/2014/main" id="{73494E88-1FC2-E998-6043-1397460510BC}"/>
              </a:ext>
            </a:extLst>
          </p:cNvPr>
          <p:cNvSpPr txBox="1"/>
          <p:nvPr/>
        </p:nvSpPr>
        <p:spPr>
          <a:xfrm>
            <a:off x="3607905" y="1206989"/>
            <a:ext cx="6102626" cy="369332"/>
          </a:xfrm>
          <a:prstGeom prst="rect">
            <a:avLst/>
          </a:prstGeom>
          <a:noFill/>
        </p:spPr>
        <p:txBody>
          <a:bodyPr wrap="square">
            <a:spAutoFit/>
          </a:bodyPr>
          <a:lstStyle/>
          <a:p>
            <a:r>
              <a:rPr lang="fr-FR" dirty="0"/>
              <a:t>Schéma fonctionnel de la boucle de régulation de niveau</a:t>
            </a:r>
          </a:p>
        </p:txBody>
      </p:sp>
      <p:pic>
        <p:nvPicPr>
          <p:cNvPr id="5" name="Image 4">
            <a:extLst>
              <a:ext uri="{FF2B5EF4-FFF2-40B4-BE49-F238E27FC236}">
                <a16:creationId xmlns:a16="http://schemas.microsoft.com/office/drawing/2014/main" id="{A523707E-5A39-8073-56C7-34B511F83781}"/>
              </a:ext>
            </a:extLst>
          </p:cNvPr>
          <p:cNvPicPr>
            <a:picLocks noChangeAspect="1"/>
          </p:cNvPicPr>
          <p:nvPr/>
        </p:nvPicPr>
        <p:blipFill>
          <a:blip r:embed="rId2"/>
          <a:stretch>
            <a:fillRect/>
          </a:stretch>
        </p:blipFill>
        <p:spPr>
          <a:xfrm>
            <a:off x="2168232" y="2037523"/>
            <a:ext cx="8169965" cy="3896138"/>
          </a:xfrm>
          <a:prstGeom prst="rect">
            <a:avLst/>
          </a:prstGeom>
        </p:spPr>
      </p:pic>
    </p:spTree>
    <p:extLst>
      <p:ext uri="{BB962C8B-B14F-4D97-AF65-F5344CB8AC3E}">
        <p14:creationId xmlns:p14="http://schemas.microsoft.com/office/powerpoint/2010/main" val="97553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6" name="ZoneTexte 5">
            <a:extLst>
              <a:ext uri="{FF2B5EF4-FFF2-40B4-BE49-F238E27FC236}">
                <a16:creationId xmlns:a16="http://schemas.microsoft.com/office/drawing/2014/main" id="{46F058B1-C97E-E535-9FF9-FB610335BAD0}"/>
              </a:ext>
            </a:extLst>
          </p:cNvPr>
          <p:cNvSpPr txBox="1"/>
          <p:nvPr/>
        </p:nvSpPr>
        <p:spPr>
          <a:xfrm>
            <a:off x="450079" y="1776757"/>
            <a:ext cx="11741921" cy="4401205"/>
          </a:xfrm>
          <a:prstGeom prst="rect">
            <a:avLst/>
          </a:prstGeom>
          <a:noFill/>
        </p:spPr>
        <p:txBody>
          <a:bodyPr wrap="square">
            <a:spAutoFit/>
          </a:bodyPr>
          <a:lstStyle/>
          <a:p>
            <a:pPr algn="just"/>
            <a:r>
              <a:rPr lang="fr-FR" sz="2800" dirty="0">
                <a:solidFill>
                  <a:srgbClr val="374151"/>
                </a:solidFill>
                <a:latin typeface="Söhne"/>
              </a:rPr>
              <a:t>La commande de vitesse de croisière de votre voiture devra par elle-même maintenir cette vitesse. À l'approche d'une pente le système « s'aperçoit » que pour une même puissance au niveau du moteur, il n'atteint plus la consigne des 130Km/h et rajoutera un petit coup d'accélération. Oui mais de combien ? Et combien de temps faudra t-il au système pour se stabiliser autour de la consigne ? C'est tout le problème de l'asservissement et le contrôle par PID est un moyen de le résoudre ! Le PID est le régulateur le plus utilisé dans l'industrie. L'idée de cet organe de contrôle est de modifier intentionnellement la valeur de l'erreur qui subsiste entre la consigne et la mesure effectuée. Par exemple de la cas d'un asservissement en position l'erreur serait : ε = c(p) - s(p)</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121210" y="1122541"/>
            <a:ext cx="6157244" cy="461665"/>
          </a:xfrm>
          <a:prstGeom prst="rect">
            <a:avLst/>
          </a:prstGeom>
          <a:noFill/>
        </p:spPr>
        <p:txBody>
          <a:bodyPr wrap="square">
            <a:spAutoFit/>
          </a:bodyPr>
          <a:lstStyle/>
          <a:p>
            <a:r>
              <a:rPr lang="fr-FR" sz="2400" dirty="0">
                <a:solidFill>
                  <a:srgbClr val="FF0000"/>
                </a:solidFill>
              </a:rPr>
              <a:t>P</a:t>
            </a:r>
            <a:r>
              <a:rPr lang="fr-FR" sz="2400" dirty="0">
                <a:solidFill>
                  <a:schemeClr val="accent5">
                    <a:lumMod val="50000"/>
                  </a:schemeClr>
                </a:solidFill>
              </a:rPr>
              <a:t>roportionnel, </a:t>
            </a:r>
            <a:r>
              <a:rPr lang="fr-FR" sz="2400" dirty="0">
                <a:solidFill>
                  <a:srgbClr val="FF0000"/>
                </a:solidFill>
              </a:rPr>
              <a:t>I</a:t>
            </a:r>
            <a:r>
              <a:rPr lang="fr-FR" sz="2400" dirty="0">
                <a:solidFill>
                  <a:schemeClr val="accent5">
                    <a:lumMod val="50000"/>
                  </a:schemeClr>
                </a:solidFill>
              </a:rPr>
              <a:t>ntégral et </a:t>
            </a:r>
            <a:r>
              <a:rPr lang="fr-FR" sz="2400" dirty="0">
                <a:solidFill>
                  <a:srgbClr val="FF0000"/>
                </a:solidFill>
              </a:rPr>
              <a:t>D</a:t>
            </a:r>
            <a:r>
              <a:rPr lang="fr-FR" sz="2400" dirty="0">
                <a:solidFill>
                  <a:schemeClr val="accent5">
                    <a:lumMod val="50000"/>
                  </a:schemeClr>
                </a:solidFill>
              </a:rPr>
              <a:t>érivé</a:t>
            </a:r>
            <a:endParaRPr lang="fr-FR" sz="2400" dirty="0"/>
          </a:p>
        </p:txBody>
      </p:sp>
    </p:spTree>
    <p:extLst>
      <p:ext uri="{BB962C8B-B14F-4D97-AF65-F5344CB8AC3E}">
        <p14:creationId xmlns:p14="http://schemas.microsoft.com/office/powerpoint/2010/main" val="2779622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121210" y="1122541"/>
            <a:ext cx="6157244" cy="461665"/>
          </a:xfrm>
          <a:prstGeom prst="rect">
            <a:avLst/>
          </a:prstGeom>
          <a:noFill/>
        </p:spPr>
        <p:txBody>
          <a:bodyPr wrap="square">
            <a:spAutoFit/>
          </a:bodyPr>
          <a:lstStyle/>
          <a:p>
            <a:r>
              <a:rPr lang="fr-FR" sz="2400" dirty="0">
                <a:solidFill>
                  <a:srgbClr val="FF0000"/>
                </a:solidFill>
              </a:rPr>
              <a:t>P</a:t>
            </a:r>
            <a:r>
              <a:rPr lang="fr-FR" sz="2400" dirty="0">
                <a:solidFill>
                  <a:schemeClr val="accent5">
                    <a:lumMod val="50000"/>
                  </a:schemeClr>
                </a:solidFill>
              </a:rPr>
              <a:t>roportionnel, </a:t>
            </a:r>
            <a:r>
              <a:rPr lang="fr-FR" sz="2400" dirty="0">
                <a:solidFill>
                  <a:srgbClr val="FF0000"/>
                </a:solidFill>
              </a:rPr>
              <a:t>I</a:t>
            </a:r>
            <a:r>
              <a:rPr lang="fr-FR" sz="2400" dirty="0">
                <a:solidFill>
                  <a:schemeClr val="accent5">
                    <a:lumMod val="50000"/>
                  </a:schemeClr>
                </a:solidFill>
              </a:rPr>
              <a:t>ntégral et </a:t>
            </a:r>
            <a:r>
              <a:rPr lang="fr-FR" sz="2400" dirty="0">
                <a:solidFill>
                  <a:srgbClr val="FF0000"/>
                </a:solidFill>
              </a:rPr>
              <a:t>D</a:t>
            </a:r>
            <a:r>
              <a:rPr lang="fr-FR" sz="2400" dirty="0">
                <a:solidFill>
                  <a:schemeClr val="accent5">
                    <a:lumMod val="50000"/>
                  </a:schemeClr>
                </a:solidFill>
              </a:rPr>
              <a:t>érivé</a:t>
            </a:r>
            <a:endParaRPr lang="fr-FR" sz="2400" dirty="0"/>
          </a:p>
        </p:txBody>
      </p:sp>
      <p:pic>
        <p:nvPicPr>
          <p:cNvPr id="3" name="Image 2">
            <a:extLst>
              <a:ext uri="{FF2B5EF4-FFF2-40B4-BE49-F238E27FC236}">
                <a16:creationId xmlns:a16="http://schemas.microsoft.com/office/drawing/2014/main" id="{55C86C53-7677-46FA-998A-AF6163E6F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671" y="1941072"/>
            <a:ext cx="7175088" cy="3180956"/>
          </a:xfrm>
          <a:prstGeom prst="rect">
            <a:avLst/>
          </a:prstGeom>
        </p:spPr>
      </p:pic>
      <p:sp>
        <p:nvSpPr>
          <p:cNvPr id="5" name="ZoneTexte 4">
            <a:extLst>
              <a:ext uri="{FF2B5EF4-FFF2-40B4-BE49-F238E27FC236}">
                <a16:creationId xmlns:a16="http://schemas.microsoft.com/office/drawing/2014/main" id="{A6A1F0BC-2509-2761-BD43-95D15B3B6F74}"/>
              </a:ext>
            </a:extLst>
          </p:cNvPr>
          <p:cNvSpPr txBox="1"/>
          <p:nvPr/>
        </p:nvSpPr>
        <p:spPr>
          <a:xfrm>
            <a:off x="1375873" y="5050171"/>
            <a:ext cx="11006983" cy="1055545"/>
          </a:xfrm>
          <a:prstGeom prst="rect">
            <a:avLst/>
          </a:prstGeom>
          <a:noFill/>
        </p:spPr>
        <p:txBody>
          <a:bodyPr wrap="square">
            <a:spAutoFit/>
          </a:bodyPr>
          <a:lstStyle/>
          <a:p>
            <a:pPr algn="just">
              <a:lnSpc>
                <a:spcPct val="150000"/>
              </a:lnSpc>
            </a:pPr>
            <a:r>
              <a:rPr lang="fr-FR" sz="2200" dirty="0">
                <a:solidFill>
                  <a:srgbClr val="374151"/>
                </a:solidFill>
                <a:latin typeface="Söhne"/>
              </a:rPr>
              <a:t>Schéma d’un asservissement avec régulateur P (proportionnel, I ( intégral ) et D ( dérivé )</a:t>
            </a:r>
          </a:p>
          <a:p>
            <a:pPr algn="just">
              <a:lnSpc>
                <a:spcPct val="150000"/>
              </a:lnSpc>
            </a:pPr>
            <a:r>
              <a:rPr lang="fr-FR" sz="2200" dirty="0">
                <a:solidFill>
                  <a:srgbClr val="374151"/>
                </a:solidFill>
                <a:latin typeface="Söhne"/>
              </a:rPr>
              <a:t>Le régulateur réagit à la différence entre la consigne et la mesure </a:t>
            </a:r>
          </a:p>
        </p:txBody>
      </p:sp>
    </p:spTree>
    <p:extLst>
      <p:ext uri="{BB962C8B-B14F-4D97-AF65-F5344CB8AC3E}">
        <p14:creationId xmlns:p14="http://schemas.microsoft.com/office/powerpoint/2010/main" val="191699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introduction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a:xfrm>
            <a:off x="1451578" y="1703693"/>
            <a:ext cx="9603275" cy="4468507"/>
          </a:xfrm>
        </p:spPr>
        <p:txBody>
          <a:bodyPr>
            <a:noAutofit/>
          </a:bodyPr>
          <a:lstStyle/>
          <a:p>
            <a:pPr marL="0" indent="0" algn="just">
              <a:buNone/>
            </a:pPr>
            <a:r>
              <a:rPr lang="fr-FR" sz="3000" dirty="0">
                <a:solidFill>
                  <a:srgbClr val="374151"/>
                </a:solidFill>
                <a:latin typeface="Söhne"/>
              </a:rPr>
              <a:t>La régulation permet de maintenir une grandeur physique à une valeur constante quelques soient les perturbations extérieures. L'objectif global de la régulation peut se résumer par ces trois mots clefs : Mesurer, Comparer et Corriger. Pour réguler un système il faut effectuer des mesures pour obtenir certaines connaissances avant d’entreprendre une action. Ces mesures seront obtenues par l’intermédiaire d’appareillages spécifiques.</a:t>
            </a:r>
          </a:p>
        </p:txBody>
      </p:sp>
    </p:spTree>
    <p:extLst>
      <p:ext uri="{BB962C8B-B14F-4D97-AF65-F5344CB8AC3E}">
        <p14:creationId xmlns:p14="http://schemas.microsoft.com/office/powerpoint/2010/main" val="4105317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232164" y="1122541"/>
            <a:ext cx="6157244" cy="461665"/>
          </a:xfrm>
          <a:prstGeom prst="rect">
            <a:avLst/>
          </a:prstGeom>
          <a:noFill/>
        </p:spPr>
        <p:txBody>
          <a:bodyPr wrap="square">
            <a:spAutoFit/>
          </a:bodyPr>
          <a:lstStyle/>
          <a:p>
            <a:r>
              <a:rPr lang="fr-FR" sz="2400" dirty="0">
                <a:solidFill>
                  <a:srgbClr val="FF0000"/>
                </a:solidFill>
              </a:rPr>
              <a:t>P</a:t>
            </a:r>
            <a:r>
              <a:rPr lang="fr-FR" sz="2400" dirty="0">
                <a:solidFill>
                  <a:schemeClr val="accent5">
                    <a:lumMod val="50000"/>
                  </a:schemeClr>
                </a:solidFill>
              </a:rPr>
              <a:t>roportionnel</a:t>
            </a:r>
            <a:endParaRPr lang="fr-FR" sz="2400" dirty="0"/>
          </a:p>
        </p:txBody>
      </p:sp>
      <p:sp>
        <p:nvSpPr>
          <p:cNvPr id="5" name="ZoneTexte 4">
            <a:extLst>
              <a:ext uri="{FF2B5EF4-FFF2-40B4-BE49-F238E27FC236}">
                <a16:creationId xmlns:a16="http://schemas.microsoft.com/office/drawing/2014/main" id="{A6A1F0BC-2509-2761-BD43-95D15B3B6F74}"/>
              </a:ext>
            </a:extLst>
          </p:cNvPr>
          <p:cNvSpPr txBox="1"/>
          <p:nvPr/>
        </p:nvSpPr>
        <p:spPr>
          <a:xfrm>
            <a:off x="1" y="1584206"/>
            <a:ext cx="12191999" cy="4549835"/>
          </a:xfrm>
          <a:prstGeom prst="rect">
            <a:avLst/>
          </a:prstGeom>
          <a:noFill/>
        </p:spPr>
        <p:txBody>
          <a:bodyPr wrap="square">
            <a:spAutoFit/>
          </a:bodyPr>
          <a:lstStyle/>
          <a:p>
            <a:pPr algn="just">
              <a:lnSpc>
                <a:spcPct val="150000"/>
              </a:lnSpc>
            </a:pPr>
            <a:r>
              <a:rPr lang="fr-FR" sz="2800" b="1" dirty="0">
                <a:solidFill>
                  <a:srgbClr val="374151"/>
                </a:solidFill>
                <a:latin typeface="Söhne"/>
              </a:rPr>
              <a:t>P: Proportionnel:</a:t>
            </a:r>
            <a:r>
              <a:rPr lang="fr-FR" sz="2800" dirty="0">
                <a:solidFill>
                  <a:srgbClr val="374151"/>
                </a:solidFill>
                <a:latin typeface="Söhne"/>
              </a:rPr>
              <a:t> Dans le cas d'un contrôle proportionnel, l'erreur est virtuellement amplifiée d'un certain gain constant qu'il conviendra de déterminer en fonction du système. Consigne(t) = </a:t>
            </a:r>
            <a:r>
              <a:rPr lang="fr-FR" sz="2800" dirty="0" err="1">
                <a:solidFill>
                  <a:srgbClr val="374151"/>
                </a:solidFill>
                <a:latin typeface="Söhne"/>
              </a:rPr>
              <a:t>Kp.ε</a:t>
            </a:r>
            <a:r>
              <a:rPr lang="fr-FR" sz="2800" dirty="0">
                <a:solidFill>
                  <a:srgbClr val="374151"/>
                </a:solidFill>
                <a:latin typeface="Söhne"/>
              </a:rPr>
              <a:t> (t)  </a:t>
            </a:r>
          </a:p>
          <a:p>
            <a:pPr algn="just">
              <a:lnSpc>
                <a:spcPct val="150000"/>
              </a:lnSpc>
            </a:pPr>
            <a:r>
              <a:rPr lang="fr-FR" sz="2800" dirty="0">
                <a:solidFill>
                  <a:srgbClr val="374151"/>
                </a:solidFill>
                <a:latin typeface="Söhne"/>
              </a:rPr>
              <a:t>L'idée étant d'augmenter l'effet de l'erreur sur le système afin que celui-ci réagisse plus rapidement aux changements de consignes. Plus la valeur de </a:t>
            </a:r>
            <a:r>
              <a:rPr lang="fr-FR" sz="2800" dirty="0" err="1">
                <a:solidFill>
                  <a:srgbClr val="374151"/>
                </a:solidFill>
                <a:latin typeface="Söhne"/>
              </a:rPr>
              <a:t>Kp</a:t>
            </a:r>
            <a:r>
              <a:rPr lang="fr-FR" sz="2800" dirty="0">
                <a:solidFill>
                  <a:srgbClr val="374151"/>
                </a:solidFill>
                <a:latin typeface="Söhne"/>
              </a:rPr>
              <a:t> est grande, plus la réponse l'est aussi. En revanche, la stabilité du système s'en trouve détériorée et dans le cas d'un </a:t>
            </a:r>
            <a:r>
              <a:rPr lang="fr-FR" sz="2800" dirty="0" err="1">
                <a:solidFill>
                  <a:srgbClr val="374151"/>
                </a:solidFill>
                <a:latin typeface="Söhne"/>
              </a:rPr>
              <a:t>Kp</a:t>
            </a:r>
            <a:r>
              <a:rPr lang="fr-FR" sz="2800" dirty="0">
                <a:solidFill>
                  <a:srgbClr val="374151"/>
                </a:solidFill>
                <a:latin typeface="Söhne"/>
              </a:rPr>
              <a:t> démesuré le système peut même diverger.</a:t>
            </a:r>
          </a:p>
        </p:txBody>
      </p:sp>
    </p:spTree>
    <p:extLst>
      <p:ext uri="{BB962C8B-B14F-4D97-AF65-F5344CB8AC3E}">
        <p14:creationId xmlns:p14="http://schemas.microsoft.com/office/powerpoint/2010/main" val="4047058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232164" y="1122541"/>
            <a:ext cx="6157244" cy="461665"/>
          </a:xfrm>
          <a:prstGeom prst="rect">
            <a:avLst/>
          </a:prstGeom>
          <a:noFill/>
        </p:spPr>
        <p:txBody>
          <a:bodyPr wrap="square">
            <a:spAutoFit/>
          </a:bodyPr>
          <a:lstStyle/>
          <a:p>
            <a:r>
              <a:rPr lang="fr-FR" sz="2400" dirty="0">
                <a:solidFill>
                  <a:srgbClr val="FF0000"/>
                </a:solidFill>
              </a:rPr>
              <a:t>P</a:t>
            </a:r>
            <a:r>
              <a:rPr lang="fr-FR" sz="2400" dirty="0">
                <a:solidFill>
                  <a:schemeClr val="accent5">
                    <a:lumMod val="50000"/>
                  </a:schemeClr>
                </a:solidFill>
              </a:rPr>
              <a:t>roportionnel</a:t>
            </a:r>
            <a:endParaRPr lang="fr-FR" sz="2400" dirty="0"/>
          </a:p>
        </p:txBody>
      </p:sp>
      <p:pic>
        <p:nvPicPr>
          <p:cNvPr id="3" name="Image 2">
            <a:extLst>
              <a:ext uri="{FF2B5EF4-FFF2-40B4-BE49-F238E27FC236}">
                <a16:creationId xmlns:a16="http://schemas.microsoft.com/office/drawing/2014/main" id="{4FCEB265-6041-4458-B8DC-E94FBF2D6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166" y="1862982"/>
            <a:ext cx="8340695" cy="4042781"/>
          </a:xfrm>
          <a:prstGeom prst="rect">
            <a:avLst/>
          </a:prstGeom>
        </p:spPr>
      </p:pic>
    </p:spTree>
    <p:extLst>
      <p:ext uri="{BB962C8B-B14F-4D97-AF65-F5344CB8AC3E}">
        <p14:creationId xmlns:p14="http://schemas.microsoft.com/office/powerpoint/2010/main" val="4168132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497083" y="1160822"/>
            <a:ext cx="6157244" cy="461665"/>
          </a:xfrm>
          <a:prstGeom prst="rect">
            <a:avLst/>
          </a:prstGeom>
          <a:noFill/>
        </p:spPr>
        <p:txBody>
          <a:bodyPr wrap="square">
            <a:spAutoFit/>
          </a:bodyPr>
          <a:lstStyle/>
          <a:p>
            <a:r>
              <a:rPr lang="fr-FR" sz="2400" dirty="0">
                <a:solidFill>
                  <a:srgbClr val="FF0000"/>
                </a:solidFill>
              </a:rPr>
              <a:t>I</a:t>
            </a:r>
            <a:r>
              <a:rPr lang="fr-FR" sz="2400" dirty="0">
                <a:solidFill>
                  <a:schemeClr val="accent5">
                    <a:lumMod val="50000"/>
                  </a:schemeClr>
                </a:solidFill>
              </a:rPr>
              <a:t>ntégral</a:t>
            </a:r>
            <a:endParaRPr lang="fr-FR" sz="2400" dirty="0"/>
          </a:p>
        </p:txBody>
      </p:sp>
      <p:sp>
        <p:nvSpPr>
          <p:cNvPr id="6" name="ZoneTexte 5">
            <a:extLst>
              <a:ext uri="{FF2B5EF4-FFF2-40B4-BE49-F238E27FC236}">
                <a16:creationId xmlns:a16="http://schemas.microsoft.com/office/drawing/2014/main" id="{240C25E4-D496-EB23-4D85-BCD6829497E4}"/>
              </a:ext>
            </a:extLst>
          </p:cNvPr>
          <p:cNvSpPr txBox="1"/>
          <p:nvPr/>
        </p:nvSpPr>
        <p:spPr>
          <a:xfrm>
            <a:off x="1067018" y="2035025"/>
            <a:ext cx="10290343" cy="2246769"/>
          </a:xfrm>
          <a:prstGeom prst="rect">
            <a:avLst/>
          </a:prstGeom>
          <a:noFill/>
        </p:spPr>
        <p:txBody>
          <a:bodyPr wrap="square">
            <a:spAutoFit/>
          </a:bodyPr>
          <a:lstStyle/>
          <a:p>
            <a:pPr algn="just"/>
            <a:r>
              <a:rPr lang="fr-FR" sz="2800" b="1" dirty="0">
                <a:solidFill>
                  <a:srgbClr val="374151"/>
                </a:solidFill>
                <a:latin typeface="Söhne"/>
              </a:rPr>
              <a:t>I: Intégré:</a:t>
            </a:r>
            <a:r>
              <a:rPr lang="fr-FR" sz="2800" dirty="0">
                <a:solidFill>
                  <a:srgbClr val="374151"/>
                </a:solidFill>
                <a:latin typeface="Söhne"/>
              </a:rPr>
              <a:t> Lorsque le système s'approche de sa consigne, l'erreur n'est plus assez grande pour faire avancer le moteur. Le terme intégral permet ainsi de compenser l'erreur statique et fournit, par conséquent, un système plus stable en régime permanent. Plus Ki est élevé, plus l'erreur statique est corrigée. </a:t>
            </a:r>
          </a:p>
        </p:txBody>
      </p:sp>
    </p:spTree>
    <p:extLst>
      <p:ext uri="{BB962C8B-B14F-4D97-AF65-F5344CB8AC3E}">
        <p14:creationId xmlns:p14="http://schemas.microsoft.com/office/powerpoint/2010/main" val="46454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497083" y="1160822"/>
            <a:ext cx="6157244" cy="461665"/>
          </a:xfrm>
          <a:prstGeom prst="rect">
            <a:avLst/>
          </a:prstGeom>
          <a:noFill/>
        </p:spPr>
        <p:txBody>
          <a:bodyPr wrap="square">
            <a:spAutoFit/>
          </a:bodyPr>
          <a:lstStyle/>
          <a:p>
            <a:r>
              <a:rPr lang="fr-FR" sz="2400" dirty="0">
                <a:solidFill>
                  <a:srgbClr val="FF0000"/>
                </a:solidFill>
              </a:rPr>
              <a:t>I</a:t>
            </a:r>
            <a:r>
              <a:rPr lang="fr-FR" sz="2400" dirty="0">
                <a:solidFill>
                  <a:schemeClr val="accent5">
                    <a:lumMod val="50000"/>
                  </a:schemeClr>
                </a:solidFill>
              </a:rPr>
              <a:t>ntégral</a:t>
            </a:r>
            <a:endParaRPr lang="fr-FR" sz="2400" dirty="0"/>
          </a:p>
        </p:txBody>
      </p:sp>
      <p:pic>
        <p:nvPicPr>
          <p:cNvPr id="3" name="Image 2">
            <a:extLst>
              <a:ext uri="{FF2B5EF4-FFF2-40B4-BE49-F238E27FC236}">
                <a16:creationId xmlns:a16="http://schemas.microsoft.com/office/drawing/2014/main" id="{35959545-C366-4379-BF79-7B85D56BB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1862983"/>
            <a:ext cx="9603274" cy="4238714"/>
          </a:xfrm>
          <a:prstGeom prst="rect">
            <a:avLst/>
          </a:prstGeom>
        </p:spPr>
      </p:pic>
    </p:spTree>
    <p:extLst>
      <p:ext uri="{BB962C8B-B14F-4D97-AF65-F5344CB8AC3E}">
        <p14:creationId xmlns:p14="http://schemas.microsoft.com/office/powerpoint/2010/main" val="168042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642362" y="1160822"/>
            <a:ext cx="6157244" cy="461665"/>
          </a:xfrm>
          <a:prstGeom prst="rect">
            <a:avLst/>
          </a:prstGeom>
          <a:noFill/>
        </p:spPr>
        <p:txBody>
          <a:bodyPr wrap="square">
            <a:spAutoFit/>
          </a:bodyPr>
          <a:lstStyle/>
          <a:p>
            <a:r>
              <a:rPr lang="fr-FR" sz="2400" dirty="0">
                <a:solidFill>
                  <a:srgbClr val="FF0000"/>
                </a:solidFill>
              </a:rPr>
              <a:t>D</a:t>
            </a:r>
            <a:r>
              <a:rPr lang="fr-FR" sz="2400" dirty="0">
                <a:solidFill>
                  <a:schemeClr val="accent5">
                    <a:lumMod val="50000"/>
                  </a:schemeClr>
                </a:solidFill>
              </a:rPr>
              <a:t>érivé</a:t>
            </a:r>
            <a:endParaRPr lang="fr-FR" sz="2400" dirty="0"/>
          </a:p>
        </p:txBody>
      </p:sp>
      <p:sp>
        <p:nvSpPr>
          <p:cNvPr id="6" name="ZoneTexte 5">
            <a:extLst>
              <a:ext uri="{FF2B5EF4-FFF2-40B4-BE49-F238E27FC236}">
                <a16:creationId xmlns:a16="http://schemas.microsoft.com/office/drawing/2014/main" id="{71427DEF-9F2F-4411-4F30-5709855431DD}"/>
              </a:ext>
            </a:extLst>
          </p:cNvPr>
          <p:cNvSpPr txBox="1"/>
          <p:nvPr/>
        </p:nvSpPr>
        <p:spPr>
          <a:xfrm>
            <a:off x="0" y="1760788"/>
            <a:ext cx="12191999" cy="4467057"/>
          </a:xfrm>
          <a:prstGeom prst="rect">
            <a:avLst/>
          </a:prstGeom>
          <a:noFill/>
        </p:spPr>
        <p:txBody>
          <a:bodyPr wrap="square">
            <a:spAutoFit/>
          </a:bodyPr>
          <a:lstStyle/>
          <a:p>
            <a:pPr algn="just">
              <a:lnSpc>
                <a:spcPct val="150000"/>
              </a:lnSpc>
            </a:pPr>
            <a:r>
              <a:rPr lang="fr-FR" sz="2400" b="1" dirty="0">
                <a:solidFill>
                  <a:srgbClr val="374151"/>
                </a:solidFill>
                <a:latin typeface="Söhne"/>
              </a:rPr>
              <a:t>D: Dérivé. </a:t>
            </a:r>
            <a:r>
              <a:rPr lang="fr-FR" sz="2400" dirty="0">
                <a:solidFill>
                  <a:srgbClr val="374151"/>
                </a:solidFill>
                <a:latin typeface="Söhne"/>
              </a:rPr>
              <a:t>Pour obtenir un contrôle en PID, il nous faut encore rajouter un terme. Celui-ci consiste à dériver l'erreur entre la consigne et la mesure par rapport au temps et a le multiplier lui aussi par une constante.</a:t>
            </a:r>
          </a:p>
          <a:p>
            <a:pPr algn="just">
              <a:lnSpc>
                <a:spcPct val="150000"/>
              </a:lnSpc>
            </a:pPr>
            <a:r>
              <a:rPr lang="fr-FR" sz="2400" dirty="0">
                <a:solidFill>
                  <a:srgbClr val="374151"/>
                </a:solidFill>
                <a:latin typeface="Söhne"/>
              </a:rPr>
              <a:t>Nous avons besoin d'un terme dérivé car le contrôle PI peut amener à un dépassement de la consigne, ce qui n'est pas toujours très souhaitable (exemple d'inversion de polarité dans le cas de moteurs électriques). Le terme dérivé permet de limiter cela. Lorsque le système s'approche de la consigne, ce terme freine le système en appliquant une action dans le sens opposé et permet ainsi une stabilisation plus rapide.</a:t>
            </a:r>
          </a:p>
        </p:txBody>
      </p:sp>
    </p:spTree>
    <p:extLst>
      <p:ext uri="{BB962C8B-B14F-4D97-AF65-F5344CB8AC3E}">
        <p14:creationId xmlns:p14="http://schemas.microsoft.com/office/powerpoint/2010/main" val="1297819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5642362" y="1160822"/>
            <a:ext cx="6157244" cy="461665"/>
          </a:xfrm>
          <a:prstGeom prst="rect">
            <a:avLst/>
          </a:prstGeom>
          <a:noFill/>
        </p:spPr>
        <p:txBody>
          <a:bodyPr wrap="square">
            <a:spAutoFit/>
          </a:bodyPr>
          <a:lstStyle/>
          <a:p>
            <a:r>
              <a:rPr lang="fr-FR" sz="2400" dirty="0">
                <a:solidFill>
                  <a:srgbClr val="FF0000"/>
                </a:solidFill>
              </a:rPr>
              <a:t>D</a:t>
            </a:r>
            <a:r>
              <a:rPr lang="fr-FR" sz="2400" dirty="0">
                <a:solidFill>
                  <a:schemeClr val="accent5">
                    <a:lumMod val="50000"/>
                  </a:schemeClr>
                </a:solidFill>
              </a:rPr>
              <a:t>érivé</a:t>
            </a:r>
            <a:endParaRPr lang="fr-FR" sz="2400" dirty="0"/>
          </a:p>
        </p:txBody>
      </p:sp>
      <p:pic>
        <p:nvPicPr>
          <p:cNvPr id="3" name="Image 2">
            <a:extLst>
              <a:ext uri="{FF2B5EF4-FFF2-40B4-BE49-F238E27FC236}">
                <a16:creationId xmlns:a16="http://schemas.microsoft.com/office/drawing/2014/main" id="{F989DEC9-33F1-4475-A472-B0E3DBC23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1862983"/>
            <a:ext cx="9603275" cy="4230168"/>
          </a:xfrm>
          <a:prstGeom prst="rect">
            <a:avLst/>
          </a:prstGeom>
        </p:spPr>
      </p:pic>
    </p:spTree>
    <p:extLst>
      <p:ext uri="{BB962C8B-B14F-4D97-AF65-F5344CB8AC3E}">
        <p14:creationId xmlns:p14="http://schemas.microsoft.com/office/powerpoint/2010/main" val="1676162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6" name="ZoneTexte 5">
            <a:extLst>
              <a:ext uri="{FF2B5EF4-FFF2-40B4-BE49-F238E27FC236}">
                <a16:creationId xmlns:a16="http://schemas.microsoft.com/office/drawing/2014/main" id="{CCE3D4D1-2391-97AF-D993-17CAFC42954F}"/>
              </a:ext>
            </a:extLst>
          </p:cNvPr>
          <p:cNvSpPr txBox="1"/>
          <p:nvPr/>
        </p:nvSpPr>
        <p:spPr>
          <a:xfrm>
            <a:off x="-68365" y="1814713"/>
            <a:ext cx="12260365" cy="3913059"/>
          </a:xfrm>
          <a:prstGeom prst="rect">
            <a:avLst/>
          </a:prstGeom>
          <a:noFill/>
        </p:spPr>
        <p:txBody>
          <a:bodyPr wrap="square">
            <a:spAutoFit/>
          </a:bodyPr>
          <a:lstStyle/>
          <a:p>
            <a:pPr algn="just">
              <a:lnSpc>
                <a:spcPct val="150000"/>
              </a:lnSpc>
            </a:pPr>
            <a:r>
              <a:rPr lang="fr-FR" sz="2400" dirty="0">
                <a:solidFill>
                  <a:srgbClr val="374151"/>
                </a:solidFill>
                <a:latin typeface="Söhne"/>
              </a:rPr>
              <a:t>Nous allons désormais voir comment trouver les valeurs à attribuer aux trois coefficients (Ki, </a:t>
            </a:r>
            <a:r>
              <a:rPr lang="fr-FR" sz="2400" dirty="0" err="1">
                <a:solidFill>
                  <a:srgbClr val="374151"/>
                </a:solidFill>
                <a:latin typeface="Söhne"/>
              </a:rPr>
              <a:t>Kp</a:t>
            </a:r>
            <a:r>
              <a:rPr lang="fr-FR" sz="2400" dirty="0">
                <a:solidFill>
                  <a:srgbClr val="374151"/>
                </a:solidFill>
                <a:latin typeface="Söhne"/>
              </a:rPr>
              <a:t>, </a:t>
            </a:r>
            <a:r>
              <a:rPr lang="fr-FR" sz="2400" dirty="0" err="1">
                <a:solidFill>
                  <a:srgbClr val="374151"/>
                </a:solidFill>
                <a:latin typeface="Söhne"/>
              </a:rPr>
              <a:t>Kd</a:t>
            </a:r>
            <a:r>
              <a:rPr lang="fr-FR" sz="2400" dirty="0">
                <a:solidFill>
                  <a:srgbClr val="374151"/>
                </a:solidFill>
                <a:latin typeface="Söhne"/>
              </a:rPr>
              <a:t>) de l'asservissement PID. Il existe deux façons de procéder, l'une par la modélisation, l'autre par l'expérimentation, sachant que souvent l'on complète la première à travers la deuxième. Modéliser le système consiste à déterminer par le calcul son comportement et de là déduire des valeurs plausibles pour les coefficients. L'approche par l'expérimentation signifie que l'on va utiliser une réponse réelle du système pour régler d'abord grossièrement puis finement les coefficients.</a:t>
            </a:r>
            <a:endParaRPr lang="fr-FR" sz="1800" dirty="0">
              <a:solidFill>
                <a:schemeClr val="accent1">
                  <a:lumMod val="50000"/>
                </a:schemeClr>
              </a:solidFill>
            </a:endParaRPr>
          </a:p>
        </p:txBody>
      </p:sp>
    </p:spTree>
    <p:extLst>
      <p:ext uri="{BB962C8B-B14F-4D97-AF65-F5344CB8AC3E}">
        <p14:creationId xmlns:p14="http://schemas.microsoft.com/office/powerpoint/2010/main" val="145419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6" name="ZoneTexte 5">
            <a:extLst>
              <a:ext uri="{FF2B5EF4-FFF2-40B4-BE49-F238E27FC236}">
                <a16:creationId xmlns:a16="http://schemas.microsoft.com/office/drawing/2014/main" id="{CCE3D4D1-2391-97AF-D993-17CAFC42954F}"/>
              </a:ext>
            </a:extLst>
          </p:cNvPr>
          <p:cNvSpPr txBox="1"/>
          <p:nvPr/>
        </p:nvSpPr>
        <p:spPr>
          <a:xfrm>
            <a:off x="-68365" y="1814713"/>
            <a:ext cx="12260365" cy="4383188"/>
          </a:xfrm>
          <a:prstGeom prst="rect">
            <a:avLst/>
          </a:prstGeom>
          <a:noFill/>
        </p:spPr>
        <p:txBody>
          <a:bodyPr wrap="square">
            <a:spAutoFit/>
          </a:bodyPr>
          <a:lstStyle/>
          <a:p>
            <a:pPr algn="ctr"/>
            <a:r>
              <a:rPr lang="fr-FR" sz="2400" b="1" dirty="0">
                <a:solidFill>
                  <a:srgbClr val="374151"/>
                </a:solidFill>
                <a:latin typeface="Söhne"/>
              </a:rPr>
              <a:t>Approche par la modélisation </a:t>
            </a:r>
          </a:p>
          <a:p>
            <a:pPr algn="just">
              <a:lnSpc>
                <a:spcPct val="150000"/>
              </a:lnSpc>
            </a:pPr>
            <a:r>
              <a:rPr lang="fr-FR" sz="2200" dirty="0">
                <a:solidFill>
                  <a:srgbClr val="374151"/>
                </a:solidFill>
                <a:latin typeface="Söhne"/>
              </a:rPr>
              <a:t>Le choix de procéder à la modélisation du système ou non est dicté par les contraintes inhérentes au système. Souvent la complexité des systèmes réels place la modélisation hors d'atteinte, mais dans certains cas, en chimie ou en mécanique par exemple, les règles qui régissent le système sont suffisamment simples pour que l'on puisse tenter de modéliser le système. D'autre part, il se peut que dans les cas où le système est particulièrement critique ou difficile d'accès ( processus industriel lourd, système qui ne peut être mis hors service), il soit indispensable de modéliser le système afin d'avoir un jeu de coefficients suffisamment précis pour obtenir d'emblée un régulateur PID qui soit fonctionnel</a:t>
            </a:r>
          </a:p>
          <a:p>
            <a:pPr algn="just">
              <a:lnSpc>
                <a:spcPct val="150000"/>
              </a:lnSpc>
            </a:pPr>
            <a:endParaRPr lang="fr-FR" sz="1800" dirty="0">
              <a:solidFill>
                <a:schemeClr val="accent1">
                  <a:lumMod val="50000"/>
                </a:schemeClr>
              </a:solidFill>
            </a:endParaRPr>
          </a:p>
        </p:txBody>
      </p:sp>
    </p:spTree>
    <p:extLst>
      <p:ext uri="{BB962C8B-B14F-4D97-AF65-F5344CB8AC3E}">
        <p14:creationId xmlns:p14="http://schemas.microsoft.com/office/powerpoint/2010/main" val="3996964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6" name="ZoneTexte 5">
            <a:extLst>
              <a:ext uri="{FF2B5EF4-FFF2-40B4-BE49-F238E27FC236}">
                <a16:creationId xmlns:a16="http://schemas.microsoft.com/office/drawing/2014/main" id="{CCE3D4D1-2391-97AF-D993-17CAFC42954F}"/>
              </a:ext>
            </a:extLst>
          </p:cNvPr>
          <p:cNvSpPr txBox="1"/>
          <p:nvPr/>
        </p:nvSpPr>
        <p:spPr>
          <a:xfrm>
            <a:off x="-68365" y="1814713"/>
            <a:ext cx="12260365" cy="2321085"/>
          </a:xfrm>
          <a:prstGeom prst="rect">
            <a:avLst/>
          </a:prstGeom>
          <a:noFill/>
        </p:spPr>
        <p:txBody>
          <a:bodyPr wrap="square">
            <a:spAutoFit/>
          </a:bodyPr>
          <a:lstStyle/>
          <a:p>
            <a:pPr algn="ctr"/>
            <a:r>
              <a:rPr lang="fr-FR" sz="2200" b="1" dirty="0">
                <a:solidFill>
                  <a:srgbClr val="374151"/>
                </a:solidFill>
                <a:latin typeface="Söhne"/>
              </a:rPr>
              <a:t>Approche expérimentale, dite de Ziegler-Nichols</a:t>
            </a:r>
            <a:r>
              <a:rPr lang="fr-FR" sz="2200" dirty="0">
                <a:solidFill>
                  <a:srgbClr val="374151"/>
                </a:solidFill>
                <a:latin typeface="Söhne"/>
              </a:rPr>
              <a:t>  </a:t>
            </a:r>
          </a:p>
          <a:p>
            <a:pPr algn="just">
              <a:lnSpc>
                <a:spcPct val="150000"/>
              </a:lnSpc>
            </a:pPr>
            <a:r>
              <a:rPr lang="fr-FR" sz="2200" dirty="0">
                <a:solidFill>
                  <a:srgbClr val="374151"/>
                </a:solidFill>
                <a:latin typeface="Söhne"/>
              </a:rPr>
              <a:t>Principe : Amener le système dans un état d'oscillations puis en déduire les valeurs des coefficients. </a:t>
            </a:r>
          </a:p>
          <a:p>
            <a:pPr algn="just">
              <a:lnSpc>
                <a:spcPct val="150000"/>
              </a:lnSpc>
            </a:pPr>
            <a:r>
              <a:rPr lang="fr-FR" sz="2200" dirty="0">
                <a:solidFill>
                  <a:srgbClr val="374151"/>
                </a:solidFill>
                <a:latin typeface="Söhne"/>
              </a:rPr>
              <a:t>Protocole : Fixer Ki et </a:t>
            </a:r>
            <a:r>
              <a:rPr lang="fr-FR" sz="2200" dirty="0" err="1">
                <a:solidFill>
                  <a:srgbClr val="374151"/>
                </a:solidFill>
                <a:latin typeface="Söhne"/>
              </a:rPr>
              <a:t>Kd</a:t>
            </a:r>
            <a:r>
              <a:rPr lang="fr-FR" sz="2200" dirty="0">
                <a:solidFill>
                  <a:srgbClr val="374151"/>
                </a:solidFill>
                <a:latin typeface="Söhne"/>
              </a:rPr>
              <a:t> à 0 puis faire varier </a:t>
            </a:r>
            <a:r>
              <a:rPr lang="fr-FR" sz="2200" dirty="0" err="1">
                <a:solidFill>
                  <a:srgbClr val="374151"/>
                </a:solidFill>
                <a:latin typeface="Söhne"/>
              </a:rPr>
              <a:t>Kp</a:t>
            </a:r>
            <a:r>
              <a:rPr lang="fr-FR" sz="2200" dirty="0">
                <a:solidFill>
                  <a:srgbClr val="374151"/>
                </a:solidFill>
                <a:latin typeface="Söhne"/>
              </a:rPr>
              <a:t> jusqu'à obtenir des oscillations périodiques stables, c'est à dire non amorties et non amplifiées.</a:t>
            </a:r>
          </a:p>
          <a:p>
            <a:pPr algn="just">
              <a:lnSpc>
                <a:spcPct val="150000"/>
              </a:lnSpc>
            </a:pPr>
            <a:endParaRPr lang="fr-FR" sz="1800" dirty="0">
              <a:solidFill>
                <a:schemeClr val="accent1">
                  <a:lumMod val="50000"/>
                </a:schemeClr>
              </a:solidFill>
            </a:endParaRPr>
          </a:p>
        </p:txBody>
      </p:sp>
      <p:pic>
        <p:nvPicPr>
          <p:cNvPr id="4" name="Image 3">
            <a:extLst>
              <a:ext uri="{FF2B5EF4-FFF2-40B4-BE49-F238E27FC236}">
                <a16:creationId xmlns:a16="http://schemas.microsoft.com/office/drawing/2014/main" id="{BB1ED5A4-756D-EB68-99CE-BE65B7266997}"/>
              </a:ext>
            </a:extLst>
          </p:cNvPr>
          <p:cNvPicPr>
            <a:picLocks noChangeAspect="1"/>
          </p:cNvPicPr>
          <p:nvPr/>
        </p:nvPicPr>
        <p:blipFill>
          <a:blip r:embed="rId2"/>
          <a:stretch>
            <a:fillRect/>
          </a:stretch>
        </p:blipFill>
        <p:spPr>
          <a:xfrm>
            <a:off x="38857" y="3640508"/>
            <a:ext cx="6057143" cy="2426398"/>
          </a:xfrm>
          <a:prstGeom prst="rect">
            <a:avLst/>
          </a:prstGeom>
        </p:spPr>
      </p:pic>
      <p:sp>
        <p:nvSpPr>
          <p:cNvPr id="7" name="ZoneTexte 6">
            <a:extLst>
              <a:ext uri="{FF2B5EF4-FFF2-40B4-BE49-F238E27FC236}">
                <a16:creationId xmlns:a16="http://schemas.microsoft.com/office/drawing/2014/main" id="{89D0114F-DADC-E0C1-9958-8276220C8AFC}"/>
              </a:ext>
            </a:extLst>
          </p:cNvPr>
          <p:cNvSpPr txBox="1"/>
          <p:nvPr/>
        </p:nvSpPr>
        <p:spPr>
          <a:xfrm>
            <a:off x="6630980" y="4178022"/>
            <a:ext cx="4423873" cy="1107996"/>
          </a:xfrm>
          <a:prstGeom prst="rect">
            <a:avLst/>
          </a:prstGeom>
          <a:noFill/>
        </p:spPr>
        <p:txBody>
          <a:bodyPr wrap="square">
            <a:spAutoFit/>
          </a:bodyPr>
          <a:lstStyle/>
          <a:p>
            <a:r>
              <a:rPr lang="fr-FR" sz="2200" dirty="0">
                <a:solidFill>
                  <a:srgbClr val="374151"/>
                </a:solidFill>
                <a:latin typeface="Söhne"/>
              </a:rPr>
              <a:t>Une fois cette tâche accomplie, on procède au réglage définitif des paramètres du P.I.D</a:t>
            </a:r>
          </a:p>
        </p:txBody>
      </p:sp>
    </p:spTree>
    <p:extLst>
      <p:ext uri="{BB962C8B-B14F-4D97-AF65-F5344CB8AC3E}">
        <p14:creationId xmlns:p14="http://schemas.microsoft.com/office/powerpoint/2010/main" val="235845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6" name="ZoneTexte 5">
            <a:extLst>
              <a:ext uri="{FF2B5EF4-FFF2-40B4-BE49-F238E27FC236}">
                <a16:creationId xmlns:a16="http://schemas.microsoft.com/office/drawing/2014/main" id="{CCE3D4D1-2391-97AF-D993-17CAFC42954F}"/>
              </a:ext>
            </a:extLst>
          </p:cNvPr>
          <p:cNvSpPr txBox="1"/>
          <p:nvPr/>
        </p:nvSpPr>
        <p:spPr>
          <a:xfrm>
            <a:off x="-68365" y="1814713"/>
            <a:ext cx="12260365" cy="3506024"/>
          </a:xfrm>
          <a:prstGeom prst="rect">
            <a:avLst/>
          </a:prstGeom>
          <a:noFill/>
        </p:spPr>
        <p:txBody>
          <a:bodyPr wrap="square">
            <a:spAutoFit/>
          </a:bodyPr>
          <a:lstStyle/>
          <a:p>
            <a:pPr fontAlgn="base"/>
            <a:r>
              <a:rPr lang="fr-FR" sz="2200" b="1" dirty="0">
                <a:solidFill>
                  <a:srgbClr val="374151"/>
                </a:solidFill>
                <a:latin typeface="Söhne"/>
              </a:rPr>
              <a:t>Pour la paramétrisation du PID : </a:t>
            </a:r>
          </a:p>
          <a:p>
            <a:pPr fontAlgn="base"/>
            <a:endParaRPr lang="fr-FR" sz="2200" dirty="0">
              <a:solidFill>
                <a:srgbClr val="374151"/>
              </a:solidFill>
              <a:latin typeface="Söhne"/>
            </a:endParaRPr>
          </a:p>
          <a:p>
            <a:pPr fontAlgn="base">
              <a:buFont typeface="Arial" panose="020B0604020202020204" pitchFamily="34" charset="0"/>
              <a:buChar char="•"/>
            </a:pPr>
            <a:r>
              <a:rPr lang="fr-FR" sz="2200" dirty="0">
                <a:solidFill>
                  <a:srgbClr val="374151"/>
                </a:solidFill>
                <a:latin typeface="Söhne"/>
              </a:rPr>
              <a:t>Plus le coefficient de proportion Gain est élevé, plus on diminue l’erreur E.</a:t>
            </a:r>
          </a:p>
          <a:p>
            <a:pPr fontAlgn="base">
              <a:buFont typeface="Arial" panose="020B0604020202020204" pitchFamily="34" charset="0"/>
              <a:buChar char="•"/>
            </a:pPr>
            <a:r>
              <a:rPr lang="fr-FR" sz="2200" dirty="0">
                <a:solidFill>
                  <a:srgbClr val="374151"/>
                </a:solidFill>
                <a:latin typeface="Söhne"/>
              </a:rPr>
              <a:t>Plus la constante de temps intégral est élevée, plus l’action intégrale est faible. </a:t>
            </a:r>
          </a:p>
          <a:p>
            <a:pPr fontAlgn="base">
              <a:buFont typeface="Arial" panose="020B0604020202020204" pitchFamily="34" charset="0"/>
              <a:buChar char="•"/>
            </a:pPr>
            <a:r>
              <a:rPr lang="fr-FR" sz="2200" dirty="0">
                <a:solidFill>
                  <a:srgbClr val="374151"/>
                </a:solidFill>
                <a:latin typeface="Söhne"/>
              </a:rPr>
              <a:t>Plus la constante de temps dérivé est élevée, plus la réponse du système aux perturbations est grande.</a:t>
            </a:r>
          </a:p>
          <a:p>
            <a:pPr fontAlgn="base"/>
            <a:endParaRPr lang="fr-FR" sz="2200" dirty="0">
              <a:solidFill>
                <a:srgbClr val="374151"/>
              </a:solidFill>
              <a:latin typeface="Söhne"/>
            </a:endParaRPr>
          </a:p>
          <a:p>
            <a:pPr fontAlgn="base"/>
            <a:r>
              <a:rPr lang="fr-FR" sz="2200" b="1" dirty="0">
                <a:solidFill>
                  <a:srgbClr val="374151"/>
                </a:solidFill>
                <a:latin typeface="Söhne"/>
              </a:rPr>
              <a:t>La méthode de Ziegler Nichols peut être utilisée dans de nombreux cas et donne des valeurs de paramètres convenables mais elle ne permet pas un réglage fin. Il faut donc ensuite faire du fine-tuning pour obtenir une performance optimale.</a:t>
            </a:r>
          </a:p>
          <a:p>
            <a:pPr algn="just">
              <a:lnSpc>
                <a:spcPct val="150000"/>
              </a:lnSpc>
            </a:pPr>
            <a:endParaRPr lang="fr-FR" sz="1800" dirty="0">
              <a:solidFill>
                <a:schemeClr val="accent1">
                  <a:lumMod val="50000"/>
                </a:schemeClr>
              </a:solidFill>
            </a:endParaRPr>
          </a:p>
        </p:txBody>
      </p:sp>
    </p:spTree>
    <p:extLst>
      <p:ext uri="{BB962C8B-B14F-4D97-AF65-F5344CB8AC3E}">
        <p14:creationId xmlns:p14="http://schemas.microsoft.com/office/powerpoint/2010/main" val="3199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STRUCTURE D’UN SYSTEME Régulé</a:t>
            </a:r>
            <a:r>
              <a:rPr lang="fr-FR" sz="3200" dirty="0"/>
              <a:t> :  </a:t>
            </a:r>
            <a:endParaRPr lang="fr-FR" sz="4600" dirty="0"/>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a:xfrm>
            <a:off x="1451578" y="1932294"/>
            <a:ext cx="9603275" cy="3385142"/>
          </a:xfrm>
        </p:spPr>
        <p:txBody>
          <a:bodyPr>
            <a:noAutofit/>
          </a:bodyPr>
          <a:lstStyle/>
          <a:p>
            <a:pPr marL="0" indent="0" algn="just">
              <a:buNone/>
            </a:pPr>
            <a:r>
              <a:rPr lang="fr-FR" sz="3000" dirty="0">
                <a:solidFill>
                  <a:srgbClr val="374151"/>
                </a:solidFill>
                <a:latin typeface="Söhne"/>
              </a:rPr>
              <a:t>Le principe de base d’une régulation est de mesurer l'écart entre la valeur réelle et la valeur cible de la grandeur régulée, et de piloter les actionneurs agissant sur cette grandeur pour réduire cet écart. </a:t>
            </a:r>
          </a:p>
        </p:txBody>
      </p:sp>
    </p:spTree>
    <p:extLst>
      <p:ext uri="{BB962C8B-B14F-4D97-AF65-F5344CB8AC3E}">
        <p14:creationId xmlns:p14="http://schemas.microsoft.com/office/powerpoint/2010/main" val="329357036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4" name="ZoneTexte 3">
            <a:extLst>
              <a:ext uri="{FF2B5EF4-FFF2-40B4-BE49-F238E27FC236}">
                <a16:creationId xmlns:a16="http://schemas.microsoft.com/office/drawing/2014/main" id="{41334765-7694-EF2D-2E0B-78F7FB4C3E2B}"/>
              </a:ext>
            </a:extLst>
          </p:cNvPr>
          <p:cNvSpPr txBox="1"/>
          <p:nvPr/>
        </p:nvSpPr>
        <p:spPr>
          <a:xfrm>
            <a:off x="0" y="1966323"/>
            <a:ext cx="12191999" cy="3425425"/>
          </a:xfrm>
          <a:prstGeom prst="rect">
            <a:avLst/>
          </a:prstGeom>
          <a:noFill/>
        </p:spPr>
        <p:txBody>
          <a:bodyPr wrap="square">
            <a:spAutoFit/>
          </a:bodyPr>
          <a:lstStyle/>
          <a:p>
            <a:pPr algn="ctr"/>
            <a:r>
              <a:rPr lang="fr-FR" sz="2200" b="1" dirty="0">
                <a:solidFill>
                  <a:srgbClr val="374151"/>
                </a:solidFill>
                <a:latin typeface="Söhne"/>
              </a:rPr>
              <a:t>Approche expérimentale </a:t>
            </a:r>
            <a:r>
              <a:rPr lang="fr-FR" sz="2200" dirty="0">
                <a:solidFill>
                  <a:srgbClr val="374151"/>
                </a:solidFill>
                <a:latin typeface="Söhne"/>
              </a:rPr>
              <a:t> </a:t>
            </a:r>
          </a:p>
          <a:p>
            <a:pPr algn="just">
              <a:lnSpc>
                <a:spcPct val="150000"/>
              </a:lnSpc>
            </a:pPr>
            <a:r>
              <a:rPr lang="fr-FR" sz="2200" b="1" dirty="0">
                <a:solidFill>
                  <a:srgbClr val="374151"/>
                </a:solidFill>
                <a:latin typeface="Söhne"/>
              </a:rPr>
              <a:t>Avantages</a:t>
            </a:r>
            <a:r>
              <a:rPr lang="fr-FR" sz="2200" dirty="0">
                <a:solidFill>
                  <a:srgbClr val="374151"/>
                </a:solidFill>
                <a:latin typeface="Söhne"/>
              </a:rPr>
              <a:t> : </a:t>
            </a:r>
          </a:p>
          <a:p>
            <a:pPr algn="just">
              <a:lnSpc>
                <a:spcPct val="150000"/>
              </a:lnSpc>
            </a:pPr>
            <a:r>
              <a:rPr lang="fr-FR" sz="2200" dirty="0">
                <a:solidFill>
                  <a:srgbClr val="374151"/>
                </a:solidFill>
                <a:latin typeface="Söhne"/>
              </a:rPr>
              <a:t>• La méthode est facile à mettre en œuvre physiquement et au point de vue calcul </a:t>
            </a:r>
          </a:p>
          <a:p>
            <a:pPr algn="just">
              <a:lnSpc>
                <a:spcPct val="150000"/>
              </a:lnSpc>
            </a:pPr>
            <a:r>
              <a:rPr lang="fr-FR" sz="2200" dirty="0">
                <a:solidFill>
                  <a:srgbClr val="374151"/>
                </a:solidFill>
                <a:latin typeface="Söhne"/>
              </a:rPr>
              <a:t>• Elle peut être appliquée à un système déjà en production et permet une adaptation automatisée du régulateur pour s'adapter à l'évolution des paramètres intérieurs (usure) et extérieurs (environnement) au système.</a:t>
            </a:r>
          </a:p>
          <a:p>
            <a:pPr algn="just">
              <a:lnSpc>
                <a:spcPct val="150000"/>
              </a:lnSpc>
            </a:pPr>
            <a:endParaRPr lang="fr-FR" sz="2200" dirty="0">
              <a:solidFill>
                <a:srgbClr val="374151"/>
              </a:solidFill>
              <a:latin typeface="Söhne"/>
            </a:endParaRPr>
          </a:p>
        </p:txBody>
      </p:sp>
    </p:spTree>
    <p:extLst>
      <p:ext uri="{BB962C8B-B14F-4D97-AF65-F5344CB8AC3E}">
        <p14:creationId xmlns:p14="http://schemas.microsoft.com/office/powerpoint/2010/main" val="2909069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283580" y="1088358"/>
            <a:ext cx="6157244" cy="461665"/>
          </a:xfrm>
          <a:prstGeom prst="rect">
            <a:avLst/>
          </a:prstGeom>
          <a:noFill/>
        </p:spPr>
        <p:txBody>
          <a:bodyPr wrap="square">
            <a:spAutoFit/>
          </a:bodyPr>
          <a:lstStyle/>
          <a:p>
            <a:r>
              <a:rPr lang="fr-FR" sz="2400" dirty="0">
                <a:solidFill>
                  <a:schemeClr val="accent5">
                    <a:lumMod val="50000"/>
                  </a:schemeClr>
                </a:solidFill>
              </a:rPr>
              <a:t>Détermination des coefficients</a:t>
            </a:r>
          </a:p>
        </p:txBody>
      </p:sp>
      <p:sp>
        <p:nvSpPr>
          <p:cNvPr id="4" name="ZoneTexte 3">
            <a:extLst>
              <a:ext uri="{FF2B5EF4-FFF2-40B4-BE49-F238E27FC236}">
                <a16:creationId xmlns:a16="http://schemas.microsoft.com/office/drawing/2014/main" id="{41334765-7694-EF2D-2E0B-78F7FB4C3E2B}"/>
              </a:ext>
            </a:extLst>
          </p:cNvPr>
          <p:cNvSpPr txBox="1"/>
          <p:nvPr/>
        </p:nvSpPr>
        <p:spPr>
          <a:xfrm>
            <a:off x="0" y="1966323"/>
            <a:ext cx="12191999" cy="3933256"/>
          </a:xfrm>
          <a:prstGeom prst="rect">
            <a:avLst/>
          </a:prstGeom>
          <a:noFill/>
        </p:spPr>
        <p:txBody>
          <a:bodyPr wrap="square">
            <a:spAutoFit/>
          </a:bodyPr>
          <a:lstStyle/>
          <a:p>
            <a:pPr algn="ctr"/>
            <a:r>
              <a:rPr lang="fr-FR" sz="2200" b="1" dirty="0">
                <a:solidFill>
                  <a:srgbClr val="374151"/>
                </a:solidFill>
                <a:latin typeface="Söhne"/>
              </a:rPr>
              <a:t>Approche expérimentale </a:t>
            </a:r>
            <a:r>
              <a:rPr lang="fr-FR" sz="2200" dirty="0">
                <a:solidFill>
                  <a:srgbClr val="374151"/>
                </a:solidFill>
                <a:latin typeface="Söhne"/>
              </a:rPr>
              <a:t> </a:t>
            </a:r>
          </a:p>
          <a:p>
            <a:pPr algn="just">
              <a:lnSpc>
                <a:spcPct val="150000"/>
              </a:lnSpc>
            </a:pPr>
            <a:r>
              <a:rPr lang="fr-FR" sz="2200" b="1" dirty="0">
                <a:solidFill>
                  <a:srgbClr val="374151"/>
                </a:solidFill>
                <a:latin typeface="Söhne"/>
              </a:rPr>
              <a:t>Inconvénients</a:t>
            </a:r>
            <a:r>
              <a:rPr lang="fr-FR" sz="2200" dirty="0">
                <a:solidFill>
                  <a:srgbClr val="374151"/>
                </a:solidFill>
                <a:latin typeface="Söhne"/>
              </a:rPr>
              <a:t> : </a:t>
            </a:r>
          </a:p>
          <a:p>
            <a:pPr algn="just">
              <a:lnSpc>
                <a:spcPct val="150000"/>
              </a:lnSpc>
            </a:pPr>
            <a:r>
              <a:rPr lang="fr-FR" sz="2200" dirty="0">
                <a:solidFill>
                  <a:srgbClr val="374151"/>
                </a:solidFill>
                <a:latin typeface="Söhne"/>
              </a:rPr>
              <a:t>• Le système peut devenir instable ou passer dans des états dangereux (par exemple pour les systèmes chimiques) </a:t>
            </a:r>
          </a:p>
          <a:p>
            <a:pPr algn="just">
              <a:lnSpc>
                <a:spcPct val="150000"/>
              </a:lnSpc>
            </a:pPr>
            <a:r>
              <a:rPr lang="fr-FR" sz="2200" dirty="0">
                <a:solidFill>
                  <a:srgbClr val="374151"/>
                </a:solidFill>
                <a:latin typeface="Söhne"/>
              </a:rPr>
              <a:t>• La méthode peut nécessiter beaucoup de temps si le système réagit très lentement (jours, semaine dans le cas de certaines réactions chimiques).</a:t>
            </a:r>
          </a:p>
          <a:p>
            <a:pPr algn="just">
              <a:lnSpc>
                <a:spcPct val="150000"/>
              </a:lnSpc>
            </a:pPr>
            <a:r>
              <a:rPr lang="fr-FR" sz="2200" dirty="0">
                <a:solidFill>
                  <a:srgbClr val="374151"/>
                </a:solidFill>
                <a:latin typeface="Söhne"/>
              </a:rPr>
              <a:t> Heureusement de nombreux systèmes ont des temps caractéristiques faibles (systèmes électroniques ou mécaniques).</a:t>
            </a:r>
          </a:p>
        </p:txBody>
      </p:sp>
    </p:spTree>
    <p:extLst>
      <p:ext uri="{BB962C8B-B14F-4D97-AF65-F5344CB8AC3E}">
        <p14:creationId xmlns:p14="http://schemas.microsoft.com/office/powerpoint/2010/main" val="1030060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 </a:t>
            </a:r>
            <a:r>
              <a:rPr lang="fr-FR" sz="4600" dirty="0" err="1"/>
              <a:t>p.I.d</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045629"/>
            <a:ext cx="6157244" cy="461665"/>
          </a:xfrm>
          <a:prstGeom prst="rect">
            <a:avLst/>
          </a:prstGeom>
          <a:noFill/>
        </p:spPr>
        <p:txBody>
          <a:bodyPr wrap="square">
            <a:spAutoFit/>
          </a:bodyPr>
          <a:lstStyle/>
          <a:p>
            <a:r>
              <a:rPr lang="fr-FR" sz="2400" dirty="0">
                <a:solidFill>
                  <a:schemeClr val="accent5">
                    <a:lumMod val="50000"/>
                  </a:schemeClr>
                </a:solidFill>
              </a:rPr>
              <a:t>Limites et améliorations</a:t>
            </a:r>
          </a:p>
        </p:txBody>
      </p:sp>
      <p:sp>
        <p:nvSpPr>
          <p:cNvPr id="5" name="ZoneTexte 4">
            <a:extLst>
              <a:ext uri="{FF2B5EF4-FFF2-40B4-BE49-F238E27FC236}">
                <a16:creationId xmlns:a16="http://schemas.microsoft.com/office/drawing/2014/main" id="{A52F1550-11EB-D0F5-821B-A81A4D45F798}"/>
              </a:ext>
            </a:extLst>
          </p:cNvPr>
          <p:cNvSpPr txBox="1"/>
          <p:nvPr/>
        </p:nvSpPr>
        <p:spPr>
          <a:xfrm>
            <a:off x="1768980" y="2374894"/>
            <a:ext cx="9383282" cy="2321085"/>
          </a:xfrm>
          <a:prstGeom prst="rect">
            <a:avLst/>
          </a:prstGeom>
          <a:noFill/>
        </p:spPr>
        <p:txBody>
          <a:bodyPr wrap="square">
            <a:spAutoFit/>
          </a:bodyPr>
          <a:lstStyle/>
          <a:p>
            <a:endParaRPr lang="fr-FR" sz="2200" dirty="0">
              <a:solidFill>
                <a:srgbClr val="374151"/>
              </a:solidFill>
              <a:latin typeface="Söhne"/>
            </a:endParaRPr>
          </a:p>
          <a:p>
            <a:pPr>
              <a:lnSpc>
                <a:spcPct val="150000"/>
              </a:lnSpc>
            </a:pPr>
            <a:r>
              <a:rPr lang="fr-FR" sz="2200" dirty="0">
                <a:solidFill>
                  <a:srgbClr val="374151"/>
                </a:solidFill>
                <a:latin typeface="Söhne"/>
              </a:rPr>
              <a:t> Comme nous l'avons vu précédemment, un asservissement PID peut comporter un certain nombre de limites qui, si elles ne sont pas prises en compte, peuvent altérer le bon fonctionnement du système voire le détériorer.</a:t>
            </a:r>
          </a:p>
          <a:p>
            <a:pPr algn="just">
              <a:lnSpc>
                <a:spcPct val="150000"/>
              </a:lnSpc>
            </a:pPr>
            <a:r>
              <a:rPr lang="fr-FR" sz="1800" dirty="0"/>
              <a:t> </a:t>
            </a:r>
          </a:p>
        </p:txBody>
      </p:sp>
    </p:spTree>
    <p:extLst>
      <p:ext uri="{BB962C8B-B14F-4D97-AF65-F5344CB8AC3E}">
        <p14:creationId xmlns:p14="http://schemas.microsoft.com/office/powerpoint/2010/main" val="1411407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14" name="Image 13">
            <a:extLst>
              <a:ext uri="{FF2B5EF4-FFF2-40B4-BE49-F238E27FC236}">
                <a16:creationId xmlns:a16="http://schemas.microsoft.com/office/drawing/2014/main" id="{F7820626-EE03-65AA-D54B-7A370461290F}"/>
              </a:ext>
            </a:extLst>
          </p:cNvPr>
          <p:cNvPicPr>
            <a:picLocks noChangeAspect="1"/>
          </p:cNvPicPr>
          <p:nvPr/>
        </p:nvPicPr>
        <p:blipFill>
          <a:blip r:embed="rId2"/>
          <a:stretch>
            <a:fillRect/>
          </a:stretch>
        </p:blipFill>
        <p:spPr>
          <a:xfrm>
            <a:off x="3093934" y="1972876"/>
            <a:ext cx="5867400" cy="3971925"/>
          </a:xfrm>
          <a:prstGeom prst="rect">
            <a:avLst/>
          </a:prstGeom>
        </p:spPr>
      </p:pic>
    </p:spTree>
    <p:extLst>
      <p:ext uri="{BB962C8B-B14F-4D97-AF65-F5344CB8AC3E}">
        <p14:creationId xmlns:p14="http://schemas.microsoft.com/office/powerpoint/2010/main" val="343654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4" name="Image 3">
            <a:extLst>
              <a:ext uri="{FF2B5EF4-FFF2-40B4-BE49-F238E27FC236}">
                <a16:creationId xmlns:a16="http://schemas.microsoft.com/office/drawing/2014/main" id="{9024F2EB-E15C-2EA9-F760-7C77150A15F9}"/>
              </a:ext>
            </a:extLst>
          </p:cNvPr>
          <p:cNvPicPr>
            <a:picLocks noChangeAspect="1"/>
          </p:cNvPicPr>
          <p:nvPr/>
        </p:nvPicPr>
        <p:blipFill>
          <a:blip r:embed="rId2"/>
          <a:stretch>
            <a:fillRect/>
          </a:stretch>
        </p:blipFill>
        <p:spPr>
          <a:xfrm>
            <a:off x="3276600" y="3960219"/>
            <a:ext cx="5638800" cy="1552575"/>
          </a:xfrm>
          <a:prstGeom prst="rect">
            <a:avLst/>
          </a:prstGeom>
        </p:spPr>
      </p:pic>
      <p:sp>
        <p:nvSpPr>
          <p:cNvPr id="6" name="ZoneTexte 5">
            <a:extLst>
              <a:ext uri="{FF2B5EF4-FFF2-40B4-BE49-F238E27FC236}">
                <a16:creationId xmlns:a16="http://schemas.microsoft.com/office/drawing/2014/main" id="{0EAE1E14-D659-E417-6315-9F51483B438E}"/>
              </a:ext>
            </a:extLst>
          </p:cNvPr>
          <p:cNvSpPr txBox="1"/>
          <p:nvPr/>
        </p:nvSpPr>
        <p:spPr>
          <a:xfrm>
            <a:off x="4401084" y="2897781"/>
            <a:ext cx="6101696" cy="461665"/>
          </a:xfrm>
          <a:prstGeom prst="rect">
            <a:avLst/>
          </a:prstGeom>
          <a:noFill/>
        </p:spPr>
        <p:txBody>
          <a:bodyPr wrap="square">
            <a:spAutoFit/>
          </a:bodyPr>
          <a:lstStyle/>
          <a:p>
            <a:pPr>
              <a:defRPr/>
            </a:pPr>
            <a:r>
              <a:rPr lang="fr-FR" sz="2400" dirty="0">
                <a:solidFill>
                  <a:schemeClr val="accent5">
                    <a:lumMod val="50000"/>
                  </a:schemeClr>
                </a:solidFill>
              </a:rPr>
              <a:t>Comparateur ou sommateur</a:t>
            </a:r>
          </a:p>
        </p:txBody>
      </p:sp>
    </p:spTree>
    <p:extLst>
      <p:ext uri="{BB962C8B-B14F-4D97-AF65-F5344CB8AC3E}">
        <p14:creationId xmlns:p14="http://schemas.microsoft.com/office/powerpoint/2010/main" val="360731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5" name="Image 4">
            <a:extLst>
              <a:ext uri="{FF2B5EF4-FFF2-40B4-BE49-F238E27FC236}">
                <a16:creationId xmlns:a16="http://schemas.microsoft.com/office/drawing/2014/main" id="{0F47D1A4-C7DE-B451-5599-8E916E1988FC}"/>
              </a:ext>
            </a:extLst>
          </p:cNvPr>
          <p:cNvPicPr>
            <a:picLocks noChangeAspect="1"/>
          </p:cNvPicPr>
          <p:nvPr/>
        </p:nvPicPr>
        <p:blipFill>
          <a:blip r:embed="rId2"/>
          <a:stretch>
            <a:fillRect/>
          </a:stretch>
        </p:blipFill>
        <p:spPr>
          <a:xfrm>
            <a:off x="3919589" y="2007501"/>
            <a:ext cx="4667250" cy="866775"/>
          </a:xfrm>
          <a:prstGeom prst="rect">
            <a:avLst/>
          </a:prstGeom>
        </p:spPr>
      </p:pic>
      <p:pic>
        <p:nvPicPr>
          <p:cNvPr id="9" name="Image 8">
            <a:extLst>
              <a:ext uri="{FF2B5EF4-FFF2-40B4-BE49-F238E27FC236}">
                <a16:creationId xmlns:a16="http://schemas.microsoft.com/office/drawing/2014/main" id="{A3136A33-1AF0-B938-59C2-E8F52859F0A0}"/>
              </a:ext>
            </a:extLst>
          </p:cNvPr>
          <p:cNvPicPr>
            <a:picLocks noChangeAspect="1"/>
          </p:cNvPicPr>
          <p:nvPr/>
        </p:nvPicPr>
        <p:blipFill>
          <a:blip r:embed="rId3"/>
          <a:stretch>
            <a:fillRect/>
          </a:stretch>
        </p:blipFill>
        <p:spPr>
          <a:xfrm>
            <a:off x="3429051" y="3691517"/>
            <a:ext cx="5648325" cy="1543050"/>
          </a:xfrm>
          <a:prstGeom prst="rect">
            <a:avLst/>
          </a:prstGeom>
        </p:spPr>
      </p:pic>
    </p:spTree>
    <p:extLst>
      <p:ext uri="{BB962C8B-B14F-4D97-AF65-F5344CB8AC3E}">
        <p14:creationId xmlns:p14="http://schemas.microsoft.com/office/powerpoint/2010/main" val="451983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4" name="Image 3">
            <a:extLst>
              <a:ext uri="{FF2B5EF4-FFF2-40B4-BE49-F238E27FC236}">
                <a16:creationId xmlns:a16="http://schemas.microsoft.com/office/drawing/2014/main" id="{EC22055B-3069-8C55-CA74-565FA43BC6D4}"/>
              </a:ext>
            </a:extLst>
          </p:cNvPr>
          <p:cNvPicPr>
            <a:picLocks noChangeAspect="1"/>
          </p:cNvPicPr>
          <p:nvPr/>
        </p:nvPicPr>
        <p:blipFill>
          <a:blip r:embed="rId2"/>
          <a:stretch>
            <a:fillRect/>
          </a:stretch>
        </p:blipFill>
        <p:spPr>
          <a:xfrm>
            <a:off x="2134312" y="1922804"/>
            <a:ext cx="8077200" cy="4065260"/>
          </a:xfrm>
          <a:prstGeom prst="rect">
            <a:avLst/>
          </a:prstGeom>
        </p:spPr>
      </p:pic>
    </p:spTree>
    <p:extLst>
      <p:ext uri="{BB962C8B-B14F-4D97-AF65-F5344CB8AC3E}">
        <p14:creationId xmlns:p14="http://schemas.microsoft.com/office/powerpoint/2010/main" val="3128324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4" name="Image 3">
            <a:extLst>
              <a:ext uri="{FF2B5EF4-FFF2-40B4-BE49-F238E27FC236}">
                <a16:creationId xmlns:a16="http://schemas.microsoft.com/office/drawing/2014/main" id="{3B9A743F-8E04-CB94-063E-749501AC0E5D}"/>
              </a:ext>
            </a:extLst>
          </p:cNvPr>
          <p:cNvPicPr>
            <a:picLocks noChangeAspect="1"/>
          </p:cNvPicPr>
          <p:nvPr/>
        </p:nvPicPr>
        <p:blipFill>
          <a:blip r:embed="rId2"/>
          <a:stretch>
            <a:fillRect/>
          </a:stretch>
        </p:blipFill>
        <p:spPr>
          <a:xfrm>
            <a:off x="-39880" y="1860000"/>
            <a:ext cx="5095875" cy="2676525"/>
          </a:xfrm>
          <a:prstGeom prst="rect">
            <a:avLst/>
          </a:prstGeom>
        </p:spPr>
      </p:pic>
      <p:pic>
        <p:nvPicPr>
          <p:cNvPr id="7" name="Image 6">
            <a:extLst>
              <a:ext uri="{FF2B5EF4-FFF2-40B4-BE49-F238E27FC236}">
                <a16:creationId xmlns:a16="http://schemas.microsoft.com/office/drawing/2014/main" id="{CA236215-1FAF-D1C8-0488-13D8D31CA8CC}"/>
              </a:ext>
            </a:extLst>
          </p:cNvPr>
          <p:cNvPicPr>
            <a:picLocks noChangeAspect="1"/>
          </p:cNvPicPr>
          <p:nvPr/>
        </p:nvPicPr>
        <p:blipFill>
          <a:blip r:embed="rId3"/>
          <a:stretch>
            <a:fillRect/>
          </a:stretch>
        </p:blipFill>
        <p:spPr>
          <a:xfrm>
            <a:off x="7425828" y="1860000"/>
            <a:ext cx="3629025" cy="3952875"/>
          </a:xfrm>
          <a:prstGeom prst="rect">
            <a:avLst/>
          </a:prstGeom>
        </p:spPr>
      </p:pic>
      <p:sp>
        <p:nvSpPr>
          <p:cNvPr id="10" name="ZoneTexte 9">
            <a:extLst>
              <a:ext uri="{FF2B5EF4-FFF2-40B4-BE49-F238E27FC236}">
                <a16:creationId xmlns:a16="http://schemas.microsoft.com/office/drawing/2014/main" id="{037DB06B-1FB6-A5A8-B112-E51F1DB592AD}"/>
              </a:ext>
            </a:extLst>
          </p:cNvPr>
          <p:cNvSpPr txBox="1"/>
          <p:nvPr/>
        </p:nvSpPr>
        <p:spPr>
          <a:xfrm>
            <a:off x="514884" y="4635538"/>
            <a:ext cx="6123060" cy="369332"/>
          </a:xfrm>
          <a:prstGeom prst="rect">
            <a:avLst/>
          </a:prstGeom>
          <a:noFill/>
        </p:spPr>
        <p:txBody>
          <a:bodyPr wrap="square">
            <a:spAutoFit/>
          </a:bodyPr>
          <a:lstStyle/>
          <a:p>
            <a:pPr marL="342900" indent="-342900">
              <a:spcBef>
                <a:spcPct val="20000"/>
              </a:spcBef>
              <a:buClr>
                <a:schemeClr val="accent1"/>
              </a:buClr>
              <a:buSzPct val="80000"/>
              <a:buFont typeface="Wingdings" pitchFamily="2" charset="2"/>
              <a:buNone/>
              <a:defRPr/>
            </a:pPr>
            <a:r>
              <a:rPr lang="fr-FR" sz="1800" i="1" dirty="0">
                <a:effectLst>
                  <a:outerShdw blurRad="38100" dist="38100" dir="2700000" algn="tl">
                    <a:srgbClr val="000000"/>
                  </a:outerShdw>
                </a:effectLst>
                <a:latin typeface="Comic Sans MS" pitchFamily="66" charset="0"/>
                <a:cs typeface="Times New Roman" pitchFamily="18" charset="0"/>
              </a:rPr>
              <a:t>Transmittance en boucle fermée</a:t>
            </a:r>
            <a:r>
              <a:rPr lang="fr-FR" sz="1800" i="1" dirty="0">
                <a:effectLst>
                  <a:outerShdw blurRad="38100" dist="38100" dir="2700000" algn="tl">
                    <a:srgbClr val="000000"/>
                  </a:outerShdw>
                </a:effectLst>
                <a:latin typeface="Tahoma" pitchFamily="34" charset="0"/>
              </a:rPr>
              <a:t> </a:t>
            </a:r>
          </a:p>
        </p:txBody>
      </p:sp>
      <p:pic>
        <p:nvPicPr>
          <p:cNvPr id="12" name="Image 11">
            <a:extLst>
              <a:ext uri="{FF2B5EF4-FFF2-40B4-BE49-F238E27FC236}">
                <a16:creationId xmlns:a16="http://schemas.microsoft.com/office/drawing/2014/main" id="{E2AC78BE-7BC1-9924-75E6-1FDB82EB69BF}"/>
              </a:ext>
            </a:extLst>
          </p:cNvPr>
          <p:cNvPicPr>
            <a:picLocks noChangeAspect="1"/>
          </p:cNvPicPr>
          <p:nvPr/>
        </p:nvPicPr>
        <p:blipFill>
          <a:blip r:embed="rId4"/>
          <a:stretch>
            <a:fillRect/>
          </a:stretch>
        </p:blipFill>
        <p:spPr>
          <a:xfrm>
            <a:off x="617434" y="5103883"/>
            <a:ext cx="3514725" cy="771525"/>
          </a:xfrm>
          <a:prstGeom prst="rect">
            <a:avLst/>
          </a:prstGeom>
        </p:spPr>
      </p:pic>
    </p:spTree>
    <p:extLst>
      <p:ext uri="{BB962C8B-B14F-4D97-AF65-F5344CB8AC3E}">
        <p14:creationId xmlns:p14="http://schemas.microsoft.com/office/powerpoint/2010/main" val="3166061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La régulation</a:t>
            </a:r>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Notions de schémas blocs</a:t>
            </a:r>
          </a:p>
        </p:txBody>
      </p:sp>
      <p:pic>
        <p:nvPicPr>
          <p:cNvPr id="5" name="Image 4">
            <a:extLst>
              <a:ext uri="{FF2B5EF4-FFF2-40B4-BE49-F238E27FC236}">
                <a16:creationId xmlns:a16="http://schemas.microsoft.com/office/drawing/2014/main" id="{A5760368-BBF0-154E-0D63-0E9D8C3DE882}"/>
              </a:ext>
            </a:extLst>
          </p:cNvPr>
          <p:cNvPicPr>
            <a:picLocks noChangeAspect="1"/>
          </p:cNvPicPr>
          <p:nvPr/>
        </p:nvPicPr>
        <p:blipFill>
          <a:blip r:embed="rId2"/>
          <a:stretch>
            <a:fillRect/>
          </a:stretch>
        </p:blipFill>
        <p:spPr>
          <a:xfrm>
            <a:off x="8023130" y="1876770"/>
            <a:ext cx="3267075" cy="1396268"/>
          </a:xfrm>
          <a:prstGeom prst="rect">
            <a:avLst/>
          </a:prstGeom>
        </p:spPr>
      </p:pic>
      <p:pic>
        <p:nvPicPr>
          <p:cNvPr id="9" name="Image 8">
            <a:extLst>
              <a:ext uri="{FF2B5EF4-FFF2-40B4-BE49-F238E27FC236}">
                <a16:creationId xmlns:a16="http://schemas.microsoft.com/office/drawing/2014/main" id="{35DD3187-C142-4572-40C7-61E0781C14D9}"/>
              </a:ext>
            </a:extLst>
          </p:cNvPr>
          <p:cNvPicPr>
            <a:picLocks noChangeAspect="1"/>
          </p:cNvPicPr>
          <p:nvPr/>
        </p:nvPicPr>
        <p:blipFill>
          <a:blip r:embed="rId3"/>
          <a:stretch>
            <a:fillRect/>
          </a:stretch>
        </p:blipFill>
        <p:spPr>
          <a:xfrm>
            <a:off x="8023130" y="3325283"/>
            <a:ext cx="3267075" cy="1396268"/>
          </a:xfrm>
          <a:prstGeom prst="rect">
            <a:avLst/>
          </a:prstGeom>
        </p:spPr>
      </p:pic>
      <p:pic>
        <p:nvPicPr>
          <p:cNvPr id="13" name="Image 12">
            <a:extLst>
              <a:ext uri="{FF2B5EF4-FFF2-40B4-BE49-F238E27FC236}">
                <a16:creationId xmlns:a16="http://schemas.microsoft.com/office/drawing/2014/main" id="{4B4F99FC-7D97-D360-821E-528A17837B4F}"/>
              </a:ext>
            </a:extLst>
          </p:cNvPr>
          <p:cNvPicPr>
            <a:picLocks noChangeAspect="1"/>
          </p:cNvPicPr>
          <p:nvPr/>
        </p:nvPicPr>
        <p:blipFill>
          <a:blip r:embed="rId4"/>
          <a:stretch>
            <a:fillRect/>
          </a:stretch>
        </p:blipFill>
        <p:spPr>
          <a:xfrm>
            <a:off x="8023130" y="4773796"/>
            <a:ext cx="3267075" cy="1365902"/>
          </a:xfrm>
          <a:prstGeom prst="rect">
            <a:avLst/>
          </a:prstGeom>
        </p:spPr>
      </p:pic>
      <p:pic>
        <p:nvPicPr>
          <p:cNvPr id="15" name="Image 14">
            <a:extLst>
              <a:ext uri="{FF2B5EF4-FFF2-40B4-BE49-F238E27FC236}">
                <a16:creationId xmlns:a16="http://schemas.microsoft.com/office/drawing/2014/main" id="{0E2BF4C3-B5BE-42FD-717B-F0E44E947849}"/>
              </a:ext>
            </a:extLst>
          </p:cNvPr>
          <p:cNvPicPr>
            <a:picLocks noChangeAspect="1"/>
          </p:cNvPicPr>
          <p:nvPr/>
        </p:nvPicPr>
        <p:blipFill>
          <a:blip r:embed="rId5"/>
          <a:stretch>
            <a:fillRect/>
          </a:stretch>
        </p:blipFill>
        <p:spPr>
          <a:xfrm>
            <a:off x="4949928" y="2308204"/>
            <a:ext cx="2428875" cy="533400"/>
          </a:xfrm>
          <a:prstGeom prst="rect">
            <a:avLst/>
          </a:prstGeom>
        </p:spPr>
      </p:pic>
      <p:pic>
        <p:nvPicPr>
          <p:cNvPr id="17" name="Image 16">
            <a:extLst>
              <a:ext uri="{FF2B5EF4-FFF2-40B4-BE49-F238E27FC236}">
                <a16:creationId xmlns:a16="http://schemas.microsoft.com/office/drawing/2014/main" id="{0BC47BC4-9699-7260-8D73-D8022B300742}"/>
              </a:ext>
            </a:extLst>
          </p:cNvPr>
          <p:cNvPicPr>
            <a:picLocks noChangeAspect="1"/>
          </p:cNvPicPr>
          <p:nvPr/>
        </p:nvPicPr>
        <p:blipFill>
          <a:blip r:embed="rId6"/>
          <a:stretch>
            <a:fillRect/>
          </a:stretch>
        </p:blipFill>
        <p:spPr>
          <a:xfrm>
            <a:off x="4445103" y="3708962"/>
            <a:ext cx="2933700" cy="600075"/>
          </a:xfrm>
          <a:prstGeom prst="rect">
            <a:avLst/>
          </a:prstGeom>
        </p:spPr>
      </p:pic>
      <p:pic>
        <p:nvPicPr>
          <p:cNvPr id="19" name="Image 18">
            <a:extLst>
              <a:ext uri="{FF2B5EF4-FFF2-40B4-BE49-F238E27FC236}">
                <a16:creationId xmlns:a16="http://schemas.microsoft.com/office/drawing/2014/main" id="{A4E9FD31-1441-681B-B8E4-CA496DBF7244}"/>
              </a:ext>
            </a:extLst>
          </p:cNvPr>
          <p:cNvPicPr>
            <a:picLocks noChangeAspect="1"/>
          </p:cNvPicPr>
          <p:nvPr/>
        </p:nvPicPr>
        <p:blipFill>
          <a:blip r:embed="rId7"/>
          <a:stretch>
            <a:fillRect/>
          </a:stretch>
        </p:blipFill>
        <p:spPr>
          <a:xfrm>
            <a:off x="4702278" y="5110179"/>
            <a:ext cx="2676525" cy="600075"/>
          </a:xfrm>
          <a:prstGeom prst="rect">
            <a:avLst/>
          </a:prstGeom>
        </p:spPr>
      </p:pic>
      <p:sp>
        <p:nvSpPr>
          <p:cNvPr id="21" name="ZoneTexte 20">
            <a:extLst>
              <a:ext uri="{FF2B5EF4-FFF2-40B4-BE49-F238E27FC236}">
                <a16:creationId xmlns:a16="http://schemas.microsoft.com/office/drawing/2014/main" id="{BF618EF2-F606-87FA-A474-23F0DDBCC92E}"/>
              </a:ext>
            </a:extLst>
          </p:cNvPr>
          <p:cNvSpPr txBox="1"/>
          <p:nvPr/>
        </p:nvSpPr>
        <p:spPr>
          <a:xfrm>
            <a:off x="2371459" y="2418143"/>
            <a:ext cx="6101696" cy="341632"/>
          </a:xfrm>
          <a:prstGeom prst="rect">
            <a:avLst/>
          </a:prstGeom>
          <a:noFill/>
        </p:spPr>
        <p:txBody>
          <a:bodyPr wrap="square">
            <a:spAutoFit/>
          </a:bodyPr>
          <a:lstStyle/>
          <a:p>
            <a:pPr>
              <a:lnSpc>
                <a:spcPct val="90000"/>
              </a:lnSpc>
              <a:spcBef>
                <a:spcPct val="50000"/>
              </a:spcBef>
              <a:buClr>
                <a:schemeClr val="accent1"/>
              </a:buClr>
              <a:buSzPct val="80000"/>
              <a:defRPr/>
            </a:pPr>
            <a:r>
              <a:rPr lang="fr-FR" dirty="0">
                <a:effectLst>
                  <a:outerShdw blurRad="38100" dist="38100" dir="2700000" algn="tl">
                    <a:srgbClr val="000000"/>
                  </a:outerShdw>
                </a:effectLst>
                <a:latin typeface="Comic Sans MS" pitchFamily="66" charset="0"/>
              </a:rPr>
              <a:t>Parallèle</a:t>
            </a:r>
          </a:p>
        </p:txBody>
      </p:sp>
      <p:sp>
        <p:nvSpPr>
          <p:cNvPr id="23" name="ZoneTexte 22">
            <a:extLst>
              <a:ext uri="{FF2B5EF4-FFF2-40B4-BE49-F238E27FC236}">
                <a16:creationId xmlns:a16="http://schemas.microsoft.com/office/drawing/2014/main" id="{E1BC9E71-86AB-75E0-5576-49FFF994EDA2}"/>
              </a:ext>
            </a:extLst>
          </p:cNvPr>
          <p:cNvSpPr txBox="1"/>
          <p:nvPr/>
        </p:nvSpPr>
        <p:spPr>
          <a:xfrm>
            <a:off x="2371459" y="3786263"/>
            <a:ext cx="6101696" cy="369332"/>
          </a:xfrm>
          <a:prstGeom prst="rect">
            <a:avLst/>
          </a:prstGeom>
          <a:noFill/>
        </p:spPr>
        <p:txBody>
          <a:bodyPr wrap="square">
            <a:spAutoFit/>
          </a:bodyPr>
          <a:lstStyle/>
          <a:p>
            <a:r>
              <a:rPr lang="fr-FR">
                <a:effectLst>
                  <a:outerShdw blurRad="38100" dist="38100" dir="2700000" algn="tl">
                    <a:srgbClr val="000000"/>
                  </a:outerShdw>
                </a:effectLst>
                <a:latin typeface="Comic Sans MS" pitchFamily="66" charset="0"/>
              </a:rPr>
              <a:t>Série</a:t>
            </a:r>
            <a:endParaRPr lang="fr-FR" dirty="0"/>
          </a:p>
        </p:txBody>
      </p:sp>
      <p:sp>
        <p:nvSpPr>
          <p:cNvPr id="25" name="ZoneTexte 24">
            <a:extLst>
              <a:ext uri="{FF2B5EF4-FFF2-40B4-BE49-F238E27FC236}">
                <a16:creationId xmlns:a16="http://schemas.microsoft.com/office/drawing/2014/main" id="{3217C09E-774A-5543-CEE9-B32681E037A1}"/>
              </a:ext>
            </a:extLst>
          </p:cNvPr>
          <p:cNvSpPr txBox="1"/>
          <p:nvPr/>
        </p:nvSpPr>
        <p:spPr>
          <a:xfrm>
            <a:off x="2371459" y="5272650"/>
            <a:ext cx="6101696" cy="341632"/>
          </a:xfrm>
          <a:prstGeom prst="rect">
            <a:avLst/>
          </a:prstGeom>
          <a:noFill/>
        </p:spPr>
        <p:txBody>
          <a:bodyPr wrap="square">
            <a:spAutoFit/>
          </a:bodyPr>
          <a:lstStyle/>
          <a:p>
            <a:pPr>
              <a:lnSpc>
                <a:spcPct val="90000"/>
              </a:lnSpc>
              <a:spcBef>
                <a:spcPct val="50000"/>
              </a:spcBef>
              <a:buClr>
                <a:schemeClr val="accent1"/>
              </a:buClr>
              <a:buSzPct val="80000"/>
              <a:defRPr/>
            </a:pPr>
            <a:r>
              <a:rPr lang="fr-FR" dirty="0">
                <a:effectLst>
                  <a:outerShdw blurRad="38100" dist="38100" dir="2700000" algn="tl">
                    <a:srgbClr val="000000"/>
                  </a:outerShdw>
                </a:effectLst>
                <a:latin typeface="Comic Sans MS" pitchFamily="66" charset="0"/>
              </a:rPr>
              <a:t>Mixte</a:t>
            </a:r>
          </a:p>
        </p:txBody>
      </p:sp>
    </p:spTree>
    <p:extLst>
      <p:ext uri="{BB962C8B-B14F-4D97-AF65-F5344CB8AC3E}">
        <p14:creationId xmlns:p14="http://schemas.microsoft.com/office/powerpoint/2010/main" val="162971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a:t>La régulation</a:t>
            </a:r>
            <a:endParaRPr lang="fr-FR" sz="4600" dirty="0"/>
          </a:p>
        </p:txBody>
      </p:sp>
      <p:sp>
        <p:nvSpPr>
          <p:cNvPr id="8" name="ZoneTexte 7">
            <a:extLst>
              <a:ext uri="{FF2B5EF4-FFF2-40B4-BE49-F238E27FC236}">
                <a16:creationId xmlns:a16="http://schemas.microsoft.com/office/drawing/2014/main" id="{780A176A-7004-074B-2475-20A2BE05A049}"/>
              </a:ext>
            </a:extLst>
          </p:cNvPr>
          <p:cNvSpPr txBox="1"/>
          <p:nvPr/>
        </p:nvSpPr>
        <p:spPr>
          <a:xfrm>
            <a:off x="4685232" y="1160822"/>
            <a:ext cx="6157244" cy="461665"/>
          </a:xfrm>
          <a:prstGeom prst="rect">
            <a:avLst/>
          </a:prstGeom>
          <a:noFill/>
        </p:spPr>
        <p:txBody>
          <a:bodyPr wrap="square">
            <a:spAutoFit/>
          </a:bodyPr>
          <a:lstStyle/>
          <a:p>
            <a:r>
              <a:rPr lang="fr-FR" sz="2400" dirty="0">
                <a:solidFill>
                  <a:schemeClr val="accent5">
                    <a:lumMod val="50000"/>
                  </a:schemeClr>
                </a:solidFill>
              </a:rPr>
              <a:t>Nécessité de réguler</a:t>
            </a:r>
          </a:p>
        </p:txBody>
      </p:sp>
      <p:pic>
        <p:nvPicPr>
          <p:cNvPr id="3" name="Picture 3">
            <a:extLst>
              <a:ext uri="{FF2B5EF4-FFF2-40B4-BE49-F238E27FC236}">
                <a16:creationId xmlns:a16="http://schemas.microsoft.com/office/drawing/2014/main" id="{EAF96E70-8E2C-DC1E-D3FD-4B8F58BAF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143" y="1862981"/>
            <a:ext cx="3924775" cy="424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857945A-B207-10CF-2839-B0DFFDB2C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32" y="1862981"/>
            <a:ext cx="4319587" cy="4247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58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STRUCTURE D’UN SYSTEME Régulé</a:t>
            </a:r>
            <a:r>
              <a:rPr lang="fr-FR" sz="3200" dirty="0"/>
              <a:t> </a:t>
            </a:r>
            <a:br>
              <a:rPr lang="fr-FR" dirty="0"/>
            </a:br>
            <a:r>
              <a:rPr lang="fr-FR" sz="3200" dirty="0"/>
              <a:t>Schéma fonctionnel </a:t>
            </a:r>
            <a:endParaRPr lang="fr-FR" sz="4600" dirty="0"/>
          </a:p>
        </p:txBody>
      </p:sp>
      <p:pic>
        <p:nvPicPr>
          <p:cNvPr id="5" name="Espace réservé du contenu 4">
            <a:extLst>
              <a:ext uri="{FF2B5EF4-FFF2-40B4-BE49-F238E27FC236}">
                <a16:creationId xmlns:a16="http://schemas.microsoft.com/office/drawing/2014/main" id="{72BBA707-ED6D-E4D8-F041-2E573015DB5C}"/>
              </a:ext>
            </a:extLst>
          </p:cNvPr>
          <p:cNvPicPr>
            <a:picLocks noGrp="1" noChangeAspect="1"/>
          </p:cNvPicPr>
          <p:nvPr>
            <p:ph idx="1"/>
          </p:nvPr>
        </p:nvPicPr>
        <p:blipFill>
          <a:blip r:embed="rId3"/>
          <a:stretch>
            <a:fillRect/>
          </a:stretch>
        </p:blipFill>
        <p:spPr>
          <a:xfrm>
            <a:off x="1717813" y="3016592"/>
            <a:ext cx="8756374" cy="3033136"/>
          </a:xfrm>
        </p:spPr>
      </p:pic>
      <p:sp>
        <p:nvSpPr>
          <p:cNvPr id="7" name="ZoneTexte 6">
            <a:extLst>
              <a:ext uri="{FF2B5EF4-FFF2-40B4-BE49-F238E27FC236}">
                <a16:creationId xmlns:a16="http://schemas.microsoft.com/office/drawing/2014/main" id="{7466826D-3335-7404-60FD-EA2A8EEB1D20}"/>
              </a:ext>
            </a:extLst>
          </p:cNvPr>
          <p:cNvSpPr txBox="1"/>
          <p:nvPr/>
        </p:nvSpPr>
        <p:spPr>
          <a:xfrm>
            <a:off x="1232452" y="1858841"/>
            <a:ext cx="10515600" cy="1015663"/>
          </a:xfrm>
          <a:prstGeom prst="rect">
            <a:avLst/>
          </a:prstGeom>
          <a:noFill/>
        </p:spPr>
        <p:txBody>
          <a:bodyPr wrap="square">
            <a:spAutoFit/>
          </a:bodyPr>
          <a:lstStyle/>
          <a:p>
            <a:r>
              <a:rPr lang="fr-FR" sz="3000" dirty="0">
                <a:solidFill>
                  <a:srgbClr val="374151"/>
                </a:solidFill>
                <a:latin typeface="Söhne"/>
              </a:rPr>
              <a:t>C’est une représentation graphique abrégée des entités entrée et sortie d’un système physique</a:t>
            </a:r>
          </a:p>
        </p:txBody>
      </p:sp>
      <p:sp>
        <p:nvSpPr>
          <p:cNvPr id="8" name="Rectangle 7">
            <a:hlinkClick r:id="rId4" action="ppaction://hlinksldjump" tooltip="c'est ce que je veux, ce que je désire obtenir, exemple je veux"/>
            <a:extLst>
              <a:ext uri="{FF2B5EF4-FFF2-40B4-BE49-F238E27FC236}">
                <a16:creationId xmlns:a16="http://schemas.microsoft.com/office/drawing/2014/main" id="{0D26DB82-7F7E-CC56-F5EF-2D9FE6144B42}"/>
              </a:ext>
            </a:extLst>
          </p:cNvPr>
          <p:cNvSpPr/>
          <p:nvPr/>
        </p:nvSpPr>
        <p:spPr>
          <a:xfrm>
            <a:off x="1888435" y="3945836"/>
            <a:ext cx="1192696" cy="51683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dirty="0"/>
          </a:p>
        </p:txBody>
      </p:sp>
      <p:sp>
        <p:nvSpPr>
          <p:cNvPr id="9" name="Ellipse 8">
            <a:extLst>
              <a:ext uri="{FF2B5EF4-FFF2-40B4-BE49-F238E27FC236}">
                <a16:creationId xmlns:a16="http://schemas.microsoft.com/office/drawing/2014/main" id="{70C9C8AC-0095-08AD-7CF2-05A46A751230}"/>
              </a:ext>
            </a:extLst>
          </p:cNvPr>
          <p:cNvSpPr/>
          <p:nvPr/>
        </p:nvSpPr>
        <p:spPr>
          <a:xfrm>
            <a:off x="3896139" y="4194313"/>
            <a:ext cx="715618" cy="516835"/>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0" name="Ellipse 9">
            <a:hlinkClick r:id="rId4" action="ppaction://hlinksldjump" tooltip="Compare en permanence la consigne (w) et la grandeur"/>
            <a:extLst>
              <a:ext uri="{FF2B5EF4-FFF2-40B4-BE49-F238E27FC236}">
                <a16:creationId xmlns:a16="http://schemas.microsoft.com/office/drawing/2014/main" id="{036CF19D-1824-5997-EACF-1F7E1235CD84}"/>
              </a:ext>
            </a:extLst>
          </p:cNvPr>
          <p:cNvSpPr/>
          <p:nvPr/>
        </p:nvSpPr>
        <p:spPr>
          <a:xfrm>
            <a:off x="4035287" y="4263887"/>
            <a:ext cx="437322" cy="377687"/>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1" name="Rectangle 10">
            <a:hlinkClick r:id="rId4" action="ppaction://hlinksldjump" tooltip="C’est un dispositif isolé soumis à des lois bien définies"/>
            <a:extLst>
              <a:ext uri="{FF2B5EF4-FFF2-40B4-BE49-F238E27FC236}">
                <a16:creationId xmlns:a16="http://schemas.microsoft.com/office/drawing/2014/main" id="{70A7D7B3-7ECC-3F76-474E-19EF143FAA56}"/>
              </a:ext>
            </a:extLst>
          </p:cNvPr>
          <p:cNvSpPr/>
          <p:nvPr/>
        </p:nvSpPr>
        <p:spPr>
          <a:xfrm>
            <a:off x="7580245" y="4194312"/>
            <a:ext cx="1232452" cy="5168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2" name="Rectangle 11">
            <a:hlinkClick r:id="rId4" action="ppaction://hlinksldjump" tooltip="Il donne la mesure qu'on a réellement"/>
            <a:extLst>
              <a:ext uri="{FF2B5EF4-FFF2-40B4-BE49-F238E27FC236}">
                <a16:creationId xmlns:a16="http://schemas.microsoft.com/office/drawing/2014/main" id="{34B0C278-948D-17AE-A9AB-396E70157D68}"/>
              </a:ext>
            </a:extLst>
          </p:cNvPr>
          <p:cNvSpPr/>
          <p:nvPr/>
        </p:nvSpPr>
        <p:spPr>
          <a:xfrm>
            <a:off x="6490252" y="5267739"/>
            <a:ext cx="1321905" cy="61622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sp>
        <p:nvSpPr>
          <p:cNvPr id="13" name="Rectangle 12">
            <a:hlinkClick r:id="rId4" action="ppaction://hlinksldjump" tooltip="Algo pour corriger l'écart"/>
            <a:extLst>
              <a:ext uri="{FF2B5EF4-FFF2-40B4-BE49-F238E27FC236}">
                <a16:creationId xmlns:a16="http://schemas.microsoft.com/office/drawing/2014/main" id="{4F342AB6-96E4-795D-93AE-A7FF7BB9560C}"/>
              </a:ext>
            </a:extLst>
          </p:cNvPr>
          <p:cNvSpPr/>
          <p:nvPr/>
        </p:nvSpPr>
        <p:spPr>
          <a:xfrm>
            <a:off x="5426765" y="4194312"/>
            <a:ext cx="1232452" cy="51683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fr-FR" dirty="0"/>
          </a:p>
        </p:txBody>
      </p:sp>
    </p:spTree>
    <p:extLst>
      <p:ext uri="{BB962C8B-B14F-4D97-AF65-F5344CB8AC3E}">
        <p14:creationId xmlns:p14="http://schemas.microsoft.com/office/powerpoint/2010/main" val="1784420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a:bodyPr>
          <a:lstStyle/>
          <a:p>
            <a:pPr algn="ctr"/>
            <a:r>
              <a:rPr lang="fr-FR" sz="4600" dirty="0"/>
              <a:t>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3000" b="0" i="0" dirty="0">
                <a:solidFill>
                  <a:srgbClr val="374151"/>
                </a:solidFill>
                <a:effectLst/>
                <a:latin typeface="Söhne"/>
              </a:rPr>
              <a:t>Les boucles de régulation, souvent appelées boucles de rétroaction ou boucles de contrôle, sont des mécanismes fondamentaux dans de nombreux systèmes, qu'ils soient biologiques, mécaniques, électriques ou industriels. Elles sont utilisées pour maintenir un système à un état désiré en ajustant et en corrigeant continuellement les variations par rapport à cet état.</a:t>
            </a:r>
            <a:endParaRPr lang="fr-FR" sz="3000" dirty="0"/>
          </a:p>
          <a:p>
            <a:pPr marL="0" indent="0" algn="just">
              <a:buNone/>
            </a:pPr>
            <a:endParaRPr lang="fr-FR" sz="3000" dirty="0"/>
          </a:p>
        </p:txBody>
      </p:sp>
    </p:spTree>
    <p:extLst>
      <p:ext uri="{BB962C8B-B14F-4D97-AF65-F5344CB8AC3E}">
        <p14:creationId xmlns:p14="http://schemas.microsoft.com/office/powerpoint/2010/main" val="227013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Capteur (ou détecteur) :</a:t>
            </a:r>
            <a:r>
              <a:rPr lang="fr-FR" sz="2800" b="0" i="0" dirty="0">
                <a:solidFill>
                  <a:srgbClr val="374151"/>
                </a:solidFill>
                <a:effectLst/>
                <a:latin typeface="Söhne"/>
              </a:rPr>
              <a:t> C'est le composant qui surveille et mesure les variations ou les paramètres du système. Il collecte des informations sur l'état actuel du système, comme la température, la pression, le niveau, etc.</a:t>
            </a:r>
            <a:endParaRPr lang="fr-FR" sz="3000" dirty="0"/>
          </a:p>
        </p:txBody>
      </p:sp>
    </p:spTree>
    <p:extLst>
      <p:ext uri="{BB962C8B-B14F-4D97-AF65-F5344CB8AC3E}">
        <p14:creationId xmlns:p14="http://schemas.microsoft.com/office/powerpoint/2010/main" val="959239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Comparateur (ou régulateur) :</a:t>
            </a:r>
            <a:r>
              <a:rPr lang="fr-FR" sz="2800" b="0" i="0" dirty="0">
                <a:solidFill>
                  <a:srgbClr val="374151"/>
                </a:solidFill>
                <a:effectLst/>
                <a:latin typeface="Söhne"/>
              </a:rPr>
              <a:t> C'est la partie de la boucle qui compare les mesures du capteur à une valeur de référence prédéfinie, appelée consigne. Il détermine ainsi la différence entre l'état actuel et l'état souhaité du système.</a:t>
            </a:r>
            <a:endParaRPr lang="fr-FR" sz="2800" dirty="0"/>
          </a:p>
        </p:txBody>
      </p:sp>
    </p:spTree>
    <p:extLst>
      <p:ext uri="{BB962C8B-B14F-4D97-AF65-F5344CB8AC3E}">
        <p14:creationId xmlns:p14="http://schemas.microsoft.com/office/powerpoint/2010/main" val="23753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Composition d’une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1" i="0" dirty="0">
                <a:effectLst/>
                <a:latin typeface="Söhne"/>
              </a:rPr>
              <a:t>Actionneur :</a:t>
            </a:r>
            <a:r>
              <a:rPr lang="fr-FR" sz="2800" b="0" i="0" dirty="0">
                <a:solidFill>
                  <a:srgbClr val="374151"/>
                </a:solidFill>
                <a:effectLst/>
                <a:latin typeface="Söhne"/>
              </a:rPr>
              <a:t> Il s'agit du composant qui prend les signaux du comparateur pour effectuer des ajustements dans le système afin de le ramener vers la valeur de consigne. L'actionneur peut agir en augmentant ou en diminuant certains paramètres pour corriger l'écart entre l'état réel et l'état désiré.</a:t>
            </a:r>
            <a:endParaRPr lang="fr-FR" sz="2800" dirty="0"/>
          </a:p>
        </p:txBody>
      </p:sp>
    </p:spTree>
    <p:extLst>
      <p:ext uri="{BB962C8B-B14F-4D97-AF65-F5344CB8AC3E}">
        <p14:creationId xmlns:p14="http://schemas.microsoft.com/office/powerpoint/2010/main" val="4284491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78CEE-3F0B-07EC-457C-6F2F559CEBA2}"/>
              </a:ext>
            </a:extLst>
          </p:cNvPr>
          <p:cNvSpPr>
            <a:spLocks noGrp="1"/>
          </p:cNvSpPr>
          <p:nvPr>
            <p:ph type="title"/>
          </p:nvPr>
        </p:nvSpPr>
        <p:spPr>
          <a:xfrm>
            <a:off x="1451578" y="342420"/>
            <a:ext cx="9603275" cy="1049235"/>
          </a:xfrm>
        </p:spPr>
        <p:txBody>
          <a:bodyPr>
            <a:normAutofit fontScale="90000"/>
          </a:bodyPr>
          <a:lstStyle/>
          <a:p>
            <a:pPr algn="ctr"/>
            <a:r>
              <a:rPr lang="fr-FR" sz="4600" dirty="0"/>
              <a:t>Types de Boucle de régulation</a:t>
            </a:r>
          </a:p>
        </p:txBody>
      </p:sp>
      <p:sp>
        <p:nvSpPr>
          <p:cNvPr id="3" name="Espace réservé du contenu 2">
            <a:extLst>
              <a:ext uri="{FF2B5EF4-FFF2-40B4-BE49-F238E27FC236}">
                <a16:creationId xmlns:a16="http://schemas.microsoft.com/office/drawing/2014/main" id="{02051A41-4A42-EF49-D4B9-93C3A732E9DA}"/>
              </a:ext>
            </a:extLst>
          </p:cNvPr>
          <p:cNvSpPr>
            <a:spLocks noGrp="1"/>
          </p:cNvSpPr>
          <p:nvPr>
            <p:ph idx="1"/>
          </p:nvPr>
        </p:nvSpPr>
        <p:spPr/>
        <p:txBody>
          <a:bodyPr>
            <a:noAutofit/>
          </a:bodyPr>
          <a:lstStyle/>
          <a:p>
            <a:pPr marL="0" indent="0" algn="just">
              <a:buNone/>
            </a:pPr>
            <a:r>
              <a:rPr lang="fr-FR" sz="2800" b="0" i="0" dirty="0">
                <a:solidFill>
                  <a:srgbClr val="374151"/>
                </a:solidFill>
                <a:effectLst/>
                <a:latin typeface="Söhne"/>
              </a:rPr>
              <a:t>Dans ce type de boucle, il n'y a pas de rétroaction directe entre la sortie et l'entrée. Les ajustements ne sont pas basés sur la sortie réelle du système, mais plutôt sur une estimation ou une prédiction. Par conséquent, ce système peut être moins précis et moins fiable que d'autres types de boucles.</a:t>
            </a:r>
            <a:endParaRPr lang="fr-FR" sz="2800" dirty="0"/>
          </a:p>
        </p:txBody>
      </p:sp>
      <p:sp>
        <p:nvSpPr>
          <p:cNvPr id="5" name="ZoneTexte 4">
            <a:extLst>
              <a:ext uri="{FF2B5EF4-FFF2-40B4-BE49-F238E27FC236}">
                <a16:creationId xmlns:a16="http://schemas.microsoft.com/office/drawing/2014/main" id="{11520F06-82C9-F396-DBF5-F2E628AB5AA3}"/>
              </a:ext>
            </a:extLst>
          </p:cNvPr>
          <p:cNvSpPr txBox="1"/>
          <p:nvPr/>
        </p:nvSpPr>
        <p:spPr>
          <a:xfrm>
            <a:off x="5101932" y="1272806"/>
            <a:ext cx="2302566" cy="430887"/>
          </a:xfrm>
          <a:prstGeom prst="rect">
            <a:avLst/>
          </a:prstGeom>
          <a:noFill/>
        </p:spPr>
        <p:txBody>
          <a:bodyPr wrap="square">
            <a:spAutoFit/>
          </a:bodyPr>
          <a:lstStyle/>
          <a:p>
            <a:r>
              <a:rPr lang="fr-FR" sz="2200" b="1" i="0" dirty="0">
                <a:effectLst/>
                <a:latin typeface="Söhne"/>
              </a:rPr>
              <a:t>Boucle ouverte </a:t>
            </a:r>
            <a:endParaRPr lang="fr-FR" sz="2200" dirty="0"/>
          </a:p>
        </p:txBody>
      </p:sp>
    </p:spTree>
    <p:extLst>
      <p:ext uri="{BB962C8B-B14F-4D97-AF65-F5344CB8AC3E}">
        <p14:creationId xmlns:p14="http://schemas.microsoft.com/office/powerpoint/2010/main" val="1762519744"/>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1470</TotalTime>
  <Words>1736</Words>
  <Application>Microsoft Office PowerPoint</Application>
  <PresentationFormat>Grand écran</PresentationFormat>
  <Paragraphs>118</Paragraphs>
  <Slides>39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39</vt:i4>
      </vt:variant>
    </vt:vector>
  </HeadingPairs>
  <TitlesOfParts>
    <vt:vector size="46" baseType="lpstr">
      <vt:lpstr>Arial</vt:lpstr>
      <vt:lpstr>Comic Sans MS</vt:lpstr>
      <vt:lpstr>Gill Sans MT</vt:lpstr>
      <vt:lpstr>Söhne</vt:lpstr>
      <vt:lpstr>Tahoma</vt:lpstr>
      <vt:lpstr>Wingdings</vt:lpstr>
      <vt:lpstr>Galerie</vt:lpstr>
      <vt:lpstr>LA régulation industrielle</vt:lpstr>
      <vt:lpstr>introduction</vt:lpstr>
      <vt:lpstr>STRUCTURE D’UN SYSTEME Régulé :  </vt:lpstr>
      <vt:lpstr>STRUCTURE D’UN SYSTEME Régulé  Schéma fonctionnel </vt:lpstr>
      <vt:lpstr>Boucle de régulation</vt:lpstr>
      <vt:lpstr>Composition d’une Boucle de régulation</vt:lpstr>
      <vt:lpstr>Composition d’une Boucle de régulation</vt:lpstr>
      <vt:lpstr>Composition d’une Boucle de régulation</vt:lpstr>
      <vt:lpstr>Types de Boucle de régulation</vt:lpstr>
      <vt:lpstr>Types de Boucle de régulation</vt:lpstr>
      <vt:lpstr>Types de Boucle de régulation</vt:lpstr>
      <vt:lpstr>Types de Boucle de régulation</vt:lpstr>
      <vt:lpstr>Types de Boucle de régulation</vt:lpstr>
      <vt:lpstr>Types de Boucle de régulation</vt:lpstr>
      <vt:lpstr>Types de Boucle de régulation</vt:lpstr>
      <vt:lpstr>Exemple de système de régulation </vt:lpstr>
      <vt:lpstr>Exemple de système de régulation </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 p.I.d</vt:lpstr>
      <vt:lpstr>La régulation</vt:lpstr>
      <vt:lpstr>La régulation</vt:lpstr>
      <vt:lpstr>La régulation</vt:lpstr>
      <vt:lpstr>La régulation</vt:lpstr>
      <vt:lpstr>La régulation</vt:lpstr>
      <vt:lpstr>La régulation</vt:lpstr>
      <vt:lpstr>La régulation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AG_AUTOMATION</dc:creator>
  <cp:lastModifiedBy>AG_AUTOMATION</cp:lastModifiedBy>
  <cp:revision>9</cp:revision>
  <dcterms:created xsi:type="dcterms:W3CDTF">2024-01-07T15:51:38Z</dcterms:created>
  <dcterms:modified xsi:type="dcterms:W3CDTF">2024-01-19T15:42:58Z</dcterms:modified>
</cp:coreProperties>
</file>