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3" r:id="rId6"/>
    <p:sldId id="258" r:id="rId7"/>
    <p:sldId id="259" r:id="rId8"/>
    <p:sldId id="260" r:id="rId9"/>
    <p:sldId id="261" r:id="rId10"/>
    <p:sldId id="267" r:id="rId11"/>
    <p:sldId id="271" r:id="rId12"/>
    <p:sldId id="262"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7C1D8-2FEE-ECD2-D29A-7C9841CE9096}"/>
              </a:ext>
            </a:extLst>
          </p:cNvPr>
          <p:cNvSpPr>
            <a:spLocks noGrp="1"/>
          </p:cNvSpPr>
          <p:nvPr>
            <p:ph type="ctrTitle"/>
          </p:nvPr>
        </p:nvSpPr>
        <p:spPr>
          <a:xfrm>
            <a:off x="888731" y="2325539"/>
            <a:ext cx="10414537" cy="841944"/>
          </a:xfrm>
        </p:spPr>
        <p:txBody>
          <a:bodyPr>
            <a:noAutofit/>
          </a:bodyPr>
          <a:lstStyle/>
          <a:p>
            <a:pPr algn="ctr"/>
            <a:r>
              <a:rPr lang="fr-FR" sz="4800" dirty="0"/>
              <a:t>LA régulation industrielle</a:t>
            </a:r>
          </a:p>
        </p:txBody>
      </p:sp>
    </p:spTree>
    <p:extLst>
      <p:ext uri="{BB962C8B-B14F-4D97-AF65-F5344CB8AC3E}">
        <p14:creationId xmlns:p14="http://schemas.microsoft.com/office/powerpoint/2010/main" val="421210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5101932" y="1272806"/>
            <a:ext cx="2302566" cy="430887"/>
          </a:xfrm>
          <a:prstGeom prst="rect">
            <a:avLst/>
          </a:prstGeom>
          <a:noFill/>
        </p:spPr>
        <p:txBody>
          <a:bodyPr wrap="square">
            <a:spAutoFit/>
          </a:bodyPr>
          <a:lstStyle/>
          <a:p>
            <a:r>
              <a:rPr lang="fr-FR" sz="2200" b="1" i="0" dirty="0">
                <a:effectLst/>
                <a:latin typeface="Söhne"/>
              </a:rPr>
              <a:t>Boucle ouverte </a:t>
            </a:r>
            <a:endParaRPr lang="fr-FR" sz="2200" dirty="0"/>
          </a:p>
        </p:txBody>
      </p:sp>
      <p:pic>
        <p:nvPicPr>
          <p:cNvPr id="7" name="Espace réservé du contenu 6">
            <a:extLst>
              <a:ext uri="{FF2B5EF4-FFF2-40B4-BE49-F238E27FC236}">
                <a16:creationId xmlns:a16="http://schemas.microsoft.com/office/drawing/2014/main" id="{01EF2837-3559-F8AE-834A-018760BA3BE0}"/>
              </a:ext>
            </a:extLst>
          </p:cNvPr>
          <p:cNvPicPr>
            <a:picLocks noChangeAspect="1"/>
          </p:cNvPicPr>
          <p:nvPr/>
        </p:nvPicPr>
        <p:blipFill>
          <a:blip r:embed="rId2"/>
          <a:stretch>
            <a:fillRect/>
          </a:stretch>
        </p:blipFill>
        <p:spPr>
          <a:xfrm>
            <a:off x="2620776" y="2467703"/>
            <a:ext cx="7264773" cy="2546481"/>
          </a:xfrm>
          <a:prstGeom prst="rect">
            <a:avLst/>
          </a:prstGeom>
        </p:spPr>
      </p:pic>
    </p:spTree>
    <p:extLst>
      <p:ext uri="{BB962C8B-B14F-4D97-AF65-F5344CB8AC3E}">
        <p14:creationId xmlns:p14="http://schemas.microsoft.com/office/powerpoint/2010/main" val="414303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3848502" y="1391655"/>
            <a:ext cx="4494995" cy="430887"/>
          </a:xfrm>
          <a:prstGeom prst="rect">
            <a:avLst/>
          </a:prstGeom>
          <a:noFill/>
        </p:spPr>
        <p:txBody>
          <a:bodyPr wrap="square">
            <a:spAutoFit/>
          </a:bodyPr>
          <a:lstStyle/>
          <a:p>
            <a:r>
              <a:rPr lang="fr-FR" sz="2200" b="1" i="0" dirty="0">
                <a:effectLst/>
                <a:latin typeface="Söhne"/>
              </a:rPr>
              <a:t>Boucle ouverte (Courbe de la sortie) </a:t>
            </a:r>
            <a:endParaRPr lang="fr-FR" sz="2200" dirty="0"/>
          </a:p>
        </p:txBody>
      </p:sp>
    </p:spTree>
    <p:extLst>
      <p:ext uri="{BB962C8B-B14F-4D97-AF65-F5344CB8AC3E}">
        <p14:creationId xmlns:p14="http://schemas.microsoft.com/office/powerpoint/2010/main" val="292402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0" i="0" dirty="0">
                <a:solidFill>
                  <a:srgbClr val="374151"/>
                </a:solidFill>
                <a:effectLst/>
                <a:latin typeface="Söhne"/>
              </a:rPr>
              <a:t>C'est le type de boucle de régulation le plus couramment utilisé. Elle inclut une rétroaction où la sortie du système est comparée à la valeur de consigne pour apporter des ajustements continus. Les boucles de régulation fermées sont souvent plus stables et offrent un contrôle plus précis des systèmes.</a:t>
            </a:r>
            <a:endParaRPr lang="fr-FR" sz="2800" dirty="0"/>
          </a:p>
        </p:txBody>
      </p:sp>
      <p:sp>
        <p:nvSpPr>
          <p:cNvPr id="5" name="ZoneTexte 4">
            <a:extLst>
              <a:ext uri="{FF2B5EF4-FFF2-40B4-BE49-F238E27FC236}">
                <a16:creationId xmlns:a16="http://schemas.microsoft.com/office/drawing/2014/main" id="{CA00FA90-3AB2-780F-ED92-B7659D21F668}"/>
              </a:ext>
            </a:extLst>
          </p:cNvPr>
          <p:cNvSpPr txBox="1"/>
          <p:nvPr/>
        </p:nvSpPr>
        <p:spPr>
          <a:xfrm>
            <a:off x="5120154" y="1242028"/>
            <a:ext cx="2266121" cy="461665"/>
          </a:xfrm>
          <a:prstGeom prst="rect">
            <a:avLst/>
          </a:prstGeom>
          <a:noFill/>
        </p:spPr>
        <p:txBody>
          <a:bodyPr wrap="square">
            <a:spAutoFit/>
          </a:bodyPr>
          <a:lstStyle/>
          <a:p>
            <a:r>
              <a:rPr lang="fr-FR" sz="2400" b="1" i="0" dirty="0">
                <a:effectLst/>
                <a:latin typeface="Söhne"/>
              </a:rPr>
              <a:t>Boucle fermée </a:t>
            </a:r>
            <a:endParaRPr lang="fr-FR" sz="2400" dirty="0"/>
          </a:p>
        </p:txBody>
      </p:sp>
    </p:spTree>
    <p:extLst>
      <p:ext uri="{BB962C8B-B14F-4D97-AF65-F5344CB8AC3E}">
        <p14:creationId xmlns:p14="http://schemas.microsoft.com/office/powerpoint/2010/main" val="47465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CA00FA90-3AB2-780F-ED92-B7659D21F668}"/>
              </a:ext>
            </a:extLst>
          </p:cNvPr>
          <p:cNvSpPr txBox="1"/>
          <p:nvPr/>
        </p:nvSpPr>
        <p:spPr>
          <a:xfrm>
            <a:off x="5120154" y="1242028"/>
            <a:ext cx="2266121" cy="461665"/>
          </a:xfrm>
          <a:prstGeom prst="rect">
            <a:avLst/>
          </a:prstGeom>
          <a:noFill/>
        </p:spPr>
        <p:txBody>
          <a:bodyPr wrap="square">
            <a:spAutoFit/>
          </a:bodyPr>
          <a:lstStyle/>
          <a:p>
            <a:r>
              <a:rPr lang="fr-FR" sz="2400" b="1" i="0" dirty="0">
                <a:effectLst/>
                <a:latin typeface="Söhne"/>
              </a:rPr>
              <a:t>Boucle fermée </a:t>
            </a:r>
            <a:endParaRPr lang="fr-FR" sz="2400" dirty="0"/>
          </a:p>
        </p:txBody>
      </p:sp>
      <p:pic>
        <p:nvPicPr>
          <p:cNvPr id="8" name="Image 7">
            <a:extLst>
              <a:ext uri="{FF2B5EF4-FFF2-40B4-BE49-F238E27FC236}">
                <a16:creationId xmlns:a16="http://schemas.microsoft.com/office/drawing/2014/main" id="{913CC62E-5D56-A33A-A2E5-4F62AF647557}"/>
              </a:ext>
            </a:extLst>
          </p:cNvPr>
          <p:cNvPicPr>
            <a:picLocks noChangeAspect="1"/>
          </p:cNvPicPr>
          <p:nvPr/>
        </p:nvPicPr>
        <p:blipFill>
          <a:blip r:embed="rId2"/>
          <a:stretch>
            <a:fillRect/>
          </a:stretch>
        </p:blipFill>
        <p:spPr>
          <a:xfrm>
            <a:off x="2584269" y="2603301"/>
            <a:ext cx="7023461" cy="2603634"/>
          </a:xfrm>
          <a:prstGeom prst="rect">
            <a:avLst/>
          </a:prstGeom>
        </p:spPr>
      </p:pic>
    </p:spTree>
    <p:extLst>
      <p:ext uri="{BB962C8B-B14F-4D97-AF65-F5344CB8AC3E}">
        <p14:creationId xmlns:p14="http://schemas.microsoft.com/office/powerpoint/2010/main" val="2302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a:t>Exemple de système de régulation </a:t>
            </a:r>
            <a:endParaRPr lang="fr-FR" sz="4600" dirty="0"/>
          </a:p>
        </p:txBody>
      </p:sp>
      <p:sp>
        <p:nvSpPr>
          <p:cNvPr id="4" name="ZoneTexte 3">
            <a:extLst>
              <a:ext uri="{FF2B5EF4-FFF2-40B4-BE49-F238E27FC236}">
                <a16:creationId xmlns:a16="http://schemas.microsoft.com/office/drawing/2014/main" id="{73494E88-1FC2-E998-6043-1397460510BC}"/>
              </a:ext>
            </a:extLst>
          </p:cNvPr>
          <p:cNvSpPr txBox="1"/>
          <p:nvPr/>
        </p:nvSpPr>
        <p:spPr>
          <a:xfrm>
            <a:off x="4154557" y="1206989"/>
            <a:ext cx="6102626" cy="369332"/>
          </a:xfrm>
          <a:prstGeom prst="rect">
            <a:avLst/>
          </a:prstGeom>
          <a:noFill/>
        </p:spPr>
        <p:txBody>
          <a:bodyPr wrap="square">
            <a:spAutoFit/>
          </a:bodyPr>
          <a:lstStyle/>
          <a:p>
            <a:r>
              <a:rPr lang="fr-FR" dirty="0"/>
              <a:t>REGULATION AUTOMATIQUE DE NIVEAU</a:t>
            </a:r>
          </a:p>
        </p:txBody>
      </p:sp>
      <p:pic>
        <p:nvPicPr>
          <p:cNvPr id="7" name="Image 6">
            <a:extLst>
              <a:ext uri="{FF2B5EF4-FFF2-40B4-BE49-F238E27FC236}">
                <a16:creationId xmlns:a16="http://schemas.microsoft.com/office/drawing/2014/main" id="{8B9A4078-2032-0686-26BC-CEA09A0D21E8}"/>
              </a:ext>
            </a:extLst>
          </p:cNvPr>
          <p:cNvPicPr>
            <a:picLocks noChangeAspect="1"/>
          </p:cNvPicPr>
          <p:nvPr/>
        </p:nvPicPr>
        <p:blipFill>
          <a:blip r:embed="rId2"/>
          <a:stretch>
            <a:fillRect/>
          </a:stretch>
        </p:blipFill>
        <p:spPr>
          <a:xfrm>
            <a:off x="2574235" y="1938130"/>
            <a:ext cx="7374835" cy="4075043"/>
          </a:xfrm>
          <a:prstGeom prst="rect">
            <a:avLst/>
          </a:prstGeom>
        </p:spPr>
      </p:pic>
    </p:spTree>
    <p:extLst>
      <p:ext uri="{BB962C8B-B14F-4D97-AF65-F5344CB8AC3E}">
        <p14:creationId xmlns:p14="http://schemas.microsoft.com/office/powerpoint/2010/main" val="204071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a:t>Exemple de système de régulation </a:t>
            </a:r>
            <a:endParaRPr lang="fr-FR" sz="4600" dirty="0"/>
          </a:p>
        </p:txBody>
      </p:sp>
      <p:sp>
        <p:nvSpPr>
          <p:cNvPr id="4" name="ZoneTexte 3">
            <a:extLst>
              <a:ext uri="{FF2B5EF4-FFF2-40B4-BE49-F238E27FC236}">
                <a16:creationId xmlns:a16="http://schemas.microsoft.com/office/drawing/2014/main" id="{73494E88-1FC2-E998-6043-1397460510BC}"/>
              </a:ext>
            </a:extLst>
          </p:cNvPr>
          <p:cNvSpPr txBox="1"/>
          <p:nvPr/>
        </p:nvSpPr>
        <p:spPr>
          <a:xfrm>
            <a:off x="3607905" y="1206989"/>
            <a:ext cx="6102626" cy="369332"/>
          </a:xfrm>
          <a:prstGeom prst="rect">
            <a:avLst/>
          </a:prstGeom>
          <a:noFill/>
        </p:spPr>
        <p:txBody>
          <a:bodyPr wrap="square">
            <a:spAutoFit/>
          </a:bodyPr>
          <a:lstStyle/>
          <a:p>
            <a:r>
              <a:rPr lang="fr-FR" dirty="0"/>
              <a:t>Schéma fonctionnel de la boucle de régulation de niveau</a:t>
            </a:r>
          </a:p>
        </p:txBody>
      </p:sp>
      <p:pic>
        <p:nvPicPr>
          <p:cNvPr id="5" name="Image 4">
            <a:extLst>
              <a:ext uri="{FF2B5EF4-FFF2-40B4-BE49-F238E27FC236}">
                <a16:creationId xmlns:a16="http://schemas.microsoft.com/office/drawing/2014/main" id="{A523707E-5A39-8073-56C7-34B511F83781}"/>
              </a:ext>
            </a:extLst>
          </p:cNvPr>
          <p:cNvPicPr>
            <a:picLocks noChangeAspect="1"/>
          </p:cNvPicPr>
          <p:nvPr/>
        </p:nvPicPr>
        <p:blipFill>
          <a:blip r:embed="rId2"/>
          <a:stretch>
            <a:fillRect/>
          </a:stretch>
        </p:blipFill>
        <p:spPr>
          <a:xfrm>
            <a:off x="2168232" y="2037523"/>
            <a:ext cx="8169965" cy="3896138"/>
          </a:xfrm>
          <a:prstGeom prst="rect">
            <a:avLst/>
          </a:prstGeom>
        </p:spPr>
      </p:pic>
    </p:spTree>
    <p:extLst>
      <p:ext uri="{BB962C8B-B14F-4D97-AF65-F5344CB8AC3E}">
        <p14:creationId xmlns:p14="http://schemas.microsoft.com/office/powerpoint/2010/main" val="97553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introduction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a:xfrm>
            <a:off x="1451578" y="1703693"/>
            <a:ext cx="9603275" cy="4468507"/>
          </a:xfrm>
        </p:spPr>
        <p:txBody>
          <a:bodyPr>
            <a:noAutofit/>
          </a:bodyPr>
          <a:lstStyle/>
          <a:p>
            <a:pPr marL="0" indent="0" algn="just">
              <a:buNone/>
            </a:pPr>
            <a:r>
              <a:rPr lang="fr-FR" sz="3000" dirty="0">
                <a:solidFill>
                  <a:srgbClr val="374151"/>
                </a:solidFill>
                <a:latin typeface="Söhne"/>
              </a:rPr>
              <a:t>La régulation permet de maintenir une grandeur physique à une valeur constante quelques soient les perturbations extérieures. L'objectif global de la régulation peut se résumer par ces trois mots clefs : Mesurer, Comparer et Corriger. Pour réguler un système il faut effectuer des mesures pour obtenir certaines connaissances avant d’entreprendre une action. Ces mesures seront obtenues par l’intermédiaire d’appareillages spécifiques.</a:t>
            </a:r>
          </a:p>
        </p:txBody>
      </p:sp>
    </p:spTree>
    <p:extLst>
      <p:ext uri="{BB962C8B-B14F-4D97-AF65-F5344CB8AC3E}">
        <p14:creationId xmlns:p14="http://schemas.microsoft.com/office/powerpoint/2010/main" val="410531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STRUCTURE D’UN SYSTEME Régulé</a:t>
            </a:r>
            <a:r>
              <a:rPr lang="fr-FR" sz="3200" dirty="0"/>
              <a:t> :  </a:t>
            </a:r>
            <a:endParaRPr lang="fr-FR" sz="4600" dirty="0"/>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a:xfrm>
            <a:off x="1451578" y="1932294"/>
            <a:ext cx="9603275" cy="3385142"/>
          </a:xfrm>
        </p:spPr>
        <p:txBody>
          <a:bodyPr>
            <a:noAutofit/>
          </a:bodyPr>
          <a:lstStyle/>
          <a:p>
            <a:pPr marL="0" indent="0" algn="just">
              <a:buNone/>
            </a:pPr>
            <a:r>
              <a:rPr lang="fr-FR" sz="3000" dirty="0">
                <a:solidFill>
                  <a:srgbClr val="374151"/>
                </a:solidFill>
                <a:latin typeface="Söhne"/>
              </a:rPr>
              <a:t>Le principe de base d’une régulation est de mesurer l'écart entre la valeur réelle et la valeur cible de la grandeur régulée, et de piloter les actionneurs agissant sur cette grandeur pour réduire cet écart. </a:t>
            </a:r>
          </a:p>
        </p:txBody>
      </p:sp>
    </p:spTree>
    <p:extLst>
      <p:ext uri="{BB962C8B-B14F-4D97-AF65-F5344CB8AC3E}">
        <p14:creationId xmlns:p14="http://schemas.microsoft.com/office/powerpoint/2010/main" val="32935703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STRUCTURE D’UN SYSTEME Régulé</a:t>
            </a:r>
            <a:r>
              <a:rPr lang="fr-FR" sz="3200" dirty="0"/>
              <a:t> </a:t>
            </a:r>
            <a:br>
              <a:rPr lang="fr-FR" dirty="0"/>
            </a:br>
            <a:r>
              <a:rPr lang="fr-FR" sz="3200" dirty="0"/>
              <a:t>Schéma fonctionnel </a:t>
            </a:r>
            <a:endParaRPr lang="fr-FR" sz="4600" dirty="0"/>
          </a:p>
        </p:txBody>
      </p:sp>
      <p:pic>
        <p:nvPicPr>
          <p:cNvPr id="5" name="Espace réservé du contenu 4">
            <a:extLst>
              <a:ext uri="{FF2B5EF4-FFF2-40B4-BE49-F238E27FC236}">
                <a16:creationId xmlns:a16="http://schemas.microsoft.com/office/drawing/2014/main" id="{72BBA707-ED6D-E4D8-F041-2E573015DB5C}"/>
              </a:ext>
            </a:extLst>
          </p:cNvPr>
          <p:cNvPicPr>
            <a:picLocks noGrp="1" noChangeAspect="1"/>
          </p:cNvPicPr>
          <p:nvPr>
            <p:ph idx="1"/>
          </p:nvPr>
        </p:nvPicPr>
        <p:blipFill>
          <a:blip r:embed="rId3"/>
          <a:stretch>
            <a:fillRect/>
          </a:stretch>
        </p:blipFill>
        <p:spPr>
          <a:xfrm>
            <a:off x="1717813" y="3016592"/>
            <a:ext cx="8756374" cy="3033136"/>
          </a:xfrm>
        </p:spPr>
      </p:pic>
      <p:sp>
        <p:nvSpPr>
          <p:cNvPr id="7" name="ZoneTexte 6">
            <a:extLst>
              <a:ext uri="{FF2B5EF4-FFF2-40B4-BE49-F238E27FC236}">
                <a16:creationId xmlns:a16="http://schemas.microsoft.com/office/drawing/2014/main" id="{7466826D-3335-7404-60FD-EA2A8EEB1D20}"/>
              </a:ext>
            </a:extLst>
          </p:cNvPr>
          <p:cNvSpPr txBox="1"/>
          <p:nvPr/>
        </p:nvSpPr>
        <p:spPr>
          <a:xfrm>
            <a:off x="1232452" y="1858841"/>
            <a:ext cx="10515600" cy="1015663"/>
          </a:xfrm>
          <a:prstGeom prst="rect">
            <a:avLst/>
          </a:prstGeom>
          <a:noFill/>
        </p:spPr>
        <p:txBody>
          <a:bodyPr wrap="square">
            <a:spAutoFit/>
          </a:bodyPr>
          <a:lstStyle/>
          <a:p>
            <a:r>
              <a:rPr lang="fr-FR" sz="3000" dirty="0">
                <a:solidFill>
                  <a:srgbClr val="374151"/>
                </a:solidFill>
                <a:latin typeface="Söhne"/>
              </a:rPr>
              <a:t>C’est une représentation graphique abrégée des entités entrée et sortie d’un système physique</a:t>
            </a:r>
          </a:p>
        </p:txBody>
      </p:sp>
      <p:sp>
        <p:nvSpPr>
          <p:cNvPr id="8" name="Rectangle 7">
            <a:hlinkClick r:id="rId4" action="ppaction://hlinksldjump" tooltip="c'est ce que je veux, ce que je désire obtenir, exemple je veux"/>
            <a:extLst>
              <a:ext uri="{FF2B5EF4-FFF2-40B4-BE49-F238E27FC236}">
                <a16:creationId xmlns:a16="http://schemas.microsoft.com/office/drawing/2014/main" id="{0D26DB82-7F7E-CC56-F5EF-2D9FE6144B42}"/>
              </a:ext>
            </a:extLst>
          </p:cNvPr>
          <p:cNvSpPr/>
          <p:nvPr/>
        </p:nvSpPr>
        <p:spPr>
          <a:xfrm>
            <a:off x="1888435" y="3945836"/>
            <a:ext cx="1192696" cy="51683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dirty="0"/>
          </a:p>
        </p:txBody>
      </p:sp>
      <p:sp>
        <p:nvSpPr>
          <p:cNvPr id="9" name="Ellipse 8">
            <a:extLst>
              <a:ext uri="{FF2B5EF4-FFF2-40B4-BE49-F238E27FC236}">
                <a16:creationId xmlns:a16="http://schemas.microsoft.com/office/drawing/2014/main" id="{70C9C8AC-0095-08AD-7CF2-05A46A751230}"/>
              </a:ext>
            </a:extLst>
          </p:cNvPr>
          <p:cNvSpPr/>
          <p:nvPr/>
        </p:nvSpPr>
        <p:spPr>
          <a:xfrm>
            <a:off x="3896139" y="4194313"/>
            <a:ext cx="715618" cy="516835"/>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0" name="Ellipse 9">
            <a:hlinkClick r:id="rId4" action="ppaction://hlinksldjump" tooltip="Compare en permanence la consigne (w) et la grandeur"/>
            <a:extLst>
              <a:ext uri="{FF2B5EF4-FFF2-40B4-BE49-F238E27FC236}">
                <a16:creationId xmlns:a16="http://schemas.microsoft.com/office/drawing/2014/main" id="{036CF19D-1824-5997-EACF-1F7E1235CD84}"/>
              </a:ext>
            </a:extLst>
          </p:cNvPr>
          <p:cNvSpPr/>
          <p:nvPr/>
        </p:nvSpPr>
        <p:spPr>
          <a:xfrm>
            <a:off x="4035287" y="4263887"/>
            <a:ext cx="437322" cy="377687"/>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1" name="Rectangle 10">
            <a:hlinkClick r:id="rId4" action="ppaction://hlinksldjump" tooltip="C’est un dispositif isolé soumis à des lois bien définies"/>
            <a:extLst>
              <a:ext uri="{FF2B5EF4-FFF2-40B4-BE49-F238E27FC236}">
                <a16:creationId xmlns:a16="http://schemas.microsoft.com/office/drawing/2014/main" id="{70A7D7B3-7ECC-3F76-474E-19EF143FAA56}"/>
              </a:ext>
            </a:extLst>
          </p:cNvPr>
          <p:cNvSpPr/>
          <p:nvPr/>
        </p:nvSpPr>
        <p:spPr>
          <a:xfrm>
            <a:off x="7580245" y="4194312"/>
            <a:ext cx="1232452" cy="51683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2" name="Rectangle 11">
            <a:hlinkClick r:id="rId4" action="ppaction://hlinksldjump" tooltip="Il donne la mesure qu'on a réellement"/>
            <a:extLst>
              <a:ext uri="{FF2B5EF4-FFF2-40B4-BE49-F238E27FC236}">
                <a16:creationId xmlns:a16="http://schemas.microsoft.com/office/drawing/2014/main" id="{34B0C278-948D-17AE-A9AB-396E70157D68}"/>
              </a:ext>
            </a:extLst>
          </p:cNvPr>
          <p:cNvSpPr/>
          <p:nvPr/>
        </p:nvSpPr>
        <p:spPr>
          <a:xfrm>
            <a:off x="6490252" y="5267739"/>
            <a:ext cx="1321905" cy="61622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3" name="Rectangle 12">
            <a:hlinkClick r:id="rId4" action="ppaction://hlinksldjump" tooltip="Algo pour corriger l'écart"/>
            <a:extLst>
              <a:ext uri="{FF2B5EF4-FFF2-40B4-BE49-F238E27FC236}">
                <a16:creationId xmlns:a16="http://schemas.microsoft.com/office/drawing/2014/main" id="{4F342AB6-96E4-795D-93AE-A7FF7BB9560C}"/>
              </a:ext>
            </a:extLst>
          </p:cNvPr>
          <p:cNvSpPr/>
          <p:nvPr/>
        </p:nvSpPr>
        <p:spPr>
          <a:xfrm>
            <a:off x="5426765" y="4194312"/>
            <a:ext cx="1232452" cy="51683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784420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3000" b="0" i="0" dirty="0">
                <a:solidFill>
                  <a:srgbClr val="374151"/>
                </a:solidFill>
                <a:effectLst/>
                <a:latin typeface="Söhne"/>
              </a:rPr>
              <a:t>Les boucles de régulation, souvent appelées boucles de rétroaction ou boucles de contrôle, sont des mécanismes fondamentaux dans de nombreux systèmes, qu'ils soient biologiques, mécaniques, électriques ou industriels. Elles sont utilisées pour maintenir un système à un état désiré en ajustant et en corrigeant continuellement les variations par rapport à cet état.</a:t>
            </a:r>
            <a:endParaRPr lang="fr-FR" sz="3000" dirty="0"/>
          </a:p>
          <a:p>
            <a:pPr marL="0" indent="0" algn="just">
              <a:buNone/>
            </a:pPr>
            <a:endParaRPr lang="fr-FR" sz="3000" dirty="0"/>
          </a:p>
        </p:txBody>
      </p:sp>
    </p:spTree>
    <p:extLst>
      <p:ext uri="{BB962C8B-B14F-4D97-AF65-F5344CB8AC3E}">
        <p14:creationId xmlns:p14="http://schemas.microsoft.com/office/powerpoint/2010/main" val="227013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Capteur (ou détecteur) :</a:t>
            </a:r>
            <a:r>
              <a:rPr lang="fr-FR" sz="2800" b="0" i="0" dirty="0">
                <a:solidFill>
                  <a:srgbClr val="374151"/>
                </a:solidFill>
                <a:effectLst/>
                <a:latin typeface="Söhne"/>
              </a:rPr>
              <a:t> C'est le composant qui surveille et mesure les variations ou les paramètres du système. Il collecte des informations sur l'état actuel du système, comme la température, la pression, le niveau, etc.</a:t>
            </a:r>
            <a:endParaRPr lang="fr-FR" sz="3000" dirty="0"/>
          </a:p>
        </p:txBody>
      </p:sp>
    </p:spTree>
    <p:extLst>
      <p:ext uri="{BB962C8B-B14F-4D97-AF65-F5344CB8AC3E}">
        <p14:creationId xmlns:p14="http://schemas.microsoft.com/office/powerpoint/2010/main" val="95923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Comparateur (ou régulateur) :</a:t>
            </a:r>
            <a:r>
              <a:rPr lang="fr-FR" sz="2800" b="0" i="0" dirty="0">
                <a:solidFill>
                  <a:srgbClr val="374151"/>
                </a:solidFill>
                <a:effectLst/>
                <a:latin typeface="Söhne"/>
              </a:rPr>
              <a:t> C'est la partie de la boucle qui compare les mesures du capteur à une valeur de référence prédéfinie, appelée consigne. Il détermine ainsi la différence entre l'état actuel et l'état souhaité du système.</a:t>
            </a:r>
            <a:endParaRPr lang="fr-FR" sz="2800" dirty="0"/>
          </a:p>
        </p:txBody>
      </p:sp>
    </p:spTree>
    <p:extLst>
      <p:ext uri="{BB962C8B-B14F-4D97-AF65-F5344CB8AC3E}">
        <p14:creationId xmlns:p14="http://schemas.microsoft.com/office/powerpoint/2010/main" val="23753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Actionneur :</a:t>
            </a:r>
            <a:r>
              <a:rPr lang="fr-FR" sz="2800" b="0" i="0" dirty="0">
                <a:solidFill>
                  <a:srgbClr val="374151"/>
                </a:solidFill>
                <a:effectLst/>
                <a:latin typeface="Söhne"/>
              </a:rPr>
              <a:t> Il s'agit du composant qui prend les signaux du comparateur pour effectuer des ajustements dans le système afin de le ramener vers la valeur de consigne. L'actionneur peut agir en augmentant ou en diminuant certains paramètres pour corriger l'écart entre l'état réel et l'état désiré.</a:t>
            </a:r>
            <a:endParaRPr lang="fr-FR" sz="2800" dirty="0"/>
          </a:p>
        </p:txBody>
      </p:sp>
    </p:spTree>
    <p:extLst>
      <p:ext uri="{BB962C8B-B14F-4D97-AF65-F5344CB8AC3E}">
        <p14:creationId xmlns:p14="http://schemas.microsoft.com/office/powerpoint/2010/main" val="428449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0" i="0" dirty="0">
                <a:solidFill>
                  <a:srgbClr val="374151"/>
                </a:solidFill>
                <a:effectLst/>
                <a:latin typeface="Söhne"/>
              </a:rPr>
              <a:t>Dans ce type de boucle, il n'y a pas de rétroaction directe entre la sortie et l'entrée. Les ajustements ne sont pas basés sur la sortie réelle du système, mais plutôt sur une estimation ou une prédiction. Par conséquent, ce système peut être moins précis et moins fiable que d'autres types de boucles.</a:t>
            </a:r>
            <a:endParaRPr lang="fr-FR" sz="2800" dirty="0"/>
          </a:p>
        </p:txBody>
      </p:sp>
      <p:sp>
        <p:nvSpPr>
          <p:cNvPr id="5" name="ZoneTexte 4">
            <a:extLst>
              <a:ext uri="{FF2B5EF4-FFF2-40B4-BE49-F238E27FC236}">
                <a16:creationId xmlns:a16="http://schemas.microsoft.com/office/drawing/2014/main" id="{11520F06-82C9-F396-DBF5-F2E628AB5AA3}"/>
              </a:ext>
            </a:extLst>
          </p:cNvPr>
          <p:cNvSpPr txBox="1"/>
          <p:nvPr/>
        </p:nvSpPr>
        <p:spPr>
          <a:xfrm>
            <a:off x="5101932" y="1272806"/>
            <a:ext cx="2302566" cy="430887"/>
          </a:xfrm>
          <a:prstGeom prst="rect">
            <a:avLst/>
          </a:prstGeom>
          <a:noFill/>
        </p:spPr>
        <p:txBody>
          <a:bodyPr wrap="square">
            <a:spAutoFit/>
          </a:bodyPr>
          <a:lstStyle/>
          <a:p>
            <a:r>
              <a:rPr lang="fr-FR" sz="2200" b="1" i="0" dirty="0">
                <a:effectLst/>
                <a:latin typeface="Söhne"/>
              </a:rPr>
              <a:t>Boucle ouverte </a:t>
            </a:r>
            <a:endParaRPr lang="fr-FR" sz="2200" dirty="0"/>
          </a:p>
        </p:txBody>
      </p:sp>
    </p:spTree>
    <p:extLst>
      <p:ext uri="{BB962C8B-B14F-4D97-AF65-F5344CB8AC3E}">
        <p14:creationId xmlns:p14="http://schemas.microsoft.com/office/powerpoint/2010/main" val="1762519744"/>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1024</TotalTime>
  <Words>517</Words>
  <Application>Microsoft Office PowerPoint</Application>
  <PresentationFormat>Grand écran</PresentationFormat>
  <Paragraphs>31</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Gill Sans MT</vt:lpstr>
      <vt:lpstr>Söhne</vt:lpstr>
      <vt:lpstr>Galerie</vt:lpstr>
      <vt:lpstr>LA régulation industrielle</vt:lpstr>
      <vt:lpstr>introduction</vt:lpstr>
      <vt:lpstr>STRUCTURE D’UN SYSTEME Régulé :  </vt:lpstr>
      <vt:lpstr>STRUCTURE D’UN SYSTEME Régulé  Schéma fonctionnel </vt:lpstr>
      <vt:lpstr>Boucle de régulation</vt:lpstr>
      <vt:lpstr>Composition d’une Boucle de régulation</vt:lpstr>
      <vt:lpstr>Composition d’une Boucle de régulation</vt:lpstr>
      <vt:lpstr>Composition d’une Boucle de régulation</vt:lpstr>
      <vt:lpstr>Types de Boucle de régulation</vt:lpstr>
      <vt:lpstr>Types de Boucle de régulation</vt:lpstr>
      <vt:lpstr>Types de Boucle de régulation</vt:lpstr>
      <vt:lpstr>Types de Boucle de régulation</vt:lpstr>
      <vt:lpstr>Types de Boucle de régulation</vt:lpstr>
      <vt:lpstr>Exemple de système de régulation </vt:lpstr>
      <vt:lpstr>Exemple de système de régulation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AG_AUTOMATION</dc:creator>
  <cp:lastModifiedBy>AG_AUTOMATION</cp:lastModifiedBy>
  <cp:revision>5</cp:revision>
  <dcterms:created xsi:type="dcterms:W3CDTF">2024-01-07T15:51:38Z</dcterms:created>
  <dcterms:modified xsi:type="dcterms:W3CDTF">2024-01-16T19:46:42Z</dcterms:modified>
</cp:coreProperties>
</file>