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5AA0F-2896-4A07-B1C8-A0D58500D5C1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94CEB-C124-47D3-8304-3D8383F95E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71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945" y="-8382"/>
            <a:ext cx="10116108" cy="1415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fld id="{E4586CA4-174D-43F9-8E4C-0C5EAB19E1F4}" type="datetime1">
              <a:rPr lang="fr-FR" smtClean="0"/>
              <a:t>25/01/2024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fld id="{017150D0-1BFE-4FEB-8E24-F01D8575B9B9}" type="datetime1">
              <a:rPr lang="fr-FR" smtClean="0"/>
              <a:t>25/01/2024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fld id="{DB5EEA22-59CC-43D5-BB52-36DAE3450900}" type="datetime1">
              <a:rPr lang="fr-FR" smtClean="0"/>
              <a:t>25/01/2024</a:t>
            </a:fld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fld id="{20AF9E7D-7D93-4C86-9AF8-3565DA450568}" type="datetime1">
              <a:rPr lang="fr-FR" smtClean="0"/>
              <a:t>25/01/2024</a:t>
            </a:fld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fld id="{3FEB56E2-EDEF-490F-BD70-774398AF67A3}" type="datetime1">
              <a:rPr lang="fr-FR" smtClean="0"/>
              <a:t>25/01/2024</a:t>
            </a:fld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81643" y="0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09" h="3610610">
                <a:moveTo>
                  <a:pt x="3610355" y="0"/>
                </a:moveTo>
                <a:lnTo>
                  <a:pt x="0" y="0"/>
                </a:lnTo>
                <a:lnTo>
                  <a:pt x="48165" y="314"/>
                </a:lnTo>
                <a:lnTo>
                  <a:pt x="96179" y="1256"/>
                </a:lnTo>
                <a:lnTo>
                  <a:pt x="144038" y="2820"/>
                </a:lnTo>
                <a:lnTo>
                  <a:pt x="191738" y="5004"/>
                </a:lnTo>
                <a:lnTo>
                  <a:pt x="239275" y="7803"/>
                </a:lnTo>
                <a:lnTo>
                  <a:pt x="286645" y="11213"/>
                </a:lnTo>
                <a:lnTo>
                  <a:pt x="333845" y="15230"/>
                </a:lnTo>
                <a:lnTo>
                  <a:pt x="380870" y="19851"/>
                </a:lnTo>
                <a:lnTo>
                  <a:pt x="427716" y="25072"/>
                </a:lnTo>
                <a:lnTo>
                  <a:pt x="474381" y="30888"/>
                </a:lnTo>
                <a:lnTo>
                  <a:pt x="520858" y="37296"/>
                </a:lnTo>
                <a:lnTo>
                  <a:pt x="567146" y="44292"/>
                </a:lnTo>
                <a:lnTo>
                  <a:pt x="613240" y="51872"/>
                </a:lnTo>
                <a:lnTo>
                  <a:pt x="659136" y="60032"/>
                </a:lnTo>
                <a:lnTo>
                  <a:pt x="704829" y="68768"/>
                </a:lnTo>
                <a:lnTo>
                  <a:pt x="750317" y="78076"/>
                </a:lnTo>
                <a:lnTo>
                  <a:pt x="795596" y="87953"/>
                </a:lnTo>
                <a:lnTo>
                  <a:pt x="840661" y="98395"/>
                </a:lnTo>
                <a:lnTo>
                  <a:pt x="885508" y="109396"/>
                </a:lnTo>
                <a:lnTo>
                  <a:pt x="930134" y="120955"/>
                </a:lnTo>
                <a:lnTo>
                  <a:pt x="974535" y="133066"/>
                </a:lnTo>
                <a:lnTo>
                  <a:pt x="1018706" y="145727"/>
                </a:lnTo>
                <a:lnTo>
                  <a:pt x="1062645" y="158932"/>
                </a:lnTo>
                <a:lnTo>
                  <a:pt x="1106346" y="172678"/>
                </a:lnTo>
                <a:lnTo>
                  <a:pt x="1149807" y="186962"/>
                </a:lnTo>
                <a:lnTo>
                  <a:pt x="1193023" y="201778"/>
                </a:lnTo>
                <a:lnTo>
                  <a:pt x="1235990" y="217125"/>
                </a:lnTo>
                <a:lnTo>
                  <a:pt x="1278705" y="232996"/>
                </a:lnTo>
                <a:lnTo>
                  <a:pt x="1321163" y="249390"/>
                </a:lnTo>
                <a:lnTo>
                  <a:pt x="1363361" y="266301"/>
                </a:lnTo>
                <a:lnTo>
                  <a:pt x="1405294" y="283725"/>
                </a:lnTo>
                <a:lnTo>
                  <a:pt x="1446960" y="301660"/>
                </a:lnTo>
                <a:lnTo>
                  <a:pt x="1488353" y="320101"/>
                </a:lnTo>
                <a:lnTo>
                  <a:pt x="1529470" y="339044"/>
                </a:lnTo>
                <a:lnTo>
                  <a:pt x="1570308" y="358485"/>
                </a:lnTo>
                <a:lnTo>
                  <a:pt x="1610862" y="378420"/>
                </a:lnTo>
                <a:lnTo>
                  <a:pt x="1651128" y="398846"/>
                </a:lnTo>
                <a:lnTo>
                  <a:pt x="1691103" y="419758"/>
                </a:lnTo>
                <a:lnTo>
                  <a:pt x="1730782" y="441153"/>
                </a:lnTo>
                <a:lnTo>
                  <a:pt x="1770161" y="463026"/>
                </a:lnTo>
                <a:lnTo>
                  <a:pt x="1809238" y="485375"/>
                </a:lnTo>
                <a:lnTo>
                  <a:pt x="1848007" y="508194"/>
                </a:lnTo>
                <a:lnTo>
                  <a:pt x="1886466" y="531480"/>
                </a:lnTo>
                <a:lnTo>
                  <a:pt x="1924609" y="555229"/>
                </a:lnTo>
                <a:lnTo>
                  <a:pt x="1962434" y="579438"/>
                </a:lnTo>
                <a:lnTo>
                  <a:pt x="1999936" y="604102"/>
                </a:lnTo>
                <a:lnTo>
                  <a:pt x="2037111" y="629217"/>
                </a:lnTo>
                <a:lnTo>
                  <a:pt x="2073955" y="654780"/>
                </a:lnTo>
                <a:lnTo>
                  <a:pt x="2110466" y="680786"/>
                </a:lnTo>
                <a:lnTo>
                  <a:pt x="2146638" y="707233"/>
                </a:lnTo>
                <a:lnTo>
                  <a:pt x="2182467" y="734115"/>
                </a:lnTo>
                <a:lnTo>
                  <a:pt x="2217951" y="761428"/>
                </a:lnTo>
                <a:lnTo>
                  <a:pt x="2253084" y="789170"/>
                </a:lnTo>
                <a:lnTo>
                  <a:pt x="2287864" y="817336"/>
                </a:lnTo>
                <a:lnTo>
                  <a:pt x="2322285" y="845923"/>
                </a:lnTo>
                <a:lnTo>
                  <a:pt x="2356345" y="874925"/>
                </a:lnTo>
                <a:lnTo>
                  <a:pt x="2390039" y="904340"/>
                </a:lnTo>
                <a:lnTo>
                  <a:pt x="2423364" y="934164"/>
                </a:lnTo>
                <a:lnTo>
                  <a:pt x="2456316" y="964392"/>
                </a:lnTo>
                <a:lnTo>
                  <a:pt x="2488890" y="995021"/>
                </a:lnTo>
                <a:lnTo>
                  <a:pt x="2521082" y="1026046"/>
                </a:lnTo>
                <a:lnTo>
                  <a:pt x="2552890" y="1057465"/>
                </a:lnTo>
                <a:lnTo>
                  <a:pt x="2584309" y="1089273"/>
                </a:lnTo>
                <a:lnTo>
                  <a:pt x="2615334" y="1121465"/>
                </a:lnTo>
                <a:lnTo>
                  <a:pt x="2645963" y="1154039"/>
                </a:lnTo>
                <a:lnTo>
                  <a:pt x="2676191" y="1186991"/>
                </a:lnTo>
                <a:lnTo>
                  <a:pt x="2706015" y="1220316"/>
                </a:lnTo>
                <a:lnTo>
                  <a:pt x="2735430" y="1254010"/>
                </a:lnTo>
                <a:lnTo>
                  <a:pt x="2764432" y="1288070"/>
                </a:lnTo>
                <a:lnTo>
                  <a:pt x="2793019" y="1322491"/>
                </a:lnTo>
                <a:lnTo>
                  <a:pt x="2821185" y="1357271"/>
                </a:lnTo>
                <a:lnTo>
                  <a:pt x="2848927" y="1392404"/>
                </a:lnTo>
                <a:lnTo>
                  <a:pt x="2876240" y="1427888"/>
                </a:lnTo>
                <a:lnTo>
                  <a:pt x="2903122" y="1463717"/>
                </a:lnTo>
                <a:lnTo>
                  <a:pt x="2929569" y="1499889"/>
                </a:lnTo>
                <a:lnTo>
                  <a:pt x="2955575" y="1536400"/>
                </a:lnTo>
                <a:lnTo>
                  <a:pt x="2981138" y="1573244"/>
                </a:lnTo>
                <a:lnTo>
                  <a:pt x="3006253" y="1610419"/>
                </a:lnTo>
                <a:lnTo>
                  <a:pt x="3030917" y="1647921"/>
                </a:lnTo>
                <a:lnTo>
                  <a:pt x="3055126" y="1685746"/>
                </a:lnTo>
                <a:lnTo>
                  <a:pt x="3078875" y="1723889"/>
                </a:lnTo>
                <a:lnTo>
                  <a:pt x="3102161" y="1762348"/>
                </a:lnTo>
                <a:lnTo>
                  <a:pt x="3124980" y="1801117"/>
                </a:lnTo>
                <a:lnTo>
                  <a:pt x="3147329" y="1840194"/>
                </a:lnTo>
                <a:lnTo>
                  <a:pt x="3169202" y="1879573"/>
                </a:lnTo>
                <a:lnTo>
                  <a:pt x="3190597" y="1919252"/>
                </a:lnTo>
                <a:lnTo>
                  <a:pt x="3211509" y="1959227"/>
                </a:lnTo>
                <a:lnTo>
                  <a:pt x="3231935" y="1999493"/>
                </a:lnTo>
                <a:lnTo>
                  <a:pt x="3251870" y="2040047"/>
                </a:lnTo>
                <a:lnTo>
                  <a:pt x="3271311" y="2080885"/>
                </a:lnTo>
                <a:lnTo>
                  <a:pt x="3290254" y="2122002"/>
                </a:lnTo>
                <a:lnTo>
                  <a:pt x="3308695" y="2163395"/>
                </a:lnTo>
                <a:lnTo>
                  <a:pt x="3326630" y="2205061"/>
                </a:lnTo>
                <a:lnTo>
                  <a:pt x="3344054" y="2246994"/>
                </a:lnTo>
                <a:lnTo>
                  <a:pt x="3360965" y="2289192"/>
                </a:lnTo>
                <a:lnTo>
                  <a:pt x="3377359" y="2331650"/>
                </a:lnTo>
                <a:lnTo>
                  <a:pt x="3393230" y="2374365"/>
                </a:lnTo>
                <a:lnTo>
                  <a:pt x="3408577" y="2417332"/>
                </a:lnTo>
                <a:lnTo>
                  <a:pt x="3423393" y="2460548"/>
                </a:lnTo>
                <a:lnTo>
                  <a:pt x="3437677" y="2504009"/>
                </a:lnTo>
                <a:lnTo>
                  <a:pt x="3451423" y="2547710"/>
                </a:lnTo>
                <a:lnTo>
                  <a:pt x="3464628" y="2591649"/>
                </a:lnTo>
                <a:lnTo>
                  <a:pt x="3477289" y="2635820"/>
                </a:lnTo>
                <a:lnTo>
                  <a:pt x="3489400" y="2680221"/>
                </a:lnTo>
                <a:lnTo>
                  <a:pt x="3500959" y="2724847"/>
                </a:lnTo>
                <a:lnTo>
                  <a:pt x="3511960" y="2769694"/>
                </a:lnTo>
                <a:lnTo>
                  <a:pt x="3522402" y="2814759"/>
                </a:lnTo>
                <a:lnTo>
                  <a:pt x="3532279" y="2860038"/>
                </a:lnTo>
                <a:lnTo>
                  <a:pt x="3541587" y="2905526"/>
                </a:lnTo>
                <a:lnTo>
                  <a:pt x="3550323" y="2951219"/>
                </a:lnTo>
                <a:lnTo>
                  <a:pt x="3558483" y="2997115"/>
                </a:lnTo>
                <a:lnTo>
                  <a:pt x="3566063" y="3043209"/>
                </a:lnTo>
                <a:lnTo>
                  <a:pt x="3573059" y="3089497"/>
                </a:lnTo>
                <a:lnTo>
                  <a:pt x="3579467" y="3135974"/>
                </a:lnTo>
                <a:lnTo>
                  <a:pt x="3585283" y="3182639"/>
                </a:lnTo>
                <a:lnTo>
                  <a:pt x="3590504" y="3229485"/>
                </a:lnTo>
                <a:lnTo>
                  <a:pt x="3595125" y="3276510"/>
                </a:lnTo>
                <a:lnTo>
                  <a:pt x="3599142" y="3323710"/>
                </a:lnTo>
                <a:lnTo>
                  <a:pt x="3602552" y="3371080"/>
                </a:lnTo>
                <a:lnTo>
                  <a:pt x="3605351" y="3418617"/>
                </a:lnTo>
                <a:lnTo>
                  <a:pt x="3607535" y="3466317"/>
                </a:lnTo>
                <a:lnTo>
                  <a:pt x="3609099" y="3514176"/>
                </a:lnTo>
                <a:lnTo>
                  <a:pt x="3610041" y="3562190"/>
                </a:lnTo>
                <a:lnTo>
                  <a:pt x="3610355" y="3610355"/>
                </a:lnTo>
                <a:lnTo>
                  <a:pt x="3610355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247644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10" h="3610609">
                <a:moveTo>
                  <a:pt x="0" y="0"/>
                </a:moveTo>
                <a:lnTo>
                  <a:pt x="0" y="3610355"/>
                </a:lnTo>
                <a:lnTo>
                  <a:pt x="3610356" y="3610355"/>
                </a:lnTo>
                <a:lnTo>
                  <a:pt x="3562191" y="3610040"/>
                </a:lnTo>
                <a:lnTo>
                  <a:pt x="3514177" y="3609098"/>
                </a:lnTo>
                <a:lnTo>
                  <a:pt x="3466318" y="3607534"/>
                </a:lnTo>
                <a:lnTo>
                  <a:pt x="3418618" y="3605350"/>
                </a:lnTo>
                <a:lnTo>
                  <a:pt x="3371081" y="3602551"/>
                </a:lnTo>
                <a:lnTo>
                  <a:pt x="3323710" y="3599141"/>
                </a:lnTo>
                <a:lnTo>
                  <a:pt x="3276511" y="3595124"/>
                </a:lnTo>
                <a:lnTo>
                  <a:pt x="3229486" y="3590503"/>
                </a:lnTo>
                <a:lnTo>
                  <a:pt x="3182639" y="3585282"/>
                </a:lnTo>
                <a:lnTo>
                  <a:pt x="3135975" y="3579466"/>
                </a:lnTo>
                <a:lnTo>
                  <a:pt x="3089497" y="3573058"/>
                </a:lnTo>
                <a:lnTo>
                  <a:pt x="3043209" y="3566062"/>
                </a:lnTo>
                <a:lnTo>
                  <a:pt x="2997116" y="3558482"/>
                </a:lnTo>
                <a:lnTo>
                  <a:pt x="2951220" y="3550322"/>
                </a:lnTo>
                <a:lnTo>
                  <a:pt x="2905526" y="3541586"/>
                </a:lnTo>
                <a:lnTo>
                  <a:pt x="2860038" y="3532278"/>
                </a:lnTo>
                <a:lnTo>
                  <a:pt x="2814760" y="3522401"/>
                </a:lnTo>
                <a:lnTo>
                  <a:pt x="2769695" y="3511960"/>
                </a:lnTo>
                <a:lnTo>
                  <a:pt x="2724847" y="3500958"/>
                </a:lnTo>
                <a:lnTo>
                  <a:pt x="2680221" y="3489399"/>
                </a:lnTo>
                <a:lnTo>
                  <a:pt x="2635821" y="3477288"/>
                </a:lnTo>
                <a:lnTo>
                  <a:pt x="2591649" y="3464628"/>
                </a:lnTo>
                <a:lnTo>
                  <a:pt x="2547711" y="3451423"/>
                </a:lnTo>
                <a:lnTo>
                  <a:pt x="2504009" y="3437676"/>
                </a:lnTo>
                <a:lnTo>
                  <a:pt x="2460549" y="3423393"/>
                </a:lnTo>
                <a:lnTo>
                  <a:pt x="2417333" y="3408576"/>
                </a:lnTo>
                <a:lnTo>
                  <a:pt x="2374365" y="3393230"/>
                </a:lnTo>
                <a:lnTo>
                  <a:pt x="2331651" y="3377358"/>
                </a:lnTo>
                <a:lnTo>
                  <a:pt x="2289193" y="3360965"/>
                </a:lnTo>
                <a:lnTo>
                  <a:pt x="2246995" y="3344054"/>
                </a:lnTo>
                <a:lnTo>
                  <a:pt x="2205061" y="3326629"/>
                </a:lnTo>
                <a:lnTo>
                  <a:pt x="2163396" y="3308694"/>
                </a:lnTo>
                <a:lnTo>
                  <a:pt x="2122002" y="3290254"/>
                </a:lnTo>
                <a:lnTo>
                  <a:pt x="2080885" y="3271311"/>
                </a:lnTo>
                <a:lnTo>
                  <a:pt x="2040047" y="3251870"/>
                </a:lnTo>
                <a:lnTo>
                  <a:pt x="1999494" y="3231934"/>
                </a:lnTo>
                <a:lnTo>
                  <a:pt x="1959227" y="3211509"/>
                </a:lnTo>
                <a:lnTo>
                  <a:pt x="1919253" y="3190597"/>
                </a:lnTo>
                <a:lnTo>
                  <a:pt x="1879574" y="3169202"/>
                </a:lnTo>
                <a:lnTo>
                  <a:pt x="1840194" y="3147328"/>
                </a:lnTo>
                <a:lnTo>
                  <a:pt x="1801117" y="3124980"/>
                </a:lnTo>
                <a:lnTo>
                  <a:pt x="1762348" y="3102161"/>
                </a:lnTo>
                <a:lnTo>
                  <a:pt x="1723889" y="3078874"/>
                </a:lnTo>
                <a:lnTo>
                  <a:pt x="1685746" y="3055125"/>
                </a:lnTo>
                <a:lnTo>
                  <a:pt x="1647921" y="3030916"/>
                </a:lnTo>
                <a:lnTo>
                  <a:pt x="1610420" y="3006253"/>
                </a:lnTo>
                <a:lnTo>
                  <a:pt x="1573244" y="2981137"/>
                </a:lnTo>
                <a:lnTo>
                  <a:pt x="1536400" y="2955574"/>
                </a:lnTo>
                <a:lnTo>
                  <a:pt x="1499890" y="2929568"/>
                </a:lnTo>
                <a:lnTo>
                  <a:pt x="1463718" y="2903122"/>
                </a:lnTo>
                <a:lnTo>
                  <a:pt x="1427888" y="2876240"/>
                </a:lnTo>
                <a:lnTo>
                  <a:pt x="1392405" y="2848926"/>
                </a:lnTo>
                <a:lnTo>
                  <a:pt x="1357271" y="2821184"/>
                </a:lnTo>
                <a:lnTo>
                  <a:pt x="1322492" y="2793018"/>
                </a:lnTo>
                <a:lnTo>
                  <a:pt x="1288070" y="2764432"/>
                </a:lnTo>
                <a:lnTo>
                  <a:pt x="1254010" y="2735429"/>
                </a:lnTo>
                <a:lnTo>
                  <a:pt x="1220316" y="2706014"/>
                </a:lnTo>
                <a:lnTo>
                  <a:pt x="1186991" y="2676191"/>
                </a:lnTo>
                <a:lnTo>
                  <a:pt x="1154040" y="2645963"/>
                </a:lnTo>
                <a:lnTo>
                  <a:pt x="1121466" y="2615334"/>
                </a:lnTo>
                <a:lnTo>
                  <a:pt x="1089273" y="2584308"/>
                </a:lnTo>
                <a:lnTo>
                  <a:pt x="1057465" y="2552890"/>
                </a:lnTo>
                <a:lnTo>
                  <a:pt x="1026047" y="2521082"/>
                </a:lnTo>
                <a:lnTo>
                  <a:pt x="995021" y="2488889"/>
                </a:lnTo>
                <a:lnTo>
                  <a:pt x="964392" y="2456315"/>
                </a:lnTo>
                <a:lnTo>
                  <a:pt x="934164" y="2423364"/>
                </a:lnTo>
                <a:lnTo>
                  <a:pt x="904340" y="2390039"/>
                </a:lnTo>
                <a:lnTo>
                  <a:pt x="874925" y="2356345"/>
                </a:lnTo>
                <a:lnTo>
                  <a:pt x="845923" y="2322285"/>
                </a:lnTo>
                <a:lnTo>
                  <a:pt x="817337" y="2287863"/>
                </a:lnTo>
                <a:lnTo>
                  <a:pt x="789170" y="2253084"/>
                </a:lnTo>
                <a:lnTo>
                  <a:pt x="761429" y="2217950"/>
                </a:lnTo>
                <a:lnTo>
                  <a:pt x="734115" y="2182467"/>
                </a:lnTo>
                <a:lnTo>
                  <a:pt x="707233" y="2146637"/>
                </a:lnTo>
                <a:lnTo>
                  <a:pt x="680787" y="2110465"/>
                </a:lnTo>
                <a:lnTo>
                  <a:pt x="654780" y="2073955"/>
                </a:lnTo>
                <a:lnTo>
                  <a:pt x="629217" y="2037111"/>
                </a:lnTo>
                <a:lnTo>
                  <a:pt x="604102" y="1999935"/>
                </a:lnTo>
                <a:lnTo>
                  <a:pt x="579438" y="1962434"/>
                </a:lnTo>
                <a:lnTo>
                  <a:pt x="555230" y="1924609"/>
                </a:lnTo>
                <a:lnTo>
                  <a:pt x="531480" y="1886466"/>
                </a:lnTo>
                <a:lnTo>
                  <a:pt x="508194" y="1848007"/>
                </a:lnTo>
                <a:lnTo>
                  <a:pt x="485375" y="1809238"/>
                </a:lnTo>
                <a:lnTo>
                  <a:pt x="463026" y="1770161"/>
                </a:lnTo>
                <a:lnTo>
                  <a:pt x="441153" y="1730782"/>
                </a:lnTo>
                <a:lnTo>
                  <a:pt x="419758" y="1691102"/>
                </a:lnTo>
                <a:lnTo>
                  <a:pt x="398846" y="1651128"/>
                </a:lnTo>
                <a:lnTo>
                  <a:pt x="378420" y="1610862"/>
                </a:lnTo>
                <a:lnTo>
                  <a:pt x="358485" y="1570308"/>
                </a:lnTo>
                <a:lnTo>
                  <a:pt x="339044" y="1529470"/>
                </a:lnTo>
                <a:lnTo>
                  <a:pt x="320101" y="1488353"/>
                </a:lnTo>
                <a:lnTo>
                  <a:pt x="301660" y="1446959"/>
                </a:lnTo>
                <a:lnTo>
                  <a:pt x="283725" y="1405294"/>
                </a:lnTo>
                <a:lnTo>
                  <a:pt x="266301" y="1363360"/>
                </a:lnTo>
                <a:lnTo>
                  <a:pt x="249390" y="1321163"/>
                </a:lnTo>
                <a:lnTo>
                  <a:pt x="232996" y="1278704"/>
                </a:lnTo>
                <a:lnTo>
                  <a:pt x="217125" y="1235990"/>
                </a:lnTo>
                <a:lnTo>
                  <a:pt x="201778" y="1193023"/>
                </a:lnTo>
                <a:lnTo>
                  <a:pt x="186962" y="1149807"/>
                </a:lnTo>
                <a:lnTo>
                  <a:pt x="172678" y="1106346"/>
                </a:lnTo>
                <a:lnTo>
                  <a:pt x="158932" y="1062645"/>
                </a:lnTo>
                <a:lnTo>
                  <a:pt x="145727" y="1018706"/>
                </a:lnTo>
                <a:lnTo>
                  <a:pt x="133066" y="974535"/>
                </a:lnTo>
                <a:lnTo>
                  <a:pt x="120955" y="930134"/>
                </a:lnTo>
                <a:lnTo>
                  <a:pt x="109396" y="885508"/>
                </a:lnTo>
                <a:lnTo>
                  <a:pt x="98395" y="840661"/>
                </a:lnTo>
                <a:lnTo>
                  <a:pt x="87953" y="795596"/>
                </a:lnTo>
                <a:lnTo>
                  <a:pt x="78076" y="750317"/>
                </a:lnTo>
                <a:lnTo>
                  <a:pt x="68768" y="704829"/>
                </a:lnTo>
                <a:lnTo>
                  <a:pt x="60032" y="659136"/>
                </a:lnTo>
                <a:lnTo>
                  <a:pt x="51872" y="613240"/>
                </a:lnTo>
                <a:lnTo>
                  <a:pt x="44292" y="567146"/>
                </a:lnTo>
                <a:lnTo>
                  <a:pt x="37296" y="520858"/>
                </a:lnTo>
                <a:lnTo>
                  <a:pt x="30888" y="474381"/>
                </a:lnTo>
                <a:lnTo>
                  <a:pt x="25072" y="427716"/>
                </a:lnTo>
                <a:lnTo>
                  <a:pt x="19851" y="380870"/>
                </a:lnTo>
                <a:lnTo>
                  <a:pt x="15230" y="333845"/>
                </a:lnTo>
                <a:lnTo>
                  <a:pt x="11213" y="286645"/>
                </a:lnTo>
                <a:lnTo>
                  <a:pt x="7803" y="239275"/>
                </a:lnTo>
                <a:lnTo>
                  <a:pt x="5004" y="191738"/>
                </a:lnTo>
                <a:lnTo>
                  <a:pt x="2820" y="144038"/>
                </a:lnTo>
                <a:lnTo>
                  <a:pt x="1256" y="96179"/>
                </a:lnTo>
                <a:lnTo>
                  <a:pt x="314" y="48165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7945" y="-8382"/>
            <a:ext cx="8436610" cy="1415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6428" y="1474723"/>
            <a:ext cx="10224770" cy="303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95621" y="6435186"/>
            <a:ext cx="3001009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9740" y="6435186"/>
            <a:ext cx="759460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AE4E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fld id="{CE5180B9-B09D-4D8C-9A3B-5BD6B751E691}" type="datetime1">
              <a:rPr lang="fr-FR" smtClean="0"/>
              <a:t>25/01/2024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24742" y="6435186"/>
            <a:ext cx="235584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62708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81643" y="0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09" h="3610610">
                <a:moveTo>
                  <a:pt x="3610355" y="0"/>
                </a:moveTo>
                <a:lnTo>
                  <a:pt x="0" y="0"/>
                </a:lnTo>
                <a:lnTo>
                  <a:pt x="48165" y="314"/>
                </a:lnTo>
                <a:lnTo>
                  <a:pt x="96179" y="1256"/>
                </a:lnTo>
                <a:lnTo>
                  <a:pt x="144038" y="2820"/>
                </a:lnTo>
                <a:lnTo>
                  <a:pt x="191738" y="5004"/>
                </a:lnTo>
                <a:lnTo>
                  <a:pt x="239275" y="7803"/>
                </a:lnTo>
                <a:lnTo>
                  <a:pt x="286645" y="11213"/>
                </a:lnTo>
                <a:lnTo>
                  <a:pt x="333845" y="15230"/>
                </a:lnTo>
                <a:lnTo>
                  <a:pt x="380870" y="19851"/>
                </a:lnTo>
                <a:lnTo>
                  <a:pt x="427716" y="25072"/>
                </a:lnTo>
                <a:lnTo>
                  <a:pt x="474381" y="30888"/>
                </a:lnTo>
                <a:lnTo>
                  <a:pt x="520858" y="37296"/>
                </a:lnTo>
                <a:lnTo>
                  <a:pt x="567146" y="44292"/>
                </a:lnTo>
                <a:lnTo>
                  <a:pt x="613240" y="51872"/>
                </a:lnTo>
                <a:lnTo>
                  <a:pt x="659136" y="60032"/>
                </a:lnTo>
                <a:lnTo>
                  <a:pt x="704829" y="68768"/>
                </a:lnTo>
                <a:lnTo>
                  <a:pt x="750317" y="78076"/>
                </a:lnTo>
                <a:lnTo>
                  <a:pt x="795596" y="87953"/>
                </a:lnTo>
                <a:lnTo>
                  <a:pt x="840661" y="98395"/>
                </a:lnTo>
                <a:lnTo>
                  <a:pt x="885508" y="109396"/>
                </a:lnTo>
                <a:lnTo>
                  <a:pt x="930134" y="120955"/>
                </a:lnTo>
                <a:lnTo>
                  <a:pt x="974535" y="133066"/>
                </a:lnTo>
                <a:lnTo>
                  <a:pt x="1018706" y="145727"/>
                </a:lnTo>
                <a:lnTo>
                  <a:pt x="1062645" y="158932"/>
                </a:lnTo>
                <a:lnTo>
                  <a:pt x="1106346" y="172678"/>
                </a:lnTo>
                <a:lnTo>
                  <a:pt x="1149807" y="186962"/>
                </a:lnTo>
                <a:lnTo>
                  <a:pt x="1193023" y="201778"/>
                </a:lnTo>
                <a:lnTo>
                  <a:pt x="1235990" y="217125"/>
                </a:lnTo>
                <a:lnTo>
                  <a:pt x="1278705" y="232996"/>
                </a:lnTo>
                <a:lnTo>
                  <a:pt x="1321163" y="249390"/>
                </a:lnTo>
                <a:lnTo>
                  <a:pt x="1363361" y="266301"/>
                </a:lnTo>
                <a:lnTo>
                  <a:pt x="1405294" y="283725"/>
                </a:lnTo>
                <a:lnTo>
                  <a:pt x="1446960" y="301660"/>
                </a:lnTo>
                <a:lnTo>
                  <a:pt x="1488353" y="320101"/>
                </a:lnTo>
                <a:lnTo>
                  <a:pt x="1529470" y="339044"/>
                </a:lnTo>
                <a:lnTo>
                  <a:pt x="1570308" y="358485"/>
                </a:lnTo>
                <a:lnTo>
                  <a:pt x="1610862" y="378420"/>
                </a:lnTo>
                <a:lnTo>
                  <a:pt x="1651128" y="398846"/>
                </a:lnTo>
                <a:lnTo>
                  <a:pt x="1691103" y="419758"/>
                </a:lnTo>
                <a:lnTo>
                  <a:pt x="1730782" y="441153"/>
                </a:lnTo>
                <a:lnTo>
                  <a:pt x="1770161" y="463026"/>
                </a:lnTo>
                <a:lnTo>
                  <a:pt x="1809238" y="485375"/>
                </a:lnTo>
                <a:lnTo>
                  <a:pt x="1848007" y="508194"/>
                </a:lnTo>
                <a:lnTo>
                  <a:pt x="1886466" y="531480"/>
                </a:lnTo>
                <a:lnTo>
                  <a:pt x="1924609" y="555229"/>
                </a:lnTo>
                <a:lnTo>
                  <a:pt x="1962434" y="579438"/>
                </a:lnTo>
                <a:lnTo>
                  <a:pt x="1999936" y="604102"/>
                </a:lnTo>
                <a:lnTo>
                  <a:pt x="2037111" y="629217"/>
                </a:lnTo>
                <a:lnTo>
                  <a:pt x="2073955" y="654780"/>
                </a:lnTo>
                <a:lnTo>
                  <a:pt x="2110466" y="680786"/>
                </a:lnTo>
                <a:lnTo>
                  <a:pt x="2146638" y="707233"/>
                </a:lnTo>
                <a:lnTo>
                  <a:pt x="2182467" y="734115"/>
                </a:lnTo>
                <a:lnTo>
                  <a:pt x="2217951" y="761428"/>
                </a:lnTo>
                <a:lnTo>
                  <a:pt x="2253084" y="789170"/>
                </a:lnTo>
                <a:lnTo>
                  <a:pt x="2287864" y="817336"/>
                </a:lnTo>
                <a:lnTo>
                  <a:pt x="2322285" y="845923"/>
                </a:lnTo>
                <a:lnTo>
                  <a:pt x="2356345" y="874925"/>
                </a:lnTo>
                <a:lnTo>
                  <a:pt x="2390039" y="904340"/>
                </a:lnTo>
                <a:lnTo>
                  <a:pt x="2423364" y="934164"/>
                </a:lnTo>
                <a:lnTo>
                  <a:pt x="2456316" y="964392"/>
                </a:lnTo>
                <a:lnTo>
                  <a:pt x="2488890" y="995021"/>
                </a:lnTo>
                <a:lnTo>
                  <a:pt x="2521082" y="1026046"/>
                </a:lnTo>
                <a:lnTo>
                  <a:pt x="2552890" y="1057465"/>
                </a:lnTo>
                <a:lnTo>
                  <a:pt x="2584309" y="1089273"/>
                </a:lnTo>
                <a:lnTo>
                  <a:pt x="2615334" y="1121465"/>
                </a:lnTo>
                <a:lnTo>
                  <a:pt x="2645963" y="1154039"/>
                </a:lnTo>
                <a:lnTo>
                  <a:pt x="2676191" y="1186991"/>
                </a:lnTo>
                <a:lnTo>
                  <a:pt x="2706015" y="1220316"/>
                </a:lnTo>
                <a:lnTo>
                  <a:pt x="2735430" y="1254010"/>
                </a:lnTo>
                <a:lnTo>
                  <a:pt x="2764432" y="1288070"/>
                </a:lnTo>
                <a:lnTo>
                  <a:pt x="2793019" y="1322491"/>
                </a:lnTo>
                <a:lnTo>
                  <a:pt x="2821185" y="1357271"/>
                </a:lnTo>
                <a:lnTo>
                  <a:pt x="2848927" y="1392404"/>
                </a:lnTo>
                <a:lnTo>
                  <a:pt x="2876240" y="1427888"/>
                </a:lnTo>
                <a:lnTo>
                  <a:pt x="2903122" y="1463717"/>
                </a:lnTo>
                <a:lnTo>
                  <a:pt x="2929569" y="1499889"/>
                </a:lnTo>
                <a:lnTo>
                  <a:pt x="2955575" y="1536400"/>
                </a:lnTo>
                <a:lnTo>
                  <a:pt x="2981138" y="1573244"/>
                </a:lnTo>
                <a:lnTo>
                  <a:pt x="3006253" y="1610419"/>
                </a:lnTo>
                <a:lnTo>
                  <a:pt x="3030917" y="1647921"/>
                </a:lnTo>
                <a:lnTo>
                  <a:pt x="3055126" y="1685746"/>
                </a:lnTo>
                <a:lnTo>
                  <a:pt x="3078875" y="1723889"/>
                </a:lnTo>
                <a:lnTo>
                  <a:pt x="3102161" y="1762348"/>
                </a:lnTo>
                <a:lnTo>
                  <a:pt x="3124980" y="1801117"/>
                </a:lnTo>
                <a:lnTo>
                  <a:pt x="3147329" y="1840194"/>
                </a:lnTo>
                <a:lnTo>
                  <a:pt x="3169202" y="1879573"/>
                </a:lnTo>
                <a:lnTo>
                  <a:pt x="3190597" y="1919252"/>
                </a:lnTo>
                <a:lnTo>
                  <a:pt x="3211509" y="1959227"/>
                </a:lnTo>
                <a:lnTo>
                  <a:pt x="3231935" y="1999493"/>
                </a:lnTo>
                <a:lnTo>
                  <a:pt x="3251870" y="2040047"/>
                </a:lnTo>
                <a:lnTo>
                  <a:pt x="3271311" y="2080885"/>
                </a:lnTo>
                <a:lnTo>
                  <a:pt x="3290254" y="2122002"/>
                </a:lnTo>
                <a:lnTo>
                  <a:pt x="3308695" y="2163395"/>
                </a:lnTo>
                <a:lnTo>
                  <a:pt x="3326630" y="2205061"/>
                </a:lnTo>
                <a:lnTo>
                  <a:pt x="3344054" y="2246994"/>
                </a:lnTo>
                <a:lnTo>
                  <a:pt x="3360965" y="2289192"/>
                </a:lnTo>
                <a:lnTo>
                  <a:pt x="3377359" y="2331650"/>
                </a:lnTo>
                <a:lnTo>
                  <a:pt x="3393230" y="2374365"/>
                </a:lnTo>
                <a:lnTo>
                  <a:pt x="3408577" y="2417332"/>
                </a:lnTo>
                <a:lnTo>
                  <a:pt x="3423393" y="2460548"/>
                </a:lnTo>
                <a:lnTo>
                  <a:pt x="3437677" y="2504009"/>
                </a:lnTo>
                <a:lnTo>
                  <a:pt x="3451423" y="2547710"/>
                </a:lnTo>
                <a:lnTo>
                  <a:pt x="3464628" y="2591649"/>
                </a:lnTo>
                <a:lnTo>
                  <a:pt x="3477289" y="2635820"/>
                </a:lnTo>
                <a:lnTo>
                  <a:pt x="3489400" y="2680221"/>
                </a:lnTo>
                <a:lnTo>
                  <a:pt x="3500959" y="2724847"/>
                </a:lnTo>
                <a:lnTo>
                  <a:pt x="3511960" y="2769694"/>
                </a:lnTo>
                <a:lnTo>
                  <a:pt x="3522402" y="2814759"/>
                </a:lnTo>
                <a:lnTo>
                  <a:pt x="3532279" y="2860038"/>
                </a:lnTo>
                <a:lnTo>
                  <a:pt x="3541587" y="2905526"/>
                </a:lnTo>
                <a:lnTo>
                  <a:pt x="3550323" y="2951219"/>
                </a:lnTo>
                <a:lnTo>
                  <a:pt x="3558483" y="2997115"/>
                </a:lnTo>
                <a:lnTo>
                  <a:pt x="3566063" y="3043209"/>
                </a:lnTo>
                <a:lnTo>
                  <a:pt x="3573059" y="3089497"/>
                </a:lnTo>
                <a:lnTo>
                  <a:pt x="3579467" y="3135974"/>
                </a:lnTo>
                <a:lnTo>
                  <a:pt x="3585283" y="3182639"/>
                </a:lnTo>
                <a:lnTo>
                  <a:pt x="3590504" y="3229485"/>
                </a:lnTo>
                <a:lnTo>
                  <a:pt x="3595125" y="3276510"/>
                </a:lnTo>
                <a:lnTo>
                  <a:pt x="3599142" y="3323710"/>
                </a:lnTo>
                <a:lnTo>
                  <a:pt x="3602552" y="3371080"/>
                </a:lnTo>
                <a:lnTo>
                  <a:pt x="3605351" y="3418617"/>
                </a:lnTo>
                <a:lnTo>
                  <a:pt x="3607535" y="3466317"/>
                </a:lnTo>
                <a:lnTo>
                  <a:pt x="3609099" y="3514176"/>
                </a:lnTo>
                <a:lnTo>
                  <a:pt x="3610041" y="3562190"/>
                </a:lnTo>
                <a:lnTo>
                  <a:pt x="3610355" y="3610355"/>
                </a:lnTo>
                <a:lnTo>
                  <a:pt x="36103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1811000" cy="6858000"/>
            <a:chOff x="0" y="0"/>
            <a:chExt cx="1181100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3247644"/>
              <a:ext cx="3610610" cy="3610610"/>
            </a:xfrm>
            <a:custGeom>
              <a:avLst/>
              <a:gdLst/>
              <a:ahLst/>
              <a:cxnLst/>
              <a:rect l="l" t="t" r="r" b="b"/>
              <a:pathLst>
                <a:path w="3610610" h="3610609">
                  <a:moveTo>
                    <a:pt x="0" y="0"/>
                  </a:moveTo>
                  <a:lnTo>
                    <a:pt x="0" y="3610355"/>
                  </a:lnTo>
                  <a:lnTo>
                    <a:pt x="3610356" y="3610355"/>
                  </a:lnTo>
                  <a:lnTo>
                    <a:pt x="3562191" y="3610040"/>
                  </a:lnTo>
                  <a:lnTo>
                    <a:pt x="3514177" y="3609098"/>
                  </a:lnTo>
                  <a:lnTo>
                    <a:pt x="3466318" y="3607534"/>
                  </a:lnTo>
                  <a:lnTo>
                    <a:pt x="3418618" y="3605350"/>
                  </a:lnTo>
                  <a:lnTo>
                    <a:pt x="3371081" y="3602551"/>
                  </a:lnTo>
                  <a:lnTo>
                    <a:pt x="3323710" y="3599141"/>
                  </a:lnTo>
                  <a:lnTo>
                    <a:pt x="3276511" y="3595124"/>
                  </a:lnTo>
                  <a:lnTo>
                    <a:pt x="3229486" y="3590503"/>
                  </a:lnTo>
                  <a:lnTo>
                    <a:pt x="3182639" y="3585282"/>
                  </a:lnTo>
                  <a:lnTo>
                    <a:pt x="3135975" y="3579466"/>
                  </a:lnTo>
                  <a:lnTo>
                    <a:pt x="3089497" y="3573058"/>
                  </a:lnTo>
                  <a:lnTo>
                    <a:pt x="3043209" y="3566062"/>
                  </a:lnTo>
                  <a:lnTo>
                    <a:pt x="2997116" y="3558482"/>
                  </a:lnTo>
                  <a:lnTo>
                    <a:pt x="2951220" y="3550322"/>
                  </a:lnTo>
                  <a:lnTo>
                    <a:pt x="2905526" y="3541586"/>
                  </a:lnTo>
                  <a:lnTo>
                    <a:pt x="2860038" y="3532278"/>
                  </a:lnTo>
                  <a:lnTo>
                    <a:pt x="2814760" y="3522401"/>
                  </a:lnTo>
                  <a:lnTo>
                    <a:pt x="2769695" y="3511960"/>
                  </a:lnTo>
                  <a:lnTo>
                    <a:pt x="2724847" y="3500958"/>
                  </a:lnTo>
                  <a:lnTo>
                    <a:pt x="2680221" y="3489399"/>
                  </a:lnTo>
                  <a:lnTo>
                    <a:pt x="2635821" y="3477288"/>
                  </a:lnTo>
                  <a:lnTo>
                    <a:pt x="2591649" y="3464628"/>
                  </a:lnTo>
                  <a:lnTo>
                    <a:pt x="2547711" y="3451423"/>
                  </a:lnTo>
                  <a:lnTo>
                    <a:pt x="2504009" y="3437676"/>
                  </a:lnTo>
                  <a:lnTo>
                    <a:pt x="2460549" y="3423393"/>
                  </a:lnTo>
                  <a:lnTo>
                    <a:pt x="2417333" y="3408576"/>
                  </a:lnTo>
                  <a:lnTo>
                    <a:pt x="2374365" y="3393230"/>
                  </a:lnTo>
                  <a:lnTo>
                    <a:pt x="2331651" y="3377358"/>
                  </a:lnTo>
                  <a:lnTo>
                    <a:pt x="2289193" y="3360965"/>
                  </a:lnTo>
                  <a:lnTo>
                    <a:pt x="2246995" y="3344054"/>
                  </a:lnTo>
                  <a:lnTo>
                    <a:pt x="2205061" y="3326629"/>
                  </a:lnTo>
                  <a:lnTo>
                    <a:pt x="2163396" y="3308694"/>
                  </a:lnTo>
                  <a:lnTo>
                    <a:pt x="2122002" y="3290254"/>
                  </a:lnTo>
                  <a:lnTo>
                    <a:pt x="2080885" y="3271311"/>
                  </a:lnTo>
                  <a:lnTo>
                    <a:pt x="2040047" y="3251870"/>
                  </a:lnTo>
                  <a:lnTo>
                    <a:pt x="1999494" y="3231934"/>
                  </a:lnTo>
                  <a:lnTo>
                    <a:pt x="1959227" y="3211509"/>
                  </a:lnTo>
                  <a:lnTo>
                    <a:pt x="1919253" y="3190597"/>
                  </a:lnTo>
                  <a:lnTo>
                    <a:pt x="1879574" y="3169202"/>
                  </a:lnTo>
                  <a:lnTo>
                    <a:pt x="1840194" y="3147328"/>
                  </a:lnTo>
                  <a:lnTo>
                    <a:pt x="1801117" y="3124980"/>
                  </a:lnTo>
                  <a:lnTo>
                    <a:pt x="1762348" y="3102161"/>
                  </a:lnTo>
                  <a:lnTo>
                    <a:pt x="1723889" y="3078874"/>
                  </a:lnTo>
                  <a:lnTo>
                    <a:pt x="1685746" y="3055125"/>
                  </a:lnTo>
                  <a:lnTo>
                    <a:pt x="1647921" y="3030916"/>
                  </a:lnTo>
                  <a:lnTo>
                    <a:pt x="1610420" y="3006253"/>
                  </a:lnTo>
                  <a:lnTo>
                    <a:pt x="1573244" y="2981137"/>
                  </a:lnTo>
                  <a:lnTo>
                    <a:pt x="1536400" y="2955574"/>
                  </a:lnTo>
                  <a:lnTo>
                    <a:pt x="1499890" y="2929568"/>
                  </a:lnTo>
                  <a:lnTo>
                    <a:pt x="1463718" y="2903122"/>
                  </a:lnTo>
                  <a:lnTo>
                    <a:pt x="1427888" y="2876240"/>
                  </a:lnTo>
                  <a:lnTo>
                    <a:pt x="1392405" y="2848926"/>
                  </a:lnTo>
                  <a:lnTo>
                    <a:pt x="1357271" y="2821184"/>
                  </a:lnTo>
                  <a:lnTo>
                    <a:pt x="1322492" y="2793018"/>
                  </a:lnTo>
                  <a:lnTo>
                    <a:pt x="1288070" y="2764432"/>
                  </a:lnTo>
                  <a:lnTo>
                    <a:pt x="1254010" y="2735429"/>
                  </a:lnTo>
                  <a:lnTo>
                    <a:pt x="1220316" y="2706014"/>
                  </a:lnTo>
                  <a:lnTo>
                    <a:pt x="1186991" y="2676191"/>
                  </a:lnTo>
                  <a:lnTo>
                    <a:pt x="1154040" y="2645963"/>
                  </a:lnTo>
                  <a:lnTo>
                    <a:pt x="1121466" y="2615334"/>
                  </a:lnTo>
                  <a:lnTo>
                    <a:pt x="1089273" y="2584308"/>
                  </a:lnTo>
                  <a:lnTo>
                    <a:pt x="1057465" y="2552890"/>
                  </a:lnTo>
                  <a:lnTo>
                    <a:pt x="1026047" y="2521082"/>
                  </a:lnTo>
                  <a:lnTo>
                    <a:pt x="995021" y="2488889"/>
                  </a:lnTo>
                  <a:lnTo>
                    <a:pt x="964392" y="2456315"/>
                  </a:lnTo>
                  <a:lnTo>
                    <a:pt x="934164" y="2423364"/>
                  </a:lnTo>
                  <a:lnTo>
                    <a:pt x="904340" y="2390039"/>
                  </a:lnTo>
                  <a:lnTo>
                    <a:pt x="874925" y="2356345"/>
                  </a:lnTo>
                  <a:lnTo>
                    <a:pt x="845923" y="2322285"/>
                  </a:lnTo>
                  <a:lnTo>
                    <a:pt x="817337" y="2287863"/>
                  </a:lnTo>
                  <a:lnTo>
                    <a:pt x="789170" y="2253084"/>
                  </a:lnTo>
                  <a:lnTo>
                    <a:pt x="761429" y="2217950"/>
                  </a:lnTo>
                  <a:lnTo>
                    <a:pt x="734115" y="2182467"/>
                  </a:lnTo>
                  <a:lnTo>
                    <a:pt x="707233" y="2146637"/>
                  </a:lnTo>
                  <a:lnTo>
                    <a:pt x="680787" y="2110465"/>
                  </a:lnTo>
                  <a:lnTo>
                    <a:pt x="654780" y="2073955"/>
                  </a:lnTo>
                  <a:lnTo>
                    <a:pt x="629217" y="2037111"/>
                  </a:lnTo>
                  <a:lnTo>
                    <a:pt x="604102" y="1999935"/>
                  </a:lnTo>
                  <a:lnTo>
                    <a:pt x="579438" y="1962434"/>
                  </a:lnTo>
                  <a:lnTo>
                    <a:pt x="555230" y="1924609"/>
                  </a:lnTo>
                  <a:lnTo>
                    <a:pt x="531480" y="1886466"/>
                  </a:lnTo>
                  <a:lnTo>
                    <a:pt x="508194" y="1848007"/>
                  </a:lnTo>
                  <a:lnTo>
                    <a:pt x="485375" y="1809238"/>
                  </a:lnTo>
                  <a:lnTo>
                    <a:pt x="463026" y="1770161"/>
                  </a:lnTo>
                  <a:lnTo>
                    <a:pt x="441153" y="1730782"/>
                  </a:lnTo>
                  <a:lnTo>
                    <a:pt x="419758" y="1691102"/>
                  </a:lnTo>
                  <a:lnTo>
                    <a:pt x="398846" y="1651128"/>
                  </a:lnTo>
                  <a:lnTo>
                    <a:pt x="378420" y="1610862"/>
                  </a:lnTo>
                  <a:lnTo>
                    <a:pt x="358485" y="1570308"/>
                  </a:lnTo>
                  <a:lnTo>
                    <a:pt x="339044" y="1529470"/>
                  </a:lnTo>
                  <a:lnTo>
                    <a:pt x="320101" y="1488353"/>
                  </a:lnTo>
                  <a:lnTo>
                    <a:pt x="301660" y="1446959"/>
                  </a:lnTo>
                  <a:lnTo>
                    <a:pt x="283725" y="1405294"/>
                  </a:lnTo>
                  <a:lnTo>
                    <a:pt x="266301" y="1363360"/>
                  </a:lnTo>
                  <a:lnTo>
                    <a:pt x="249390" y="1321163"/>
                  </a:lnTo>
                  <a:lnTo>
                    <a:pt x="232996" y="1278704"/>
                  </a:lnTo>
                  <a:lnTo>
                    <a:pt x="217125" y="1235990"/>
                  </a:lnTo>
                  <a:lnTo>
                    <a:pt x="201778" y="1193023"/>
                  </a:lnTo>
                  <a:lnTo>
                    <a:pt x="186962" y="1149807"/>
                  </a:lnTo>
                  <a:lnTo>
                    <a:pt x="172678" y="1106346"/>
                  </a:lnTo>
                  <a:lnTo>
                    <a:pt x="158932" y="1062645"/>
                  </a:lnTo>
                  <a:lnTo>
                    <a:pt x="145727" y="1018706"/>
                  </a:lnTo>
                  <a:lnTo>
                    <a:pt x="133066" y="974535"/>
                  </a:lnTo>
                  <a:lnTo>
                    <a:pt x="120955" y="930134"/>
                  </a:lnTo>
                  <a:lnTo>
                    <a:pt x="109396" y="885508"/>
                  </a:lnTo>
                  <a:lnTo>
                    <a:pt x="98395" y="840661"/>
                  </a:lnTo>
                  <a:lnTo>
                    <a:pt x="87953" y="795596"/>
                  </a:lnTo>
                  <a:lnTo>
                    <a:pt x="78076" y="750317"/>
                  </a:lnTo>
                  <a:lnTo>
                    <a:pt x="68768" y="704829"/>
                  </a:lnTo>
                  <a:lnTo>
                    <a:pt x="60032" y="659136"/>
                  </a:lnTo>
                  <a:lnTo>
                    <a:pt x="51872" y="613240"/>
                  </a:lnTo>
                  <a:lnTo>
                    <a:pt x="44292" y="567146"/>
                  </a:lnTo>
                  <a:lnTo>
                    <a:pt x="37296" y="520858"/>
                  </a:lnTo>
                  <a:lnTo>
                    <a:pt x="30888" y="474381"/>
                  </a:lnTo>
                  <a:lnTo>
                    <a:pt x="25072" y="427716"/>
                  </a:lnTo>
                  <a:lnTo>
                    <a:pt x="19851" y="380870"/>
                  </a:lnTo>
                  <a:lnTo>
                    <a:pt x="15230" y="333845"/>
                  </a:lnTo>
                  <a:lnTo>
                    <a:pt x="11213" y="286645"/>
                  </a:lnTo>
                  <a:lnTo>
                    <a:pt x="7803" y="239275"/>
                  </a:lnTo>
                  <a:lnTo>
                    <a:pt x="5004" y="191738"/>
                  </a:lnTo>
                  <a:lnTo>
                    <a:pt x="2820" y="144038"/>
                  </a:lnTo>
                  <a:lnTo>
                    <a:pt x="1256" y="96179"/>
                  </a:lnTo>
                  <a:lnTo>
                    <a:pt x="314" y="48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644" y="0"/>
              <a:ext cx="11611356" cy="68579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11172" y="2028125"/>
            <a:ext cx="8164830" cy="13423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5400" spc="-40" dirty="0">
                <a:solidFill>
                  <a:srgbClr val="FFFFFF"/>
                </a:solidFill>
              </a:rPr>
              <a:t>A</a:t>
            </a:r>
            <a:r>
              <a:rPr sz="5400" spc="-365" dirty="0">
                <a:solidFill>
                  <a:srgbClr val="FFFFFF"/>
                </a:solidFill>
              </a:rPr>
              <a:t>u</a:t>
            </a:r>
            <a:r>
              <a:rPr sz="5400" spc="-315" dirty="0">
                <a:solidFill>
                  <a:srgbClr val="FFFFFF"/>
                </a:solidFill>
              </a:rPr>
              <a:t>t</a:t>
            </a:r>
            <a:r>
              <a:rPr sz="5400" spc="-45" dirty="0">
                <a:solidFill>
                  <a:srgbClr val="FFFFFF"/>
                </a:solidFill>
              </a:rPr>
              <a:t>omatisa</a:t>
            </a:r>
            <a:r>
              <a:rPr sz="5400" spc="-50" dirty="0">
                <a:solidFill>
                  <a:srgbClr val="FFFFFF"/>
                </a:solidFill>
              </a:rPr>
              <a:t>t</a:t>
            </a:r>
            <a:r>
              <a:rPr sz="5400" spc="-215" dirty="0">
                <a:solidFill>
                  <a:srgbClr val="FFFFFF"/>
                </a:solidFill>
              </a:rPr>
              <a:t>io</a:t>
            </a:r>
            <a:r>
              <a:rPr sz="5400" spc="-290" dirty="0">
                <a:solidFill>
                  <a:srgbClr val="FFFFFF"/>
                </a:solidFill>
              </a:rPr>
              <a:t>n</a:t>
            </a:r>
            <a:r>
              <a:rPr sz="5400" spc="-260" dirty="0">
                <a:solidFill>
                  <a:srgbClr val="FFFFFF"/>
                </a:solidFill>
              </a:rPr>
              <a:t> </a:t>
            </a:r>
            <a:r>
              <a:rPr sz="5400" spc="55" dirty="0">
                <a:solidFill>
                  <a:srgbClr val="FFFFFF"/>
                </a:solidFill>
              </a:rPr>
              <a:t>I</a:t>
            </a:r>
            <a:r>
              <a:rPr sz="5400" spc="-245" dirty="0">
                <a:solidFill>
                  <a:srgbClr val="FFFFFF"/>
                </a:solidFill>
              </a:rPr>
              <a:t>ndustrielle</a:t>
            </a:r>
            <a:endParaRPr sz="5400"/>
          </a:p>
          <a:p>
            <a:pPr marL="6350" algn="ctr">
              <a:lnSpc>
                <a:spcPct val="100000"/>
              </a:lnSpc>
              <a:spcBef>
                <a:spcPts val="180"/>
              </a:spcBef>
            </a:pPr>
            <a:r>
              <a:rPr sz="2800" b="0" spc="-35" dirty="0">
                <a:solidFill>
                  <a:srgbClr val="FFFFFF"/>
                </a:solidFill>
                <a:latin typeface="Trebuchet MS"/>
                <a:cs typeface="Trebuchet MS"/>
              </a:rPr>
              <a:t>Niveau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9026" y="6428028"/>
            <a:ext cx="33934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DAE4EE"/>
                </a:solidFill>
                <a:latin typeface="Trebuchet MS"/>
                <a:cs typeface="Trebuchet MS"/>
              </a:rPr>
              <a:t>Formation</a:t>
            </a:r>
            <a:r>
              <a:rPr sz="1200" spc="-45" dirty="0">
                <a:solidFill>
                  <a:srgbClr val="DAE4EE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DAE4EE"/>
                </a:solidFill>
                <a:latin typeface="Trebuchet MS"/>
                <a:cs typeface="Trebuchet MS"/>
              </a:rPr>
              <a:t>Industrielle</a:t>
            </a:r>
            <a:r>
              <a:rPr sz="1200" spc="-55" dirty="0">
                <a:solidFill>
                  <a:srgbClr val="DAE4EE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DAE4EE"/>
                </a:solidFill>
                <a:latin typeface="Trebuchet MS"/>
                <a:cs typeface="Trebuchet MS"/>
              </a:rPr>
              <a:t>Assurée</a:t>
            </a:r>
            <a:r>
              <a:rPr sz="1200" spc="-80" dirty="0">
                <a:solidFill>
                  <a:srgbClr val="DAE4EE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DAE4EE"/>
                </a:solidFill>
                <a:latin typeface="Trebuchet MS"/>
                <a:cs typeface="Trebuchet MS"/>
              </a:rPr>
              <a:t>Par</a:t>
            </a:r>
            <a:r>
              <a:rPr sz="1200" spc="-65" dirty="0">
                <a:solidFill>
                  <a:srgbClr val="DAE4EE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DAE4EE"/>
                </a:solidFill>
                <a:latin typeface="Trebuchet MS"/>
                <a:cs typeface="Trebuchet MS"/>
              </a:rPr>
              <a:t>M.</a:t>
            </a:r>
            <a:r>
              <a:rPr sz="1200" spc="-60" dirty="0">
                <a:solidFill>
                  <a:srgbClr val="DAE4EE"/>
                </a:solidFill>
                <a:latin typeface="Trebuchet MS"/>
                <a:cs typeface="Trebuchet MS"/>
              </a:rPr>
              <a:t> </a:t>
            </a:r>
            <a:r>
              <a:rPr lang="fr-FR" sz="1200" spc="-15" dirty="0">
                <a:solidFill>
                  <a:srgbClr val="DAE4EE"/>
                </a:solidFill>
                <a:latin typeface="Trebuchet MS"/>
                <a:cs typeface="Trebuchet MS"/>
              </a:rPr>
              <a:t>GUEYE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29390" y="6428028"/>
            <a:ext cx="1054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AE4EE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CE806F1C-F400-5547-7B00-E0CE02ECDE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1</a:t>
            </a:fld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069830" cy="3465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5475" lvl="1" indent="-61341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626110" algn="l"/>
              </a:tabLst>
            </a:pPr>
            <a:r>
              <a:rPr sz="2800" b="1" spc="-120" dirty="0">
                <a:latin typeface="Trebuchet MS"/>
                <a:cs typeface="Trebuchet MS"/>
              </a:rPr>
              <a:t>Introduction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Historique</a:t>
            </a:r>
            <a:endParaRPr sz="2800">
              <a:latin typeface="Trebuchet MS"/>
              <a:cs typeface="Trebuchet MS"/>
            </a:endParaRPr>
          </a:p>
          <a:p>
            <a:pPr marL="384810" lvl="2" indent="-320675">
              <a:lnSpc>
                <a:spcPct val="100000"/>
              </a:lnSpc>
              <a:spcBef>
                <a:spcPts val="740"/>
              </a:spcBef>
              <a:buAutoNum type="arabicPeriod" startAt="2"/>
              <a:tabLst>
                <a:tab pos="385445" algn="l"/>
              </a:tabLst>
            </a:pPr>
            <a:r>
              <a:rPr sz="2400" spc="-50" dirty="0">
                <a:latin typeface="Trebuchet MS"/>
                <a:cs typeface="Trebuchet MS"/>
              </a:rPr>
              <a:t>Personnels</a:t>
            </a:r>
            <a:endParaRPr sz="2400">
              <a:latin typeface="Trebuchet MS"/>
              <a:cs typeface="Trebuchet MS"/>
            </a:endParaRPr>
          </a:p>
          <a:p>
            <a:pPr marL="979169" marR="5080" lvl="3" indent="-4572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400" spc="-25" dirty="0">
                <a:latin typeface="Trebuchet MS"/>
                <a:cs typeface="Trebuchet MS"/>
              </a:rPr>
              <a:t>mise </a:t>
            </a:r>
            <a:r>
              <a:rPr sz="2400" spc="-80" dirty="0">
                <a:latin typeface="Trebuchet MS"/>
                <a:cs typeface="Trebuchet MS"/>
              </a:rPr>
              <a:t>en </a:t>
            </a:r>
            <a:r>
              <a:rPr sz="2400" spc="-90" dirty="0">
                <a:latin typeface="Trebuchet MS"/>
                <a:cs typeface="Trebuchet MS"/>
              </a:rPr>
              <a:t>œuvre </a:t>
            </a:r>
            <a:r>
              <a:rPr sz="2400" spc="-30" dirty="0">
                <a:latin typeface="Trebuchet MS"/>
                <a:cs typeface="Trebuchet MS"/>
              </a:rPr>
              <a:t>du </a:t>
            </a:r>
            <a:r>
              <a:rPr sz="2400" spc="-70" dirty="0">
                <a:latin typeface="Trebuchet MS"/>
                <a:cs typeface="Trebuchet MS"/>
              </a:rPr>
              <a:t>matériel </a:t>
            </a:r>
            <a:r>
              <a:rPr sz="2400" spc="-30" dirty="0">
                <a:latin typeface="Trebuchet MS"/>
                <a:cs typeface="Trebuchet MS"/>
              </a:rPr>
              <a:t>aisée </a:t>
            </a:r>
            <a:r>
              <a:rPr sz="2400" spc="20" dirty="0">
                <a:latin typeface="Trebuchet MS"/>
                <a:cs typeface="Trebuchet MS"/>
              </a:rPr>
              <a:t>(pas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10" dirty="0">
                <a:latin typeface="Trebuchet MS"/>
                <a:cs typeface="Trebuchet MS"/>
              </a:rPr>
              <a:t>langage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20" dirty="0">
                <a:latin typeface="Trebuchet MS"/>
                <a:cs typeface="Trebuchet MS"/>
              </a:rPr>
              <a:t>programmation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complexe)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ts val="2735"/>
              </a:lnSpc>
              <a:spcBef>
                <a:spcPts val="165"/>
              </a:spcBef>
              <a:buFont typeface="Arial MT"/>
              <a:buChar char="•"/>
              <a:tabLst>
                <a:tab pos="979169" algn="l"/>
                <a:tab pos="979805" algn="l"/>
                <a:tab pos="2884170" algn="l"/>
                <a:tab pos="4380865" algn="l"/>
                <a:tab pos="5251450" algn="l"/>
                <a:tab pos="6132195" algn="l"/>
                <a:tab pos="8014334" algn="l"/>
                <a:tab pos="8761730" algn="l"/>
              </a:tabLst>
            </a:pPr>
            <a:r>
              <a:rPr sz="2400" dirty="0">
                <a:latin typeface="Trebuchet MS"/>
                <a:cs typeface="Trebuchet MS"/>
              </a:rPr>
              <a:t>dépannage	</a:t>
            </a:r>
            <a:r>
              <a:rPr sz="2400" spc="-25" dirty="0">
                <a:latin typeface="Trebuchet MS"/>
                <a:cs typeface="Trebuchet MS"/>
              </a:rPr>
              <a:t>possible	</a:t>
            </a:r>
            <a:r>
              <a:rPr sz="2400" spc="-5" dirty="0">
                <a:latin typeface="Trebuchet MS"/>
                <a:cs typeface="Trebuchet MS"/>
              </a:rPr>
              <a:t>par	des	</a:t>
            </a:r>
            <a:r>
              <a:rPr sz="2400" spc="-70" dirty="0">
                <a:latin typeface="Trebuchet MS"/>
                <a:cs typeface="Trebuchet MS"/>
              </a:rPr>
              <a:t>techniciens	</a:t>
            </a:r>
            <a:r>
              <a:rPr sz="2400" spc="-40" dirty="0">
                <a:latin typeface="Trebuchet MS"/>
                <a:cs typeface="Trebuchet MS"/>
              </a:rPr>
              <a:t>de	</a:t>
            </a:r>
            <a:r>
              <a:rPr sz="2400" spc="-55" dirty="0">
                <a:latin typeface="Trebuchet MS"/>
                <a:cs typeface="Trebuchet MS"/>
              </a:rPr>
              <a:t>formation</a:t>
            </a:r>
            <a:endParaRPr sz="2400">
              <a:latin typeface="Trebuchet MS"/>
              <a:cs typeface="Trebuchet MS"/>
            </a:endParaRPr>
          </a:p>
          <a:p>
            <a:pPr marL="979169">
              <a:lnSpc>
                <a:spcPts val="2735"/>
              </a:lnSpc>
            </a:pPr>
            <a:r>
              <a:rPr sz="2400" spc="-65" dirty="0">
                <a:latin typeface="Trebuchet MS"/>
                <a:cs typeface="Trebuchet MS"/>
              </a:rPr>
              <a:t>électromécanique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400" spc="-40" dirty="0">
                <a:latin typeface="Trebuchet MS"/>
                <a:cs typeface="Trebuchet MS"/>
              </a:rPr>
              <a:t>possibilité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modifier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système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cours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fonctionnement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3450590" cy="280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5475" lvl="1" indent="-61341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626110" algn="l"/>
              </a:tabLst>
            </a:pPr>
            <a:r>
              <a:rPr sz="2800" b="1" spc="-120" dirty="0">
                <a:latin typeface="Trebuchet MS"/>
                <a:cs typeface="Trebuchet MS"/>
              </a:rPr>
              <a:t>Introduction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Historique</a:t>
            </a:r>
            <a:endParaRPr sz="2800">
              <a:latin typeface="Trebuchet MS"/>
              <a:cs typeface="Trebuchet MS"/>
            </a:endParaRPr>
          </a:p>
          <a:p>
            <a:pPr marL="384810" lvl="2" indent="-320675">
              <a:lnSpc>
                <a:spcPct val="100000"/>
              </a:lnSpc>
              <a:spcBef>
                <a:spcPts val="740"/>
              </a:spcBef>
              <a:buAutoNum type="arabicPeriod" startAt="3"/>
              <a:tabLst>
                <a:tab pos="385445" algn="l"/>
              </a:tabLst>
            </a:pPr>
            <a:r>
              <a:rPr sz="2400" spc="-40" dirty="0">
                <a:latin typeface="Trebuchet MS"/>
                <a:cs typeface="Trebuchet MS"/>
              </a:rPr>
              <a:t>Matériel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400" spc="-80" dirty="0">
                <a:latin typeface="Trebuchet MS"/>
                <a:cs typeface="Trebuchet MS"/>
              </a:rPr>
              <a:t>évolutif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400" spc="-45" dirty="0">
                <a:latin typeface="Trebuchet MS"/>
                <a:cs typeface="Trebuchet MS"/>
              </a:rPr>
              <a:t>modulaire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400" spc="-20" dirty="0">
                <a:latin typeface="Trebuchet MS"/>
                <a:cs typeface="Trebuchet MS"/>
              </a:rPr>
              <a:t>im</a:t>
            </a:r>
            <a:r>
              <a:rPr sz="2400" spc="-15" dirty="0">
                <a:latin typeface="Trebuchet MS"/>
                <a:cs typeface="Trebuchet MS"/>
              </a:rPr>
              <a:t>p</a:t>
            </a:r>
            <a:r>
              <a:rPr sz="2400" spc="-50" dirty="0">
                <a:latin typeface="Trebuchet MS"/>
                <a:cs typeface="Trebuchet MS"/>
              </a:rPr>
              <a:t>lan</a:t>
            </a:r>
            <a:r>
              <a:rPr sz="2400" spc="-80" dirty="0">
                <a:latin typeface="Trebuchet MS"/>
                <a:cs typeface="Trebuchet MS"/>
              </a:rPr>
              <a:t>t</a:t>
            </a:r>
            <a:r>
              <a:rPr sz="2400" spc="-30" dirty="0">
                <a:latin typeface="Trebuchet MS"/>
                <a:cs typeface="Trebuchet MS"/>
              </a:rPr>
              <a:t>atio</a:t>
            </a:r>
            <a:r>
              <a:rPr sz="2400" spc="-55" dirty="0">
                <a:latin typeface="Trebuchet MS"/>
                <a:cs typeface="Trebuchet MS"/>
              </a:rPr>
              <a:t>n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ais</a:t>
            </a:r>
            <a:r>
              <a:rPr sz="2400" spc="-20" dirty="0">
                <a:latin typeface="Trebuchet MS"/>
                <a:cs typeface="Trebuchet MS"/>
              </a:rPr>
              <a:t>é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8512810" cy="1724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1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20" dirty="0">
                <a:latin typeface="Trebuchet MS"/>
                <a:cs typeface="Trebuchet MS"/>
              </a:rPr>
              <a:t>I</a:t>
            </a:r>
            <a:r>
              <a:rPr sz="2800" b="1" spc="-190" dirty="0">
                <a:latin typeface="Trebuchet MS"/>
                <a:cs typeface="Trebuchet MS"/>
              </a:rPr>
              <a:t>n</a:t>
            </a:r>
            <a:r>
              <a:rPr sz="2800" b="1" spc="-170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r</a:t>
            </a:r>
            <a:r>
              <a:rPr sz="2800" b="1" spc="-114" dirty="0">
                <a:latin typeface="Trebuchet MS"/>
                <a:cs typeface="Trebuchet MS"/>
              </a:rPr>
              <a:t>oduct</a:t>
            </a:r>
            <a:r>
              <a:rPr sz="2800" b="1" spc="-60" dirty="0">
                <a:latin typeface="Trebuchet MS"/>
                <a:cs typeface="Trebuchet MS"/>
              </a:rPr>
              <a:t>i</a:t>
            </a:r>
            <a:r>
              <a:rPr sz="2800" b="1" spc="-130" dirty="0">
                <a:latin typeface="Trebuchet MS"/>
                <a:cs typeface="Trebuchet MS"/>
              </a:rPr>
              <a:t>on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Synthèse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1010"/>
              </a:spcBef>
              <a:tabLst>
                <a:tab pos="2064385" algn="l"/>
                <a:tab pos="4623435" algn="l"/>
                <a:tab pos="6337935" algn="l"/>
                <a:tab pos="7385050" algn="l"/>
                <a:tab pos="8127365" algn="l"/>
              </a:tabLst>
            </a:pPr>
            <a:r>
              <a:rPr sz="2800" spc="-105" dirty="0">
                <a:latin typeface="Trebuchet MS"/>
                <a:cs typeface="Trebuchet MS"/>
              </a:rPr>
              <a:t>L'</a:t>
            </a:r>
            <a:r>
              <a:rPr sz="2800" spc="35" dirty="0">
                <a:latin typeface="Trebuchet MS"/>
                <a:cs typeface="Trebuchet MS"/>
              </a:rPr>
              <a:t>A</a:t>
            </a:r>
            <a:r>
              <a:rPr sz="2800" spc="-110" dirty="0">
                <a:latin typeface="Trebuchet MS"/>
                <a:cs typeface="Trebuchet MS"/>
              </a:rPr>
              <a:t>u</a:t>
            </a:r>
            <a:r>
              <a:rPr sz="2800" spc="-120" dirty="0">
                <a:latin typeface="Trebuchet MS"/>
                <a:cs typeface="Trebuchet MS"/>
              </a:rPr>
              <a:t>t</a:t>
            </a:r>
            <a:r>
              <a:rPr sz="2800" spc="-15" dirty="0">
                <a:latin typeface="Trebuchet MS"/>
                <a:cs typeface="Trebuchet MS"/>
              </a:rPr>
              <a:t>oma</a:t>
            </a:r>
            <a:r>
              <a:rPr sz="2800" spc="-55" dirty="0">
                <a:latin typeface="Trebuchet MS"/>
                <a:cs typeface="Trebuchet MS"/>
              </a:rPr>
              <a:t>t</a:t>
            </a:r>
            <a:r>
              <a:rPr sz="2800" spc="-120" dirty="0">
                <a:latin typeface="Trebuchet MS"/>
                <a:cs typeface="Trebuchet MS"/>
              </a:rPr>
              <a:t>e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90" dirty="0">
                <a:latin typeface="Trebuchet MS"/>
                <a:cs typeface="Trebuchet MS"/>
              </a:rPr>
              <a:t>P</a:t>
            </a:r>
            <a:r>
              <a:rPr sz="2800" spc="-95" dirty="0">
                <a:latin typeface="Trebuchet MS"/>
                <a:cs typeface="Trebuchet MS"/>
              </a:rPr>
              <a:t>r</a:t>
            </a:r>
            <a:r>
              <a:rPr sz="2800" spc="-10" dirty="0">
                <a:latin typeface="Trebuchet MS"/>
                <a:cs typeface="Trebuchet MS"/>
              </a:rPr>
              <a:t>o</a:t>
            </a:r>
            <a:r>
              <a:rPr sz="2800" spc="-15" dirty="0">
                <a:latin typeface="Trebuchet MS"/>
                <a:cs typeface="Trebuchet MS"/>
              </a:rPr>
              <a:t>g</a:t>
            </a:r>
            <a:r>
              <a:rPr sz="2800" spc="-40" dirty="0">
                <a:latin typeface="Trebuchet MS"/>
                <a:cs typeface="Trebuchet MS"/>
              </a:rPr>
              <a:t>r</a:t>
            </a:r>
            <a:r>
              <a:rPr sz="2800" spc="30" dirty="0">
                <a:latin typeface="Trebuchet MS"/>
                <a:cs typeface="Trebuchet MS"/>
              </a:rPr>
              <a:t>a</a:t>
            </a:r>
            <a:r>
              <a:rPr sz="2800" spc="70" dirty="0">
                <a:latin typeface="Trebuchet MS"/>
                <a:cs typeface="Trebuchet MS"/>
              </a:rPr>
              <a:t>m</a:t>
            </a:r>
            <a:r>
              <a:rPr sz="2800" spc="-30" dirty="0">
                <a:latin typeface="Trebuchet MS"/>
                <a:cs typeface="Trebuchet MS"/>
              </a:rPr>
              <a:t>mable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5" dirty="0">
                <a:latin typeface="Trebuchet MS"/>
                <a:cs typeface="Trebuchet MS"/>
              </a:rPr>
              <a:t>I</a:t>
            </a:r>
            <a:r>
              <a:rPr sz="2800" spc="-30" dirty="0">
                <a:latin typeface="Trebuchet MS"/>
                <a:cs typeface="Trebuchet MS"/>
              </a:rPr>
              <a:t>n</a:t>
            </a:r>
            <a:r>
              <a:rPr sz="2800" spc="-25" dirty="0">
                <a:latin typeface="Trebuchet MS"/>
                <a:cs typeface="Trebuchet MS"/>
              </a:rPr>
              <a:t>d</a:t>
            </a:r>
            <a:r>
              <a:rPr sz="2800" spc="-85" dirty="0">
                <a:latin typeface="Trebuchet MS"/>
                <a:cs typeface="Trebuchet MS"/>
              </a:rPr>
              <a:t>ustriel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110" dirty="0">
                <a:latin typeface="Trebuchet MS"/>
                <a:cs typeface="Trebuchet MS"/>
              </a:rPr>
              <a:t>(</a:t>
            </a:r>
            <a:r>
              <a:rPr sz="2800" spc="30" dirty="0">
                <a:latin typeface="Trebuchet MS"/>
                <a:cs typeface="Trebuchet MS"/>
              </a:rPr>
              <a:t>AP</a:t>
            </a:r>
            <a:r>
              <a:rPr sz="2800" spc="5" dirty="0">
                <a:latin typeface="Trebuchet MS"/>
                <a:cs typeface="Trebuchet MS"/>
              </a:rPr>
              <a:t>I</a:t>
            </a:r>
            <a:r>
              <a:rPr sz="2800" spc="-5" dirty="0">
                <a:latin typeface="Trebuchet MS"/>
                <a:cs typeface="Trebuchet MS"/>
              </a:rPr>
              <a:t>)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50" dirty="0">
                <a:latin typeface="Trebuchet MS"/>
                <a:cs typeface="Trebuchet MS"/>
              </a:rPr>
              <a:t>est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70" dirty="0">
                <a:latin typeface="Trebuchet MS"/>
                <a:cs typeface="Trebuchet MS"/>
              </a:rPr>
              <a:t>un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15473" y="2747517"/>
            <a:ext cx="1298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Trebuchet MS"/>
                <a:cs typeface="Trebuchet MS"/>
              </a:rPr>
              <a:t>appareil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575" y="3174237"/>
            <a:ext cx="10014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>
                <a:latin typeface="Trebuchet MS"/>
                <a:cs typeface="Trebuchet MS"/>
              </a:rPr>
              <a:t>électronique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programmable,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adapté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à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l'environnement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industriel,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78085" y="3600958"/>
            <a:ext cx="1733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32560" algn="l"/>
              </a:tabLst>
            </a:pPr>
            <a:r>
              <a:rPr sz="2800" spc="100" dirty="0">
                <a:latin typeface="Trebuchet MS"/>
                <a:cs typeface="Trebuchet MS"/>
              </a:rPr>
              <a:t>a</a:t>
            </a:r>
            <a:r>
              <a:rPr sz="2800" spc="70" dirty="0">
                <a:latin typeface="Trebuchet MS"/>
                <a:cs typeface="Trebuchet MS"/>
              </a:rPr>
              <a:t>s</a:t>
            </a:r>
            <a:r>
              <a:rPr sz="2800" spc="-45" dirty="0">
                <a:latin typeface="Trebuchet MS"/>
                <a:cs typeface="Trebuchet MS"/>
              </a:rPr>
              <a:t>su</a:t>
            </a:r>
            <a:r>
              <a:rPr sz="2800" spc="-70" dirty="0">
                <a:latin typeface="Trebuchet MS"/>
                <a:cs typeface="Trebuchet MS"/>
              </a:rPr>
              <a:t>r</a:t>
            </a:r>
            <a:r>
              <a:rPr sz="2800" spc="-135" dirty="0">
                <a:latin typeface="Trebuchet MS"/>
                <a:cs typeface="Trebuchet MS"/>
              </a:rPr>
              <a:t>er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20" dirty="0">
                <a:latin typeface="Trebuchet MS"/>
                <a:cs typeface="Trebuchet MS"/>
              </a:rPr>
              <a:t>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575" y="3600958"/>
            <a:ext cx="82753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95655" algn="l"/>
                <a:tab pos="2065655" algn="l"/>
                <a:tab pos="2112645" algn="l"/>
                <a:tab pos="2787650" algn="l"/>
                <a:tab pos="2958465" algn="l"/>
                <a:tab pos="4664075" algn="l"/>
                <a:tab pos="5565140" algn="l"/>
                <a:tab pos="6212840" algn="l"/>
                <a:tab pos="7284084" algn="l"/>
              </a:tabLst>
            </a:pPr>
            <a:r>
              <a:rPr sz="2800" spc="-55" dirty="0">
                <a:latin typeface="Trebuchet MS"/>
                <a:cs typeface="Trebuchet MS"/>
              </a:rPr>
              <a:t>qui	</a:t>
            </a:r>
            <a:r>
              <a:rPr sz="2800" spc="-65" dirty="0">
                <a:latin typeface="Trebuchet MS"/>
                <a:cs typeface="Trebuchet MS"/>
              </a:rPr>
              <a:t>réalise		</a:t>
            </a:r>
            <a:r>
              <a:rPr sz="2800" spc="-10" dirty="0">
                <a:latin typeface="Trebuchet MS"/>
                <a:cs typeface="Trebuchet MS"/>
              </a:rPr>
              <a:t>des		</a:t>
            </a:r>
            <a:r>
              <a:rPr sz="2800" spc="-65" dirty="0">
                <a:latin typeface="Trebuchet MS"/>
                <a:cs typeface="Trebuchet MS"/>
              </a:rPr>
              <a:t>fonctions	</a:t>
            </a:r>
            <a:r>
              <a:rPr sz="2800" spc="-15" dirty="0">
                <a:latin typeface="Trebuchet MS"/>
                <a:cs typeface="Trebuchet MS"/>
              </a:rPr>
              <a:t>d'automatisme	</a:t>
            </a:r>
            <a:r>
              <a:rPr sz="2800" spc="-55" dirty="0">
                <a:latin typeface="Trebuchet MS"/>
                <a:cs typeface="Trebuchet MS"/>
              </a:rPr>
              <a:t>pour 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commande	</a:t>
            </a:r>
            <a:r>
              <a:rPr sz="2800" spc="-50" dirty="0">
                <a:latin typeface="Trebuchet MS"/>
                <a:cs typeface="Trebuchet MS"/>
              </a:rPr>
              <a:t>de	pré-actionneurs	</a:t>
            </a:r>
            <a:r>
              <a:rPr sz="2800" spc="-120" dirty="0">
                <a:latin typeface="Trebuchet MS"/>
                <a:cs typeface="Trebuchet MS"/>
              </a:rPr>
              <a:t>et	</a:t>
            </a:r>
            <a:r>
              <a:rPr sz="2800" spc="-45" dirty="0">
                <a:latin typeface="Trebuchet MS"/>
                <a:cs typeface="Trebuchet MS"/>
              </a:rPr>
              <a:t>d'actionneurs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90506" y="4027373"/>
            <a:ext cx="1421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</a:tabLst>
            </a:pPr>
            <a:r>
              <a:rPr sz="2800" spc="95" dirty="0">
                <a:latin typeface="Trebuchet MS"/>
                <a:cs typeface="Trebuchet MS"/>
              </a:rPr>
              <a:t>à	</a:t>
            </a:r>
            <a:r>
              <a:rPr sz="2800" spc="15" dirty="0">
                <a:latin typeface="Trebuchet MS"/>
                <a:cs typeface="Trebuchet MS"/>
              </a:rPr>
              <a:t>p</a:t>
            </a:r>
            <a:r>
              <a:rPr sz="2800" spc="-90" dirty="0">
                <a:latin typeface="Trebuchet MS"/>
                <a:cs typeface="Trebuchet MS"/>
              </a:rPr>
              <a:t>artir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575" y="4454778"/>
            <a:ext cx="7639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Trebuchet MS"/>
                <a:cs typeface="Trebuchet MS"/>
              </a:rPr>
              <a:t>d'informations</a:t>
            </a:r>
            <a:r>
              <a:rPr sz="2800" spc="-80" dirty="0">
                <a:latin typeface="Trebuchet MS"/>
                <a:cs typeface="Trebuchet MS"/>
              </a:rPr>
              <a:t> logique,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analogique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ou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numérique.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7586345" cy="3985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9765" lvl="1" indent="-6477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660400" algn="l"/>
              </a:tabLst>
            </a:pPr>
            <a:r>
              <a:rPr sz="2800" b="1" spc="-160" dirty="0">
                <a:latin typeface="Trebuchet MS"/>
                <a:cs typeface="Trebuchet MS"/>
              </a:rPr>
              <a:t>E</a:t>
            </a:r>
            <a:r>
              <a:rPr sz="2800" b="1" spc="-180" dirty="0">
                <a:latin typeface="Trebuchet MS"/>
                <a:cs typeface="Trebuchet MS"/>
              </a:rPr>
              <a:t>x</a:t>
            </a:r>
            <a:r>
              <a:rPr sz="2800" b="1" spc="-80" dirty="0">
                <a:latin typeface="Trebuchet MS"/>
                <a:cs typeface="Trebuchet MS"/>
              </a:rPr>
              <a:t>emples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110" dirty="0">
                <a:latin typeface="Trebuchet MS"/>
                <a:cs typeface="Trebuchet MS"/>
              </a:rPr>
              <a:t>a</a:t>
            </a:r>
            <a:r>
              <a:rPr sz="2800" b="1" spc="-65" dirty="0">
                <a:latin typeface="Trebuchet MS"/>
                <a:cs typeface="Trebuchet MS"/>
              </a:rPr>
              <a:t>pplications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b="1" spc="-150" dirty="0">
                <a:latin typeface="Trebuchet MS"/>
                <a:cs typeface="Trebuchet MS"/>
              </a:rPr>
              <a:t>d</a:t>
            </a:r>
            <a:r>
              <a:rPr sz="2800" b="1" spc="-170" dirty="0">
                <a:latin typeface="Trebuchet MS"/>
                <a:cs typeface="Trebuchet MS"/>
              </a:rPr>
              <a:t>’</a:t>
            </a:r>
            <a:r>
              <a:rPr sz="2800" b="1" spc="-75" dirty="0">
                <a:latin typeface="Trebuchet MS"/>
                <a:cs typeface="Trebuchet MS"/>
              </a:rPr>
              <a:t>au</a:t>
            </a:r>
            <a:r>
              <a:rPr sz="2800" b="1" spc="-85" dirty="0">
                <a:latin typeface="Trebuchet MS"/>
                <a:cs typeface="Trebuchet MS"/>
              </a:rPr>
              <a:t>t</a:t>
            </a:r>
            <a:r>
              <a:rPr sz="2800" b="1" spc="10" dirty="0">
                <a:latin typeface="Trebuchet MS"/>
                <a:cs typeface="Trebuchet MS"/>
              </a:rPr>
              <a:t>om</a:t>
            </a:r>
            <a:r>
              <a:rPr sz="2800" b="1" spc="-5" dirty="0">
                <a:latin typeface="Trebuchet MS"/>
                <a:cs typeface="Trebuchet MS"/>
              </a:rPr>
              <a:t>a</a:t>
            </a:r>
            <a:r>
              <a:rPr sz="2800" b="1" spc="-85" dirty="0">
                <a:latin typeface="Trebuchet MS"/>
                <a:cs typeface="Trebuchet MS"/>
              </a:rPr>
              <a:t>tisme</a:t>
            </a:r>
            <a:endParaRPr sz="2800">
              <a:latin typeface="Trebuchet MS"/>
              <a:cs typeface="Trebuchet MS"/>
            </a:endParaRPr>
          </a:p>
          <a:p>
            <a:pPr marL="436880" lvl="2" indent="-372745">
              <a:lnSpc>
                <a:spcPct val="100000"/>
              </a:lnSpc>
              <a:spcBef>
                <a:spcPts val="2290"/>
              </a:spcBef>
              <a:buAutoNum type="arabicPeriod"/>
              <a:tabLst>
                <a:tab pos="437515" algn="l"/>
              </a:tabLst>
            </a:pPr>
            <a:r>
              <a:rPr sz="2800" spc="30" dirty="0">
                <a:solidFill>
                  <a:srgbClr val="0068FF"/>
                </a:solidFill>
                <a:latin typeface="Trebuchet MS"/>
                <a:cs typeface="Trebuchet MS"/>
              </a:rPr>
              <a:t>La</a:t>
            </a:r>
            <a:r>
              <a:rPr sz="2800" spc="-15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cafetière</a:t>
            </a:r>
            <a:endParaRPr sz="2800">
              <a:latin typeface="Trebuchet MS"/>
              <a:cs typeface="Trebuchet MS"/>
            </a:endParaRPr>
          </a:p>
          <a:p>
            <a:pPr marL="521970" marR="5080" indent="-457200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1970" algn="l"/>
                <a:tab pos="522605" algn="l"/>
                <a:tab pos="1966595" algn="l"/>
                <a:tab pos="3759200" algn="l"/>
                <a:tab pos="4264025" algn="l"/>
                <a:tab pos="5182870" algn="l"/>
                <a:tab pos="6821170" algn="l"/>
                <a:tab pos="7325995" algn="l"/>
              </a:tabLst>
            </a:pPr>
            <a:r>
              <a:rPr sz="2400" spc="-35" dirty="0">
                <a:latin typeface="Trebuchet MS"/>
                <a:cs typeface="Trebuchet MS"/>
              </a:rPr>
              <a:t>D</a:t>
            </a:r>
            <a:r>
              <a:rPr sz="2400" spc="-25" dirty="0">
                <a:latin typeface="Trebuchet MS"/>
                <a:cs typeface="Trebuchet MS"/>
              </a:rPr>
              <a:t>e</a:t>
            </a:r>
            <a:r>
              <a:rPr sz="2400" spc="-140" dirty="0">
                <a:latin typeface="Trebuchet MS"/>
                <a:cs typeface="Trebuchet MS"/>
              </a:rPr>
              <a:t>t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c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05" dirty="0">
                <a:latin typeface="Trebuchet MS"/>
                <a:cs typeface="Trebuchet MS"/>
              </a:rPr>
              <a:t>élect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40" dirty="0">
                <a:latin typeface="Trebuchet MS"/>
                <a:cs typeface="Trebuchet MS"/>
              </a:rPr>
              <a:t>o</a:t>
            </a:r>
            <a:r>
              <a:rPr sz="2400" spc="-30" dirty="0">
                <a:latin typeface="Trebuchet MS"/>
                <a:cs typeface="Trebuchet MS"/>
              </a:rPr>
              <a:t>n</a:t>
            </a:r>
            <a:r>
              <a:rPr sz="2400" spc="-25" dirty="0">
                <a:latin typeface="Trebuchet MS"/>
                <a:cs typeface="Trebuchet MS"/>
              </a:rPr>
              <a:t>i</a:t>
            </a:r>
            <a:r>
              <a:rPr sz="2400" spc="-60" dirty="0">
                <a:latin typeface="Trebuchet MS"/>
                <a:cs typeface="Trebuchet MS"/>
              </a:rPr>
              <a:t>q</a:t>
            </a:r>
            <a:r>
              <a:rPr sz="2400" spc="-70" dirty="0">
                <a:latin typeface="Trebuchet MS"/>
                <a:cs typeface="Trebuchet MS"/>
              </a:rPr>
              <a:t>u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40" dirty="0">
                <a:latin typeface="Trebuchet MS"/>
                <a:cs typeface="Trebuchet MS"/>
              </a:rPr>
              <a:t>t</a:t>
            </a:r>
            <a:r>
              <a:rPr sz="2400" spc="-55" dirty="0">
                <a:latin typeface="Trebuchet MS"/>
                <a:cs typeface="Trebuchet MS"/>
              </a:rPr>
              <a:t>ar</a:t>
            </a:r>
            <a:r>
              <a:rPr sz="2400" spc="-45" dirty="0">
                <a:latin typeface="Trebuchet MS"/>
                <a:cs typeface="Trebuchet MS"/>
              </a:rPr>
              <a:t>t</a:t>
            </a:r>
            <a:r>
              <a:rPr sz="2400" spc="-150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35" dirty="0">
                <a:latin typeface="Trebuchet MS"/>
                <a:cs typeface="Trebuchet MS"/>
              </a:rPr>
              <a:t>a</a:t>
            </a:r>
            <a:r>
              <a:rPr sz="2400" spc="-10" dirty="0">
                <a:latin typeface="Trebuchet MS"/>
                <a:cs typeface="Trebuchet MS"/>
              </a:rPr>
              <a:t>v</a:t>
            </a:r>
            <a:r>
              <a:rPr sz="2400" spc="-130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r</a:t>
            </a:r>
            <a:r>
              <a:rPr sz="2400" spc="-35" dirty="0">
                <a:latin typeface="Trebuchet MS"/>
                <a:cs typeface="Trebuchet MS"/>
              </a:rPr>
              <a:t>ti</a:t>
            </a:r>
            <a:r>
              <a:rPr sz="2400" spc="-50" dirty="0">
                <a:latin typeface="Trebuchet MS"/>
                <a:cs typeface="Trebuchet MS"/>
              </a:rPr>
              <a:t>s</a:t>
            </a:r>
            <a:r>
              <a:rPr sz="2400" dirty="0">
                <a:latin typeface="Trebuchet MS"/>
                <a:cs typeface="Trebuchet MS"/>
              </a:rPr>
              <a:t>sant	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5" dirty="0">
                <a:latin typeface="Trebuchet MS"/>
                <a:cs typeface="Trebuchet MS"/>
              </a:rPr>
              <a:t>la  </a:t>
            </a:r>
            <a:r>
              <a:rPr sz="2400" spc="-60" dirty="0">
                <a:latin typeface="Trebuchet MS"/>
                <a:cs typeface="Trebuchet MS"/>
              </a:rPr>
              <a:t>nécissité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nottoyer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l’appareil</a:t>
            </a:r>
            <a:endParaRPr sz="2400">
              <a:latin typeface="Trebuchet MS"/>
              <a:cs typeface="Trebuchet MS"/>
            </a:endParaRPr>
          </a:p>
          <a:p>
            <a:pPr marL="521970" marR="6350" indent="-457200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521970" algn="l"/>
                <a:tab pos="522605" algn="l"/>
                <a:tab pos="2016760" algn="l"/>
                <a:tab pos="3931285" algn="l"/>
                <a:tab pos="4934585" algn="l"/>
                <a:tab pos="5658485" algn="l"/>
                <a:tab pos="6973570" algn="l"/>
              </a:tabLst>
            </a:pPr>
            <a:r>
              <a:rPr sz="2400" spc="40" dirty="0">
                <a:latin typeface="Trebuchet MS"/>
                <a:cs typeface="Trebuchet MS"/>
              </a:rPr>
              <a:t>S</a:t>
            </a:r>
            <a:r>
              <a:rPr sz="2400" spc="-85" dirty="0">
                <a:latin typeface="Trebuchet MS"/>
                <a:cs typeface="Trebuchet MS"/>
              </a:rPr>
              <a:t>y</a:t>
            </a:r>
            <a:r>
              <a:rPr sz="2400" spc="-15" dirty="0">
                <a:latin typeface="Trebuchet MS"/>
                <a:cs typeface="Trebuchet MS"/>
              </a:rPr>
              <a:t>s</a:t>
            </a:r>
            <a:r>
              <a:rPr sz="2400" spc="-50" dirty="0">
                <a:latin typeface="Trebuchet MS"/>
                <a:cs typeface="Trebuchet MS"/>
              </a:rPr>
              <a:t>t</a:t>
            </a:r>
            <a:r>
              <a:rPr sz="2400" spc="-65" dirty="0">
                <a:latin typeface="Trebuchet MS"/>
                <a:cs typeface="Trebuchet MS"/>
              </a:rPr>
              <a:t>ème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5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95" dirty="0">
                <a:latin typeface="Trebuchet MS"/>
                <a:cs typeface="Trebuchet MS"/>
              </a:rPr>
              <a:t>ti</a:t>
            </a:r>
            <a:r>
              <a:rPr sz="2400" spc="229" dirty="0">
                <a:latin typeface="Trebuchet MS"/>
                <a:cs typeface="Trebuchet MS"/>
              </a:rPr>
              <a:t>-</a:t>
            </a:r>
            <a:r>
              <a:rPr sz="2400" spc="-25" dirty="0">
                <a:latin typeface="Trebuchet MS"/>
                <a:cs typeface="Trebuchet MS"/>
              </a:rPr>
              <a:t>gou</a:t>
            </a:r>
            <a:r>
              <a:rPr sz="2400" spc="-15" dirty="0">
                <a:latin typeface="Trebuchet MS"/>
                <a:cs typeface="Trebuchet MS"/>
              </a:rPr>
              <a:t>t</a:t>
            </a:r>
            <a:r>
              <a:rPr sz="2400" spc="-140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25" dirty="0">
                <a:latin typeface="Trebuchet MS"/>
                <a:cs typeface="Trebuchet MS"/>
              </a:rPr>
              <a:t>p</a:t>
            </a:r>
            <a:r>
              <a:rPr sz="2400" spc="-20" dirty="0">
                <a:latin typeface="Trebuchet MS"/>
                <a:cs typeface="Trebuchet MS"/>
              </a:rPr>
              <a:t>o</a:t>
            </a:r>
            <a:r>
              <a:rPr sz="2400" spc="-90" dirty="0">
                <a:latin typeface="Trebuchet MS"/>
                <a:cs typeface="Trebuchet MS"/>
              </a:rPr>
              <a:t>ur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0" dirty="0">
                <a:latin typeface="Trebuchet MS"/>
                <a:cs typeface="Trebuchet MS"/>
              </a:rPr>
              <a:t>se</a:t>
            </a:r>
            <a:r>
              <a:rPr sz="2400" spc="-60" dirty="0">
                <a:latin typeface="Trebuchet MS"/>
                <a:cs typeface="Trebuchet MS"/>
              </a:rPr>
              <a:t>r</a:t>
            </a:r>
            <a:r>
              <a:rPr sz="2400" spc="-65" dirty="0">
                <a:latin typeface="Trebuchet MS"/>
                <a:cs typeface="Trebuchet MS"/>
              </a:rPr>
              <a:t>v</a:t>
            </a:r>
            <a:r>
              <a:rPr sz="2400" spc="-60" dirty="0">
                <a:latin typeface="Trebuchet MS"/>
                <a:cs typeface="Trebuchet MS"/>
              </a:rPr>
              <a:t>i</a:t>
            </a:r>
            <a:r>
              <a:rPr sz="2400" spc="-110" dirty="0">
                <a:latin typeface="Trebuchet MS"/>
                <a:cs typeface="Trebuchet MS"/>
              </a:rPr>
              <a:t>c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40" dirty="0">
                <a:latin typeface="Trebuchet MS"/>
                <a:cs typeface="Trebuchet MS"/>
              </a:rPr>
              <a:t>sans  </a:t>
            </a:r>
            <a:r>
              <a:rPr sz="2400" spc="-55" dirty="0">
                <a:latin typeface="Trebuchet MS"/>
                <a:cs typeface="Trebuchet MS"/>
              </a:rPr>
              <a:t>débordement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grâce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une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valve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fermeture</a:t>
            </a:r>
            <a:endParaRPr sz="2400">
              <a:latin typeface="Trebuchet MS"/>
              <a:cs typeface="Trebuchet MS"/>
            </a:endParaRPr>
          </a:p>
          <a:p>
            <a:pPr marL="521970" marR="5080" indent="-457200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521970" algn="l"/>
                <a:tab pos="522605" algn="l"/>
                <a:tab pos="1869439" algn="l"/>
                <a:tab pos="2336800" algn="l"/>
                <a:tab pos="2654300" algn="l"/>
                <a:tab pos="3954145" algn="l"/>
                <a:tab pos="4424045" algn="l"/>
                <a:tab pos="6198235" algn="l"/>
                <a:tab pos="6511925" algn="l"/>
                <a:tab pos="7252334" algn="l"/>
              </a:tabLst>
            </a:pPr>
            <a:r>
              <a:rPr sz="2400" dirty="0">
                <a:latin typeface="Trebuchet MS"/>
                <a:cs typeface="Trebuchet MS"/>
              </a:rPr>
              <a:t>Sé</a:t>
            </a:r>
            <a:r>
              <a:rPr sz="2400" spc="-75" dirty="0">
                <a:latin typeface="Trebuchet MS"/>
                <a:cs typeface="Trebuchet MS"/>
              </a:rPr>
              <a:t>l</a:t>
            </a:r>
            <a:r>
              <a:rPr sz="2400" spc="-15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c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ur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6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204" dirty="0">
                <a:latin typeface="Trebuchet MS"/>
                <a:cs typeface="Trebuchet MS"/>
              </a:rPr>
              <a:t>’’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45" dirty="0">
                <a:latin typeface="Trebuchet MS"/>
                <a:cs typeface="Trebuchet MS"/>
              </a:rPr>
              <a:t>maint</a:t>
            </a:r>
            <a:r>
              <a:rPr sz="2400" spc="-40" dirty="0">
                <a:latin typeface="Trebuchet MS"/>
                <a:cs typeface="Trebuchet MS"/>
              </a:rPr>
              <a:t>i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40" dirty="0">
                <a:latin typeface="Trebuchet MS"/>
                <a:cs typeface="Trebuchet MS"/>
              </a:rPr>
              <a:t>t</a:t>
            </a:r>
            <a:r>
              <a:rPr sz="2400" spc="-30" dirty="0">
                <a:latin typeface="Trebuchet MS"/>
                <a:cs typeface="Trebuchet MS"/>
              </a:rPr>
              <a:t>em</a:t>
            </a:r>
            <a:r>
              <a:rPr sz="2400" spc="-10" dirty="0">
                <a:latin typeface="Trebuchet MS"/>
                <a:cs typeface="Trebuchet MS"/>
              </a:rPr>
              <a:t>p</a:t>
            </a:r>
            <a:r>
              <a:rPr sz="2400" spc="-130" dirty="0">
                <a:latin typeface="Trebuchet MS"/>
                <a:cs typeface="Trebuchet MS"/>
              </a:rPr>
              <a:t>é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60" dirty="0">
                <a:latin typeface="Trebuchet MS"/>
                <a:cs typeface="Trebuchet MS"/>
              </a:rPr>
              <a:t>atu</a:t>
            </a:r>
            <a:r>
              <a:rPr sz="2400" spc="-70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215" dirty="0">
                <a:latin typeface="Trebuchet MS"/>
                <a:cs typeface="Trebuchet MS"/>
              </a:rPr>
              <a:t>’</a:t>
            </a:r>
            <a:r>
              <a:rPr sz="2400" spc="-204" dirty="0">
                <a:latin typeface="Trebuchet MS"/>
                <a:cs typeface="Trebuchet MS"/>
              </a:rPr>
              <a:t>’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25" dirty="0">
                <a:latin typeface="Trebuchet MS"/>
                <a:cs typeface="Trebuchet MS"/>
              </a:rPr>
              <a:t>p</a:t>
            </a:r>
            <a:r>
              <a:rPr sz="2400" spc="-20" dirty="0">
                <a:latin typeface="Trebuchet MS"/>
                <a:cs typeface="Trebuchet MS"/>
              </a:rPr>
              <a:t>o</a:t>
            </a:r>
            <a:r>
              <a:rPr sz="2400" spc="-90" dirty="0">
                <a:latin typeface="Trebuchet MS"/>
                <a:cs typeface="Trebuchet MS"/>
              </a:rPr>
              <a:t>ur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45" dirty="0">
                <a:latin typeface="Trebuchet MS"/>
                <a:cs typeface="Trebuchet MS"/>
              </a:rPr>
              <a:t>un  ca</a:t>
            </a:r>
            <a:r>
              <a:rPr sz="2400" spc="-55" dirty="0">
                <a:latin typeface="Trebuchet MS"/>
                <a:cs typeface="Trebuchet MS"/>
              </a:rPr>
              <a:t>f</a:t>
            </a:r>
            <a:r>
              <a:rPr sz="2400" spc="-100" dirty="0">
                <a:latin typeface="Trebuchet MS"/>
                <a:cs typeface="Trebuchet MS"/>
              </a:rPr>
              <a:t>é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t</a:t>
            </a:r>
            <a:r>
              <a:rPr sz="2400" spc="-40" dirty="0">
                <a:latin typeface="Trebuchet MS"/>
                <a:cs typeface="Trebuchet MS"/>
              </a:rPr>
              <a:t>o</a:t>
            </a:r>
            <a:r>
              <a:rPr sz="2400" spc="-30" dirty="0">
                <a:latin typeface="Trebuchet MS"/>
                <a:cs typeface="Trebuchet MS"/>
              </a:rPr>
              <a:t>u</a:t>
            </a:r>
            <a:r>
              <a:rPr sz="2400" spc="-114" dirty="0">
                <a:latin typeface="Trebuchet MS"/>
                <a:cs typeface="Trebuchet MS"/>
              </a:rPr>
              <a:t>jo</a:t>
            </a:r>
            <a:r>
              <a:rPr sz="2400" spc="-130" dirty="0">
                <a:latin typeface="Trebuchet MS"/>
                <a:cs typeface="Trebuchet MS"/>
              </a:rPr>
              <a:t>u</a:t>
            </a:r>
            <a:r>
              <a:rPr sz="2400" spc="-170" dirty="0">
                <a:latin typeface="Trebuchet MS"/>
                <a:cs typeface="Trebuchet MS"/>
              </a:rPr>
              <a:t>r</a:t>
            </a:r>
            <a:r>
              <a:rPr sz="2400" spc="80" dirty="0">
                <a:latin typeface="Trebuchet MS"/>
                <a:cs typeface="Trebuchet MS"/>
              </a:rPr>
              <a:t>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cha</a:t>
            </a:r>
            <a:r>
              <a:rPr sz="2400" spc="-25" dirty="0">
                <a:latin typeface="Trebuchet MS"/>
                <a:cs typeface="Trebuchet MS"/>
              </a:rPr>
              <a:t>u</a:t>
            </a:r>
            <a:r>
              <a:rPr sz="2400" spc="15" dirty="0">
                <a:latin typeface="Trebuchet MS"/>
                <a:cs typeface="Trebuchet MS"/>
              </a:rPr>
              <a:t>d</a:t>
            </a:r>
            <a:endParaRPr sz="2400">
              <a:latin typeface="Trebuchet MS"/>
              <a:cs typeface="Trebuchet MS"/>
            </a:endParaRPr>
          </a:p>
          <a:p>
            <a:pPr marL="521970" indent="-457834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145" dirty="0">
                <a:latin typeface="Trebuchet MS"/>
                <a:cs typeface="Trebuchet MS"/>
              </a:rPr>
              <a:t>…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2683" y="2435351"/>
            <a:ext cx="2057400" cy="24292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7497445" cy="3401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1.2.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Exemples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applications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b="1" spc="-75" dirty="0">
                <a:latin typeface="Trebuchet MS"/>
                <a:cs typeface="Trebuchet MS"/>
              </a:rPr>
              <a:t>d’automatisme</a:t>
            </a:r>
            <a:endParaRPr sz="2800">
              <a:latin typeface="Trebuchet MS"/>
              <a:cs typeface="Trebuchet MS"/>
            </a:endParaRPr>
          </a:p>
          <a:p>
            <a:pPr marL="64769" algn="just">
              <a:lnSpc>
                <a:spcPct val="100000"/>
              </a:lnSpc>
              <a:spcBef>
                <a:spcPts val="2290"/>
              </a:spcBef>
            </a:pPr>
            <a:r>
              <a:rPr sz="2800" spc="-185" dirty="0">
                <a:solidFill>
                  <a:srgbClr val="0068FF"/>
                </a:solidFill>
                <a:latin typeface="Trebuchet MS"/>
                <a:cs typeface="Trebuchet MS"/>
              </a:rPr>
              <a:t>2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spc="-310" dirty="0">
                <a:solidFill>
                  <a:srgbClr val="0068FF"/>
                </a:solidFill>
                <a:latin typeface="Trebuchet MS"/>
                <a:cs typeface="Trebuchet MS"/>
              </a:rPr>
              <a:t>’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asc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ns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endParaRPr sz="2800">
              <a:latin typeface="Trebuchet MS"/>
              <a:cs typeface="Trebuchet MS"/>
            </a:endParaRPr>
          </a:p>
          <a:p>
            <a:pPr marL="521970" marR="6350" indent="-457200" algn="just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spc="-75" dirty="0">
                <a:latin typeface="Trebuchet MS"/>
                <a:cs typeface="Trebuchet MS"/>
              </a:rPr>
              <a:t>L’asenceur </a:t>
            </a:r>
            <a:r>
              <a:rPr sz="2400" spc="-45" dirty="0">
                <a:latin typeface="Trebuchet MS"/>
                <a:cs typeface="Trebuchet MS"/>
              </a:rPr>
              <a:t>est </a:t>
            </a:r>
            <a:r>
              <a:rPr sz="2400" spc="-80" dirty="0">
                <a:latin typeface="Trebuchet MS"/>
                <a:cs typeface="Trebuchet MS"/>
              </a:rPr>
              <a:t>piloté </a:t>
            </a:r>
            <a:r>
              <a:rPr sz="2400" spc="-15" dirty="0">
                <a:latin typeface="Trebuchet MS"/>
                <a:cs typeface="Trebuchet MS"/>
              </a:rPr>
              <a:t>par </a:t>
            </a:r>
            <a:r>
              <a:rPr sz="2400" spc="-75" dirty="0">
                <a:latin typeface="Trebuchet MS"/>
                <a:cs typeface="Trebuchet MS"/>
              </a:rPr>
              <a:t>une </a:t>
            </a:r>
            <a:r>
              <a:rPr sz="2400" spc="-60" dirty="0">
                <a:latin typeface="Trebuchet MS"/>
                <a:cs typeface="Trebuchet MS"/>
              </a:rPr>
              <a:t>armoire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20" dirty="0">
                <a:latin typeface="Trebuchet MS"/>
                <a:cs typeface="Trebuchet MS"/>
              </a:rPr>
              <a:t>commande 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qui </a:t>
            </a:r>
            <a:r>
              <a:rPr sz="2400" spc="-65" dirty="0">
                <a:latin typeface="Trebuchet MS"/>
                <a:cs typeface="Trebuchet MS"/>
              </a:rPr>
              <a:t>gère </a:t>
            </a:r>
            <a:r>
              <a:rPr sz="2400" spc="-45" dirty="0">
                <a:latin typeface="Trebuchet MS"/>
                <a:cs typeface="Trebuchet MS"/>
              </a:rPr>
              <a:t>les déplacements de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40" dirty="0">
                <a:latin typeface="Trebuchet MS"/>
                <a:cs typeface="Trebuchet MS"/>
              </a:rPr>
              <a:t>cabine </a:t>
            </a:r>
            <a:r>
              <a:rPr sz="2400" spc="-80" dirty="0">
                <a:latin typeface="Trebuchet MS"/>
                <a:cs typeface="Trebuchet MS"/>
              </a:rPr>
              <a:t>en </a:t>
            </a:r>
            <a:r>
              <a:rPr sz="2400" spc="-75" dirty="0">
                <a:latin typeface="Trebuchet MS"/>
                <a:cs typeface="Trebuchet MS"/>
              </a:rPr>
              <a:t>fonction 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dif</a:t>
            </a:r>
            <a:r>
              <a:rPr sz="2400" spc="-90" dirty="0">
                <a:latin typeface="Trebuchet MS"/>
                <a:cs typeface="Trebuchet MS"/>
              </a:rPr>
              <a:t>f</a:t>
            </a:r>
            <a:r>
              <a:rPr sz="2400" spc="-130" dirty="0">
                <a:latin typeface="Trebuchet MS"/>
                <a:cs typeface="Trebuchet MS"/>
              </a:rPr>
              <a:t>é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95" dirty="0">
                <a:latin typeface="Trebuchet MS"/>
                <a:cs typeface="Trebuchet MS"/>
              </a:rPr>
              <a:t>en</a:t>
            </a:r>
            <a:r>
              <a:rPr sz="2400" spc="-110" dirty="0">
                <a:latin typeface="Trebuchet MS"/>
                <a:cs typeface="Trebuchet MS"/>
              </a:rPr>
              <a:t>t</a:t>
            </a:r>
            <a:r>
              <a:rPr sz="2400" spc="-10" dirty="0">
                <a:latin typeface="Trebuchet MS"/>
                <a:cs typeface="Trebuchet MS"/>
              </a:rPr>
              <a:t>es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</a:t>
            </a:r>
            <a:r>
              <a:rPr sz="2400" spc="-5" dirty="0">
                <a:latin typeface="Trebuchet MS"/>
                <a:cs typeface="Trebuchet MS"/>
              </a:rPr>
              <a:t>p</a:t>
            </a:r>
            <a:r>
              <a:rPr sz="2400" spc="-140" dirty="0">
                <a:latin typeface="Trebuchet MS"/>
                <a:cs typeface="Trebuchet MS"/>
              </a:rPr>
              <a:t>t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160" dirty="0">
                <a:latin typeface="Trebuchet MS"/>
                <a:cs typeface="Trebuchet MS"/>
              </a:rPr>
              <a:t>r</a:t>
            </a:r>
            <a:r>
              <a:rPr sz="2400" spc="80" dirty="0">
                <a:latin typeface="Trebuchet MS"/>
                <a:cs typeface="Trebuchet MS"/>
              </a:rPr>
              <a:t>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sit</a:t>
            </a:r>
            <a:r>
              <a:rPr sz="2400" spc="-50" dirty="0">
                <a:latin typeface="Trebuchet MS"/>
                <a:cs typeface="Trebuchet MS"/>
              </a:rPr>
              <a:t>u</a:t>
            </a:r>
            <a:r>
              <a:rPr sz="2400" spc="-10" dirty="0">
                <a:latin typeface="Trebuchet MS"/>
                <a:cs typeface="Trebuchet MS"/>
              </a:rPr>
              <a:t>és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cha</a:t>
            </a:r>
            <a:r>
              <a:rPr sz="2400" spc="-5" dirty="0">
                <a:latin typeface="Trebuchet MS"/>
                <a:cs typeface="Trebuchet MS"/>
              </a:rPr>
              <a:t>q</a:t>
            </a:r>
            <a:r>
              <a:rPr sz="2400" spc="-80" dirty="0">
                <a:latin typeface="Trebuchet MS"/>
                <a:cs typeface="Trebuchet MS"/>
              </a:rPr>
              <a:t>ue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é</a:t>
            </a:r>
            <a:r>
              <a:rPr sz="2400" spc="-125" dirty="0">
                <a:latin typeface="Trebuchet MS"/>
                <a:cs typeface="Trebuchet MS"/>
              </a:rPr>
              <a:t>t</a:t>
            </a:r>
            <a:r>
              <a:rPr sz="2400" spc="25" dirty="0">
                <a:latin typeface="Trebuchet MS"/>
                <a:cs typeface="Trebuchet MS"/>
              </a:rPr>
              <a:t>age</a:t>
            </a:r>
            <a:r>
              <a:rPr sz="2400" spc="-25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521970" marR="5080" indent="-457200" algn="just">
              <a:lnSpc>
                <a:spcPct val="90100"/>
              </a:lnSpc>
              <a:spcBef>
                <a:spcPts val="960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spc="-5" dirty="0">
                <a:latin typeface="Trebuchet MS"/>
                <a:cs typeface="Trebuchet MS"/>
              </a:rPr>
              <a:t>Ils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sont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associés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un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variateur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vitesse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qui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permet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plus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grand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confort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lors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accélérations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et 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décélérations.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0971" y="1859279"/>
            <a:ext cx="2247900" cy="39715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7292" y="2583179"/>
            <a:ext cx="6973824" cy="38328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7268845" cy="116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1.2.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Exemples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applications</a:t>
            </a:r>
            <a:r>
              <a:rPr sz="2800" b="1" spc="-100" dirty="0">
                <a:latin typeface="Trebuchet MS"/>
                <a:cs typeface="Trebuchet MS"/>
              </a:rPr>
              <a:t> </a:t>
            </a:r>
            <a:r>
              <a:rPr sz="2800" b="1" spc="-75" dirty="0">
                <a:latin typeface="Trebuchet MS"/>
                <a:cs typeface="Trebuchet MS"/>
              </a:rPr>
              <a:t>d’automatisme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85" dirty="0">
                <a:solidFill>
                  <a:srgbClr val="0068FF"/>
                </a:solidFill>
                <a:latin typeface="Trebuchet MS"/>
                <a:cs typeface="Trebuchet MS"/>
              </a:rPr>
              <a:t>3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Ba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35" dirty="0">
                <a:solidFill>
                  <a:srgbClr val="0068FF"/>
                </a:solidFill>
                <a:latin typeface="Trebuchet MS"/>
                <a:cs typeface="Trebuchet MS"/>
              </a:rPr>
              <a:t>rié</a:t>
            </a: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au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mati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s</a:t>
            </a:r>
            <a:r>
              <a:rPr sz="2800" spc="-140" dirty="0">
                <a:solidFill>
                  <a:srgbClr val="0068FF"/>
                </a:solidFill>
                <a:latin typeface="Trebuchet MS"/>
                <a:cs typeface="Trebuchet MS"/>
              </a:rPr>
              <a:t>é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255151"/>
            <a:ext cx="9864090" cy="396875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800" b="1" spc="-245" dirty="0">
                <a:latin typeface="Trebuchet MS"/>
                <a:cs typeface="Trebuchet MS"/>
              </a:rPr>
              <a:t>1.2.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Exemples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applications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b="1" spc="-75" dirty="0">
                <a:latin typeface="Trebuchet MS"/>
                <a:cs typeface="Trebuchet MS"/>
              </a:rPr>
              <a:t>d’automatisme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1725"/>
              </a:spcBef>
            </a:pPr>
            <a:r>
              <a:rPr sz="2800" spc="-185" dirty="0">
                <a:solidFill>
                  <a:srgbClr val="0068FF"/>
                </a:solidFill>
                <a:latin typeface="Trebuchet MS"/>
                <a:cs typeface="Trebuchet MS"/>
              </a:rPr>
              <a:t>3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Ba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35" dirty="0">
                <a:solidFill>
                  <a:srgbClr val="0068FF"/>
                </a:solidFill>
                <a:latin typeface="Trebuchet MS"/>
                <a:cs typeface="Trebuchet MS"/>
              </a:rPr>
              <a:t>rié</a:t>
            </a: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au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mati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s</a:t>
            </a:r>
            <a:r>
              <a:rPr sz="2800" spc="-140" dirty="0">
                <a:solidFill>
                  <a:srgbClr val="0068FF"/>
                </a:solidFill>
                <a:latin typeface="Trebuchet MS"/>
                <a:cs typeface="Trebuchet MS"/>
              </a:rPr>
              <a:t>é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1905"/>
              </a:spcBef>
            </a:pP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-5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b</a:t>
            </a:r>
            <a:r>
              <a:rPr sz="2400" spc="-65" dirty="0">
                <a:latin typeface="Trebuchet MS"/>
                <a:cs typeface="Trebuchet MS"/>
              </a:rPr>
              <a:t>ar</a:t>
            </a:r>
            <a:r>
              <a:rPr sz="2400" spc="-45" dirty="0">
                <a:latin typeface="Trebuchet MS"/>
                <a:cs typeface="Trebuchet MS"/>
              </a:rPr>
              <a:t>r</a:t>
            </a:r>
            <a:r>
              <a:rPr sz="2400" spc="-105" dirty="0">
                <a:latin typeface="Trebuchet MS"/>
                <a:cs typeface="Trebuchet MS"/>
              </a:rPr>
              <a:t>ié</a:t>
            </a:r>
            <a:r>
              <a:rPr sz="2400" spc="-130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s</a:t>
            </a:r>
            <a:r>
              <a:rPr sz="2400" spc="-110" dirty="0">
                <a:latin typeface="Trebuchet MS"/>
                <a:cs typeface="Trebuchet MS"/>
              </a:rPr>
              <a:t>é</a:t>
            </a:r>
            <a:r>
              <a:rPr sz="2400" spc="-100" dirty="0">
                <a:latin typeface="Trebuchet MS"/>
                <a:cs typeface="Trebuchet MS"/>
              </a:rPr>
              <a:t>cu</a:t>
            </a:r>
            <a:r>
              <a:rPr sz="2400" spc="-65" dirty="0">
                <a:latin typeface="Trebuchet MS"/>
                <a:cs typeface="Trebuchet MS"/>
              </a:rPr>
              <a:t>r</a:t>
            </a:r>
            <a:r>
              <a:rPr sz="2400" spc="-80" dirty="0">
                <a:latin typeface="Trebuchet MS"/>
                <a:cs typeface="Trebuchet MS"/>
              </a:rPr>
              <a:t>i</a:t>
            </a:r>
            <a:r>
              <a:rPr sz="2400" spc="-145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é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utili</a:t>
            </a:r>
            <a:r>
              <a:rPr sz="2400" spc="-140" dirty="0">
                <a:latin typeface="Trebuchet MS"/>
                <a:cs typeface="Trebuchet MS"/>
              </a:rPr>
              <a:t>z</a:t>
            </a:r>
            <a:r>
              <a:rPr sz="2400" spc="-100" dirty="0">
                <a:latin typeface="Trebuchet MS"/>
                <a:cs typeface="Trebuchet MS"/>
              </a:rPr>
              <a:t>e </a:t>
            </a: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b</a:t>
            </a:r>
            <a:r>
              <a:rPr sz="2400" spc="-75" dirty="0">
                <a:latin typeface="Trebuchet MS"/>
                <a:cs typeface="Trebuchet MS"/>
              </a:rPr>
              <a:t>oi</a:t>
            </a:r>
            <a:r>
              <a:rPr sz="2400" spc="-65" dirty="0">
                <a:latin typeface="Trebuchet MS"/>
                <a:cs typeface="Trebuchet MS"/>
              </a:rPr>
              <a:t>t</a:t>
            </a:r>
            <a:r>
              <a:rPr sz="2400" spc="-105" dirty="0">
                <a:latin typeface="Trebuchet MS"/>
                <a:cs typeface="Trebuchet MS"/>
              </a:rPr>
              <a:t>ier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</a:t>
            </a:r>
            <a:r>
              <a:rPr sz="2400" spc="-35" dirty="0">
                <a:latin typeface="Trebuchet MS"/>
                <a:cs typeface="Trebuchet MS"/>
              </a:rPr>
              <a:t>o</a:t>
            </a:r>
            <a:r>
              <a:rPr sz="2400" spc="-120" dirty="0">
                <a:latin typeface="Trebuchet MS"/>
                <a:cs typeface="Trebuchet MS"/>
              </a:rPr>
              <a:t>dé.</a:t>
            </a:r>
            <a:endParaRPr sz="24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130"/>
              </a:spcBef>
            </a:pPr>
            <a:r>
              <a:rPr sz="2400" spc="-60" dirty="0">
                <a:latin typeface="Trebuchet MS"/>
                <a:cs typeface="Trebuchet MS"/>
              </a:rPr>
              <a:t>Lorsqu’une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voiture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arrive,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conducteur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doit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saisir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bon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code.</a:t>
            </a:r>
            <a:endParaRPr sz="24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130"/>
              </a:spcBef>
            </a:pPr>
            <a:r>
              <a:rPr sz="2400" spc="5" dirty="0">
                <a:latin typeface="Trebuchet MS"/>
                <a:cs typeface="Trebuchet MS"/>
              </a:rPr>
              <a:t>Si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code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est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bon,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système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ouvre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barriére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allume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voyant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00AF50"/>
                </a:solidFill>
                <a:latin typeface="Trebuchet MS"/>
                <a:cs typeface="Trebuchet MS"/>
              </a:rPr>
              <a:t>vert</a:t>
            </a:r>
            <a:r>
              <a:rPr sz="2400" spc="-11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64769">
              <a:lnSpc>
                <a:spcPts val="2450"/>
              </a:lnSpc>
              <a:spcBef>
                <a:spcPts val="145"/>
              </a:spcBef>
            </a:pPr>
            <a:r>
              <a:rPr sz="2400" spc="5" dirty="0">
                <a:latin typeface="Trebuchet MS"/>
                <a:cs typeface="Trebuchet MS"/>
              </a:rPr>
              <a:t>Si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code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n’est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pas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bon,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le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système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allume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un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voyant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Trebuchet MS"/>
                <a:cs typeface="Trebuchet MS"/>
              </a:rPr>
              <a:t>rouge</a:t>
            </a:r>
            <a:r>
              <a:rPr sz="2400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pendant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  <a:p>
            <a:pPr marL="64769">
              <a:lnSpc>
                <a:spcPts val="2450"/>
              </a:lnSpc>
            </a:pPr>
            <a:r>
              <a:rPr sz="2400" spc="-45" dirty="0">
                <a:latin typeface="Trebuchet MS"/>
                <a:cs typeface="Trebuchet MS"/>
              </a:rPr>
              <a:t>seconds.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Le </a:t>
            </a:r>
            <a:r>
              <a:rPr sz="2400" spc="-55" dirty="0">
                <a:latin typeface="Trebuchet MS"/>
                <a:cs typeface="Trebuchet MS"/>
              </a:rPr>
              <a:t>condusteur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doit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ensuite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ressaisir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son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code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5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64769" marR="5080">
              <a:lnSpc>
                <a:spcPct val="70000"/>
              </a:lnSpc>
              <a:spcBef>
                <a:spcPts val="994"/>
              </a:spcBef>
            </a:pPr>
            <a:r>
              <a:rPr sz="2400" spc="-45" dirty="0">
                <a:latin typeface="Trebuchet MS"/>
                <a:cs typeface="Trebuchet MS"/>
              </a:rPr>
              <a:t>Lorsque</a:t>
            </a:r>
            <a:r>
              <a:rPr sz="2400" spc="31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31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code</a:t>
            </a:r>
            <a:r>
              <a:rPr sz="2400" spc="3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est</a:t>
            </a:r>
            <a:r>
              <a:rPr sz="2400" spc="31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bon</a:t>
            </a:r>
            <a:r>
              <a:rPr sz="2400" spc="31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31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après</a:t>
            </a:r>
            <a:r>
              <a:rPr sz="2400" spc="3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se</a:t>
            </a:r>
            <a:r>
              <a:rPr sz="2400" spc="31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soit</a:t>
            </a:r>
            <a:r>
              <a:rPr sz="2400" spc="30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ouvert,</a:t>
            </a:r>
            <a:r>
              <a:rPr sz="2400" spc="3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31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capteur</a:t>
            </a:r>
            <a:r>
              <a:rPr sz="2400" spc="31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indique</a:t>
            </a:r>
            <a:r>
              <a:rPr sz="2400" spc="315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au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s</a:t>
            </a:r>
            <a:r>
              <a:rPr sz="2400" spc="-85" dirty="0">
                <a:latin typeface="Trebuchet MS"/>
                <a:cs typeface="Trebuchet MS"/>
              </a:rPr>
              <a:t>y</a:t>
            </a:r>
            <a:r>
              <a:rPr sz="2400" spc="-15" dirty="0">
                <a:latin typeface="Trebuchet MS"/>
                <a:cs typeface="Trebuchet MS"/>
              </a:rPr>
              <a:t>s</a:t>
            </a:r>
            <a:r>
              <a:rPr sz="2400" spc="-50" dirty="0">
                <a:latin typeface="Trebuchet MS"/>
                <a:cs typeface="Trebuchet MS"/>
              </a:rPr>
              <a:t>t</a:t>
            </a:r>
            <a:r>
              <a:rPr sz="2400" spc="-65" dirty="0">
                <a:latin typeface="Trebuchet MS"/>
                <a:cs typeface="Trebuchet MS"/>
              </a:rPr>
              <a:t>ème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si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v</a:t>
            </a:r>
            <a:r>
              <a:rPr sz="2400" spc="-75" dirty="0">
                <a:latin typeface="Trebuchet MS"/>
                <a:cs typeface="Trebuchet MS"/>
              </a:rPr>
              <a:t>oi</a:t>
            </a:r>
            <a:r>
              <a:rPr sz="2400" spc="-65" dirty="0">
                <a:latin typeface="Trebuchet MS"/>
                <a:cs typeface="Trebuchet MS"/>
              </a:rPr>
              <a:t>t</a:t>
            </a:r>
            <a:r>
              <a:rPr sz="2400" spc="-105" dirty="0">
                <a:latin typeface="Trebuchet MS"/>
                <a:cs typeface="Trebuchet MS"/>
              </a:rPr>
              <a:t>ur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est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p</a:t>
            </a:r>
            <a:r>
              <a:rPr sz="2400" spc="25" dirty="0">
                <a:latin typeface="Trebuchet MS"/>
                <a:cs typeface="Trebuchet MS"/>
              </a:rPr>
              <a:t>ass</a:t>
            </a:r>
            <a:r>
              <a:rPr sz="2400" spc="30" dirty="0">
                <a:latin typeface="Trebuchet MS"/>
                <a:cs typeface="Trebuchet MS"/>
              </a:rPr>
              <a:t>é</a:t>
            </a:r>
            <a:r>
              <a:rPr sz="2400" spc="-105" dirty="0">
                <a:latin typeface="Trebuchet MS"/>
                <a:cs typeface="Trebuchet MS"/>
              </a:rPr>
              <a:t>e</a:t>
            </a:r>
            <a:r>
              <a:rPr sz="2400" spc="-25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575" y="5215254"/>
            <a:ext cx="981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Trebuchet MS"/>
                <a:cs typeface="Trebuchet MS"/>
              </a:rPr>
              <a:t>Lorsque</a:t>
            </a:r>
            <a:r>
              <a:rPr sz="2400" spc="35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34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voiture</a:t>
            </a:r>
            <a:r>
              <a:rPr sz="2400" spc="35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est</a:t>
            </a:r>
            <a:r>
              <a:rPr sz="2400" spc="34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passée,</a:t>
            </a:r>
            <a:r>
              <a:rPr sz="2400" spc="35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35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système</a:t>
            </a:r>
            <a:r>
              <a:rPr sz="2400" spc="34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ferme</a:t>
            </a:r>
            <a:r>
              <a:rPr sz="2400" spc="36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34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barrière</a:t>
            </a:r>
            <a:r>
              <a:rPr sz="2400" spc="35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35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éteint</a:t>
            </a:r>
            <a:r>
              <a:rPr sz="2400" spc="34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575" y="5452406"/>
            <a:ext cx="8307070" cy="7943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400" spc="-45" dirty="0">
                <a:latin typeface="Trebuchet MS"/>
                <a:cs typeface="Trebuchet MS"/>
              </a:rPr>
              <a:t>voyant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00AF50"/>
                </a:solidFill>
                <a:latin typeface="Trebuchet MS"/>
                <a:cs typeface="Trebuchet MS"/>
              </a:rPr>
              <a:t>vert</a:t>
            </a:r>
            <a:r>
              <a:rPr sz="2400" spc="-11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spc="-35" dirty="0">
                <a:latin typeface="Trebuchet MS"/>
                <a:cs typeface="Trebuchet MS"/>
              </a:rPr>
              <a:t>Un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autre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conducteur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peut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alors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utiliser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barrière </a:t>
            </a:r>
            <a:r>
              <a:rPr sz="2400" spc="-55" dirty="0">
                <a:latin typeface="Trebuchet MS"/>
                <a:cs typeface="Trebuchet MS"/>
              </a:rPr>
              <a:t>automatisée.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639935" cy="3162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1.2.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Exemples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applications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b="1" spc="-75" dirty="0">
                <a:latin typeface="Trebuchet MS"/>
                <a:cs typeface="Trebuchet MS"/>
              </a:rPr>
              <a:t>d’automatisme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60"/>
              </a:spcBef>
            </a:pPr>
            <a:r>
              <a:rPr sz="3000" spc="-195" dirty="0">
                <a:solidFill>
                  <a:srgbClr val="0068FF"/>
                </a:solidFill>
                <a:latin typeface="Trebuchet MS"/>
                <a:cs typeface="Trebuchet MS"/>
              </a:rPr>
              <a:t>3</a:t>
            </a:r>
            <a:r>
              <a:rPr sz="3000" spc="-135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3000" spc="-114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0068FF"/>
                </a:solidFill>
                <a:latin typeface="Trebuchet MS"/>
                <a:cs typeface="Trebuchet MS"/>
              </a:rPr>
              <a:t>Barr</a:t>
            </a:r>
            <a:r>
              <a:rPr sz="3000" spc="-3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3000" spc="-160" dirty="0">
                <a:solidFill>
                  <a:srgbClr val="0068FF"/>
                </a:solidFill>
                <a:latin typeface="Trebuchet MS"/>
                <a:cs typeface="Trebuchet MS"/>
              </a:rPr>
              <a:t>é</a:t>
            </a:r>
            <a:r>
              <a:rPr sz="3000" spc="-15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3000" spc="-12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3000" spc="-15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0068FF"/>
                </a:solidFill>
                <a:latin typeface="Trebuchet MS"/>
                <a:cs typeface="Trebuchet MS"/>
              </a:rPr>
              <a:t>au</a:t>
            </a:r>
            <a:r>
              <a:rPr sz="3000" spc="-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3000" spc="-5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3000" spc="-1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3000" spc="-35" dirty="0">
                <a:solidFill>
                  <a:srgbClr val="0068FF"/>
                </a:solidFill>
                <a:latin typeface="Trebuchet MS"/>
                <a:cs typeface="Trebuchet MS"/>
              </a:rPr>
              <a:t>atis</a:t>
            </a:r>
            <a:r>
              <a:rPr sz="3000" spc="-60" dirty="0">
                <a:solidFill>
                  <a:srgbClr val="0068FF"/>
                </a:solidFill>
                <a:latin typeface="Trebuchet MS"/>
                <a:cs typeface="Trebuchet MS"/>
              </a:rPr>
              <a:t>é</a:t>
            </a:r>
            <a:r>
              <a:rPr sz="3000" spc="-12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endParaRPr sz="3000">
              <a:latin typeface="Trebuchet MS"/>
              <a:cs typeface="Trebuchet MS"/>
            </a:endParaRPr>
          </a:p>
          <a:p>
            <a:pPr marL="521970" indent="-457834">
              <a:lnSpc>
                <a:spcPct val="100000"/>
              </a:lnSpc>
              <a:spcBef>
                <a:spcPts val="283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50" dirty="0">
                <a:latin typeface="Trebuchet MS"/>
                <a:cs typeface="Trebuchet MS"/>
              </a:rPr>
              <a:t>Cahier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Charge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(CdC)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Organigramme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fonctionnement</a:t>
            </a:r>
            <a:endParaRPr sz="2400">
              <a:latin typeface="Trebuchet MS"/>
              <a:cs typeface="Trebuchet MS"/>
            </a:endParaRPr>
          </a:p>
          <a:p>
            <a:pPr marL="521970" marR="5080" indent="-457200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35" dirty="0">
                <a:latin typeface="Trebuchet MS"/>
                <a:cs typeface="Trebuchet MS"/>
              </a:rPr>
              <a:t>Un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organigramme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permet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décrire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plus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facilement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qu’avec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texte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dé</a:t>
            </a:r>
            <a:r>
              <a:rPr sz="2400" spc="-85" dirty="0">
                <a:latin typeface="Trebuchet MS"/>
                <a:cs typeface="Trebuchet MS"/>
              </a:rPr>
              <a:t>r</a:t>
            </a:r>
            <a:r>
              <a:rPr sz="2400" spc="-40" dirty="0">
                <a:latin typeface="Trebuchet MS"/>
                <a:cs typeface="Trebuchet MS"/>
              </a:rPr>
              <a:t>o</a:t>
            </a:r>
            <a:r>
              <a:rPr sz="2400" spc="-30" dirty="0">
                <a:latin typeface="Trebuchet MS"/>
                <a:cs typeface="Trebuchet MS"/>
              </a:rPr>
              <a:t>u</a:t>
            </a:r>
            <a:r>
              <a:rPr sz="2400" spc="-55" dirty="0">
                <a:latin typeface="Trebuchet MS"/>
                <a:cs typeface="Trebuchet MS"/>
              </a:rPr>
              <a:t>le</a:t>
            </a:r>
            <a:r>
              <a:rPr sz="2400" spc="-100" dirty="0">
                <a:latin typeface="Trebuchet MS"/>
                <a:cs typeface="Trebuchet MS"/>
              </a:rPr>
              <a:t>m</a:t>
            </a:r>
            <a:r>
              <a:rPr sz="2400" spc="-90" dirty="0">
                <a:latin typeface="Trebuchet MS"/>
                <a:cs typeface="Trebuchet MS"/>
              </a:rPr>
              <a:t>ent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d’u</a:t>
            </a:r>
            <a:r>
              <a:rPr sz="2400" spc="-60" dirty="0">
                <a:latin typeface="Trebuchet MS"/>
                <a:cs typeface="Trebuchet MS"/>
              </a:rPr>
              <a:t>n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</a:t>
            </a:r>
            <a:r>
              <a:rPr sz="2400" spc="-75" dirty="0">
                <a:latin typeface="Trebuchet MS"/>
                <a:cs typeface="Trebuchet MS"/>
              </a:rPr>
              <a:t>y</a:t>
            </a:r>
            <a:r>
              <a:rPr sz="2400" spc="-90" dirty="0">
                <a:latin typeface="Trebuchet MS"/>
                <a:cs typeface="Trebuchet MS"/>
              </a:rPr>
              <a:t>cl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</a:t>
            </a:r>
            <a:r>
              <a:rPr sz="2400" spc="-20" dirty="0">
                <a:latin typeface="Trebuchet MS"/>
                <a:cs typeface="Trebuchet MS"/>
              </a:rPr>
              <a:t>u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s</a:t>
            </a:r>
            <a:r>
              <a:rPr sz="2400" spc="-85" dirty="0">
                <a:latin typeface="Trebuchet MS"/>
                <a:cs typeface="Trebuchet MS"/>
              </a:rPr>
              <a:t>y</a:t>
            </a:r>
            <a:r>
              <a:rPr sz="2400" spc="-15" dirty="0">
                <a:latin typeface="Trebuchet MS"/>
                <a:cs typeface="Trebuchet MS"/>
              </a:rPr>
              <a:t>s</a:t>
            </a:r>
            <a:r>
              <a:rPr sz="2400" spc="-50" dirty="0">
                <a:latin typeface="Trebuchet MS"/>
                <a:cs typeface="Trebuchet MS"/>
              </a:rPr>
              <a:t>t</a:t>
            </a:r>
            <a:r>
              <a:rPr sz="2400" spc="-65" dirty="0">
                <a:latin typeface="Trebuchet MS"/>
                <a:cs typeface="Trebuchet MS"/>
              </a:rPr>
              <a:t>ème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au</a:t>
            </a:r>
            <a:r>
              <a:rPr sz="2400" spc="-55" dirty="0">
                <a:latin typeface="Trebuchet MS"/>
                <a:cs typeface="Trebuchet MS"/>
              </a:rPr>
              <a:t>t</a:t>
            </a: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m</a:t>
            </a:r>
            <a:r>
              <a:rPr sz="2400" spc="-30" dirty="0">
                <a:latin typeface="Trebuchet MS"/>
                <a:cs typeface="Trebuchet MS"/>
              </a:rPr>
              <a:t>atisé</a:t>
            </a:r>
            <a:endParaRPr sz="2400">
              <a:latin typeface="Trebuchet MS"/>
              <a:cs typeface="Trebuchet MS"/>
            </a:endParaRPr>
          </a:p>
          <a:p>
            <a:pPr marL="521970" indent="-457834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35" dirty="0">
                <a:latin typeface="Trebuchet MS"/>
                <a:cs typeface="Trebuchet MS"/>
              </a:rPr>
              <a:t>Un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organigramme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obéit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règles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d’écriture </a:t>
            </a:r>
            <a:r>
              <a:rPr sz="2400" spc="-70" dirty="0">
                <a:latin typeface="Trebuchet MS"/>
                <a:cs typeface="Trebuchet MS"/>
              </a:rPr>
              <a:t>très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simples: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7268845" cy="1920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1.2.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Exemples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applications</a:t>
            </a:r>
            <a:r>
              <a:rPr sz="2800" b="1" spc="-100" dirty="0">
                <a:latin typeface="Trebuchet MS"/>
                <a:cs typeface="Trebuchet MS"/>
              </a:rPr>
              <a:t> </a:t>
            </a:r>
            <a:r>
              <a:rPr sz="2800" b="1" spc="-75" dirty="0">
                <a:latin typeface="Trebuchet MS"/>
                <a:cs typeface="Trebuchet MS"/>
              </a:rPr>
              <a:t>d’automatisme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60"/>
              </a:spcBef>
            </a:pPr>
            <a:r>
              <a:rPr sz="3000" spc="-195" dirty="0">
                <a:solidFill>
                  <a:srgbClr val="0068FF"/>
                </a:solidFill>
                <a:latin typeface="Trebuchet MS"/>
                <a:cs typeface="Trebuchet MS"/>
              </a:rPr>
              <a:t>3</a:t>
            </a:r>
            <a:r>
              <a:rPr sz="3000" spc="-135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3000" spc="-114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0068FF"/>
                </a:solidFill>
                <a:latin typeface="Trebuchet MS"/>
                <a:cs typeface="Trebuchet MS"/>
              </a:rPr>
              <a:t>Barr</a:t>
            </a:r>
            <a:r>
              <a:rPr sz="3000" spc="-3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3000" spc="-160" dirty="0">
                <a:solidFill>
                  <a:srgbClr val="0068FF"/>
                </a:solidFill>
                <a:latin typeface="Trebuchet MS"/>
                <a:cs typeface="Trebuchet MS"/>
              </a:rPr>
              <a:t>é</a:t>
            </a:r>
            <a:r>
              <a:rPr sz="3000" spc="-15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3000" spc="-12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3000" spc="-15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0068FF"/>
                </a:solidFill>
                <a:latin typeface="Trebuchet MS"/>
                <a:cs typeface="Trebuchet MS"/>
              </a:rPr>
              <a:t>au</a:t>
            </a:r>
            <a:r>
              <a:rPr sz="3000" spc="-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3000" spc="-5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3000" spc="-1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3000" spc="-35" dirty="0">
                <a:solidFill>
                  <a:srgbClr val="0068FF"/>
                </a:solidFill>
                <a:latin typeface="Trebuchet MS"/>
                <a:cs typeface="Trebuchet MS"/>
              </a:rPr>
              <a:t>atis</a:t>
            </a:r>
            <a:r>
              <a:rPr sz="3000" spc="-60" dirty="0">
                <a:solidFill>
                  <a:srgbClr val="0068FF"/>
                </a:solidFill>
                <a:latin typeface="Trebuchet MS"/>
                <a:cs typeface="Trebuchet MS"/>
              </a:rPr>
              <a:t>é</a:t>
            </a:r>
            <a:r>
              <a:rPr sz="3000" spc="-12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endParaRPr sz="3000">
              <a:latin typeface="Trebuchet MS"/>
              <a:cs typeface="Trebuchet MS"/>
            </a:endParaRPr>
          </a:p>
          <a:p>
            <a:pPr marL="521970" indent="-457834">
              <a:lnSpc>
                <a:spcPct val="100000"/>
              </a:lnSpc>
              <a:spcBef>
                <a:spcPts val="282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30" dirty="0">
                <a:latin typeface="Trebuchet MS"/>
                <a:cs typeface="Trebuchet MS"/>
              </a:rPr>
              <a:t>Règles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pour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l’organigramme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3713988"/>
            <a:ext cx="3121152" cy="189280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754812" y="3066286"/>
            <a:ext cx="6823075" cy="3738879"/>
            <a:chOff x="4754812" y="3066286"/>
            <a:chExt cx="6823075" cy="373887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4812" y="3598163"/>
              <a:ext cx="3043495" cy="20086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9455" y="3066286"/>
              <a:ext cx="3738372" cy="373837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7268845" cy="1196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1.2.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Exemples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applications</a:t>
            </a:r>
            <a:r>
              <a:rPr sz="2800" b="1" spc="-100" dirty="0">
                <a:latin typeface="Trebuchet MS"/>
                <a:cs typeface="Trebuchet MS"/>
              </a:rPr>
              <a:t> </a:t>
            </a:r>
            <a:r>
              <a:rPr sz="2800" b="1" spc="-75" dirty="0">
                <a:latin typeface="Trebuchet MS"/>
                <a:cs typeface="Trebuchet MS"/>
              </a:rPr>
              <a:t>d’automatisme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60"/>
              </a:spcBef>
            </a:pPr>
            <a:r>
              <a:rPr sz="3000" spc="-195" dirty="0">
                <a:solidFill>
                  <a:srgbClr val="0068FF"/>
                </a:solidFill>
                <a:latin typeface="Trebuchet MS"/>
                <a:cs typeface="Trebuchet MS"/>
              </a:rPr>
              <a:t>3</a:t>
            </a:r>
            <a:r>
              <a:rPr sz="3000" spc="-135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3000" spc="-114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0068FF"/>
                </a:solidFill>
                <a:latin typeface="Trebuchet MS"/>
                <a:cs typeface="Trebuchet MS"/>
              </a:rPr>
              <a:t>Barr</a:t>
            </a:r>
            <a:r>
              <a:rPr sz="3000" spc="-3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3000" spc="-160" dirty="0">
                <a:solidFill>
                  <a:srgbClr val="0068FF"/>
                </a:solidFill>
                <a:latin typeface="Trebuchet MS"/>
                <a:cs typeface="Trebuchet MS"/>
              </a:rPr>
              <a:t>é</a:t>
            </a:r>
            <a:r>
              <a:rPr sz="3000" spc="-15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3000" spc="-12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3000" spc="-15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0068FF"/>
                </a:solidFill>
                <a:latin typeface="Trebuchet MS"/>
                <a:cs typeface="Trebuchet MS"/>
              </a:rPr>
              <a:t>au</a:t>
            </a:r>
            <a:r>
              <a:rPr sz="3000" spc="-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3000" spc="-5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3000" spc="-1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3000" spc="-35" dirty="0">
                <a:solidFill>
                  <a:srgbClr val="0068FF"/>
                </a:solidFill>
                <a:latin typeface="Trebuchet MS"/>
                <a:cs typeface="Trebuchet MS"/>
              </a:rPr>
              <a:t>atis</a:t>
            </a:r>
            <a:r>
              <a:rPr sz="3000" spc="-60" dirty="0">
                <a:solidFill>
                  <a:srgbClr val="0068FF"/>
                </a:solidFill>
                <a:latin typeface="Trebuchet MS"/>
                <a:cs typeface="Trebuchet MS"/>
              </a:rPr>
              <a:t>é</a:t>
            </a:r>
            <a:r>
              <a:rPr sz="3000" spc="-12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575" y="4060901"/>
            <a:ext cx="5819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45" dirty="0">
                <a:latin typeface="Trebuchet MS"/>
                <a:cs typeface="Trebuchet MS"/>
              </a:rPr>
              <a:t>l’organigramme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barrière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automatisée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1933955"/>
            <a:ext cx="3034283" cy="47670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585" y="2035505"/>
            <a:ext cx="814895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6000" spc="-630" dirty="0">
                <a:solidFill>
                  <a:srgbClr val="FFFFFF"/>
                </a:solidFill>
              </a:rPr>
              <a:t>1</a:t>
            </a:r>
            <a:r>
              <a:rPr sz="6000" spc="-390" dirty="0">
                <a:solidFill>
                  <a:srgbClr val="FFFFFF"/>
                </a:solidFill>
              </a:rPr>
              <a:t>.</a:t>
            </a:r>
            <a:r>
              <a:rPr sz="6000" spc="-275" dirty="0">
                <a:solidFill>
                  <a:srgbClr val="FFFFFF"/>
                </a:solidFill>
              </a:rPr>
              <a:t> </a:t>
            </a:r>
            <a:r>
              <a:rPr sz="6000" spc="-400" dirty="0">
                <a:solidFill>
                  <a:srgbClr val="FFFFFF"/>
                </a:solidFill>
              </a:rPr>
              <a:t>Géné</a:t>
            </a:r>
            <a:r>
              <a:rPr sz="6000" spc="-345" dirty="0">
                <a:solidFill>
                  <a:srgbClr val="FFFFFF"/>
                </a:solidFill>
              </a:rPr>
              <a:t>r</a:t>
            </a:r>
            <a:r>
              <a:rPr sz="6000" spc="-125" dirty="0">
                <a:solidFill>
                  <a:srgbClr val="FFFFFF"/>
                </a:solidFill>
              </a:rPr>
              <a:t>ali</a:t>
            </a:r>
            <a:r>
              <a:rPr sz="6000" spc="-215" dirty="0">
                <a:solidFill>
                  <a:srgbClr val="FFFFFF"/>
                </a:solidFill>
              </a:rPr>
              <a:t>t</a:t>
            </a:r>
            <a:r>
              <a:rPr sz="6000" spc="-155" dirty="0">
                <a:solidFill>
                  <a:srgbClr val="FFFFFF"/>
                </a:solidFill>
              </a:rPr>
              <a:t>és</a:t>
            </a:r>
            <a:r>
              <a:rPr sz="6000" spc="-280" dirty="0">
                <a:solidFill>
                  <a:srgbClr val="FFFFFF"/>
                </a:solidFill>
              </a:rPr>
              <a:t> </a:t>
            </a:r>
            <a:r>
              <a:rPr sz="6000" spc="-240" dirty="0">
                <a:solidFill>
                  <a:srgbClr val="FFFFFF"/>
                </a:solidFill>
              </a:rPr>
              <a:t>sur</a:t>
            </a:r>
            <a:endParaRPr sz="60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6000" spc="-170" dirty="0">
                <a:solidFill>
                  <a:srgbClr val="FFFFFF"/>
                </a:solidFill>
              </a:rPr>
              <a:t>l’automatisme</a:t>
            </a:r>
            <a:r>
              <a:rPr sz="6000" spc="-280" dirty="0">
                <a:solidFill>
                  <a:srgbClr val="FFFFFF"/>
                </a:solidFill>
              </a:rPr>
              <a:t> </a:t>
            </a:r>
            <a:r>
              <a:rPr sz="6000" spc="-260" dirty="0">
                <a:solidFill>
                  <a:srgbClr val="FFFFFF"/>
                </a:solidFill>
              </a:rPr>
              <a:t>industriel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809485" y="2288920"/>
            <a:ext cx="10552430" cy="1883410"/>
          </a:xfrm>
          <a:custGeom>
            <a:avLst/>
            <a:gdLst/>
            <a:ahLst/>
            <a:cxnLst/>
            <a:rect l="l" t="t" r="r" b="b"/>
            <a:pathLst>
              <a:path w="10552430" h="1883410">
                <a:moveTo>
                  <a:pt x="512838" y="1051560"/>
                </a:moveTo>
                <a:lnTo>
                  <a:pt x="292023" y="996696"/>
                </a:lnTo>
                <a:lnTo>
                  <a:pt x="262636" y="1029042"/>
                </a:lnTo>
                <a:lnTo>
                  <a:pt x="233794" y="1064336"/>
                </a:lnTo>
                <a:lnTo>
                  <a:pt x="205473" y="1102588"/>
                </a:lnTo>
                <a:lnTo>
                  <a:pt x="177698" y="1143800"/>
                </a:lnTo>
                <a:lnTo>
                  <a:pt x="150456" y="1187958"/>
                </a:lnTo>
                <a:lnTo>
                  <a:pt x="124510" y="1233944"/>
                </a:lnTo>
                <a:lnTo>
                  <a:pt x="100647" y="1280579"/>
                </a:lnTo>
                <a:lnTo>
                  <a:pt x="78854" y="1327886"/>
                </a:lnTo>
                <a:lnTo>
                  <a:pt x="59143" y="1375841"/>
                </a:lnTo>
                <a:lnTo>
                  <a:pt x="41503" y="1424432"/>
                </a:lnTo>
                <a:lnTo>
                  <a:pt x="23342" y="1484134"/>
                </a:lnTo>
                <a:lnTo>
                  <a:pt x="10375" y="1540954"/>
                </a:lnTo>
                <a:lnTo>
                  <a:pt x="2590" y="1594929"/>
                </a:lnTo>
                <a:lnTo>
                  <a:pt x="0" y="1646047"/>
                </a:lnTo>
                <a:lnTo>
                  <a:pt x="4216" y="1696796"/>
                </a:lnTo>
                <a:lnTo>
                  <a:pt x="16865" y="1742363"/>
                </a:lnTo>
                <a:lnTo>
                  <a:pt x="37934" y="1782762"/>
                </a:lnTo>
                <a:lnTo>
                  <a:pt x="67449" y="1818005"/>
                </a:lnTo>
                <a:lnTo>
                  <a:pt x="103987" y="1846516"/>
                </a:lnTo>
                <a:lnTo>
                  <a:pt x="146189" y="1866874"/>
                </a:lnTo>
                <a:lnTo>
                  <a:pt x="194043" y="1879092"/>
                </a:lnTo>
                <a:lnTo>
                  <a:pt x="247548" y="1883156"/>
                </a:lnTo>
                <a:lnTo>
                  <a:pt x="299605" y="1879231"/>
                </a:lnTo>
                <a:lnTo>
                  <a:pt x="346113" y="1867433"/>
                </a:lnTo>
                <a:lnTo>
                  <a:pt x="387070" y="1847748"/>
                </a:lnTo>
                <a:lnTo>
                  <a:pt x="422465" y="1820164"/>
                </a:lnTo>
                <a:lnTo>
                  <a:pt x="451002" y="1786470"/>
                </a:lnTo>
                <a:lnTo>
                  <a:pt x="471385" y="1748447"/>
                </a:lnTo>
                <a:lnTo>
                  <a:pt x="483616" y="1706079"/>
                </a:lnTo>
                <a:lnTo>
                  <a:pt x="487692" y="1659382"/>
                </a:lnTo>
                <a:lnTo>
                  <a:pt x="484759" y="1618399"/>
                </a:lnTo>
                <a:lnTo>
                  <a:pt x="461391" y="1548765"/>
                </a:lnTo>
                <a:lnTo>
                  <a:pt x="415467" y="1495653"/>
                </a:lnTo>
                <a:lnTo>
                  <a:pt x="351358" y="1460830"/>
                </a:lnTo>
                <a:lnTo>
                  <a:pt x="312775" y="1450340"/>
                </a:lnTo>
                <a:lnTo>
                  <a:pt x="323151" y="1403248"/>
                </a:lnTo>
                <a:lnTo>
                  <a:pt x="336486" y="1356842"/>
                </a:lnTo>
                <a:lnTo>
                  <a:pt x="352793" y="1311148"/>
                </a:lnTo>
                <a:lnTo>
                  <a:pt x="372059" y="1266151"/>
                </a:lnTo>
                <a:lnTo>
                  <a:pt x="394284" y="1221841"/>
                </a:lnTo>
                <a:lnTo>
                  <a:pt x="419481" y="1178242"/>
                </a:lnTo>
                <a:lnTo>
                  <a:pt x="447636" y="1135329"/>
                </a:lnTo>
                <a:lnTo>
                  <a:pt x="478751" y="1093101"/>
                </a:lnTo>
                <a:lnTo>
                  <a:pt x="512838" y="1051560"/>
                </a:lnTo>
                <a:close/>
              </a:path>
              <a:path w="10552430" h="1883410">
                <a:moveTo>
                  <a:pt x="1166634" y="1051560"/>
                </a:moveTo>
                <a:lnTo>
                  <a:pt x="945781" y="996696"/>
                </a:lnTo>
                <a:lnTo>
                  <a:pt x="916393" y="1029042"/>
                </a:lnTo>
                <a:lnTo>
                  <a:pt x="887539" y="1064336"/>
                </a:lnTo>
                <a:lnTo>
                  <a:pt x="859205" y="1102588"/>
                </a:lnTo>
                <a:lnTo>
                  <a:pt x="831418" y="1143800"/>
                </a:lnTo>
                <a:lnTo>
                  <a:pt x="804176" y="1187958"/>
                </a:lnTo>
                <a:lnTo>
                  <a:pt x="778230" y="1233944"/>
                </a:lnTo>
                <a:lnTo>
                  <a:pt x="754367" y="1280579"/>
                </a:lnTo>
                <a:lnTo>
                  <a:pt x="732574" y="1327886"/>
                </a:lnTo>
                <a:lnTo>
                  <a:pt x="712851" y="1375841"/>
                </a:lnTo>
                <a:lnTo>
                  <a:pt x="695210" y="1424432"/>
                </a:lnTo>
                <a:lnTo>
                  <a:pt x="677037" y="1484134"/>
                </a:lnTo>
                <a:lnTo>
                  <a:pt x="664057" y="1540954"/>
                </a:lnTo>
                <a:lnTo>
                  <a:pt x="656272" y="1594929"/>
                </a:lnTo>
                <a:lnTo>
                  <a:pt x="653681" y="1646047"/>
                </a:lnTo>
                <a:lnTo>
                  <a:pt x="657885" y="1696796"/>
                </a:lnTo>
                <a:lnTo>
                  <a:pt x="670534" y="1742363"/>
                </a:lnTo>
                <a:lnTo>
                  <a:pt x="691603" y="1782762"/>
                </a:lnTo>
                <a:lnTo>
                  <a:pt x="721118" y="1818005"/>
                </a:lnTo>
                <a:lnTo>
                  <a:pt x="757656" y="1846516"/>
                </a:lnTo>
                <a:lnTo>
                  <a:pt x="799871" y="1866874"/>
                </a:lnTo>
                <a:lnTo>
                  <a:pt x="847712" y="1879092"/>
                </a:lnTo>
                <a:lnTo>
                  <a:pt x="901204" y="1883156"/>
                </a:lnTo>
                <a:lnTo>
                  <a:pt x="953274" y="1879231"/>
                </a:lnTo>
                <a:lnTo>
                  <a:pt x="999794" y="1867433"/>
                </a:lnTo>
                <a:lnTo>
                  <a:pt x="1040765" y="1847748"/>
                </a:lnTo>
                <a:lnTo>
                  <a:pt x="1076210" y="1820164"/>
                </a:lnTo>
                <a:lnTo>
                  <a:pt x="1104709" y="1786470"/>
                </a:lnTo>
                <a:lnTo>
                  <a:pt x="1125067" y="1748447"/>
                </a:lnTo>
                <a:lnTo>
                  <a:pt x="1137285" y="1706079"/>
                </a:lnTo>
                <a:lnTo>
                  <a:pt x="1141361" y="1659382"/>
                </a:lnTo>
                <a:lnTo>
                  <a:pt x="1138453" y="1618399"/>
                </a:lnTo>
                <a:lnTo>
                  <a:pt x="1115161" y="1548765"/>
                </a:lnTo>
                <a:lnTo>
                  <a:pt x="1069225" y="1495653"/>
                </a:lnTo>
                <a:lnTo>
                  <a:pt x="1005078" y="1460830"/>
                </a:lnTo>
                <a:lnTo>
                  <a:pt x="966482" y="1450340"/>
                </a:lnTo>
                <a:lnTo>
                  <a:pt x="976845" y="1403248"/>
                </a:lnTo>
                <a:lnTo>
                  <a:pt x="990180" y="1356842"/>
                </a:lnTo>
                <a:lnTo>
                  <a:pt x="1006487" y="1311148"/>
                </a:lnTo>
                <a:lnTo>
                  <a:pt x="1025753" y="1266151"/>
                </a:lnTo>
                <a:lnTo>
                  <a:pt x="1047991" y="1221841"/>
                </a:lnTo>
                <a:lnTo>
                  <a:pt x="1073188" y="1178242"/>
                </a:lnTo>
                <a:lnTo>
                  <a:pt x="1101369" y="1135329"/>
                </a:lnTo>
                <a:lnTo>
                  <a:pt x="1132509" y="1093101"/>
                </a:lnTo>
                <a:lnTo>
                  <a:pt x="1166634" y="1051560"/>
                </a:lnTo>
                <a:close/>
              </a:path>
              <a:path w="10552430" h="1883410">
                <a:moveTo>
                  <a:pt x="9898393" y="54737"/>
                </a:moveTo>
                <a:lnTo>
                  <a:pt x="9677540" y="0"/>
                </a:lnTo>
                <a:lnTo>
                  <a:pt x="9648165" y="32283"/>
                </a:lnTo>
                <a:lnTo>
                  <a:pt x="9619336" y="67538"/>
                </a:lnTo>
                <a:lnTo>
                  <a:pt x="9591053" y="105778"/>
                </a:lnTo>
                <a:lnTo>
                  <a:pt x="9563290" y="146977"/>
                </a:lnTo>
                <a:lnTo>
                  <a:pt x="9536062" y="191135"/>
                </a:lnTo>
                <a:lnTo>
                  <a:pt x="9510116" y="237121"/>
                </a:lnTo>
                <a:lnTo>
                  <a:pt x="9486252" y="283756"/>
                </a:lnTo>
                <a:lnTo>
                  <a:pt x="9464459" y="331063"/>
                </a:lnTo>
                <a:lnTo>
                  <a:pt x="9444736" y="379018"/>
                </a:lnTo>
                <a:lnTo>
                  <a:pt x="9427096" y="427609"/>
                </a:lnTo>
                <a:lnTo>
                  <a:pt x="9408922" y="487311"/>
                </a:lnTo>
                <a:lnTo>
                  <a:pt x="9395943" y="544131"/>
                </a:lnTo>
                <a:lnTo>
                  <a:pt x="9388157" y="598106"/>
                </a:lnTo>
                <a:lnTo>
                  <a:pt x="9385567" y="649224"/>
                </a:lnTo>
                <a:lnTo>
                  <a:pt x="9389770" y="699973"/>
                </a:lnTo>
                <a:lnTo>
                  <a:pt x="9402420" y="745540"/>
                </a:lnTo>
                <a:lnTo>
                  <a:pt x="9423489" y="785939"/>
                </a:lnTo>
                <a:lnTo>
                  <a:pt x="9453004" y="821182"/>
                </a:lnTo>
                <a:lnTo>
                  <a:pt x="9489542" y="849693"/>
                </a:lnTo>
                <a:lnTo>
                  <a:pt x="9531756" y="870051"/>
                </a:lnTo>
                <a:lnTo>
                  <a:pt x="9579597" y="882269"/>
                </a:lnTo>
                <a:lnTo>
                  <a:pt x="9633090" y="886333"/>
                </a:lnTo>
                <a:lnTo>
                  <a:pt x="9685160" y="882408"/>
                </a:lnTo>
                <a:lnTo>
                  <a:pt x="9731667" y="870610"/>
                </a:lnTo>
                <a:lnTo>
                  <a:pt x="9772599" y="850925"/>
                </a:lnTo>
                <a:lnTo>
                  <a:pt x="9807969" y="823341"/>
                </a:lnTo>
                <a:lnTo>
                  <a:pt x="9836544" y="789711"/>
                </a:lnTo>
                <a:lnTo>
                  <a:pt x="9856940" y="751674"/>
                </a:lnTo>
                <a:lnTo>
                  <a:pt x="9869170" y="709282"/>
                </a:lnTo>
                <a:lnTo>
                  <a:pt x="9873247" y="662559"/>
                </a:lnTo>
                <a:lnTo>
                  <a:pt x="9870313" y="621639"/>
                </a:lnTo>
                <a:lnTo>
                  <a:pt x="9846932" y="551967"/>
                </a:lnTo>
                <a:lnTo>
                  <a:pt x="9800996" y="498881"/>
                </a:lnTo>
                <a:lnTo>
                  <a:pt x="9736938" y="464019"/>
                </a:lnTo>
                <a:lnTo>
                  <a:pt x="9698368" y="453517"/>
                </a:lnTo>
                <a:lnTo>
                  <a:pt x="9708731" y="406450"/>
                </a:lnTo>
                <a:lnTo>
                  <a:pt x="9722066" y="360070"/>
                </a:lnTo>
                <a:lnTo>
                  <a:pt x="9738373" y="314375"/>
                </a:lnTo>
                <a:lnTo>
                  <a:pt x="9757626" y="269379"/>
                </a:lnTo>
                <a:lnTo>
                  <a:pt x="9779851" y="225056"/>
                </a:lnTo>
                <a:lnTo>
                  <a:pt x="9805048" y="181444"/>
                </a:lnTo>
                <a:lnTo>
                  <a:pt x="9833191" y="138518"/>
                </a:lnTo>
                <a:lnTo>
                  <a:pt x="9864306" y="96278"/>
                </a:lnTo>
                <a:lnTo>
                  <a:pt x="9898393" y="54737"/>
                </a:lnTo>
                <a:close/>
              </a:path>
              <a:path w="10552430" h="1883410">
                <a:moveTo>
                  <a:pt x="10552189" y="54737"/>
                </a:moveTo>
                <a:lnTo>
                  <a:pt x="10331336" y="0"/>
                </a:lnTo>
                <a:lnTo>
                  <a:pt x="10301948" y="32283"/>
                </a:lnTo>
                <a:lnTo>
                  <a:pt x="10273093" y="67538"/>
                </a:lnTo>
                <a:lnTo>
                  <a:pt x="10244760" y="105778"/>
                </a:lnTo>
                <a:lnTo>
                  <a:pt x="10216972" y="146977"/>
                </a:lnTo>
                <a:lnTo>
                  <a:pt x="10189731" y="191135"/>
                </a:lnTo>
                <a:lnTo>
                  <a:pt x="10163785" y="237121"/>
                </a:lnTo>
                <a:lnTo>
                  <a:pt x="10139921" y="283756"/>
                </a:lnTo>
                <a:lnTo>
                  <a:pt x="10118128" y="331063"/>
                </a:lnTo>
                <a:lnTo>
                  <a:pt x="10098405" y="379018"/>
                </a:lnTo>
                <a:lnTo>
                  <a:pt x="10080765" y="427609"/>
                </a:lnTo>
                <a:lnTo>
                  <a:pt x="10062591" y="487311"/>
                </a:lnTo>
                <a:lnTo>
                  <a:pt x="10049612" y="544131"/>
                </a:lnTo>
                <a:lnTo>
                  <a:pt x="10041826" y="598106"/>
                </a:lnTo>
                <a:lnTo>
                  <a:pt x="10039236" y="649224"/>
                </a:lnTo>
                <a:lnTo>
                  <a:pt x="10043439" y="699973"/>
                </a:lnTo>
                <a:lnTo>
                  <a:pt x="10056089" y="745540"/>
                </a:lnTo>
                <a:lnTo>
                  <a:pt x="10077158" y="785939"/>
                </a:lnTo>
                <a:lnTo>
                  <a:pt x="10106673" y="821182"/>
                </a:lnTo>
                <a:lnTo>
                  <a:pt x="10143211" y="849693"/>
                </a:lnTo>
                <a:lnTo>
                  <a:pt x="10185425" y="870051"/>
                </a:lnTo>
                <a:lnTo>
                  <a:pt x="10233266" y="882269"/>
                </a:lnTo>
                <a:lnTo>
                  <a:pt x="10286759" y="886333"/>
                </a:lnTo>
                <a:lnTo>
                  <a:pt x="10338829" y="882408"/>
                </a:lnTo>
                <a:lnTo>
                  <a:pt x="10385349" y="870610"/>
                </a:lnTo>
                <a:lnTo>
                  <a:pt x="10426319" y="850925"/>
                </a:lnTo>
                <a:lnTo>
                  <a:pt x="10461765" y="823341"/>
                </a:lnTo>
                <a:lnTo>
                  <a:pt x="10490263" y="789711"/>
                </a:lnTo>
                <a:lnTo>
                  <a:pt x="10510622" y="751674"/>
                </a:lnTo>
                <a:lnTo>
                  <a:pt x="10522839" y="709282"/>
                </a:lnTo>
                <a:lnTo>
                  <a:pt x="10526916" y="662559"/>
                </a:lnTo>
                <a:lnTo>
                  <a:pt x="10524007" y="621639"/>
                </a:lnTo>
                <a:lnTo>
                  <a:pt x="10500716" y="551967"/>
                </a:lnTo>
                <a:lnTo>
                  <a:pt x="10454716" y="498881"/>
                </a:lnTo>
                <a:lnTo>
                  <a:pt x="10390607" y="464019"/>
                </a:lnTo>
                <a:lnTo>
                  <a:pt x="10352037" y="453517"/>
                </a:lnTo>
                <a:lnTo>
                  <a:pt x="10362400" y="406450"/>
                </a:lnTo>
                <a:lnTo>
                  <a:pt x="10375735" y="360070"/>
                </a:lnTo>
                <a:lnTo>
                  <a:pt x="10392042" y="314375"/>
                </a:lnTo>
                <a:lnTo>
                  <a:pt x="10411308" y="269379"/>
                </a:lnTo>
                <a:lnTo>
                  <a:pt x="10433545" y="225056"/>
                </a:lnTo>
                <a:lnTo>
                  <a:pt x="10458742" y="181444"/>
                </a:lnTo>
                <a:lnTo>
                  <a:pt x="10486923" y="138518"/>
                </a:lnTo>
                <a:lnTo>
                  <a:pt x="10518064" y="96278"/>
                </a:lnTo>
                <a:lnTo>
                  <a:pt x="10552189" y="54737"/>
                </a:lnTo>
                <a:close/>
              </a:path>
            </a:pathLst>
          </a:custGeom>
          <a:solidFill>
            <a:srgbClr val="004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9559" y="0"/>
            <a:ext cx="4282440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7268845" cy="1196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1.2.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00" dirty="0">
                <a:latin typeface="Trebuchet MS"/>
                <a:cs typeface="Trebuchet MS"/>
              </a:rPr>
              <a:t>Exemples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applications</a:t>
            </a:r>
            <a:r>
              <a:rPr sz="2800" b="1" spc="-100" dirty="0">
                <a:latin typeface="Trebuchet MS"/>
                <a:cs typeface="Trebuchet MS"/>
              </a:rPr>
              <a:t> </a:t>
            </a:r>
            <a:r>
              <a:rPr sz="2800" b="1" spc="-75" dirty="0">
                <a:latin typeface="Trebuchet MS"/>
                <a:cs typeface="Trebuchet MS"/>
              </a:rPr>
              <a:t>d’automatisme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60"/>
              </a:spcBef>
            </a:pPr>
            <a:r>
              <a:rPr sz="3000" spc="-195" dirty="0">
                <a:solidFill>
                  <a:srgbClr val="0068FF"/>
                </a:solidFill>
                <a:latin typeface="Trebuchet MS"/>
                <a:cs typeface="Trebuchet MS"/>
              </a:rPr>
              <a:t>3</a:t>
            </a:r>
            <a:r>
              <a:rPr sz="3000" spc="-135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3000" spc="-114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0068FF"/>
                </a:solidFill>
                <a:latin typeface="Trebuchet MS"/>
                <a:cs typeface="Trebuchet MS"/>
              </a:rPr>
              <a:t>Barr</a:t>
            </a:r>
            <a:r>
              <a:rPr sz="3000" spc="-3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3000" spc="-160" dirty="0">
                <a:solidFill>
                  <a:srgbClr val="0068FF"/>
                </a:solidFill>
                <a:latin typeface="Trebuchet MS"/>
                <a:cs typeface="Trebuchet MS"/>
              </a:rPr>
              <a:t>é</a:t>
            </a:r>
            <a:r>
              <a:rPr sz="3000" spc="-15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3000" spc="-12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3000" spc="-15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0068FF"/>
                </a:solidFill>
                <a:latin typeface="Trebuchet MS"/>
                <a:cs typeface="Trebuchet MS"/>
              </a:rPr>
              <a:t>au</a:t>
            </a:r>
            <a:r>
              <a:rPr sz="3000" spc="-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3000" spc="-5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3000" spc="-1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3000" spc="-35" dirty="0">
                <a:solidFill>
                  <a:srgbClr val="0068FF"/>
                </a:solidFill>
                <a:latin typeface="Trebuchet MS"/>
                <a:cs typeface="Trebuchet MS"/>
              </a:rPr>
              <a:t>atis</a:t>
            </a:r>
            <a:r>
              <a:rPr sz="3000" spc="-60" dirty="0">
                <a:solidFill>
                  <a:srgbClr val="0068FF"/>
                </a:solidFill>
                <a:latin typeface="Trebuchet MS"/>
                <a:cs typeface="Trebuchet MS"/>
              </a:rPr>
              <a:t>é</a:t>
            </a:r>
            <a:r>
              <a:rPr sz="3000" spc="-12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575" y="4060901"/>
            <a:ext cx="5819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45" dirty="0">
                <a:latin typeface="Trebuchet MS"/>
                <a:cs typeface="Trebuchet MS"/>
              </a:rPr>
              <a:t>l’organigramme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barrière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automatisée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1072" y="2302764"/>
            <a:ext cx="7229856" cy="37444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b="1" spc="-305" dirty="0">
                <a:latin typeface="Trebuchet MS"/>
                <a:cs typeface="Trebuchet MS"/>
              </a:rPr>
              <a:t>1</a:t>
            </a:r>
            <a:r>
              <a:rPr sz="4800" b="1" spc="-730" dirty="0">
                <a:latin typeface="Trebuchet MS"/>
                <a:cs typeface="Trebuchet MS"/>
              </a:rPr>
              <a:t>.</a:t>
            </a:r>
            <a:r>
              <a:rPr sz="4800" b="1" spc="-320" dirty="0">
                <a:latin typeface="Trebuchet MS"/>
                <a:cs typeface="Trebuchet MS"/>
              </a:rPr>
              <a:t>Géné</a:t>
            </a:r>
            <a:r>
              <a:rPr sz="4800" b="1" spc="-280" dirty="0">
                <a:latin typeface="Trebuchet MS"/>
                <a:cs typeface="Trebuchet MS"/>
              </a:rPr>
              <a:t>r</a:t>
            </a:r>
            <a:r>
              <a:rPr sz="4800" b="1" spc="-105" dirty="0">
                <a:latin typeface="Trebuchet MS"/>
                <a:cs typeface="Trebuchet MS"/>
              </a:rPr>
              <a:t>ali</a:t>
            </a:r>
            <a:r>
              <a:rPr sz="4800" b="1" spc="-150" dirty="0">
                <a:latin typeface="Trebuchet MS"/>
                <a:cs typeface="Trebuchet MS"/>
              </a:rPr>
              <a:t>t</a:t>
            </a:r>
            <a:r>
              <a:rPr sz="4800" b="1" spc="-125" dirty="0">
                <a:latin typeface="Trebuchet MS"/>
                <a:cs typeface="Trebuchet MS"/>
              </a:rPr>
              <a:t>és</a:t>
            </a:r>
            <a:r>
              <a:rPr sz="4800" b="1" spc="-240" dirty="0">
                <a:latin typeface="Trebuchet MS"/>
                <a:cs typeface="Trebuchet MS"/>
              </a:rPr>
              <a:t> </a:t>
            </a:r>
            <a:r>
              <a:rPr sz="4800" b="1" spc="-195" dirty="0">
                <a:latin typeface="Trebuchet MS"/>
                <a:cs typeface="Trebuchet MS"/>
              </a:rPr>
              <a:t>sur</a:t>
            </a:r>
            <a:r>
              <a:rPr sz="4800" b="1" spc="-225" dirty="0">
                <a:latin typeface="Trebuchet MS"/>
                <a:cs typeface="Trebuchet MS"/>
              </a:rPr>
              <a:t> </a:t>
            </a:r>
            <a:r>
              <a:rPr sz="4800" b="1" spc="-185" dirty="0">
                <a:latin typeface="Trebuchet MS"/>
                <a:cs typeface="Trebuchet MS"/>
              </a:rPr>
              <a:t>l</a:t>
            </a:r>
            <a:r>
              <a:rPr sz="4800" b="1" spc="-25" dirty="0">
                <a:latin typeface="Trebuchet MS"/>
                <a:cs typeface="Trebuchet MS"/>
              </a:rPr>
              <a:t>'</a:t>
            </a:r>
            <a:r>
              <a:rPr sz="4800" b="1" spc="-120" dirty="0">
                <a:latin typeface="Trebuchet MS"/>
                <a:cs typeface="Trebuchet MS"/>
              </a:rPr>
              <a:t>au</a:t>
            </a:r>
            <a:r>
              <a:rPr sz="4800" b="1" spc="-140" dirty="0">
                <a:latin typeface="Trebuchet MS"/>
                <a:cs typeface="Trebuchet MS"/>
              </a:rPr>
              <a:t>t</a:t>
            </a:r>
            <a:r>
              <a:rPr sz="4800" b="1" spc="-75" dirty="0">
                <a:latin typeface="Trebuchet MS"/>
                <a:cs typeface="Trebuchet MS"/>
              </a:rPr>
              <a:t>omatisme  </a:t>
            </a:r>
            <a:r>
              <a:rPr sz="4800" b="1" spc="-185" dirty="0">
                <a:latin typeface="Trebuchet MS"/>
                <a:cs typeface="Trebuchet MS"/>
              </a:rPr>
              <a:t>Industriel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3839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60" dirty="0">
                <a:latin typeface="Trebuchet MS"/>
                <a:cs typeface="Trebuchet MS"/>
              </a:rPr>
              <a:t>1.3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45" dirty="0">
                <a:latin typeface="Trebuchet MS"/>
                <a:cs typeface="Trebuchet MS"/>
              </a:rPr>
              <a:t>S</a:t>
            </a:r>
            <a:r>
              <a:rPr sz="2800" b="1" spc="-145" dirty="0">
                <a:latin typeface="Trebuchet MS"/>
                <a:cs typeface="Trebuchet MS"/>
              </a:rPr>
              <a:t>y</a:t>
            </a:r>
            <a:r>
              <a:rPr sz="2800" b="1" spc="-50" dirty="0">
                <a:latin typeface="Trebuchet MS"/>
                <a:cs typeface="Trebuchet MS"/>
              </a:rPr>
              <a:t>s</a:t>
            </a:r>
            <a:r>
              <a:rPr sz="2800" b="1" spc="-80" dirty="0">
                <a:latin typeface="Trebuchet MS"/>
                <a:cs typeface="Trebuchet MS"/>
              </a:rPr>
              <a:t>t</a:t>
            </a:r>
            <a:r>
              <a:rPr sz="2800" b="1" spc="-135" dirty="0">
                <a:latin typeface="Trebuchet MS"/>
                <a:cs typeface="Trebuchet MS"/>
              </a:rPr>
              <a:t>ème </a:t>
            </a:r>
            <a:r>
              <a:rPr sz="2800" b="1" spc="-130" dirty="0">
                <a:latin typeface="Trebuchet MS"/>
                <a:cs typeface="Trebuchet MS"/>
              </a:rPr>
              <a:t>Au</a:t>
            </a:r>
            <a:r>
              <a:rPr sz="2800" b="1" spc="-114" dirty="0">
                <a:latin typeface="Trebuchet MS"/>
                <a:cs typeface="Trebuchet MS"/>
              </a:rPr>
              <a:t>t</a:t>
            </a:r>
            <a:r>
              <a:rPr sz="2800" b="1" spc="10" dirty="0">
                <a:latin typeface="Trebuchet MS"/>
                <a:cs typeface="Trebuchet MS"/>
              </a:rPr>
              <a:t>om</a:t>
            </a:r>
            <a:r>
              <a:rPr sz="2800" b="1" spc="-5" dirty="0">
                <a:latin typeface="Trebuchet MS"/>
                <a:cs typeface="Trebuchet MS"/>
              </a:rPr>
              <a:t>a</a:t>
            </a:r>
            <a:r>
              <a:rPr sz="2800" b="1" spc="-105" dirty="0">
                <a:latin typeface="Trebuchet MS"/>
                <a:cs typeface="Trebuchet MS"/>
              </a:rPr>
              <a:t>tisé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9316" y="2816351"/>
            <a:ext cx="5250180" cy="27172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396230" cy="241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9765" lvl="1" indent="-64770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660400" algn="l"/>
              </a:tabLst>
            </a:pPr>
            <a:r>
              <a:rPr sz="2800" b="1" spc="-45" dirty="0">
                <a:latin typeface="Trebuchet MS"/>
                <a:cs typeface="Trebuchet MS"/>
              </a:rPr>
              <a:t>S</a:t>
            </a:r>
            <a:r>
              <a:rPr sz="2800" b="1" spc="-145" dirty="0">
                <a:latin typeface="Trebuchet MS"/>
                <a:cs typeface="Trebuchet MS"/>
              </a:rPr>
              <a:t>y</a:t>
            </a:r>
            <a:r>
              <a:rPr sz="2800" b="1" spc="-50" dirty="0">
                <a:latin typeface="Trebuchet MS"/>
                <a:cs typeface="Trebuchet MS"/>
              </a:rPr>
              <a:t>s</a:t>
            </a:r>
            <a:r>
              <a:rPr sz="2800" b="1" spc="-80" dirty="0">
                <a:latin typeface="Trebuchet MS"/>
                <a:cs typeface="Trebuchet MS"/>
              </a:rPr>
              <a:t>t</a:t>
            </a:r>
            <a:r>
              <a:rPr sz="2800" b="1" spc="-135" dirty="0">
                <a:latin typeface="Trebuchet MS"/>
                <a:cs typeface="Trebuchet MS"/>
              </a:rPr>
              <a:t>ème </a:t>
            </a:r>
            <a:r>
              <a:rPr sz="2800" b="1" spc="-130" dirty="0">
                <a:latin typeface="Trebuchet MS"/>
                <a:cs typeface="Trebuchet MS"/>
              </a:rPr>
              <a:t>Au</a:t>
            </a:r>
            <a:r>
              <a:rPr sz="2800" b="1" spc="-114" dirty="0">
                <a:latin typeface="Trebuchet MS"/>
                <a:cs typeface="Trebuchet MS"/>
              </a:rPr>
              <a:t>t</a:t>
            </a:r>
            <a:r>
              <a:rPr sz="2800" b="1" spc="10" dirty="0">
                <a:latin typeface="Trebuchet MS"/>
                <a:cs typeface="Trebuchet MS"/>
              </a:rPr>
              <a:t>om</a:t>
            </a:r>
            <a:r>
              <a:rPr sz="2800" b="1" spc="-5" dirty="0">
                <a:latin typeface="Trebuchet MS"/>
                <a:cs typeface="Trebuchet MS"/>
              </a:rPr>
              <a:t>a</a:t>
            </a:r>
            <a:r>
              <a:rPr sz="2800" b="1" spc="-105" dirty="0">
                <a:latin typeface="Trebuchet MS"/>
                <a:cs typeface="Trebuchet MS"/>
              </a:rPr>
              <a:t>tisé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P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arti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Opé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ati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v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marL="521970" marR="7620" lvl="2" indent="-457200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95" dirty="0">
                <a:latin typeface="Trebuchet MS"/>
                <a:cs typeface="Trebuchet MS"/>
              </a:rPr>
              <a:t>Elle</a:t>
            </a:r>
            <a:r>
              <a:rPr sz="2400" spc="1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agit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sur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matière</a:t>
            </a:r>
            <a:r>
              <a:rPr sz="2400" spc="10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d’œuvre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afin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l</a:t>
            </a:r>
            <a:r>
              <a:rPr sz="2400" spc="-100" dirty="0">
                <a:latin typeface="Trebuchet MS"/>
                <a:cs typeface="Trebuchet MS"/>
              </a:rPr>
              <a:t>u</a:t>
            </a:r>
            <a:r>
              <a:rPr sz="2400" spc="-85" dirty="0">
                <a:latin typeface="Trebuchet MS"/>
                <a:cs typeface="Trebuchet MS"/>
              </a:rPr>
              <a:t>i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do</a:t>
            </a:r>
            <a:r>
              <a:rPr sz="2400" spc="-15" dirty="0">
                <a:latin typeface="Trebuchet MS"/>
                <a:cs typeface="Trebuchet MS"/>
              </a:rPr>
              <a:t>n</a:t>
            </a:r>
            <a:r>
              <a:rPr sz="2400" spc="-85" dirty="0">
                <a:latin typeface="Trebuchet MS"/>
                <a:cs typeface="Trebuchet MS"/>
              </a:rPr>
              <a:t>n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sa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valeu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aj</a:t>
            </a:r>
            <a:r>
              <a:rPr sz="2400" spc="-80" dirty="0">
                <a:latin typeface="Trebuchet MS"/>
                <a:cs typeface="Trebuchet MS"/>
              </a:rPr>
              <a:t>o</a:t>
            </a:r>
            <a:r>
              <a:rPr sz="2400" spc="-95" dirty="0">
                <a:latin typeface="Trebuchet MS"/>
                <a:cs typeface="Trebuchet MS"/>
              </a:rPr>
              <a:t>u</a:t>
            </a:r>
            <a:r>
              <a:rPr sz="2400" spc="-100" dirty="0">
                <a:latin typeface="Trebuchet MS"/>
                <a:cs typeface="Trebuchet MS"/>
              </a:rPr>
              <a:t>t</a:t>
            </a:r>
            <a:r>
              <a:rPr sz="2400" spc="-110" dirty="0">
                <a:latin typeface="Trebuchet MS"/>
                <a:cs typeface="Trebuchet MS"/>
              </a:rPr>
              <a:t>é</a:t>
            </a:r>
            <a:r>
              <a:rPr sz="2400" spc="-95" dirty="0">
                <a:latin typeface="Trebuchet MS"/>
                <a:cs typeface="Trebuchet MS"/>
              </a:rPr>
              <a:t>e</a:t>
            </a:r>
            <a:r>
              <a:rPr sz="2400" spc="-25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521970" algn="l"/>
                <a:tab pos="522605" algn="l"/>
                <a:tab pos="1214120" algn="l"/>
                <a:tab pos="3016885" algn="l"/>
                <a:tab pos="4512310" algn="l"/>
              </a:tabLst>
            </a:pPr>
            <a:r>
              <a:rPr sz="2400" spc="-20" dirty="0">
                <a:latin typeface="Trebuchet MS"/>
                <a:cs typeface="Trebuchet MS"/>
              </a:rPr>
              <a:t>Les	</a:t>
            </a:r>
            <a:r>
              <a:rPr sz="2400" b="1" spc="-100" dirty="0">
                <a:latin typeface="Trebuchet MS"/>
                <a:cs typeface="Trebuchet MS"/>
              </a:rPr>
              <a:t>actionneurs	</a:t>
            </a:r>
            <a:r>
              <a:rPr sz="2400" spc="-85" dirty="0">
                <a:latin typeface="Trebuchet MS"/>
                <a:cs typeface="Trebuchet MS"/>
              </a:rPr>
              <a:t>(moteurs,	</a:t>
            </a:r>
            <a:r>
              <a:rPr sz="2400" spc="-65" dirty="0">
                <a:latin typeface="Trebuchet MS"/>
                <a:cs typeface="Trebuchet MS"/>
              </a:rPr>
              <a:t>vérins)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575" y="3826205"/>
            <a:ext cx="5342890" cy="163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agissent</a:t>
            </a:r>
            <a:r>
              <a:rPr sz="2400" spc="1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sur</a:t>
            </a:r>
            <a:r>
              <a:rPr sz="2400" spc="14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14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partie</a:t>
            </a:r>
            <a:r>
              <a:rPr sz="2400" spc="1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mécanique</a:t>
            </a:r>
            <a:r>
              <a:rPr sz="2400" spc="14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du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ts val="2735"/>
              </a:lnSpc>
            </a:pPr>
            <a:r>
              <a:rPr sz="2400" spc="55" dirty="0">
                <a:latin typeface="Trebuchet MS"/>
                <a:cs typeface="Trebuchet MS"/>
              </a:rPr>
              <a:t>s</a:t>
            </a:r>
            <a:r>
              <a:rPr sz="2400" spc="-85" dirty="0">
                <a:latin typeface="Trebuchet MS"/>
                <a:cs typeface="Trebuchet MS"/>
              </a:rPr>
              <a:t>y</a:t>
            </a:r>
            <a:r>
              <a:rPr sz="2400" spc="-15" dirty="0">
                <a:latin typeface="Trebuchet MS"/>
                <a:cs typeface="Trebuchet MS"/>
              </a:rPr>
              <a:t>s</a:t>
            </a:r>
            <a:r>
              <a:rPr sz="2400" spc="-50" dirty="0">
                <a:latin typeface="Trebuchet MS"/>
                <a:cs typeface="Trebuchet MS"/>
              </a:rPr>
              <a:t>t</a:t>
            </a:r>
            <a:r>
              <a:rPr sz="2400" spc="-65" dirty="0">
                <a:latin typeface="Trebuchet MS"/>
                <a:cs typeface="Trebuchet MS"/>
              </a:rPr>
              <a:t>ème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qui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agi</a:t>
            </a:r>
            <a:r>
              <a:rPr sz="2400" dirty="0">
                <a:latin typeface="Trebuchet MS"/>
                <a:cs typeface="Trebuchet MS"/>
              </a:rPr>
              <a:t>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son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t</a:t>
            </a:r>
            <a:r>
              <a:rPr sz="2400" spc="-40" dirty="0">
                <a:latin typeface="Trebuchet MS"/>
                <a:cs typeface="Trebuchet MS"/>
              </a:rPr>
              <a:t>o</a:t>
            </a:r>
            <a:r>
              <a:rPr sz="2400" spc="-30" dirty="0">
                <a:latin typeface="Trebuchet MS"/>
                <a:cs typeface="Trebuchet MS"/>
              </a:rPr>
              <a:t>u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sur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40" dirty="0">
                <a:latin typeface="Trebuchet MS"/>
                <a:cs typeface="Trebuchet MS"/>
              </a:rPr>
              <a:t>matiè</a:t>
            </a:r>
            <a:r>
              <a:rPr sz="2400" spc="-160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</a:t>
            </a:r>
            <a:r>
              <a:rPr sz="2400" spc="-135" dirty="0">
                <a:latin typeface="Trebuchet MS"/>
                <a:cs typeface="Trebuchet MS"/>
              </a:rPr>
              <a:t>’</a:t>
            </a:r>
            <a:r>
              <a:rPr sz="2400" spc="-105" dirty="0">
                <a:latin typeface="Trebuchet MS"/>
                <a:cs typeface="Trebuchet MS"/>
              </a:rPr>
              <a:t>œ</a:t>
            </a:r>
            <a:r>
              <a:rPr sz="2400" spc="-60" dirty="0">
                <a:latin typeface="Trebuchet MS"/>
                <a:cs typeface="Trebuchet MS"/>
              </a:rPr>
              <a:t>u</a:t>
            </a:r>
            <a:r>
              <a:rPr sz="2400" spc="-75" dirty="0">
                <a:latin typeface="Trebuchet MS"/>
                <a:cs typeface="Trebuchet MS"/>
              </a:rPr>
              <a:t>v</a:t>
            </a:r>
            <a:r>
              <a:rPr sz="2400" spc="-90" dirty="0">
                <a:latin typeface="Trebuchet MS"/>
                <a:cs typeface="Trebuchet MS"/>
              </a:rPr>
              <a:t>r</a:t>
            </a:r>
            <a:r>
              <a:rPr sz="2400" spc="-95" dirty="0">
                <a:latin typeface="Trebuchet MS"/>
                <a:cs typeface="Trebuchet MS"/>
              </a:rPr>
              <a:t>e</a:t>
            </a:r>
            <a:r>
              <a:rPr sz="2400" spc="-25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469265" algn="l"/>
                <a:tab pos="469900" algn="l"/>
                <a:tab pos="1492250" algn="l"/>
              </a:tabLst>
            </a:pPr>
            <a:r>
              <a:rPr sz="2400" spc="-20" dirty="0">
                <a:latin typeface="Trebuchet MS"/>
                <a:cs typeface="Trebuchet MS"/>
              </a:rPr>
              <a:t>Les	</a:t>
            </a:r>
            <a:r>
              <a:rPr sz="2400" b="1" spc="-80" dirty="0">
                <a:latin typeface="Trebuchet MS"/>
                <a:cs typeface="Trebuchet MS"/>
              </a:rPr>
              <a:t>capteurs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0565" y="5068951"/>
            <a:ext cx="212217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35"/>
              </a:lnSpc>
              <a:spcBef>
                <a:spcPts val="100"/>
              </a:spcBef>
              <a:tabLst>
                <a:tab pos="701040" algn="l"/>
              </a:tabLst>
            </a:pPr>
            <a:r>
              <a:rPr sz="2400" b="1" spc="-15" dirty="0">
                <a:latin typeface="Trebuchet MS"/>
                <a:cs typeface="Trebuchet MS"/>
              </a:rPr>
              <a:t>/	</a:t>
            </a:r>
            <a:r>
              <a:rPr sz="2400" b="1" spc="-120" dirty="0">
                <a:latin typeface="Trebuchet MS"/>
                <a:cs typeface="Trebuchet MS"/>
              </a:rPr>
              <a:t>détecteurs</a:t>
            </a:r>
            <a:endParaRPr sz="2400">
              <a:latin typeface="Trebuchet MS"/>
              <a:cs typeface="Trebuchet MS"/>
            </a:endParaRPr>
          </a:p>
          <a:p>
            <a:pPr marR="5715" algn="r">
              <a:lnSpc>
                <a:spcPts val="2735"/>
              </a:lnSpc>
              <a:tabLst>
                <a:tab pos="669925" algn="l"/>
              </a:tabLst>
            </a:pPr>
            <a:r>
              <a:rPr sz="2400" spc="-45" dirty="0">
                <a:latin typeface="Trebuchet MS"/>
                <a:cs typeface="Trebuchet MS"/>
              </a:rPr>
              <a:t>les	</a:t>
            </a:r>
            <a:r>
              <a:rPr sz="2400" spc="-55" dirty="0">
                <a:latin typeface="Trebuchet MS"/>
                <a:cs typeface="Trebuchet MS"/>
              </a:rPr>
              <a:t>divers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5775" y="5397804"/>
            <a:ext cx="313118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1789430" algn="l"/>
              </a:tabLst>
            </a:pPr>
            <a:r>
              <a:rPr sz="2400" spc="-80" dirty="0">
                <a:latin typeface="Trebuchet MS"/>
                <a:cs typeface="Trebuchet MS"/>
              </a:rPr>
              <a:t>permettent	</a:t>
            </a:r>
            <a:r>
              <a:rPr sz="2400" spc="-75" dirty="0">
                <a:latin typeface="Trebuchet MS"/>
                <a:cs typeface="Trebuchet MS"/>
              </a:rPr>
              <a:t>d’acquérir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35"/>
              </a:lnSpc>
            </a:pPr>
            <a:r>
              <a:rPr sz="2400" spc="-50" dirty="0">
                <a:latin typeface="Trebuchet MS"/>
                <a:cs typeface="Trebuchet MS"/>
              </a:rPr>
              <a:t>états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du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système.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9316" y="2816351"/>
            <a:ext cx="5250180" cy="27172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49900" cy="438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9765" lvl="1" indent="-64770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660400" algn="l"/>
              </a:tabLst>
            </a:pPr>
            <a:r>
              <a:rPr sz="2800" b="1" spc="-45" dirty="0">
                <a:latin typeface="Trebuchet MS"/>
                <a:cs typeface="Trebuchet MS"/>
              </a:rPr>
              <a:t>S</a:t>
            </a:r>
            <a:r>
              <a:rPr sz="2800" b="1" spc="-145" dirty="0">
                <a:latin typeface="Trebuchet MS"/>
                <a:cs typeface="Trebuchet MS"/>
              </a:rPr>
              <a:t>y</a:t>
            </a:r>
            <a:r>
              <a:rPr sz="2800" b="1" spc="-50" dirty="0">
                <a:latin typeface="Trebuchet MS"/>
                <a:cs typeface="Trebuchet MS"/>
              </a:rPr>
              <a:t>s</a:t>
            </a:r>
            <a:r>
              <a:rPr sz="2800" b="1" spc="-80" dirty="0">
                <a:latin typeface="Trebuchet MS"/>
                <a:cs typeface="Trebuchet MS"/>
              </a:rPr>
              <a:t>t</a:t>
            </a:r>
            <a:r>
              <a:rPr sz="2800" b="1" spc="-135" dirty="0">
                <a:latin typeface="Trebuchet MS"/>
                <a:cs typeface="Trebuchet MS"/>
              </a:rPr>
              <a:t>ème </a:t>
            </a:r>
            <a:r>
              <a:rPr sz="2800" b="1" spc="-130" dirty="0">
                <a:latin typeface="Trebuchet MS"/>
                <a:cs typeface="Trebuchet MS"/>
              </a:rPr>
              <a:t>Au</a:t>
            </a:r>
            <a:r>
              <a:rPr sz="2800" b="1" spc="-114" dirty="0">
                <a:latin typeface="Trebuchet MS"/>
                <a:cs typeface="Trebuchet MS"/>
              </a:rPr>
              <a:t>t</a:t>
            </a:r>
            <a:r>
              <a:rPr sz="2800" b="1" spc="10" dirty="0">
                <a:latin typeface="Trebuchet MS"/>
                <a:cs typeface="Trebuchet MS"/>
              </a:rPr>
              <a:t>om</a:t>
            </a:r>
            <a:r>
              <a:rPr sz="2800" b="1" spc="-5" dirty="0">
                <a:latin typeface="Trebuchet MS"/>
                <a:cs typeface="Trebuchet MS"/>
              </a:rPr>
              <a:t>a</a:t>
            </a:r>
            <a:r>
              <a:rPr sz="2800" b="1" spc="-105" dirty="0">
                <a:latin typeface="Trebuchet MS"/>
                <a:cs typeface="Trebuchet MS"/>
              </a:rPr>
              <a:t>tisé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P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arti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Co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mande</a:t>
            </a:r>
            <a:endParaRPr sz="2800">
              <a:latin typeface="Trebuchet MS"/>
              <a:cs typeface="Trebuchet MS"/>
            </a:endParaRPr>
          </a:p>
          <a:p>
            <a:pPr marL="521970" marR="116839" lvl="2" indent="-457200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95" dirty="0">
                <a:latin typeface="Trebuchet MS"/>
                <a:cs typeface="Trebuchet MS"/>
              </a:rPr>
              <a:t>Elle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do</a:t>
            </a:r>
            <a:r>
              <a:rPr sz="2400" spc="-15" dirty="0">
                <a:latin typeface="Trebuchet MS"/>
                <a:cs typeface="Trebuchet MS"/>
              </a:rPr>
              <a:t>n</a:t>
            </a:r>
            <a:r>
              <a:rPr sz="2400" spc="-85" dirty="0">
                <a:latin typeface="Trebuchet MS"/>
                <a:cs typeface="Trebuchet MS"/>
              </a:rPr>
              <a:t>n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l</a:t>
            </a:r>
            <a:r>
              <a:rPr sz="2400" spc="-135" dirty="0">
                <a:latin typeface="Trebuchet MS"/>
                <a:cs typeface="Trebuchet MS"/>
              </a:rPr>
              <a:t>e</a:t>
            </a:r>
            <a:r>
              <a:rPr sz="2400" spc="80" dirty="0">
                <a:latin typeface="Trebuchet MS"/>
                <a:cs typeface="Trebuchet MS"/>
              </a:rPr>
              <a:t>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o</a:t>
            </a:r>
            <a:r>
              <a:rPr sz="2400" spc="-85" dirty="0">
                <a:latin typeface="Trebuchet MS"/>
                <a:cs typeface="Trebuchet MS"/>
              </a:rPr>
              <a:t>r</a:t>
            </a:r>
            <a:r>
              <a:rPr sz="2400" spc="-70" dirty="0">
                <a:latin typeface="Trebuchet MS"/>
                <a:cs typeface="Trebuchet MS"/>
              </a:rPr>
              <a:t>d</a:t>
            </a:r>
            <a:r>
              <a:rPr sz="2400" spc="-75" dirty="0">
                <a:latin typeface="Trebuchet MS"/>
                <a:cs typeface="Trebuchet MS"/>
              </a:rPr>
              <a:t>r</a:t>
            </a:r>
            <a:r>
              <a:rPr sz="2400" spc="-10" dirty="0">
                <a:latin typeface="Trebuchet MS"/>
                <a:cs typeface="Trebuchet MS"/>
              </a:rPr>
              <a:t>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de  </a:t>
            </a:r>
            <a:r>
              <a:rPr sz="2400" spc="-140" dirty="0">
                <a:latin typeface="Trebuchet MS"/>
                <a:cs typeface="Trebuchet MS"/>
              </a:rPr>
              <a:t>f</a:t>
            </a:r>
            <a:r>
              <a:rPr sz="2400" spc="-40" dirty="0">
                <a:latin typeface="Trebuchet MS"/>
                <a:cs typeface="Trebuchet MS"/>
              </a:rPr>
              <a:t>o</a:t>
            </a:r>
            <a:r>
              <a:rPr sz="2400" spc="-30" dirty="0">
                <a:latin typeface="Trebuchet MS"/>
                <a:cs typeface="Trebuchet MS"/>
              </a:rPr>
              <a:t>n</a:t>
            </a:r>
            <a:r>
              <a:rPr sz="2400" spc="-70" dirty="0">
                <a:latin typeface="Trebuchet MS"/>
                <a:cs typeface="Trebuchet MS"/>
              </a:rPr>
              <a:t>ctio</a:t>
            </a:r>
            <a:r>
              <a:rPr sz="2400" spc="-75" dirty="0">
                <a:latin typeface="Trebuchet MS"/>
                <a:cs typeface="Trebuchet MS"/>
              </a:rPr>
              <a:t>n</a:t>
            </a:r>
            <a:r>
              <a:rPr sz="2400" spc="-85" dirty="0">
                <a:latin typeface="Trebuchet MS"/>
                <a:cs typeface="Trebuchet MS"/>
              </a:rPr>
              <a:t>n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65" dirty="0">
                <a:latin typeface="Trebuchet MS"/>
                <a:cs typeface="Trebuchet MS"/>
              </a:rPr>
              <a:t>ment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p</a:t>
            </a:r>
            <a:r>
              <a:rPr sz="2400" spc="-55" dirty="0">
                <a:latin typeface="Trebuchet MS"/>
                <a:cs typeface="Trebuchet MS"/>
              </a:rPr>
              <a:t>ar</a:t>
            </a:r>
            <a:r>
              <a:rPr sz="2400" spc="-45" dirty="0">
                <a:latin typeface="Trebuchet MS"/>
                <a:cs typeface="Trebuchet MS"/>
              </a:rPr>
              <a:t>t</a:t>
            </a:r>
            <a:r>
              <a:rPr sz="2400" spc="-95" dirty="0">
                <a:latin typeface="Trebuchet MS"/>
                <a:cs typeface="Trebuchet MS"/>
              </a:rPr>
              <a:t>ie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400" spc="25" dirty="0">
                <a:latin typeface="Trebuchet MS"/>
                <a:cs typeface="Trebuchet MS"/>
              </a:rPr>
              <a:t>p</a:t>
            </a:r>
            <a:r>
              <a:rPr sz="2400" spc="-130" dirty="0">
                <a:latin typeface="Trebuchet MS"/>
                <a:cs typeface="Trebuchet MS"/>
              </a:rPr>
              <a:t>é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30" dirty="0">
                <a:latin typeface="Trebuchet MS"/>
                <a:cs typeface="Trebuchet MS"/>
              </a:rPr>
              <a:t>ati</a:t>
            </a:r>
            <a:r>
              <a:rPr sz="2400" spc="-80" dirty="0">
                <a:latin typeface="Trebuchet MS"/>
                <a:cs typeface="Trebuchet MS"/>
              </a:rPr>
              <a:t>v</a:t>
            </a:r>
            <a:r>
              <a:rPr sz="2400" spc="-180" dirty="0">
                <a:latin typeface="Trebuchet MS"/>
                <a:cs typeface="Trebuchet MS"/>
              </a:rPr>
              <a:t>e.</a:t>
            </a:r>
            <a:endParaRPr sz="2400">
              <a:latin typeface="Trebuchet MS"/>
              <a:cs typeface="Trebuchet MS"/>
            </a:endParaRPr>
          </a:p>
          <a:p>
            <a:pPr marL="521970" marR="5080" lvl="2" indent="-457200">
              <a:lnSpc>
                <a:spcPct val="90000"/>
              </a:lnSpc>
              <a:spcBef>
                <a:spcPts val="9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40" dirty="0">
                <a:latin typeface="Trebuchet MS"/>
                <a:cs typeface="Trebuchet MS"/>
              </a:rPr>
              <a:t>L</a:t>
            </a:r>
            <a:r>
              <a:rPr sz="2400" spc="-10" dirty="0">
                <a:latin typeface="Trebuchet MS"/>
                <a:cs typeface="Trebuchet MS"/>
              </a:rPr>
              <a:t>es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</a:t>
            </a:r>
            <a:r>
              <a:rPr sz="2400" spc="-75" dirty="0">
                <a:latin typeface="Trebuchet MS"/>
                <a:cs typeface="Trebuchet MS"/>
              </a:rPr>
              <a:t>r</a:t>
            </a:r>
            <a:r>
              <a:rPr sz="2400" spc="-110" dirty="0">
                <a:latin typeface="Trebuchet MS"/>
                <a:cs typeface="Trebuchet MS"/>
              </a:rPr>
              <a:t>é</a:t>
            </a:r>
            <a:r>
              <a:rPr sz="2400" spc="-40" dirty="0">
                <a:latin typeface="Trebuchet MS"/>
                <a:cs typeface="Trebuchet MS"/>
              </a:rPr>
              <a:t>acti</a:t>
            </a:r>
            <a:r>
              <a:rPr sz="2400" spc="-45" dirty="0">
                <a:latin typeface="Trebuchet MS"/>
                <a:cs typeface="Trebuchet MS"/>
              </a:rPr>
              <a:t>o</a:t>
            </a:r>
            <a:r>
              <a:rPr sz="2400" spc="-65" dirty="0">
                <a:latin typeface="Trebuchet MS"/>
                <a:cs typeface="Trebuchet MS"/>
              </a:rPr>
              <a:t>n</a:t>
            </a:r>
            <a:r>
              <a:rPr sz="2400" spc="-55" dirty="0">
                <a:latin typeface="Trebuchet MS"/>
                <a:cs typeface="Trebuchet MS"/>
              </a:rPr>
              <a:t>n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160" dirty="0">
                <a:latin typeface="Trebuchet MS"/>
                <a:cs typeface="Trebuchet MS"/>
              </a:rPr>
              <a:t>r</a:t>
            </a:r>
            <a:r>
              <a:rPr sz="2400" spc="80" dirty="0">
                <a:latin typeface="Trebuchet MS"/>
                <a:cs typeface="Trebuchet MS"/>
              </a:rPr>
              <a:t>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p</a:t>
            </a:r>
            <a:r>
              <a:rPr sz="2400" spc="-130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r</a:t>
            </a:r>
            <a:r>
              <a:rPr sz="2400" spc="-60" dirty="0">
                <a:latin typeface="Trebuchet MS"/>
                <a:cs typeface="Trebuchet MS"/>
              </a:rPr>
              <a:t>m</a:t>
            </a:r>
            <a:r>
              <a:rPr sz="2400" spc="-35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t</a:t>
            </a:r>
            <a:r>
              <a:rPr sz="2400" spc="-135" dirty="0">
                <a:latin typeface="Trebuchet MS"/>
                <a:cs typeface="Trebuchet MS"/>
              </a:rPr>
              <a:t>t</a:t>
            </a:r>
            <a:r>
              <a:rPr sz="2400" spc="-90" dirty="0">
                <a:latin typeface="Trebuchet MS"/>
                <a:cs typeface="Trebuchet MS"/>
              </a:rPr>
              <a:t>ent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de  </a:t>
            </a:r>
            <a:r>
              <a:rPr sz="2400" spc="-20" dirty="0">
                <a:latin typeface="Trebuchet MS"/>
                <a:cs typeface="Trebuchet MS"/>
              </a:rPr>
              <a:t>command</a:t>
            </a:r>
            <a:r>
              <a:rPr sz="2400" spc="-15" dirty="0">
                <a:latin typeface="Trebuchet MS"/>
                <a:cs typeface="Trebuchet MS"/>
              </a:rPr>
              <a:t>e</a:t>
            </a:r>
            <a:r>
              <a:rPr sz="2400" spc="-120" dirty="0">
                <a:latin typeface="Trebuchet MS"/>
                <a:cs typeface="Trebuchet MS"/>
              </a:rPr>
              <a:t>r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acti</a:t>
            </a:r>
            <a:r>
              <a:rPr sz="2400" spc="-45" dirty="0">
                <a:latin typeface="Trebuchet MS"/>
                <a:cs typeface="Trebuchet MS"/>
              </a:rPr>
              <a:t>o</a:t>
            </a:r>
            <a:r>
              <a:rPr sz="2400" spc="-75" dirty="0">
                <a:latin typeface="Trebuchet MS"/>
                <a:cs typeface="Trebuchet MS"/>
              </a:rPr>
              <a:t>nn</a:t>
            </a:r>
            <a:r>
              <a:rPr sz="2400" spc="-7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ur</a:t>
            </a:r>
            <a:r>
              <a:rPr sz="2400" spc="80" dirty="0">
                <a:latin typeface="Trebuchet MS"/>
                <a:cs typeface="Trebuchet MS"/>
              </a:rPr>
              <a:t>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;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ils 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60" dirty="0">
                <a:latin typeface="Trebuchet MS"/>
                <a:cs typeface="Trebuchet MS"/>
              </a:rPr>
              <a:t>s</a:t>
            </a:r>
            <a:r>
              <a:rPr sz="2400" spc="-35" dirty="0">
                <a:latin typeface="Trebuchet MS"/>
                <a:cs typeface="Trebuchet MS"/>
              </a:rPr>
              <a:t>su</a:t>
            </a:r>
            <a:r>
              <a:rPr sz="2400" spc="-55" dirty="0">
                <a:latin typeface="Trebuchet MS"/>
                <a:cs typeface="Trebuchet MS"/>
              </a:rPr>
              <a:t>r</a:t>
            </a:r>
            <a:r>
              <a:rPr sz="2400" spc="-90" dirty="0">
                <a:latin typeface="Trebuchet MS"/>
                <a:cs typeface="Trebuchet MS"/>
              </a:rPr>
              <a:t>ent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145" dirty="0">
                <a:latin typeface="Trebuchet MS"/>
                <a:cs typeface="Trebuchet MS"/>
              </a:rPr>
              <a:t>r</a:t>
            </a:r>
            <a:r>
              <a:rPr sz="2400" spc="35" dirty="0">
                <a:latin typeface="Trebuchet MS"/>
                <a:cs typeface="Trebuchet MS"/>
              </a:rPr>
              <a:t>an</a:t>
            </a:r>
            <a:r>
              <a:rPr sz="2400" spc="30" dirty="0">
                <a:latin typeface="Trebuchet MS"/>
                <a:cs typeface="Trebuchet MS"/>
              </a:rPr>
              <a:t>s</a:t>
            </a:r>
            <a:r>
              <a:rPr sz="2400" spc="-140" dirty="0">
                <a:latin typeface="Trebuchet MS"/>
                <a:cs typeface="Trebuchet MS"/>
              </a:rPr>
              <a:t>f</a:t>
            </a:r>
            <a:r>
              <a:rPr sz="2400" spc="-130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r</a:t>
            </a:r>
            <a:r>
              <a:rPr sz="2400" spc="-105" dirty="0">
                <a:latin typeface="Trebuchet MS"/>
                <a:cs typeface="Trebuchet MS"/>
              </a:rPr>
              <a:t>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</a:t>
            </a:r>
            <a:r>
              <a:rPr sz="2400" spc="-135" dirty="0">
                <a:latin typeface="Trebuchet MS"/>
                <a:cs typeface="Trebuchet MS"/>
              </a:rPr>
              <a:t>’</a:t>
            </a:r>
            <a:r>
              <a:rPr sz="2400" spc="-80" dirty="0">
                <a:latin typeface="Trebuchet MS"/>
                <a:cs typeface="Trebuchet MS"/>
              </a:rPr>
              <a:t>é</a:t>
            </a:r>
            <a:r>
              <a:rPr sz="2400" spc="-75" dirty="0">
                <a:latin typeface="Trebuchet MS"/>
                <a:cs typeface="Trebuchet MS"/>
              </a:rPr>
              <a:t>n</a:t>
            </a:r>
            <a:r>
              <a:rPr sz="2400" spc="-130" dirty="0">
                <a:latin typeface="Trebuchet MS"/>
                <a:cs typeface="Trebuchet MS"/>
              </a:rPr>
              <a:t>e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30" dirty="0">
                <a:latin typeface="Trebuchet MS"/>
                <a:cs typeface="Trebuchet MS"/>
              </a:rPr>
              <a:t>gi</a:t>
            </a:r>
            <a:r>
              <a:rPr sz="2400" spc="-35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ent</a:t>
            </a:r>
            <a:r>
              <a:rPr sz="2400" spc="-114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</a:t>
            </a:r>
            <a:r>
              <a:rPr sz="2400" spc="55" dirty="0">
                <a:latin typeface="Trebuchet MS"/>
                <a:cs typeface="Trebuchet MS"/>
              </a:rPr>
              <a:t>a  </a:t>
            </a:r>
            <a:r>
              <a:rPr sz="2400" spc="-55" dirty="0">
                <a:latin typeface="Trebuchet MS"/>
                <a:cs typeface="Trebuchet MS"/>
              </a:rPr>
              <a:t>source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20" dirty="0">
                <a:latin typeface="Trebuchet MS"/>
                <a:cs typeface="Trebuchet MS"/>
              </a:rPr>
              <a:t>puissance </a:t>
            </a:r>
            <a:r>
              <a:rPr sz="2400" spc="-55" dirty="0">
                <a:latin typeface="Trebuchet MS"/>
                <a:cs typeface="Trebuchet MS"/>
              </a:rPr>
              <a:t>(réseau 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électri</a:t>
            </a:r>
            <a:r>
              <a:rPr sz="2400" spc="-105" dirty="0">
                <a:latin typeface="Trebuchet MS"/>
                <a:cs typeface="Trebuchet MS"/>
              </a:rPr>
              <a:t>q</a:t>
            </a:r>
            <a:r>
              <a:rPr sz="2400" spc="-80" dirty="0">
                <a:latin typeface="Trebuchet MS"/>
                <a:cs typeface="Trebuchet MS"/>
              </a:rPr>
              <a:t>ue</a:t>
            </a:r>
            <a:r>
              <a:rPr sz="2400" spc="-254" dirty="0">
                <a:latin typeface="Trebuchet MS"/>
                <a:cs typeface="Trebuchet MS"/>
              </a:rPr>
              <a:t>,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p</a:t>
            </a:r>
            <a:r>
              <a:rPr sz="2400" spc="-15" dirty="0">
                <a:latin typeface="Trebuchet MS"/>
                <a:cs typeface="Trebuchet MS"/>
              </a:rPr>
              <a:t>n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20" dirty="0">
                <a:latin typeface="Trebuchet MS"/>
                <a:cs typeface="Trebuchet MS"/>
              </a:rPr>
              <a:t>mati</a:t>
            </a:r>
            <a:r>
              <a:rPr sz="2400" spc="-15" dirty="0">
                <a:latin typeface="Trebuchet MS"/>
                <a:cs typeface="Trebuchet MS"/>
              </a:rPr>
              <a:t>q</a:t>
            </a:r>
            <a:r>
              <a:rPr sz="2400" spc="-80" dirty="0">
                <a:latin typeface="Trebuchet MS"/>
                <a:cs typeface="Trebuchet MS"/>
              </a:rPr>
              <a:t>ue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…</a:t>
            </a:r>
            <a:r>
              <a:rPr sz="2400" spc="45" dirty="0">
                <a:latin typeface="Trebuchet MS"/>
                <a:cs typeface="Trebuchet MS"/>
              </a:rPr>
              <a:t>)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l</a:t>
            </a:r>
            <a:r>
              <a:rPr sz="2400" spc="-135" dirty="0">
                <a:latin typeface="Trebuchet MS"/>
                <a:cs typeface="Trebuchet MS"/>
              </a:rPr>
              <a:t>e</a:t>
            </a:r>
            <a:r>
              <a:rPr sz="2400" spc="65" dirty="0">
                <a:latin typeface="Trebuchet MS"/>
                <a:cs typeface="Trebuchet MS"/>
              </a:rPr>
              <a:t>s  </a:t>
            </a:r>
            <a:r>
              <a:rPr sz="2400" spc="-40" dirty="0">
                <a:latin typeface="Trebuchet MS"/>
                <a:cs typeface="Trebuchet MS"/>
              </a:rPr>
              <a:t>acti</a:t>
            </a:r>
            <a:r>
              <a:rPr sz="2400" spc="-45" dirty="0">
                <a:latin typeface="Trebuchet MS"/>
                <a:cs typeface="Trebuchet MS"/>
              </a:rPr>
              <a:t>o</a:t>
            </a:r>
            <a:r>
              <a:rPr sz="2400" spc="-65" dirty="0">
                <a:latin typeface="Trebuchet MS"/>
                <a:cs typeface="Trebuchet MS"/>
              </a:rPr>
              <a:t>n</a:t>
            </a:r>
            <a:r>
              <a:rPr sz="2400" spc="-55" dirty="0">
                <a:latin typeface="Trebuchet MS"/>
                <a:cs typeface="Trebuchet MS"/>
              </a:rPr>
              <a:t>n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160" dirty="0">
                <a:latin typeface="Trebuchet MS"/>
                <a:cs typeface="Trebuchet MS"/>
              </a:rPr>
              <a:t>r</a:t>
            </a:r>
            <a:r>
              <a:rPr sz="2400" spc="-90" dirty="0">
                <a:latin typeface="Trebuchet MS"/>
                <a:cs typeface="Trebuchet MS"/>
              </a:rPr>
              <a:t>s.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E</a:t>
            </a:r>
            <a:r>
              <a:rPr sz="2400" spc="-110" dirty="0">
                <a:latin typeface="Trebuchet MS"/>
                <a:cs typeface="Trebuchet MS"/>
              </a:rPr>
              <a:t>x</a:t>
            </a:r>
            <a:r>
              <a:rPr sz="2400" spc="-30" dirty="0">
                <a:latin typeface="Trebuchet MS"/>
                <a:cs typeface="Trebuchet MS"/>
              </a:rPr>
              <a:t>em</a:t>
            </a:r>
            <a:r>
              <a:rPr sz="2400" spc="-20" dirty="0">
                <a:latin typeface="Trebuchet MS"/>
                <a:cs typeface="Trebuchet MS"/>
              </a:rPr>
              <a:t>p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c</a:t>
            </a:r>
            <a:r>
              <a:rPr sz="2400" spc="-70" dirty="0">
                <a:latin typeface="Trebuchet MS"/>
                <a:cs typeface="Trebuchet MS"/>
              </a:rPr>
              <a:t>on</a:t>
            </a:r>
            <a:r>
              <a:rPr sz="2400" spc="-85" dirty="0">
                <a:latin typeface="Trebuchet MS"/>
                <a:cs typeface="Trebuchet MS"/>
              </a:rPr>
              <a:t>t</a:t>
            </a:r>
            <a:r>
              <a:rPr sz="2400" spc="-40" dirty="0">
                <a:latin typeface="Trebuchet MS"/>
                <a:cs typeface="Trebuchet MS"/>
              </a:rPr>
              <a:t>ac</a:t>
            </a:r>
            <a:r>
              <a:rPr sz="2400" spc="-65" dirty="0">
                <a:latin typeface="Trebuchet MS"/>
                <a:cs typeface="Trebuchet MS"/>
              </a:rPr>
              <a:t>t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254" dirty="0">
                <a:latin typeface="Trebuchet MS"/>
                <a:cs typeface="Trebuchet MS"/>
              </a:rPr>
              <a:t>r</a:t>
            </a:r>
            <a:r>
              <a:rPr sz="2400" spc="-225" dirty="0">
                <a:latin typeface="Trebuchet MS"/>
                <a:cs typeface="Trebuchet MS"/>
              </a:rPr>
              <a:t>,  </a:t>
            </a:r>
            <a:r>
              <a:rPr sz="2400" spc="-65" dirty="0">
                <a:latin typeface="Trebuchet MS"/>
                <a:cs typeface="Trebuchet MS"/>
              </a:rPr>
              <a:t>distributeur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…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9316" y="2816351"/>
            <a:ext cx="5250180" cy="27172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561965" cy="406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9765" lvl="1" indent="-64770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660400" algn="l"/>
              </a:tabLst>
            </a:pPr>
            <a:r>
              <a:rPr sz="2800" b="1" spc="-45" dirty="0">
                <a:latin typeface="Trebuchet MS"/>
                <a:cs typeface="Trebuchet MS"/>
              </a:rPr>
              <a:t>S</a:t>
            </a:r>
            <a:r>
              <a:rPr sz="2800" b="1" spc="-145" dirty="0">
                <a:latin typeface="Trebuchet MS"/>
                <a:cs typeface="Trebuchet MS"/>
              </a:rPr>
              <a:t>y</a:t>
            </a:r>
            <a:r>
              <a:rPr sz="2800" b="1" spc="-50" dirty="0">
                <a:latin typeface="Trebuchet MS"/>
                <a:cs typeface="Trebuchet MS"/>
              </a:rPr>
              <a:t>s</a:t>
            </a:r>
            <a:r>
              <a:rPr sz="2800" b="1" spc="-80" dirty="0">
                <a:latin typeface="Trebuchet MS"/>
                <a:cs typeface="Trebuchet MS"/>
              </a:rPr>
              <a:t>t</a:t>
            </a:r>
            <a:r>
              <a:rPr sz="2800" b="1" spc="-135" dirty="0">
                <a:latin typeface="Trebuchet MS"/>
                <a:cs typeface="Trebuchet MS"/>
              </a:rPr>
              <a:t>ème </a:t>
            </a:r>
            <a:r>
              <a:rPr sz="2800" b="1" spc="-130" dirty="0">
                <a:latin typeface="Trebuchet MS"/>
                <a:cs typeface="Trebuchet MS"/>
              </a:rPr>
              <a:t>Au</a:t>
            </a:r>
            <a:r>
              <a:rPr sz="2800" b="1" spc="-114" dirty="0">
                <a:latin typeface="Trebuchet MS"/>
                <a:cs typeface="Trebuchet MS"/>
              </a:rPr>
              <a:t>t</a:t>
            </a:r>
            <a:r>
              <a:rPr sz="2800" b="1" spc="10" dirty="0">
                <a:latin typeface="Trebuchet MS"/>
                <a:cs typeface="Trebuchet MS"/>
              </a:rPr>
              <a:t>om</a:t>
            </a:r>
            <a:r>
              <a:rPr sz="2800" b="1" spc="-5" dirty="0">
                <a:latin typeface="Trebuchet MS"/>
                <a:cs typeface="Trebuchet MS"/>
              </a:rPr>
              <a:t>a</a:t>
            </a:r>
            <a:r>
              <a:rPr sz="2800" b="1" spc="-105" dirty="0">
                <a:latin typeface="Trebuchet MS"/>
                <a:cs typeface="Trebuchet MS"/>
              </a:rPr>
              <a:t>tisé</a:t>
            </a:r>
            <a:endParaRPr sz="2800">
              <a:latin typeface="Trebuchet MS"/>
              <a:cs typeface="Trebuchet MS"/>
            </a:endParaRPr>
          </a:p>
          <a:p>
            <a:pPr marL="64769" algn="just">
              <a:lnSpc>
                <a:spcPct val="100000"/>
              </a:lnSpc>
              <a:spcBef>
                <a:spcPts val="2290"/>
              </a:spcBef>
            </a:pP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P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arti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Co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mande</a:t>
            </a:r>
            <a:endParaRPr sz="2800">
              <a:latin typeface="Trebuchet MS"/>
              <a:cs typeface="Trebuchet MS"/>
            </a:endParaRPr>
          </a:p>
          <a:p>
            <a:pPr marL="521970" marR="199390" lvl="2" indent="-457200" algn="just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spc="-10" dirty="0">
                <a:latin typeface="Trebuchet MS"/>
                <a:cs typeface="Trebuchet MS"/>
              </a:rPr>
              <a:t>Ces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préactionneurs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sont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commandés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leur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tour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bloc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traitement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 </a:t>
            </a:r>
            <a:r>
              <a:rPr sz="2400" spc="-71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informations.</a:t>
            </a:r>
            <a:endParaRPr sz="2400">
              <a:latin typeface="Trebuchet MS"/>
              <a:cs typeface="Trebuchet MS"/>
            </a:endParaRPr>
          </a:p>
          <a:p>
            <a:pPr marL="521970" marR="5080" lvl="2" indent="-457200">
              <a:lnSpc>
                <a:spcPct val="90000"/>
              </a:lnSpc>
              <a:spcBef>
                <a:spcPts val="9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65" dirty="0">
                <a:latin typeface="Trebuchet MS"/>
                <a:cs typeface="Trebuchet MS"/>
              </a:rPr>
              <a:t>Cel</a:t>
            </a:r>
            <a:r>
              <a:rPr sz="2400" spc="-70" dirty="0">
                <a:latin typeface="Trebuchet MS"/>
                <a:cs typeface="Trebuchet MS"/>
              </a:rPr>
              <a:t>u</a:t>
            </a:r>
            <a:r>
              <a:rPr sz="2400" spc="-85" dirty="0">
                <a:latin typeface="Trebuchet MS"/>
                <a:cs typeface="Trebuchet MS"/>
              </a:rPr>
              <a:t>i</a:t>
            </a:r>
            <a:r>
              <a:rPr sz="2400" spc="229" dirty="0">
                <a:latin typeface="Trebuchet MS"/>
                <a:cs typeface="Trebuchet MS"/>
              </a:rPr>
              <a:t>-</a:t>
            </a:r>
            <a:r>
              <a:rPr sz="2400" spc="-105" dirty="0">
                <a:latin typeface="Trebuchet MS"/>
                <a:cs typeface="Trebuchet MS"/>
              </a:rPr>
              <a:t>c</a:t>
            </a:r>
            <a:r>
              <a:rPr sz="2400" spc="-60" dirty="0">
                <a:latin typeface="Trebuchet MS"/>
                <a:cs typeface="Trebuchet MS"/>
              </a:rPr>
              <a:t>i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r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çoi</a:t>
            </a:r>
            <a:r>
              <a:rPr sz="2400" spc="-65" dirty="0">
                <a:latin typeface="Trebuchet MS"/>
                <a:cs typeface="Trebuchet MS"/>
              </a:rPr>
              <a:t>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con</a:t>
            </a:r>
            <a:r>
              <a:rPr sz="2400" spc="-10" dirty="0">
                <a:latin typeface="Trebuchet MS"/>
                <a:cs typeface="Trebuchet MS"/>
              </a:rPr>
              <a:t>signes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du  </a:t>
            </a:r>
            <a:r>
              <a:rPr sz="2400" spc="-30" dirty="0">
                <a:latin typeface="Trebuchet MS"/>
                <a:cs typeface="Trebuchet MS"/>
              </a:rPr>
              <a:t>p</a:t>
            </a:r>
            <a:r>
              <a:rPr sz="2400" spc="-20" dirty="0">
                <a:latin typeface="Trebuchet MS"/>
                <a:cs typeface="Trebuchet MS"/>
              </a:rPr>
              <a:t>u</a:t>
            </a:r>
            <a:r>
              <a:rPr sz="2400" spc="-80" dirty="0">
                <a:latin typeface="Trebuchet MS"/>
                <a:cs typeface="Trebuchet MS"/>
              </a:rPr>
              <a:t>pit</a:t>
            </a:r>
            <a:r>
              <a:rPr sz="2400" spc="-100" dirty="0">
                <a:latin typeface="Trebuchet MS"/>
                <a:cs typeface="Trebuchet MS"/>
              </a:rPr>
              <a:t>re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</a:t>
            </a:r>
            <a:r>
              <a:rPr sz="2400" spc="-40" dirty="0">
                <a:latin typeface="Trebuchet MS"/>
                <a:cs typeface="Trebuchet MS"/>
              </a:rPr>
              <a:t>o</a:t>
            </a:r>
            <a:r>
              <a:rPr sz="2400" spc="10" dirty="0">
                <a:latin typeface="Trebuchet MS"/>
                <a:cs typeface="Trebuchet MS"/>
              </a:rPr>
              <a:t>mman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(</a:t>
            </a: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400" spc="15" dirty="0">
                <a:latin typeface="Trebuchet MS"/>
                <a:cs typeface="Trebuchet MS"/>
              </a:rPr>
              <a:t>p</a:t>
            </a:r>
            <a:r>
              <a:rPr sz="2400" spc="-130" dirty="0">
                <a:latin typeface="Trebuchet MS"/>
                <a:cs typeface="Trebuchet MS"/>
              </a:rPr>
              <a:t>é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20" dirty="0">
                <a:latin typeface="Trebuchet MS"/>
                <a:cs typeface="Trebuchet MS"/>
              </a:rPr>
              <a:t>a</a:t>
            </a:r>
            <a:r>
              <a:rPr sz="2400" spc="-45" dirty="0">
                <a:latin typeface="Trebuchet MS"/>
                <a:cs typeface="Trebuchet MS"/>
              </a:rPr>
              <a:t>t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195" dirty="0">
                <a:latin typeface="Trebuchet MS"/>
                <a:cs typeface="Trebuchet MS"/>
              </a:rPr>
              <a:t>r</a:t>
            </a:r>
            <a:r>
              <a:rPr sz="2400" spc="-5" dirty="0">
                <a:latin typeface="Trebuchet MS"/>
                <a:cs typeface="Trebuchet MS"/>
              </a:rPr>
              <a:t>)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et 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informations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partie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opérative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transmises </a:t>
            </a:r>
            <a:r>
              <a:rPr sz="2400" spc="-10" dirty="0">
                <a:latin typeface="Trebuchet MS"/>
                <a:cs typeface="Trebuchet MS"/>
              </a:rPr>
              <a:t>par </a:t>
            </a:r>
            <a:r>
              <a:rPr sz="2400" spc="-45" dirty="0">
                <a:latin typeface="Trebuchet MS"/>
                <a:cs typeface="Trebuchet MS"/>
              </a:rPr>
              <a:t>les </a:t>
            </a:r>
            <a:r>
              <a:rPr sz="2400" spc="-50" dirty="0">
                <a:latin typeface="Trebuchet MS"/>
                <a:cs typeface="Trebuchet MS"/>
              </a:rPr>
              <a:t>capteurs </a:t>
            </a:r>
            <a:r>
              <a:rPr sz="2400" spc="-360" dirty="0">
                <a:latin typeface="Trebuchet MS"/>
                <a:cs typeface="Trebuchet MS"/>
              </a:rPr>
              <a:t>/ </a:t>
            </a:r>
            <a:r>
              <a:rPr sz="2400" spc="-35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détecteurs.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9316" y="2816351"/>
            <a:ext cx="5250180" cy="27172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396865" cy="4549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9765" lvl="1" indent="-64770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660400" algn="l"/>
              </a:tabLst>
            </a:pPr>
            <a:r>
              <a:rPr sz="2800" b="1" spc="-45" dirty="0">
                <a:latin typeface="Trebuchet MS"/>
                <a:cs typeface="Trebuchet MS"/>
              </a:rPr>
              <a:t>S</a:t>
            </a:r>
            <a:r>
              <a:rPr sz="2800" b="1" spc="-145" dirty="0">
                <a:latin typeface="Trebuchet MS"/>
                <a:cs typeface="Trebuchet MS"/>
              </a:rPr>
              <a:t>y</a:t>
            </a:r>
            <a:r>
              <a:rPr sz="2800" b="1" spc="-50" dirty="0">
                <a:latin typeface="Trebuchet MS"/>
                <a:cs typeface="Trebuchet MS"/>
              </a:rPr>
              <a:t>s</a:t>
            </a:r>
            <a:r>
              <a:rPr sz="2800" b="1" spc="-80" dirty="0">
                <a:latin typeface="Trebuchet MS"/>
                <a:cs typeface="Trebuchet MS"/>
              </a:rPr>
              <a:t>t</a:t>
            </a:r>
            <a:r>
              <a:rPr sz="2800" b="1" spc="-135" dirty="0">
                <a:latin typeface="Trebuchet MS"/>
                <a:cs typeface="Trebuchet MS"/>
              </a:rPr>
              <a:t>ème </a:t>
            </a:r>
            <a:r>
              <a:rPr sz="2800" b="1" spc="-130" dirty="0">
                <a:latin typeface="Trebuchet MS"/>
                <a:cs typeface="Trebuchet MS"/>
              </a:rPr>
              <a:t>Au</a:t>
            </a:r>
            <a:r>
              <a:rPr sz="2800" b="1" spc="-114" dirty="0">
                <a:latin typeface="Trebuchet MS"/>
                <a:cs typeface="Trebuchet MS"/>
              </a:rPr>
              <a:t>t</a:t>
            </a:r>
            <a:r>
              <a:rPr sz="2800" b="1" spc="10" dirty="0">
                <a:latin typeface="Trebuchet MS"/>
                <a:cs typeface="Trebuchet MS"/>
              </a:rPr>
              <a:t>om</a:t>
            </a:r>
            <a:r>
              <a:rPr sz="2800" b="1" spc="-5" dirty="0">
                <a:latin typeface="Trebuchet MS"/>
                <a:cs typeface="Trebuchet MS"/>
              </a:rPr>
              <a:t>a</a:t>
            </a:r>
            <a:r>
              <a:rPr sz="2800" b="1" spc="-105" dirty="0">
                <a:latin typeface="Trebuchet MS"/>
                <a:cs typeface="Trebuchet MS"/>
              </a:rPr>
              <a:t>tisé</a:t>
            </a:r>
            <a:endParaRPr sz="2800">
              <a:latin typeface="Trebuchet MS"/>
              <a:cs typeface="Trebuchet MS"/>
            </a:endParaRPr>
          </a:p>
          <a:p>
            <a:pPr marL="64769" algn="just">
              <a:lnSpc>
                <a:spcPct val="100000"/>
              </a:lnSpc>
              <a:spcBef>
                <a:spcPts val="1980"/>
              </a:spcBef>
            </a:pP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P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arti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Co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mande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 algn="just">
              <a:lnSpc>
                <a:spcPct val="90000"/>
              </a:lnSpc>
              <a:spcBef>
                <a:spcPts val="1000"/>
              </a:spcBef>
              <a:buFont typeface="Arial MT"/>
              <a:buChar char="•"/>
              <a:tabLst>
                <a:tab pos="603250" algn="l"/>
              </a:tabLst>
            </a:pPr>
            <a:r>
              <a:rPr dirty="0"/>
              <a:t>	</a:t>
            </a:r>
            <a:r>
              <a:rPr sz="2400" spc="-55" dirty="0">
                <a:latin typeface="Trebuchet MS"/>
                <a:cs typeface="Trebuchet MS"/>
              </a:rPr>
              <a:t>En </a:t>
            </a:r>
            <a:r>
              <a:rPr sz="2400" spc="-70" dirty="0">
                <a:latin typeface="Trebuchet MS"/>
                <a:cs typeface="Trebuchet MS"/>
              </a:rPr>
              <a:t>fonction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35" dirty="0">
                <a:latin typeface="Trebuchet MS"/>
                <a:cs typeface="Trebuchet MS"/>
              </a:rPr>
              <a:t>ces </a:t>
            </a:r>
            <a:r>
              <a:rPr sz="2400" spc="-15" dirty="0">
                <a:latin typeface="Trebuchet MS"/>
                <a:cs typeface="Trebuchet MS"/>
              </a:rPr>
              <a:t>consignes </a:t>
            </a:r>
            <a:r>
              <a:rPr sz="2400" spc="-105" dirty="0">
                <a:latin typeface="Trebuchet MS"/>
                <a:cs typeface="Trebuchet MS"/>
              </a:rPr>
              <a:t>et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son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programme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gestion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tâches </a:t>
            </a:r>
            <a:r>
              <a:rPr sz="2400" spc="-55" dirty="0">
                <a:latin typeface="Trebuchet MS"/>
                <a:cs typeface="Trebuchet MS"/>
              </a:rPr>
              <a:t>(implanté </a:t>
            </a:r>
            <a:r>
              <a:rPr sz="2400" spc="30" dirty="0">
                <a:latin typeface="Trebuchet MS"/>
                <a:cs typeface="Trebuchet MS"/>
              </a:rPr>
              <a:t>dans </a:t>
            </a:r>
            <a:r>
              <a:rPr sz="2400" spc="-60" dirty="0">
                <a:latin typeface="Trebuchet MS"/>
                <a:cs typeface="Trebuchet MS"/>
              </a:rPr>
              <a:t>un </a:t>
            </a:r>
            <a:r>
              <a:rPr sz="2400" spc="-40" dirty="0">
                <a:latin typeface="Trebuchet MS"/>
                <a:cs typeface="Trebuchet MS"/>
              </a:rPr>
              <a:t>automate 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programmable) </a:t>
            </a:r>
            <a:r>
              <a:rPr sz="2400" spc="-110" dirty="0">
                <a:latin typeface="Trebuchet MS"/>
                <a:cs typeface="Trebuchet MS"/>
              </a:rPr>
              <a:t>elle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va </a:t>
            </a:r>
            <a:r>
              <a:rPr sz="2400" spc="-30" dirty="0">
                <a:latin typeface="Trebuchet MS"/>
                <a:cs typeface="Trebuchet MS"/>
              </a:rPr>
              <a:t>commander 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préactionneurs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et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renvoyer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informations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au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pupitre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signalisation </a:t>
            </a:r>
            <a:r>
              <a:rPr sz="2400" spc="-35" dirty="0">
                <a:latin typeface="Trebuchet MS"/>
                <a:cs typeface="Trebuchet MS"/>
              </a:rPr>
              <a:t>ou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20" dirty="0">
                <a:latin typeface="Trebuchet MS"/>
                <a:cs typeface="Trebuchet MS"/>
              </a:rPr>
              <a:t>d'autres </a:t>
            </a:r>
            <a:r>
              <a:rPr sz="2400" spc="-30" dirty="0">
                <a:latin typeface="Trebuchet MS"/>
                <a:cs typeface="Trebuchet MS"/>
              </a:rPr>
              <a:t>systèmes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20" dirty="0">
                <a:latin typeface="Trebuchet MS"/>
                <a:cs typeface="Trebuchet MS"/>
              </a:rPr>
              <a:t>commande </a:t>
            </a:r>
            <a:r>
              <a:rPr sz="2400" spc="-150" dirty="0">
                <a:latin typeface="Trebuchet MS"/>
                <a:cs typeface="Trebuchet MS"/>
              </a:rPr>
              <a:t>et/ou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35" dirty="0">
                <a:latin typeface="Trebuchet MS"/>
                <a:cs typeface="Trebuchet MS"/>
              </a:rPr>
              <a:t>supervision 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utilisant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réseau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51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un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p</a:t>
            </a:r>
            <a:r>
              <a:rPr sz="2400" b="1" spc="-95" dirty="0">
                <a:latin typeface="Trebuchet MS"/>
                <a:cs typeface="Trebuchet MS"/>
              </a:rPr>
              <a:t>r</a:t>
            </a:r>
            <a:r>
              <a:rPr sz="2400" b="1" spc="-80" dirty="0">
                <a:latin typeface="Trebuchet MS"/>
                <a:cs typeface="Trebuchet MS"/>
              </a:rPr>
              <a:t>o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55" dirty="0">
                <a:latin typeface="Trebuchet MS"/>
                <a:cs typeface="Trebuchet MS"/>
              </a:rPr>
              <a:t>o</a:t>
            </a:r>
            <a:r>
              <a:rPr sz="2400" b="1" spc="-95" dirty="0">
                <a:latin typeface="Trebuchet MS"/>
                <a:cs typeface="Trebuchet MS"/>
              </a:rPr>
              <a:t>co</a:t>
            </a:r>
            <a:r>
              <a:rPr sz="2400" b="1" spc="-65" dirty="0">
                <a:latin typeface="Trebuchet MS"/>
                <a:cs typeface="Trebuchet MS"/>
              </a:rPr>
              <a:t>l</a:t>
            </a:r>
            <a:r>
              <a:rPr sz="2400" b="1" spc="-165" dirty="0">
                <a:latin typeface="Trebuchet MS"/>
                <a:cs typeface="Trebuchet MS"/>
              </a:rPr>
              <a:t>e</a:t>
            </a:r>
            <a:r>
              <a:rPr sz="2400" b="1" spc="-15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45" dirty="0">
                <a:latin typeface="Trebuchet MS"/>
                <a:cs typeface="Trebuchet MS"/>
              </a:rPr>
              <a:t>co</a:t>
            </a:r>
            <a:r>
              <a:rPr sz="2400" b="1" spc="-80" dirty="0">
                <a:latin typeface="Trebuchet MS"/>
                <a:cs typeface="Trebuchet MS"/>
              </a:rPr>
              <a:t>m</a:t>
            </a:r>
            <a:r>
              <a:rPr sz="2400" b="1" spc="-105" dirty="0">
                <a:latin typeface="Trebuchet MS"/>
                <a:cs typeface="Trebuchet MS"/>
              </a:rPr>
              <a:t>munic</a:t>
            </a:r>
            <a:r>
              <a:rPr sz="2400" b="1" spc="-60" dirty="0">
                <a:latin typeface="Trebuchet MS"/>
                <a:cs typeface="Trebuchet MS"/>
              </a:rPr>
              <a:t>atio</a:t>
            </a:r>
            <a:r>
              <a:rPr sz="2400" b="1" spc="-85" dirty="0">
                <a:latin typeface="Trebuchet MS"/>
                <a:cs typeface="Trebuchet MS"/>
              </a:rPr>
              <a:t>n</a:t>
            </a:r>
            <a:r>
              <a:rPr sz="2400" spc="-25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9316" y="2816351"/>
            <a:ext cx="5250180" cy="27172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5395595" cy="459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9765" lvl="1" indent="-64770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660400" algn="l"/>
              </a:tabLst>
            </a:pPr>
            <a:r>
              <a:rPr sz="2800" b="1" spc="-45" dirty="0">
                <a:latin typeface="Trebuchet MS"/>
                <a:cs typeface="Trebuchet MS"/>
              </a:rPr>
              <a:t>S</a:t>
            </a:r>
            <a:r>
              <a:rPr sz="2800" b="1" spc="-145" dirty="0">
                <a:latin typeface="Trebuchet MS"/>
                <a:cs typeface="Trebuchet MS"/>
              </a:rPr>
              <a:t>y</a:t>
            </a:r>
            <a:r>
              <a:rPr sz="2800" b="1" spc="-50" dirty="0">
                <a:latin typeface="Trebuchet MS"/>
                <a:cs typeface="Trebuchet MS"/>
              </a:rPr>
              <a:t>s</a:t>
            </a:r>
            <a:r>
              <a:rPr sz="2800" b="1" spc="-80" dirty="0">
                <a:latin typeface="Trebuchet MS"/>
                <a:cs typeface="Trebuchet MS"/>
              </a:rPr>
              <a:t>t</a:t>
            </a:r>
            <a:r>
              <a:rPr sz="2800" b="1" spc="-135" dirty="0">
                <a:latin typeface="Trebuchet MS"/>
                <a:cs typeface="Trebuchet MS"/>
              </a:rPr>
              <a:t>ème </a:t>
            </a:r>
            <a:r>
              <a:rPr sz="2800" b="1" spc="-130" dirty="0">
                <a:latin typeface="Trebuchet MS"/>
                <a:cs typeface="Trebuchet MS"/>
              </a:rPr>
              <a:t>Au</a:t>
            </a:r>
            <a:r>
              <a:rPr sz="2800" b="1" spc="-114" dirty="0">
                <a:latin typeface="Trebuchet MS"/>
                <a:cs typeface="Trebuchet MS"/>
              </a:rPr>
              <a:t>t</a:t>
            </a:r>
            <a:r>
              <a:rPr sz="2800" b="1" spc="10" dirty="0">
                <a:latin typeface="Trebuchet MS"/>
                <a:cs typeface="Trebuchet MS"/>
              </a:rPr>
              <a:t>om</a:t>
            </a:r>
            <a:r>
              <a:rPr sz="2800" b="1" spc="-5" dirty="0">
                <a:latin typeface="Trebuchet MS"/>
                <a:cs typeface="Trebuchet MS"/>
              </a:rPr>
              <a:t>a</a:t>
            </a:r>
            <a:r>
              <a:rPr sz="2800" b="1" spc="-105" dirty="0">
                <a:latin typeface="Trebuchet MS"/>
                <a:cs typeface="Trebuchet MS"/>
              </a:rPr>
              <a:t>tisé</a:t>
            </a:r>
            <a:endParaRPr sz="2800">
              <a:latin typeface="Trebuchet MS"/>
              <a:cs typeface="Trebuchet MS"/>
            </a:endParaRPr>
          </a:p>
          <a:p>
            <a:pPr marL="64769" algn="just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Poste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3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commande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spc="-10" dirty="0">
                <a:latin typeface="Trebuchet MS"/>
                <a:cs typeface="Trebuchet MS"/>
              </a:rPr>
              <a:t>Composé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pupitres</a:t>
            </a:r>
            <a:r>
              <a:rPr sz="2400" spc="61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commande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signalisation,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il 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permet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90" dirty="0">
                <a:latin typeface="Trebuchet MS"/>
                <a:cs typeface="Trebuchet MS"/>
              </a:rPr>
              <a:t>l’opérateur </a:t>
            </a:r>
            <a:r>
              <a:rPr sz="2400" spc="-50" dirty="0">
                <a:latin typeface="Trebuchet MS"/>
                <a:cs typeface="Trebuchet MS"/>
              </a:rPr>
              <a:t>de </a:t>
            </a:r>
            <a:r>
              <a:rPr sz="2400" spc="-30" dirty="0">
                <a:latin typeface="Trebuchet MS"/>
                <a:cs typeface="Trebuchet MS"/>
              </a:rPr>
              <a:t>commander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le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système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(marche,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arrêt,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départ 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cycle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…).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Il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permet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également</a:t>
            </a:r>
            <a:r>
              <a:rPr sz="2400" spc="-45" dirty="0">
                <a:latin typeface="Trebuchet MS"/>
                <a:cs typeface="Trebuchet MS"/>
              </a:rPr>
              <a:t> de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visualiser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différents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états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du 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système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l’aide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voyants,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terminal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25" dirty="0">
                <a:latin typeface="Trebuchet MS"/>
                <a:cs typeface="Trebuchet MS"/>
              </a:rPr>
              <a:t>dialogue </a:t>
            </a:r>
            <a:r>
              <a:rPr sz="2400" spc="-40" dirty="0">
                <a:latin typeface="Trebuchet MS"/>
                <a:cs typeface="Trebuchet MS"/>
              </a:rPr>
              <a:t>ou </a:t>
            </a:r>
            <a:r>
              <a:rPr sz="2400" spc="-90" dirty="0">
                <a:latin typeface="Trebuchet MS"/>
                <a:cs typeface="Trebuchet MS"/>
              </a:rPr>
              <a:t>d’interface 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homme-machine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(IHM).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02764"/>
            <a:ext cx="9718675" cy="4555490"/>
            <a:chOff x="0" y="2302764"/>
            <a:chExt cx="9718675" cy="4555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1072" y="2302764"/>
              <a:ext cx="7229856" cy="374446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36208" y="3357372"/>
              <a:ext cx="3453765" cy="2065020"/>
            </a:xfrm>
            <a:custGeom>
              <a:avLst/>
              <a:gdLst/>
              <a:ahLst/>
              <a:cxnLst/>
              <a:rect l="l" t="t" r="r" b="b"/>
              <a:pathLst>
                <a:path w="3453765" h="2065020">
                  <a:moveTo>
                    <a:pt x="0" y="2065019"/>
                  </a:moveTo>
                  <a:lnTo>
                    <a:pt x="1498091" y="2065019"/>
                  </a:lnTo>
                  <a:lnTo>
                    <a:pt x="1498091" y="1379219"/>
                  </a:lnTo>
                  <a:lnTo>
                    <a:pt x="0" y="1379219"/>
                  </a:lnTo>
                  <a:lnTo>
                    <a:pt x="0" y="2065019"/>
                  </a:lnTo>
                  <a:close/>
                </a:path>
                <a:path w="3453765" h="2065020">
                  <a:moveTo>
                    <a:pt x="1955291" y="685800"/>
                  </a:moveTo>
                  <a:lnTo>
                    <a:pt x="3453384" y="685800"/>
                  </a:lnTo>
                  <a:lnTo>
                    <a:pt x="3453384" y="0"/>
                  </a:lnTo>
                  <a:lnTo>
                    <a:pt x="1955291" y="0"/>
                  </a:lnTo>
                  <a:lnTo>
                    <a:pt x="1955291" y="685800"/>
                  </a:lnTo>
                  <a:close/>
                </a:path>
              </a:pathLst>
            </a:custGeom>
            <a:ln w="57150">
              <a:solidFill>
                <a:srgbClr val="006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b="1" spc="-305" dirty="0">
                <a:latin typeface="Trebuchet MS"/>
                <a:cs typeface="Trebuchet MS"/>
              </a:rPr>
              <a:t>1</a:t>
            </a:r>
            <a:r>
              <a:rPr sz="4800" b="1" spc="-730" dirty="0">
                <a:latin typeface="Trebuchet MS"/>
                <a:cs typeface="Trebuchet MS"/>
              </a:rPr>
              <a:t>.</a:t>
            </a:r>
            <a:r>
              <a:rPr sz="4800" b="1" spc="-320" dirty="0">
                <a:latin typeface="Trebuchet MS"/>
                <a:cs typeface="Trebuchet MS"/>
              </a:rPr>
              <a:t>Géné</a:t>
            </a:r>
            <a:r>
              <a:rPr sz="4800" b="1" spc="-280" dirty="0">
                <a:latin typeface="Trebuchet MS"/>
                <a:cs typeface="Trebuchet MS"/>
              </a:rPr>
              <a:t>r</a:t>
            </a:r>
            <a:r>
              <a:rPr sz="4800" b="1" spc="-105" dirty="0">
                <a:latin typeface="Trebuchet MS"/>
                <a:cs typeface="Trebuchet MS"/>
              </a:rPr>
              <a:t>ali</a:t>
            </a:r>
            <a:r>
              <a:rPr sz="4800" b="1" spc="-150" dirty="0">
                <a:latin typeface="Trebuchet MS"/>
                <a:cs typeface="Trebuchet MS"/>
              </a:rPr>
              <a:t>t</a:t>
            </a:r>
            <a:r>
              <a:rPr sz="4800" b="1" spc="-125" dirty="0">
                <a:latin typeface="Trebuchet MS"/>
                <a:cs typeface="Trebuchet MS"/>
              </a:rPr>
              <a:t>és</a:t>
            </a:r>
            <a:r>
              <a:rPr sz="4800" b="1" spc="-240" dirty="0">
                <a:latin typeface="Trebuchet MS"/>
                <a:cs typeface="Trebuchet MS"/>
              </a:rPr>
              <a:t> </a:t>
            </a:r>
            <a:r>
              <a:rPr sz="4800" b="1" spc="-195" dirty="0">
                <a:latin typeface="Trebuchet MS"/>
                <a:cs typeface="Trebuchet MS"/>
              </a:rPr>
              <a:t>sur</a:t>
            </a:r>
            <a:r>
              <a:rPr sz="4800" b="1" spc="-225" dirty="0">
                <a:latin typeface="Trebuchet MS"/>
                <a:cs typeface="Trebuchet MS"/>
              </a:rPr>
              <a:t> </a:t>
            </a:r>
            <a:r>
              <a:rPr sz="4800" b="1" spc="-185" dirty="0">
                <a:latin typeface="Trebuchet MS"/>
                <a:cs typeface="Trebuchet MS"/>
              </a:rPr>
              <a:t>l</a:t>
            </a:r>
            <a:r>
              <a:rPr sz="4800" b="1" spc="-25" dirty="0">
                <a:latin typeface="Trebuchet MS"/>
                <a:cs typeface="Trebuchet MS"/>
              </a:rPr>
              <a:t>'</a:t>
            </a:r>
            <a:r>
              <a:rPr sz="4800" b="1" spc="-120" dirty="0">
                <a:latin typeface="Trebuchet MS"/>
                <a:cs typeface="Trebuchet MS"/>
              </a:rPr>
              <a:t>au</a:t>
            </a:r>
            <a:r>
              <a:rPr sz="4800" b="1" spc="-140" dirty="0">
                <a:latin typeface="Trebuchet MS"/>
                <a:cs typeface="Trebuchet MS"/>
              </a:rPr>
              <a:t>t</a:t>
            </a:r>
            <a:r>
              <a:rPr sz="4800" b="1" spc="-75" dirty="0">
                <a:latin typeface="Trebuchet MS"/>
                <a:cs typeface="Trebuchet MS"/>
              </a:rPr>
              <a:t>omatisme  </a:t>
            </a:r>
            <a:r>
              <a:rPr sz="4800" b="1" spc="-185" dirty="0">
                <a:latin typeface="Trebuchet MS"/>
                <a:cs typeface="Trebuchet MS"/>
              </a:rPr>
              <a:t>Industriel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246428" y="1474723"/>
            <a:ext cx="4197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200" dirty="0">
                <a:latin typeface="Trebuchet MS"/>
                <a:cs typeface="Trebuchet MS"/>
              </a:rPr>
              <a:t>.</a:t>
            </a:r>
            <a:r>
              <a:rPr sz="2800" b="1" spc="-195" dirty="0">
                <a:latin typeface="Trebuchet MS"/>
                <a:cs typeface="Trebuchet MS"/>
              </a:rPr>
              <a:t>4</a:t>
            </a:r>
            <a:r>
              <a:rPr sz="2800" b="1" spc="-300" dirty="0">
                <a:latin typeface="Trebuchet MS"/>
                <a:cs typeface="Trebuchet MS"/>
              </a:rPr>
              <a:t>.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2852" y="4189476"/>
            <a:ext cx="1990371" cy="2142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10144125" cy="274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35" dirty="0">
                <a:latin typeface="Trebuchet MS"/>
                <a:cs typeface="Trebuchet MS"/>
              </a:rPr>
              <a:t>Un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capteur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est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un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dispositif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fournissant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b="1" spc="-160" dirty="0">
                <a:latin typeface="Trebuchet MS"/>
                <a:cs typeface="Trebuchet MS"/>
              </a:rPr>
              <a:t>une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grandeur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25" dirty="0">
                <a:latin typeface="Trebuchet MS"/>
                <a:cs typeface="Trebuchet MS"/>
              </a:rPr>
              <a:t>électrique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(tension, </a:t>
            </a:r>
            <a:r>
              <a:rPr sz="2400" b="1" spc="-705" dirty="0">
                <a:latin typeface="Trebuchet MS"/>
                <a:cs typeface="Trebuchet MS"/>
              </a:rPr>
              <a:t> </a:t>
            </a:r>
            <a:r>
              <a:rPr sz="2400" b="1" spc="-130" dirty="0">
                <a:latin typeface="Trebuchet MS"/>
                <a:cs typeface="Trebuchet MS"/>
              </a:rPr>
              <a:t>cou</a:t>
            </a:r>
            <a:r>
              <a:rPr sz="2400" b="1" spc="-114" dirty="0">
                <a:latin typeface="Trebuchet MS"/>
                <a:cs typeface="Trebuchet MS"/>
              </a:rPr>
              <a:t>r</a:t>
            </a:r>
            <a:r>
              <a:rPr sz="2400" b="1" spc="-20" dirty="0">
                <a:latin typeface="Trebuchet MS"/>
                <a:cs typeface="Trebuchet MS"/>
              </a:rPr>
              <a:t>a</a:t>
            </a:r>
            <a:r>
              <a:rPr sz="2400" b="1" spc="-40" dirty="0">
                <a:latin typeface="Trebuchet MS"/>
                <a:cs typeface="Trebuchet MS"/>
              </a:rPr>
              <a:t>n</a:t>
            </a:r>
            <a:r>
              <a:rPr sz="2400" b="1" spc="-60" dirty="0">
                <a:latin typeface="Trebuchet MS"/>
                <a:cs typeface="Trebuchet MS"/>
              </a:rPr>
              <a:t>t</a:t>
            </a:r>
            <a:r>
              <a:rPr sz="2400" b="1" spc="-254" dirty="0">
                <a:latin typeface="Trebuchet MS"/>
                <a:cs typeface="Trebuchet MS"/>
              </a:rPr>
              <a:t>,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i</a:t>
            </a:r>
            <a:r>
              <a:rPr sz="2400" b="1" spc="-95" dirty="0">
                <a:latin typeface="Trebuchet MS"/>
                <a:cs typeface="Trebuchet MS"/>
              </a:rPr>
              <a:t>m</a:t>
            </a:r>
            <a:r>
              <a:rPr sz="2400" b="1" spc="10" dirty="0">
                <a:latin typeface="Trebuchet MS"/>
                <a:cs typeface="Trebuchet MS"/>
              </a:rPr>
              <a:t>p</a:t>
            </a:r>
            <a:r>
              <a:rPr sz="2400" b="1" spc="-155" dirty="0">
                <a:latin typeface="Trebuchet MS"/>
                <a:cs typeface="Trebuchet MS"/>
              </a:rPr>
              <a:t>é</a:t>
            </a:r>
            <a:r>
              <a:rPr sz="2400" b="1" spc="-60" dirty="0">
                <a:latin typeface="Trebuchet MS"/>
                <a:cs typeface="Trebuchet MS"/>
              </a:rPr>
              <a:t>danc</a:t>
            </a:r>
            <a:r>
              <a:rPr sz="2400" b="1" spc="-150" dirty="0">
                <a:latin typeface="Trebuchet MS"/>
                <a:cs typeface="Trebuchet MS"/>
              </a:rPr>
              <a:t>e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q</a:t>
            </a:r>
            <a:r>
              <a:rPr sz="2400" spc="-20" dirty="0">
                <a:latin typeface="Trebuchet MS"/>
                <a:cs typeface="Trebuchet MS"/>
              </a:rPr>
              <a:t>u</a:t>
            </a:r>
            <a:r>
              <a:rPr sz="2400" spc="-85" dirty="0">
                <a:latin typeface="Trebuchet MS"/>
                <a:cs typeface="Trebuchet MS"/>
              </a:rPr>
              <a:t>i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dé</a:t>
            </a:r>
            <a:r>
              <a:rPr sz="2400" spc="-10" dirty="0">
                <a:latin typeface="Trebuchet MS"/>
                <a:cs typeface="Trebuchet MS"/>
              </a:rPr>
              <a:t>p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n</a:t>
            </a:r>
            <a:r>
              <a:rPr sz="2400" spc="15" dirty="0">
                <a:latin typeface="Trebuchet MS"/>
                <a:cs typeface="Trebuchet MS"/>
              </a:rPr>
              <a:t>d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b="1" spc="5" dirty="0">
                <a:latin typeface="Trebuchet MS"/>
                <a:cs typeface="Trebuchet MS"/>
              </a:rPr>
              <a:t>la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g</a:t>
            </a:r>
            <a:r>
              <a:rPr sz="2400" b="1" spc="-40" dirty="0">
                <a:latin typeface="Trebuchet MS"/>
                <a:cs typeface="Trebuchet MS"/>
              </a:rPr>
              <a:t>r</a:t>
            </a:r>
            <a:r>
              <a:rPr sz="2400" b="1" spc="-90" dirty="0">
                <a:latin typeface="Trebuchet MS"/>
                <a:cs typeface="Trebuchet MS"/>
              </a:rPr>
              <a:t>andeur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65" dirty="0">
                <a:latin typeface="Trebuchet MS"/>
                <a:cs typeface="Trebuchet MS"/>
              </a:rPr>
              <a:t>p</a:t>
            </a:r>
            <a:r>
              <a:rPr sz="2400" b="1" spc="-100" dirty="0">
                <a:latin typeface="Trebuchet MS"/>
                <a:cs typeface="Trebuchet MS"/>
              </a:rPr>
              <a:t>h</a:t>
            </a:r>
            <a:r>
              <a:rPr sz="2400" b="1" spc="-125" dirty="0">
                <a:latin typeface="Trebuchet MS"/>
                <a:cs typeface="Trebuchet MS"/>
              </a:rPr>
              <a:t>y</a:t>
            </a:r>
            <a:r>
              <a:rPr sz="2400" b="1" spc="-25" dirty="0">
                <a:latin typeface="Trebuchet MS"/>
                <a:cs typeface="Trebuchet MS"/>
              </a:rPr>
              <a:t>si</a:t>
            </a:r>
            <a:r>
              <a:rPr sz="2400" b="1" spc="-30" dirty="0">
                <a:latin typeface="Trebuchet MS"/>
                <a:cs typeface="Trebuchet MS"/>
              </a:rPr>
              <a:t>q</a:t>
            </a:r>
            <a:r>
              <a:rPr sz="2400" b="1" spc="-165" dirty="0">
                <a:latin typeface="Trebuchet MS"/>
                <a:cs typeface="Trebuchet MS"/>
              </a:rPr>
              <a:t>u</a:t>
            </a:r>
            <a:r>
              <a:rPr sz="2400" b="1" spc="-160" dirty="0">
                <a:latin typeface="Trebuchet MS"/>
                <a:cs typeface="Trebuchet MS"/>
              </a:rPr>
              <a:t>e</a:t>
            </a:r>
            <a:r>
              <a:rPr sz="2400" b="1" spc="-135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X</a:t>
            </a:r>
            <a:r>
              <a:rPr sz="2400" spc="-25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521970" marR="20320" lvl="2" indent="-457200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20" dirty="0">
                <a:latin typeface="Trebuchet MS"/>
                <a:cs typeface="Trebuchet MS"/>
              </a:rPr>
              <a:t>X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peut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être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position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d’un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mobile,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température,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pression,</a:t>
            </a:r>
            <a:r>
              <a:rPr sz="2400" spc="-110" dirty="0">
                <a:latin typeface="Trebuchet MS"/>
                <a:cs typeface="Trebuchet MS"/>
              </a:rPr>
              <a:t> le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champ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magnétique,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l</a:t>
            </a:r>
            <a:r>
              <a:rPr sz="2400" spc="-229" dirty="0">
                <a:latin typeface="Trebuchet MS"/>
                <a:cs typeface="Trebuchet MS"/>
              </a:rPr>
              <a:t>’</a:t>
            </a:r>
            <a:r>
              <a:rPr sz="2400" spc="-110" dirty="0">
                <a:latin typeface="Trebuchet MS"/>
                <a:cs typeface="Trebuchet MS"/>
              </a:rPr>
              <a:t>é</a:t>
            </a:r>
            <a:r>
              <a:rPr sz="2400" spc="-70" dirty="0">
                <a:latin typeface="Trebuchet MS"/>
                <a:cs typeface="Trebuchet MS"/>
              </a:rPr>
              <a:t>clai</a:t>
            </a:r>
            <a:r>
              <a:rPr sz="2400" spc="-95" dirty="0">
                <a:latin typeface="Trebuchet MS"/>
                <a:cs typeface="Trebuchet MS"/>
              </a:rPr>
              <a:t>r</a:t>
            </a:r>
            <a:r>
              <a:rPr sz="2400" spc="-75" dirty="0">
                <a:latin typeface="Trebuchet MS"/>
                <a:cs typeface="Trebuchet MS"/>
              </a:rPr>
              <a:t>emen</a:t>
            </a:r>
            <a:r>
              <a:rPr sz="2400" dirty="0">
                <a:latin typeface="Trebuchet MS"/>
                <a:cs typeface="Trebuchet MS"/>
              </a:rPr>
              <a:t>t</a:t>
            </a:r>
            <a:r>
              <a:rPr sz="2400" spc="-254" dirty="0">
                <a:latin typeface="Trebuchet MS"/>
                <a:cs typeface="Trebuchet MS"/>
              </a:rPr>
              <a:t>,</a:t>
            </a:r>
            <a:r>
              <a:rPr sz="2400" spc="-105" dirty="0">
                <a:latin typeface="Trebuchet MS"/>
                <a:cs typeface="Trebuchet MS"/>
              </a:rPr>
              <a:t> le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p</a:t>
            </a:r>
            <a:r>
              <a:rPr sz="2400" spc="45" dirty="0">
                <a:latin typeface="Trebuchet MS"/>
                <a:cs typeface="Trebuchet MS"/>
              </a:rPr>
              <a:t>H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54" dirty="0">
                <a:latin typeface="Trebuchet MS"/>
                <a:cs typeface="Trebuchet MS"/>
              </a:rPr>
              <a:t>.</a:t>
            </a:r>
            <a:r>
              <a:rPr sz="2400" spc="-265" dirty="0">
                <a:latin typeface="Trebuchet MS"/>
                <a:cs typeface="Trebuchet MS"/>
              </a:rPr>
              <a:t>.</a:t>
            </a:r>
            <a:r>
              <a:rPr sz="2400" spc="-25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9490" y="4634023"/>
            <a:ext cx="2066557" cy="123802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917430" cy="2287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35" dirty="0">
                <a:latin typeface="Trebuchet MS"/>
                <a:cs typeface="Trebuchet MS"/>
              </a:rPr>
              <a:t>Un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capteur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transforme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une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grandeur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physique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 </a:t>
            </a:r>
            <a:r>
              <a:rPr sz="2400" spc="-70" dirty="0">
                <a:latin typeface="Trebuchet MS"/>
                <a:cs typeface="Trebuchet MS"/>
              </a:rPr>
              <a:t>une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grandeur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normée,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géné</a:t>
            </a:r>
            <a:r>
              <a:rPr sz="2400" spc="-75" dirty="0">
                <a:latin typeface="Trebuchet MS"/>
                <a:cs typeface="Trebuchet MS"/>
              </a:rPr>
              <a:t>r</a:t>
            </a:r>
            <a:r>
              <a:rPr sz="2400" spc="-30" dirty="0">
                <a:latin typeface="Trebuchet MS"/>
                <a:cs typeface="Trebuchet MS"/>
              </a:rPr>
              <a:t>ale</a:t>
            </a:r>
            <a:r>
              <a:rPr sz="2400" spc="-50" dirty="0">
                <a:latin typeface="Trebuchet MS"/>
                <a:cs typeface="Trebuchet MS"/>
              </a:rPr>
              <a:t>m</a:t>
            </a:r>
            <a:r>
              <a:rPr sz="2400" spc="-90" dirty="0">
                <a:latin typeface="Trebuchet MS"/>
                <a:cs typeface="Trebuchet MS"/>
              </a:rPr>
              <a:t>ent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électri</a:t>
            </a:r>
            <a:r>
              <a:rPr sz="2400" spc="-105" dirty="0">
                <a:latin typeface="Trebuchet MS"/>
                <a:cs typeface="Trebuchet MS"/>
              </a:rPr>
              <a:t>q</a:t>
            </a:r>
            <a:r>
              <a:rPr sz="2400" spc="-80" dirty="0">
                <a:latin typeface="Trebuchet MS"/>
                <a:cs typeface="Trebuchet MS"/>
              </a:rPr>
              <a:t>ue</a:t>
            </a:r>
            <a:r>
              <a:rPr sz="2400" spc="-254" dirty="0">
                <a:latin typeface="Trebuchet MS"/>
                <a:cs typeface="Trebuchet MS"/>
              </a:rPr>
              <a:t>,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q</a:t>
            </a:r>
            <a:r>
              <a:rPr sz="2400" spc="-20" dirty="0">
                <a:latin typeface="Trebuchet MS"/>
                <a:cs typeface="Trebuchet MS"/>
              </a:rPr>
              <a:t>u</a:t>
            </a:r>
            <a:r>
              <a:rPr sz="2400" spc="-85" dirty="0">
                <a:latin typeface="Trebuchet MS"/>
                <a:cs typeface="Trebuchet MS"/>
              </a:rPr>
              <a:t>i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p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105" dirty="0">
                <a:latin typeface="Trebuchet MS"/>
                <a:cs typeface="Trebuchet MS"/>
              </a:rPr>
              <a:t>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êt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in</a:t>
            </a:r>
            <a:r>
              <a:rPr sz="2400" spc="-120" dirty="0">
                <a:latin typeface="Trebuchet MS"/>
                <a:cs typeface="Trebuchet MS"/>
              </a:rPr>
              <a:t>t</a:t>
            </a:r>
            <a:r>
              <a:rPr sz="2400" spc="-130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r</a:t>
            </a:r>
            <a:r>
              <a:rPr sz="2400" spc="-70" dirty="0">
                <a:latin typeface="Trebuchet MS"/>
                <a:cs typeface="Trebuchet MS"/>
              </a:rPr>
              <a:t>p</a:t>
            </a:r>
            <a:r>
              <a:rPr sz="2400" spc="-75" dirty="0">
                <a:latin typeface="Trebuchet MS"/>
                <a:cs typeface="Trebuchet MS"/>
              </a:rPr>
              <a:t>r</a:t>
            </a:r>
            <a:r>
              <a:rPr sz="2400" spc="-120" dirty="0">
                <a:latin typeface="Trebuchet MS"/>
                <a:cs typeface="Trebuchet MS"/>
              </a:rPr>
              <a:t>é</a:t>
            </a:r>
            <a:r>
              <a:rPr sz="2400" spc="-125" dirty="0">
                <a:latin typeface="Trebuchet MS"/>
                <a:cs typeface="Trebuchet MS"/>
              </a:rPr>
              <a:t>t</a:t>
            </a:r>
            <a:r>
              <a:rPr sz="2400" spc="-110" dirty="0">
                <a:latin typeface="Trebuchet MS"/>
                <a:cs typeface="Trebuchet MS"/>
              </a:rPr>
              <a:t>é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p</a:t>
            </a:r>
            <a:r>
              <a:rPr sz="2400" spc="-30" dirty="0">
                <a:latin typeface="Trebuchet MS"/>
                <a:cs typeface="Trebuchet MS"/>
              </a:rPr>
              <a:t>a</a:t>
            </a:r>
            <a:r>
              <a:rPr sz="2400" spc="-20" dirty="0">
                <a:latin typeface="Trebuchet MS"/>
                <a:cs typeface="Trebuchet MS"/>
              </a:rPr>
              <a:t>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dis</a:t>
            </a:r>
            <a:r>
              <a:rPr sz="2400" spc="20" dirty="0">
                <a:latin typeface="Trebuchet MS"/>
                <a:cs typeface="Trebuchet MS"/>
              </a:rPr>
              <a:t>p</a:t>
            </a:r>
            <a:r>
              <a:rPr sz="2400" spc="-30" dirty="0">
                <a:latin typeface="Trebuchet MS"/>
                <a:cs typeface="Trebuchet MS"/>
              </a:rPr>
              <a:t>o</a:t>
            </a:r>
            <a:r>
              <a:rPr sz="2400" spc="-60" dirty="0">
                <a:latin typeface="Trebuchet MS"/>
                <a:cs typeface="Trebuchet MS"/>
              </a:rPr>
              <a:t>sitif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de  </a:t>
            </a:r>
            <a:r>
              <a:rPr sz="2400" spc="-85" dirty="0">
                <a:latin typeface="Trebuchet MS"/>
                <a:cs typeface="Trebuchet MS"/>
              </a:rPr>
              <a:t>contrôle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1643" y="0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09" h="3610610">
                <a:moveTo>
                  <a:pt x="3610355" y="0"/>
                </a:moveTo>
                <a:lnTo>
                  <a:pt x="0" y="0"/>
                </a:lnTo>
                <a:lnTo>
                  <a:pt x="48165" y="314"/>
                </a:lnTo>
                <a:lnTo>
                  <a:pt x="96179" y="1256"/>
                </a:lnTo>
                <a:lnTo>
                  <a:pt x="144038" y="2820"/>
                </a:lnTo>
                <a:lnTo>
                  <a:pt x="191738" y="5004"/>
                </a:lnTo>
                <a:lnTo>
                  <a:pt x="239275" y="7803"/>
                </a:lnTo>
                <a:lnTo>
                  <a:pt x="286645" y="11213"/>
                </a:lnTo>
                <a:lnTo>
                  <a:pt x="333845" y="15230"/>
                </a:lnTo>
                <a:lnTo>
                  <a:pt x="380870" y="19851"/>
                </a:lnTo>
                <a:lnTo>
                  <a:pt x="427716" y="25072"/>
                </a:lnTo>
                <a:lnTo>
                  <a:pt x="474381" y="30888"/>
                </a:lnTo>
                <a:lnTo>
                  <a:pt x="520858" y="37296"/>
                </a:lnTo>
                <a:lnTo>
                  <a:pt x="567146" y="44292"/>
                </a:lnTo>
                <a:lnTo>
                  <a:pt x="613240" y="51872"/>
                </a:lnTo>
                <a:lnTo>
                  <a:pt x="659136" y="60032"/>
                </a:lnTo>
                <a:lnTo>
                  <a:pt x="704829" y="68768"/>
                </a:lnTo>
                <a:lnTo>
                  <a:pt x="750317" y="78076"/>
                </a:lnTo>
                <a:lnTo>
                  <a:pt x="795596" y="87953"/>
                </a:lnTo>
                <a:lnTo>
                  <a:pt x="840661" y="98395"/>
                </a:lnTo>
                <a:lnTo>
                  <a:pt x="885508" y="109396"/>
                </a:lnTo>
                <a:lnTo>
                  <a:pt x="930134" y="120955"/>
                </a:lnTo>
                <a:lnTo>
                  <a:pt x="974535" y="133066"/>
                </a:lnTo>
                <a:lnTo>
                  <a:pt x="1018706" y="145727"/>
                </a:lnTo>
                <a:lnTo>
                  <a:pt x="1062645" y="158932"/>
                </a:lnTo>
                <a:lnTo>
                  <a:pt x="1106346" y="172678"/>
                </a:lnTo>
                <a:lnTo>
                  <a:pt x="1149807" y="186962"/>
                </a:lnTo>
                <a:lnTo>
                  <a:pt x="1193023" y="201778"/>
                </a:lnTo>
                <a:lnTo>
                  <a:pt x="1235990" y="217125"/>
                </a:lnTo>
                <a:lnTo>
                  <a:pt x="1278705" y="232996"/>
                </a:lnTo>
                <a:lnTo>
                  <a:pt x="1321163" y="249390"/>
                </a:lnTo>
                <a:lnTo>
                  <a:pt x="1363361" y="266301"/>
                </a:lnTo>
                <a:lnTo>
                  <a:pt x="1405294" y="283725"/>
                </a:lnTo>
                <a:lnTo>
                  <a:pt x="1446960" y="301660"/>
                </a:lnTo>
                <a:lnTo>
                  <a:pt x="1488353" y="320101"/>
                </a:lnTo>
                <a:lnTo>
                  <a:pt x="1529470" y="339044"/>
                </a:lnTo>
                <a:lnTo>
                  <a:pt x="1570308" y="358485"/>
                </a:lnTo>
                <a:lnTo>
                  <a:pt x="1610862" y="378420"/>
                </a:lnTo>
                <a:lnTo>
                  <a:pt x="1651128" y="398846"/>
                </a:lnTo>
                <a:lnTo>
                  <a:pt x="1691103" y="419758"/>
                </a:lnTo>
                <a:lnTo>
                  <a:pt x="1730782" y="441153"/>
                </a:lnTo>
                <a:lnTo>
                  <a:pt x="1770161" y="463026"/>
                </a:lnTo>
                <a:lnTo>
                  <a:pt x="1809238" y="485375"/>
                </a:lnTo>
                <a:lnTo>
                  <a:pt x="1848007" y="508194"/>
                </a:lnTo>
                <a:lnTo>
                  <a:pt x="1886466" y="531480"/>
                </a:lnTo>
                <a:lnTo>
                  <a:pt x="1924609" y="555229"/>
                </a:lnTo>
                <a:lnTo>
                  <a:pt x="1962434" y="579438"/>
                </a:lnTo>
                <a:lnTo>
                  <a:pt x="1999936" y="604102"/>
                </a:lnTo>
                <a:lnTo>
                  <a:pt x="2037111" y="629217"/>
                </a:lnTo>
                <a:lnTo>
                  <a:pt x="2073955" y="654780"/>
                </a:lnTo>
                <a:lnTo>
                  <a:pt x="2110466" y="680786"/>
                </a:lnTo>
                <a:lnTo>
                  <a:pt x="2146638" y="707233"/>
                </a:lnTo>
                <a:lnTo>
                  <a:pt x="2182467" y="734115"/>
                </a:lnTo>
                <a:lnTo>
                  <a:pt x="2217951" y="761428"/>
                </a:lnTo>
                <a:lnTo>
                  <a:pt x="2253084" y="789170"/>
                </a:lnTo>
                <a:lnTo>
                  <a:pt x="2287864" y="817336"/>
                </a:lnTo>
                <a:lnTo>
                  <a:pt x="2322285" y="845923"/>
                </a:lnTo>
                <a:lnTo>
                  <a:pt x="2356345" y="874925"/>
                </a:lnTo>
                <a:lnTo>
                  <a:pt x="2390039" y="904340"/>
                </a:lnTo>
                <a:lnTo>
                  <a:pt x="2423364" y="934164"/>
                </a:lnTo>
                <a:lnTo>
                  <a:pt x="2456316" y="964392"/>
                </a:lnTo>
                <a:lnTo>
                  <a:pt x="2488890" y="995021"/>
                </a:lnTo>
                <a:lnTo>
                  <a:pt x="2521082" y="1026046"/>
                </a:lnTo>
                <a:lnTo>
                  <a:pt x="2552890" y="1057465"/>
                </a:lnTo>
                <a:lnTo>
                  <a:pt x="2584309" y="1089273"/>
                </a:lnTo>
                <a:lnTo>
                  <a:pt x="2615334" y="1121465"/>
                </a:lnTo>
                <a:lnTo>
                  <a:pt x="2645963" y="1154039"/>
                </a:lnTo>
                <a:lnTo>
                  <a:pt x="2676191" y="1186991"/>
                </a:lnTo>
                <a:lnTo>
                  <a:pt x="2706015" y="1220316"/>
                </a:lnTo>
                <a:lnTo>
                  <a:pt x="2735430" y="1254010"/>
                </a:lnTo>
                <a:lnTo>
                  <a:pt x="2764432" y="1288070"/>
                </a:lnTo>
                <a:lnTo>
                  <a:pt x="2793019" y="1322491"/>
                </a:lnTo>
                <a:lnTo>
                  <a:pt x="2821185" y="1357271"/>
                </a:lnTo>
                <a:lnTo>
                  <a:pt x="2848927" y="1392404"/>
                </a:lnTo>
                <a:lnTo>
                  <a:pt x="2876240" y="1427888"/>
                </a:lnTo>
                <a:lnTo>
                  <a:pt x="2903122" y="1463717"/>
                </a:lnTo>
                <a:lnTo>
                  <a:pt x="2929569" y="1499889"/>
                </a:lnTo>
                <a:lnTo>
                  <a:pt x="2955575" y="1536400"/>
                </a:lnTo>
                <a:lnTo>
                  <a:pt x="2981138" y="1573244"/>
                </a:lnTo>
                <a:lnTo>
                  <a:pt x="3006253" y="1610419"/>
                </a:lnTo>
                <a:lnTo>
                  <a:pt x="3030917" y="1647921"/>
                </a:lnTo>
                <a:lnTo>
                  <a:pt x="3055126" y="1685746"/>
                </a:lnTo>
                <a:lnTo>
                  <a:pt x="3078875" y="1723889"/>
                </a:lnTo>
                <a:lnTo>
                  <a:pt x="3102161" y="1762348"/>
                </a:lnTo>
                <a:lnTo>
                  <a:pt x="3124980" y="1801117"/>
                </a:lnTo>
                <a:lnTo>
                  <a:pt x="3147329" y="1840194"/>
                </a:lnTo>
                <a:lnTo>
                  <a:pt x="3169202" y="1879573"/>
                </a:lnTo>
                <a:lnTo>
                  <a:pt x="3190597" y="1919252"/>
                </a:lnTo>
                <a:lnTo>
                  <a:pt x="3211509" y="1959227"/>
                </a:lnTo>
                <a:lnTo>
                  <a:pt x="3231935" y="1999493"/>
                </a:lnTo>
                <a:lnTo>
                  <a:pt x="3251870" y="2040047"/>
                </a:lnTo>
                <a:lnTo>
                  <a:pt x="3271311" y="2080885"/>
                </a:lnTo>
                <a:lnTo>
                  <a:pt x="3290254" y="2122002"/>
                </a:lnTo>
                <a:lnTo>
                  <a:pt x="3308695" y="2163395"/>
                </a:lnTo>
                <a:lnTo>
                  <a:pt x="3326630" y="2205061"/>
                </a:lnTo>
                <a:lnTo>
                  <a:pt x="3344054" y="2246994"/>
                </a:lnTo>
                <a:lnTo>
                  <a:pt x="3360965" y="2289192"/>
                </a:lnTo>
                <a:lnTo>
                  <a:pt x="3377359" y="2331650"/>
                </a:lnTo>
                <a:lnTo>
                  <a:pt x="3393230" y="2374365"/>
                </a:lnTo>
                <a:lnTo>
                  <a:pt x="3408577" y="2417332"/>
                </a:lnTo>
                <a:lnTo>
                  <a:pt x="3423393" y="2460548"/>
                </a:lnTo>
                <a:lnTo>
                  <a:pt x="3437677" y="2504009"/>
                </a:lnTo>
                <a:lnTo>
                  <a:pt x="3451423" y="2547710"/>
                </a:lnTo>
                <a:lnTo>
                  <a:pt x="3464628" y="2591649"/>
                </a:lnTo>
                <a:lnTo>
                  <a:pt x="3477289" y="2635820"/>
                </a:lnTo>
                <a:lnTo>
                  <a:pt x="3489400" y="2680221"/>
                </a:lnTo>
                <a:lnTo>
                  <a:pt x="3500959" y="2724847"/>
                </a:lnTo>
                <a:lnTo>
                  <a:pt x="3511960" y="2769694"/>
                </a:lnTo>
                <a:lnTo>
                  <a:pt x="3522402" y="2814759"/>
                </a:lnTo>
                <a:lnTo>
                  <a:pt x="3532279" y="2860038"/>
                </a:lnTo>
                <a:lnTo>
                  <a:pt x="3541587" y="2905526"/>
                </a:lnTo>
                <a:lnTo>
                  <a:pt x="3550323" y="2951219"/>
                </a:lnTo>
                <a:lnTo>
                  <a:pt x="3558483" y="2997115"/>
                </a:lnTo>
                <a:lnTo>
                  <a:pt x="3566063" y="3043209"/>
                </a:lnTo>
                <a:lnTo>
                  <a:pt x="3573059" y="3089497"/>
                </a:lnTo>
                <a:lnTo>
                  <a:pt x="3579467" y="3135974"/>
                </a:lnTo>
                <a:lnTo>
                  <a:pt x="3585283" y="3182639"/>
                </a:lnTo>
                <a:lnTo>
                  <a:pt x="3590504" y="3229485"/>
                </a:lnTo>
                <a:lnTo>
                  <a:pt x="3595125" y="3276510"/>
                </a:lnTo>
                <a:lnTo>
                  <a:pt x="3599142" y="3323710"/>
                </a:lnTo>
                <a:lnTo>
                  <a:pt x="3602552" y="3371080"/>
                </a:lnTo>
                <a:lnTo>
                  <a:pt x="3605351" y="3418617"/>
                </a:lnTo>
                <a:lnTo>
                  <a:pt x="3607535" y="3466317"/>
                </a:lnTo>
                <a:lnTo>
                  <a:pt x="3609099" y="3514176"/>
                </a:lnTo>
                <a:lnTo>
                  <a:pt x="3610041" y="3562190"/>
                </a:lnTo>
                <a:lnTo>
                  <a:pt x="3610355" y="3610355"/>
                </a:lnTo>
                <a:lnTo>
                  <a:pt x="3610355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81643" y="3247644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09" h="3610609">
                <a:moveTo>
                  <a:pt x="3610355" y="0"/>
                </a:moveTo>
                <a:lnTo>
                  <a:pt x="3610041" y="48165"/>
                </a:lnTo>
                <a:lnTo>
                  <a:pt x="3609099" y="96179"/>
                </a:lnTo>
                <a:lnTo>
                  <a:pt x="3607535" y="144038"/>
                </a:lnTo>
                <a:lnTo>
                  <a:pt x="3605351" y="191738"/>
                </a:lnTo>
                <a:lnTo>
                  <a:pt x="3602552" y="239275"/>
                </a:lnTo>
                <a:lnTo>
                  <a:pt x="3599142" y="286645"/>
                </a:lnTo>
                <a:lnTo>
                  <a:pt x="3595125" y="333845"/>
                </a:lnTo>
                <a:lnTo>
                  <a:pt x="3590504" y="380870"/>
                </a:lnTo>
                <a:lnTo>
                  <a:pt x="3585283" y="427716"/>
                </a:lnTo>
                <a:lnTo>
                  <a:pt x="3579467" y="474381"/>
                </a:lnTo>
                <a:lnTo>
                  <a:pt x="3573059" y="520858"/>
                </a:lnTo>
                <a:lnTo>
                  <a:pt x="3566063" y="567146"/>
                </a:lnTo>
                <a:lnTo>
                  <a:pt x="3558483" y="613240"/>
                </a:lnTo>
                <a:lnTo>
                  <a:pt x="3550323" y="659136"/>
                </a:lnTo>
                <a:lnTo>
                  <a:pt x="3541587" y="704829"/>
                </a:lnTo>
                <a:lnTo>
                  <a:pt x="3532279" y="750317"/>
                </a:lnTo>
                <a:lnTo>
                  <a:pt x="3522402" y="795596"/>
                </a:lnTo>
                <a:lnTo>
                  <a:pt x="3511960" y="840661"/>
                </a:lnTo>
                <a:lnTo>
                  <a:pt x="3500959" y="885508"/>
                </a:lnTo>
                <a:lnTo>
                  <a:pt x="3489400" y="930134"/>
                </a:lnTo>
                <a:lnTo>
                  <a:pt x="3477289" y="974535"/>
                </a:lnTo>
                <a:lnTo>
                  <a:pt x="3464628" y="1018706"/>
                </a:lnTo>
                <a:lnTo>
                  <a:pt x="3451423" y="1062645"/>
                </a:lnTo>
                <a:lnTo>
                  <a:pt x="3437677" y="1106346"/>
                </a:lnTo>
                <a:lnTo>
                  <a:pt x="3423393" y="1149807"/>
                </a:lnTo>
                <a:lnTo>
                  <a:pt x="3408577" y="1193023"/>
                </a:lnTo>
                <a:lnTo>
                  <a:pt x="3393230" y="1235990"/>
                </a:lnTo>
                <a:lnTo>
                  <a:pt x="3377359" y="1278704"/>
                </a:lnTo>
                <a:lnTo>
                  <a:pt x="3360965" y="1321163"/>
                </a:lnTo>
                <a:lnTo>
                  <a:pt x="3344054" y="1363360"/>
                </a:lnTo>
                <a:lnTo>
                  <a:pt x="3326630" y="1405294"/>
                </a:lnTo>
                <a:lnTo>
                  <a:pt x="3308695" y="1446959"/>
                </a:lnTo>
                <a:lnTo>
                  <a:pt x="3290254" y="1488353"/>
                </a:lnTo>
                <a:lnTo>
                  <a:pt x="3271311" y="1529470"/>
                </a:lnTo>
                <a:lnTo>
                  <a:pt x="3251870" y="1570308"/>
                </a:lnTo>
                <a:lnTo>
                  <a:pt x="3231935" y="1610862"/>
                </a:lnTo>
                <a:lnTo>
                  <a:pt x="3211509" y="1651128"/>
                </a:lnTo>
                <a:lnTo>
                  <a:pt x="3190597" y="1691102"/>
                </a:lnTo>
                <a:lnTo>
                  <a:pt x="3169202" y="1730782"/>
                </a:lnTo>
                <a:lnTo>
                  <a:pt x="3147329" y="1770161"/>
                </a:lnTo>
                <a:lnTo>
                  <a:pt x="3124980" y="1809238"/>
                </a:lnTo>
                <a:lnTo>
                  <a:pt x="3102161" y="1848007"/>
                </a:lnTo>
                <a:lnTo>
                  <a:pt x="3078875" y="1886466"/>
                </a:lnTo>
                <a:lnTo>
                  <a:pt x="3055126" y="1924609"/>
                </a:lnTo>
                <a:lnTo>
                  <a:pt x="3030917" y="1962434"/>
                </a:lnTo>
                <a:lnTo>
                  <a:pt x="3006253" y="1999935"/>
                </a:lnTo>
                <a:lnTo>
                  <a:pt x="2981138" y="2037111"/>
                </a:lnTo>
                <a:lnTo>
                  <a:pt x="2955575" y="2073955"/>
                </a:lnTo>
                <a:lnTo>
                  <a:pt x="2929569" y="2110465"/>
                </a:lnTo>
                <a:lnTo>
                  <a:pt x="2903122" y="2146637"/>
                </a:lnTo>
                <a:lnTo>
                  <a:pt x="2876240" y="2182467"/>
                </a:lnTo>
                <a:lnTo>
                  <a:pt x="2848927" y="2217950"/>
                </a:lnTo>
                <a:lnTo>
                  <a:pt x="2821185" y="2253084"/>
                </a:lnTo>
                <a:lnTo>
                  <a:pt x="2793019" y="2287863"/>
                </a:lnTo>
                <a:lnTo>
                  <a:pt x="2764432" y="2322285"/>
                </a:lnTo>
                <a:lnTo>
                  <a:pt x="2735430" y="2356345"/>
                </a:lnTo>
                <a:lnTo>
                  <a:pt x="2706015" y="2390039"/>
                </a:lnTo>
                <a:lnTo>
                  <a:pt x="2676191" y="2423364"/>
                </a:lnTo>
                <a:lnTo>
                  <a:pt x="2645963" y="2456315"/>
                </a:lnTo>
                <a:lnTo>
                  <a:pt x="2615334" y="2488889"/>
                </a:lnTo>
                <a:lnTo>
                  <a:pt x="2584309" y="2521082"/>
                </a:lnTo>
                <a:lnTo>
                  <a:pt x="2552890" y="2552890"/>
                </a:lnTo>
                <a:lnTo>
                  <a:pt x="2521082" y="2584308"/>
                </a:lnTo>
                <a:lnTo>
                  <a:pt x="2488890" y="2615334"/>
                </a:lnTo>
                <a:lnTo>
                  <a:pt x="2456316" y="2645963"/>
                </a:lnTo>
                <a:lnTo>
                  <a:pt x="2423364" y="2676191"/>
                </a:lnTo>
                <a:lnTo>
                  <a:pt x="2390039" y="2706014"/>
                </a:lnTo>
                <a:lnTo>
                  <a:pt x="2356345" y="2735429"/>
                </a:lnTo>
                <a:lnTo>
                  <a:pt x="2322285" y="2764432"/>
                </a:lnTo>
                <a:lnTo>
                  <a:pt x="2287864" y="2793018"/>
                </a:lnTo>
                <a:lnTo>
                  <a:pt x="2253084" y="2821184"/>
                </a:lnTo>
                <a:lnTo>
                  <a:pt x="2217951" y="2848926"/>
                </a:lnTo>
                <a:lnTo>
                  <a:pt x="2182467" y="2876240"/>
                </a:lnTo>
                <a:lnTo>
                  <a:pt x="2146638" y="2903122"/>
                </a:lnTo>
                <a:lnTo>
                  <a:pt x="2110466" y="2929568"/>
                </a:lnTo>
                <a:lnTo>
                  <a:pt x="2073955" y="2955574"/>
                </a:lnTo>
                <a:lnTo>
                  <a:pt x="2037111" y="2981137"/>
                </a:lnTo>
                <a:lnTo>
                  <a:pt x="1999936" y="3006253"/>
                </a:lnTo>
                <a:lnTo>
                  <a:pt x="1962434" y="3030916"/>
                </a:lnTo>
                <a:lnTo>
                  <a:pt x="1924609" y="3055125"/>
                </a:lnTo>
                <a:lnTo>
                  <a:pt x="1886466" y="3078874"/>
                </a:lnTo>
                <a:lnTo>
                  <a:pt x="1848007" y="3102161"/>
                </a:lnTo>
                <a:lnTo>
                  <a:pt x="1809238" y="3124980"/>
                </a:lnTo>
                <a:lnTo>
                  <a:pt x="1770161" y="3147328"/>
                </a:lnTo>
                <a:lnTo>
                  <a:pt x="1730782" y="3169202"/>
                </a:lnTo>
                <a:lnTo>
                  <a:pt x="1691103" y="3190597"/>
                </a:lnTo>
                <a:lnTo>
                  <a:pt x="1651128" y="3211509"/>
                </a:lnTo>
                <a:lnTo>
                  <a:pt x="1610862" y="3231934"/>
                </a:lnTo>
                <a:lnTo>
                  <a:pt x="1570308" y="3251870"/>
                </a:lnTo>
                <a:lnTo>
                  <a:pt x="1529470" y="3271311"/>
                </a:lnTo>
                <a:lnTo>
                  <a:pt x="1488353" y="3290254"/>
                </a:lnTo>
                <a:lnTo>
                  <a:pt x="1446960" y="3308694"/>
                </a:lnTo>
                <a:lnTo>
                  <a:pt x="1405294" y="3326629"/>
                </a:lnTo>
                <a:lnTo>
                  <a:pt x="1363361" y="3344054"/>
                </a:lnTo>
                <a:lnTo>
                  <a:pt x="1321163" y="3360965"/>
                </a:lnTo>
                <a:lnTo>
                  <a:pt x="1278705" y="3377358"/>
                </a:lnTo>
                <a:lnTo>
                  <a:pt x="1235990" y="3393230"/>
                </a:lnTo>
                <a:lnTo>
                  <a:pt x="1193023" y="3408576"/>
                </a:lnTo>
                <a:lnTo>
                  <a:pt x="1149807" y="3423393"/>
                </a:lnTo>
                <a:lnTo>
                  <a:pt x="1106346" y="3437676"/>
                </a:lnTo>
                <a:lnTo>
                  <a:pt x="1062645" y="3451423"/>
                </a:lnTo>
                <a:lnTo>
                  <a:pt x="1018706" y="3464628"/>
                </a:lnTo>
                <a:lnTo>
                  <a:pt x="974535" y="3477288"/>
                </a:lnTo>
                <a:lnTo>
                  <a:pt x="930134" y="3489399"/>
                </a:lnTo>
                <a:lnTo>
                  <a:pt x="885508" y="3500958"/>
                </a:lnTo>
                <a:lnTo>
                  <a:pt x="840661" y="3511960"/>
                </a:lnTo>
                <a:lnTo>
                  <a:pt x="795596" y="3522401"/>
                </a:lnTo>
                <a:lnTo>
                  <a:pt x="750317" y="3532278"/>
                </a:lnTo>
                <a:lnTo>
                  <a:pt x="704829" y="3541586"/>
                </a:lnTo>
                <a:lnTo>
                  <a:pt x="659136" y="3550322"/>
                </a:lnTo>
                <a:lnTo>
                  <a:pt x="613240" y="3558482"/>
                </a:lnTo>
                <a:lnTo>
                  <a:pt x="567146" y="3566062"/>
                </a:lnTo>
                <a:lnTo>
                  <a:pt x="520858" y="3573058"/>
                </a:lnTo>
                <a:lnTo>
                  <a:pt x="474381" y="3579466"/>
                </a:lnTo>
                <a:lnTo>
                  <a:pt x="427716" y="3585282"/>
                </a:lnTo>
                <a:lnTo>
                  <a:pt x="380870" y="3590503"/>
                </a:lnTo>
                <a:lnTo>
                  <a:pt x="333845" y="3595124"/>
                </a:lnTo>
                <a:lnTo>
                  <a:pt x="286645" y="3599141"/>
                </a:lnTo>
                <a:lnTo>
                  <a:pt x="239275" y="3602551"/>
                </a:lnTo>
                <a:lnTo>
                  <a:pt x="191738" y="3605350"/>
                </a:lnTo>
                <a:lnTo>
                  <a:pt x="144038" y="3607534"/>
                </a:lnTo>
                <a:lnTo>
                  <a:pt x="96179" y="3609098"/>
                </a:lnTo>
                <a:lnTo>
                  <a:pt x="48165" y="3610040"/>
                </a:lnTo>
                <a:lnTo>
                  <a:pt x="0" y="3610355"/>
                </a:lnTo>
                <a:lnTo>
                  <a:pt x="3610355" y="3610355"/>
                </a:lnTo>
                <a:lnTo>
                  <a:pt x="3610355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19" h="934719">
                <a:moveTo>
                  <a:pt x="934212" y="0"/>
                </a:moveTo>
                <a:lnTo>
                  <a:pt x="0" y="0"/>
                </a:lnTo>
                <a:lnTo>
                  <a:pt x="0" y="934212"/>
                </a:lnTo>
                <a:lnTo>
                  <a:pt x="48074" y="932996"/>
                </a:lnTo>
                <a:lnTo>
                  <a:pt x="95517" y="929389"/>
                </a:lnTo>
                <a:lnTo>
                  <a:pt x="142271" y="923448"/>
                </a:lnTo>
                <a:lnTo>
                  <a:pt x="188276" y="915234"/>
                </a:lnTo>
                <a:lnTo>
                  <a:pt x="233473" y="904803"/>
                </a:lnTo>
                <a:lnTo>
                  <a:pt x="277805" y="892215"/>
                </a:lnTo>
                <a:lnTo>
                  <a:pt x="321213" y="877529"/>
                </a:lnTo>
                <a:lnTo>
                  <a:pt x="363637" y="860804"/>
                </a:lnTo>
                <a:lnTo>
                  <a:pt x="405019" y="842097"/>
                </a:lnTo>
                <a:lnTo>
                  <a:pt x="445300" y="821467"/>
                </a:lnTo>
                <a:lnTo>
                  <a:pt x="484422" y="798974"/>
                </a:lnTo>
                <a:lnTo>
                  <a:pt x="522326" y="774676"/>
                </a:lnTo>
                <a:lnTo>
                  <a:pt x="558953" y="748631"/>
                </a:lnTo>
                <a:lnTo>
                  <a:pt x="594245" y="720899"/>
                </a:lnTo>
                <a:lnTo>
                  <a:pt x="628142" y="691538"/>
                </a:lnTo>
                <a:lnTo>
                  <a:pt x="660587" y="660606"/>
                </a:lnTo>
                <a:lnTo>
                  <a:pt x="691520" y="628162"/>
                </a:lnTo>
                <a:lnTo>
                  <a:pt x="720883" y="594266"/>
                </a:lnTo>
                <a:lnTo>
                  <a:pt x="748616" y="558975"/>
                </a:lnTo>
                <a:lnTo>
                  <a:pt x="774663" y="522348"/>
                </a:lnTo>
                <a:lnTo>
                  <a:pt x="798962" y="484445"/>
                </a:lnTo>
                <a:lnTo>
                  <a:pt x="821457" y="445323"/>
                </a:lnTo>
                <a:lnTo>
                  <a:pt x="842088" y="405041"/>
                </a:lnTo>
                <a:lnTo>
                  <a:pt x="860796" y="363658"/>
                </a:lnTo>
                <a:lnTo>
                  <a:pt x="877524" y="321233"/>
                </a:lnTo>
                <a:lnTo>
                  <a:pt x="892211" y="277824"/>
                </a:lnTo>
                <a:lnTo>
                  <a:pt x="904800" y="233490"/>
                </a:lnTo>
                <a:lnTo>
                  <a:pt x="915232" y="188290"/>
                </a:lnTo>
                <a:lnTo>
                  <a:pt x="923447" y="142282"/>
                </a:lnTo>
                <a:lnTo>
                  <a:pt x="929388" y="95525"/>
                </a:lnTo>
                <a:lnTo>
                  <a:pt x="932996" y="48078"/>
                </a:lnTo>
                <a:lnTo>
                  <a:pt x="934212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081771" y="5591555"/>
            <a:ext cx="1572895" cy="1266825"/>
            <a:chOff x="8081771" y="5591555"/>
            <a:chExt cx="1572895" cy="1266825"/>
          </a:xfrm>
        </p:grpSpPr>
        <p:sp>
          <p:nvSpPr>
            <p:cNvPr id="6" name="object 6"/>
            <p:cNvSpPr/>
            <p:nvPr/>
          </p:nvSpPr>
          <p:spPr>
            <a:xfrm>
              <a:off x="8868155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786384" y="0"/>
                  </a:moveTo>
                  <a:lnTo>
                    <a:pt x="705993" y="4051"/>
                  </a:lnTo>
                  <a:lnTo>
                    <a:pt x="658845" y="10279"/>
                  </a:lnTo>
                  <a:lnTo>
                    <a:pt x="612618" y="19248"/>
                  </a:lnTo>
                  <a:lnTo>
                    <a:pt x="567397" y="30873"/>
                  </a:lnTo>
                  <a:lnTo>
                    <a:pt x="523268" y="45068"/>
                  </a:lnTo>
                  <a:lnTo>
                    <a:pt x="480316" y="61748"/>
                  </a:lnTo>
                  <a:lnTo>
                    <a:pt x="438625" y="80827"/>
                  </a:lnTo>
                  <a:lnTo>
                    <a:pt x="398283" y="102220"/>
                  </a:lnTo>
                  <a:lnTo>
                    <a:pt x="359374" y="125843"/>
                  </a:lnTo>
                  <a:lnTo>
                    <a:pt x="321984" y="151609"/>
                  </a:lnTo>
                  <a:lnTo>
                    <a:pt x="286198" y="179433"/>
                  </a:lnTo>
                  <a:lnTo>
                    <a:pt x="252101" y="209231"/>
                  </a:lnTo>
                  <a:lnTo>
                    <a:pt x="219779" y="240916"/>
                  </a:lnTo>
                  <a:lnTo>
                    <a:pt x="189318" y="274403"/>
                  </a:lnTo>
                  <a:lnTo>
                    <a:pt x="160803" y="309608"/>
                  </a:lnTo>
                  <a:lnTo>
                    <a:pt x="134319" y="346444"/>
                  </a:lnTo>
                  <a:lnTo>
                    <a:pt x="109952" y="384827"/>
                  </a:lnTo>
                  <a:lnTo>
                    <a:pt x="87787" y="424671"/>
                  </a:lnTo>
                  <a:lnTo>
                    <a:pt x="67909" y="465891"/>
                  </a:lnTo>
                  <a:lnTo>
                    <a:pt x="50405" y="508401"/>
                  </a:lnTo>
                  <a:lnTo>
                    <a:pt x="35359" y="552117"/>
                  </a:lnTo>
                  <a:lnTo>
                    <a:pt x="22858" y="596952"/>
                  </a:lnTo>
                  <a:lnTo>
                    <a:pt x="12985" y="642822"/>
                  </a:lnTo>
                  <a:lnTo>
                    <a:pt x="5828" y="689641"/>
                  </a:lnTo>
                  <a:lnTo>
                    <a:pt x="1471" y="737325"/>
                  </a:lnTo>
                  <a:lnTo>
                    <a:pt x="0" y="785787"/>
                  </a:lnTo>
                  <a:lnTo>
                    <a:pt x="0" y="1266443"/>
                  </a:lnTo>
                  <a:lnTo>
                    <a:pt x="47907" y="1265009"/>
                  </a:lnTo>
                  <a:lnTo>
                    <a:pt x="95055" y="1260761"/>
                  </a:lnTo>
                  <a:lnTo>
                    <a:pt x="141361" y="1253783"/>
                  </a:lnTo>
                  <a:lnTo>
                    <a:pt x="186744" y="1244155"/>
                  </a:lnTo>
                  <a:lnTo>
                    <a:pt x="231120" y="1231961"/>
                  </a:lnTo>
                  <a:lnTo>
                    <a:pt x="274407" y="1217283"/>
                  </a:lnTo>
                  <a:lnTo>
                    <a:pt x="316524" y="1200202"/>
                  </a:lnTo>
                  <a:lnTo>
                    <a:pt x="357388" y="1180800"/>
                  </a:lnTo>
                  <a:lnTo>
                    <a:pt x="396917" y="1159161"/>
                  </a:lnTo>
                  <a:lnTo>
                    <a:pt x="435028" y="1135366"/>
                  </a:lnTo>
                  <a:lnTo>
                    <a:pt x="471640" y="1109498"/>
                  </a:lnTo>
                  <a:lnTo>
                    <a:pt x="506670" y="1081638"/>
                  </a:lnTo>
                  <a:lnTo>
                    <a:pt x="540036" y="1051869"/>
                  </a:lnTo>
                  <a:lnTo>
                    <a:pt x="571655" y="1020272"/>
                  </a:lnTo>
                  <a:lnTo>
                    <a:pt x="601446" y="986931"/>
                  </a:lnTo>
                  <a:lnTo>
                    <a:pt x="629327" y="951927"/>
                  </a:lnTo>
                  <a:lnTo>
                    <a:pt x="655214" y="915343"/>
                  </a:lnTo>
                  <a:lnTo>
                    <a:pt x="679026" y="877261"/>
                  </a:lnTo>
                  <a:lnTo>
                    <a:pt x="700681" y="837762"/>
                  </a:lnTo>
                  <a:lnTo>
                    <a:pt x="720096" y="796930"/>
                  </a:lnTo>
                  <a:lnTo>
                    <a:pt x="737189" y="754845"/>
                  </a:lnTo>
                  <a:lnTo>
                    <a:pt x="751878" y="711592"/>
                  </a:lnTo>
                  <a:lnTo>
                    <a:pt x="764081" y="667250"/>
                  </a:lnTo>
                  <a:lnTo>
                    <a:pt x="773715" y="621904"/>
                  </a:lnTo>
                  <a:lnTo>
                    <a:pt x="780698" y="575635"/>
                  </a:lnTo>
                  <a:lnTo>
                    <a:pt x="784948" y="528525"/>
                  </a:lnTo>
                  <a:lnTo>
                    <a:pt x="786384" y="480656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81771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0" y="0"/>
                  </a:moveTo>
                  <a:lnTo>
                    <a:pt x="0" y="480656"/>
                  </a:lnTo>
                  <a:lnTo>
                    <a:pt x="1435" y="528525"/>
                  </a:lnTo>
                  <a:lnTo>
                    <a:pt x="5685" y="575635"/>
                  </a:lnTo>
                  <a:lnTo>
                    <a:pt x="12668" y="621904"/>
                  </a:lnTo>
                  <a:lnTo>
                    <a:pt x="22302" y="667250"/>
                  </a:lnTo>
                  <a:lnTo>
                    <a:pt x="34505" y="711592"/>
                  </a:lnTo>
                  <a:lnTo>
                    <a:pt x="49194" y="754845"/>
                  </a:lnTo>
                  <a:lnTo>
                    <a:pt x="66287" y="796930"/>
                  </a:lnTo>
                  <a:lnTo>
                    <a:pt x="85702" y="837762"/>
                  </a:lnTo>
                  <a:lnTo>
                    <a:pt x="107357" y="877261"/>
                  </a:lnTo>
                  <a:lnTo>
                    <a:pt x="131169" y="915343"/>
                  </a:lnTo>
                  <a:lnTo>
                    <a:pt x="157056" y="951927"/>
                  </a:lnTo>
                  <a:lnTo>
                    <a:pt x="184937" y="986931"/>
                  </a:lnTo>
                  <a:lnTo>
                    <a:pt x="214728" y="1020272"/>
                  </a:lnTo>
                  <a:lnTo>
                    <a:pt x="246347" y="1051869"/>
                  </a:lnTo>
                  <a:lnTo>
                    <a:pt x="279713" y="1081638"/>
                  </a:lnTo>
                  <a:lnTo>
                    <a:pt x="314743" y="1109498"/>
                  </a:lnTo>
                  <a:lnTo>
                    <a:pt x="351355" y="1135366"/>
                  </a:lnTo>
                  <a:lnTo>
                    <a:pt x="389466" y="1159161"/>
                  </a:lnTo>
                  <a:lnTo>
                    <a:pt x="428995" y="1180800"/>
                  </a:lnTo>
                  <a:lnTo>
                    <a:pt x="469859" y="1200202"/>
                  </a:lnTo>
                  <a:lnTo>
                    <a:pt x="511976" y="1217283"/>
                  </a:lnTo>
                  <a:lnTo>
                    <a:pt x="555263" y="1231961"/>
                  </a:lnTo>
                  <a:lnTo>
                    <a:pt x="599639" y="1244155"/>
                  </a:lnTo>
                  <a:lnTo>
                    <a:pt x="645022" y="1253783"/>
                  </a:lnTo>
                  <a:lnTo>
                    <a:pt x="691328" y="1260761"/>
                  </a:lnTo>
                  <a:lnTo>
                    <a:pt x="738476" y="1265009"/>
                  </a:lnTo>
                  <a:lnTo>
                    <a:pt x="786383" y="1266443"/>
                  </a:lnTo>
                  <a:lnTo>
                    <a:pt x="786383" y="785787"/>
                  </a:lnTo>
                  <a:lnTo>
                    <a:pt x="784912" y="737325"/>
                  </a:lnTo>
                  <a:lnTo>
                    <a:pt x="780555" y="689641"/>
                  </a:lnTo>
                  <a:lnTo>
                    <a:pt x="773398" y="642822"/>
                  </a:lnTo>
                  <a:lnTo>
                    <a:pt x="763525" y="596952"/>
                  </a:lnTo>
                  <a:lnTo>
                    <a:pt x="751024" y="552117"/>
                  </a:lnTo>
                  <a:lnTo>
                    <a:pt x="735978" y="508401"/>
                  </a:lnTo>
                  <a:lnTo>
                    <a:pt x="718474" y="465891"/>
                  </a:lnTo>
                  <a:lnTo>
                    <a:pt x="698596" y="424671"/>
                  </a:lnTo>
                  <a:lnTo>
                    <a:pt x="676431" y="384827"/>
                  </a:lnTo>
                  <a:lnTo>
                    <a:pt x="652064" y="346444"/>
                  </a:lnTo>
                  <a:lnTo>
                    <a:pt x="625580" y="309608"/>
                  </a:lnTo>
                  <a:lnTo>
                    <a:pt x="597065" y="274403"/>
                  </a:lnTo>
                  <a:lnTo>
                    <a:pt x="566604" y="240916"/>
                  </a:lnTo>
                  <a:lnTo>
                    <a:pt x="534282" y="209231"/>
                  </a:lnTo>
                  <a:lnTo>
                    <a:pt x="500185" y="179433"/>
                  </a:lnTo>
                  <a:lnTo>
                    <a:pt x="464399" y="151609"/>
                  </a:lnTo>
                  <a:lnTo>
                    <a:pt x="427009" y="125843"/>
                  </a:lnTo>
                  <a:lnTo>
                    <a:pt x="388100" y="102220"/>
                  </a:lnTo>
                  <a:lnTo>
                    <a:pt x="347758" y="80827"/>
                  </a:lnTo>
                  <a:lnTo>
                    <a:pt x="306067" y="61748"/>
                  </a:lnTo>
                  <a:lnTo>
                    <a:pt x="263115" y="45068"/>
                  </a:lnTo>
                  <a:lnTo>
                    <a:pt x="218986" y="30873"/>
                  </a:lnTo>
                  <a:lnTo>
                    <a:pt x="173765" y="19248"/>
                  </a:lnTo>
                  <a:lnTo>
                    <a:pt x="127538" y="10279"/>
                  </a:lnTo>
                  <a:lnTo>
                    <a:pt x="80391" y="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46428" y="887984"/>
            <a:ext cx="6487795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Syllabus</a:t>
            </a:r>
            <a:r>
              <a:rPr spc="-215" dirty="0"/>
              <a:t> </a:t>
            </a:r>
            <a:r>
              <a:rPr spc="-165" dirty="0"/>
              <a:t>de</a:t>
            </a:r>
            <a:r>
              <a:rPr spc="-235" dirty="0"/>
              <a:t> </a:t>
            </a:r>
            <a:r>
              <a:rPr spc="10" dirty="0">
                <a:solidFill>
                  <a:srgbClr val="0068FF"/>
                </a:solidFill>
              </a:rPr>
              <a:t>la</a:t>
            </a:r>
            <a:r>
              <a:rPr spc="-229" dirty="0">
                <a:solidFill>
                  <a:srgbClr val="0068FF"/>
                </a:solidFill>
              </a:rPr>
              <a:t> </a:t>
            </a:r>
            <a:r>
              <a:rPr spc="-110" dirty="0">
                <a:solidFill>
                  <a:srgbClr val="0068FF"/>
                </a:solidFill>
              </a:rPr>
              <a:t>s</a:t>
            </a:r>
            <a:r>
              <a:rPr spc="-114" dirty="0">
                <a:solidFill>
                  <a:srgbClr val="0068FF"/>
                </a:solidFill>
              </a:rPr>
              <a:t>é</a:t>
            </a:r>
            <a:r>
              <a:rPr spc="-150" dirty="0">
                <a:solidFill>
                  <a:srgbClr val="0068FF"/>
                </a:solidFill>
              </a:rPr>
              <a:t>ance</a:t>
            </a:r>
            <a:r>
              <a:rPr spc="-225" dirty="0">
                <a:solidFill>
                  <a:srgbClr val="0068FF"/>
                </a:solidFill>
              </a:rPr>
              <a:t> </a:t>
            </a:r>
            <a:r>
              <a:rPr spc="-425" dirty="0">
                <a:solidFill>
                  <a:srgbClr val="0068FF"/>
                </a:solidFill>
              </a:rPr>
              <a:t>J1</a:t>
            </a: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800" spc="-25" dirty="0"/>
              <a:t>A</a:t>
            </a:r>
            <a:r>
              <a:rPr sz="2800" spc="-195" dirty="0"/>
              <a:t>u</a:t>
            </a:r>
            <a:r>
              <a:rPr sz="2800" spc="-160" dirty="0"/>
              <a:t>t</a:t>
            </a:r>
            <a:r>
              <a:rPr sz="2800" spc="10" dirty="0"/>
              <a:t>om</a:t>
            </a:r>
            <a:r>
              <a:rPr sz="2800" spc="-5" dirty="0"/>
              <a:t>a</a:t>
            </a:r>
            <a:r>
              <a:rPr sz="2800" spc="-20" dirty="0"/>
              <a:t>tis</a:t>
            </a:r>
            <a:r>
              <a:rPr sz="2800" spc="-45" dirty="0"/>
              <a:t>a</a:t>
            </a:r>
            <a:r>
              <a:rPr sz="2800" spc="-130" dirty="0"/>
              <a:t>tion</a:t>
            </a:r>
            <a:r>
              <a:rPr sz="2800" spc="-114" dirty="0"/>
              <a:t> </a:t>
            </a:r>
            <a:r>
              <a:rPr sz="2800" spc="20" dirty="0"/>
              <a:t>I</a:t>
            </a:r>
            <a:r>
              <a:rPr sz="2800" spc="-85" dirty="0"/>
              <a:t>ndu</a:t>
            </a:r>
            <a:r>
              <a:rPr sz="2800" spc="-75" dirty="0"/>
              <a:t>s</a:t>
            </a:r>
            <a:r>
              <a:rPr sz="2800" spc="-155" dirty="0"/>
              <a:t>trielle</a:t>
            </a:r>
            <a:r>
              <a:rPr sz="2800" spc="-114" dirty="0"/>
              <a:t> </a:t>
            </a:r>
            <a:r>
              <a:rPr sz="2800" spc="700" dirty="0"/>
              <a:t>–</a:t>
            </a:r>
            <a:r>
              <a:rPr sz="2800" spc="-140" dirty="0"/>
              <a:t> </a:t>
            </a:r>
            <a:r>
              <a:rPr sz="2800" spc="-35" dirty="0"/>
              <a:t>Ni</a:t>
            </a:r>
            <a:r>
              <a:rPr sz="2800" spc="-105" dirty="0"/>
              <a:t>v</a:t>
            </a:r>
            <a:r>
              <a:rPr sz="2800" spc="-175" dirty="0"/>
              <a:t>e</a:t>
            </a:r>
            <a:r>
              <a:rPr sz="2800" spc="-30" dirty="0"/>
              <a:t>au</a:t>
            </a:r>
            <a:r>
              <a:rPr sz="2800" spc="-145" dirty="0"/>
              <a:t> </a:t>
            </a:r>
            <a:r>
              <a:rPr sz="2800" spc="-180" dirty="0"/>
              <a:t>1</a:t>
            </a:r>
            <a:endParaRPr sz="28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91005" y="2639560"/>
          <a:ext cx="6019165" cy="1589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9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328">
                <a:tc>
                  <a:txBody>
                    <a:bodyPr/>
                    <a:lstStyle/>
                    <a:p>
                      <a:pPr marL="127000">
                        <a:lnSpc>
                          <a:spcPts val="2310"/>
                        </a:lnSpc>
                      </a:pPr>
                      <a:r>
                        <a:rPr sz="2000" b="1" spc="-110" dirty="0">
                          <a:latin typeface="Trebuchet MS"/>
                          <a:cs typeface="Trebuchet MS"/>
                        </a:rPr>
                        <a:t>1.Généralités</a:t>
                      </a:r>
                      <a:r>
                        <a:rPr sz="20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80" dirty="0"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2000" b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40" dirty="0">
                          <a:latin typeface="Trebuchet MS"/>
                          <a:cs typeface="Trebuchet MS"/>
                        </a:rPr>
                        <a:t>l'automatisme</a:t>
                      </a:r>
                      <a:r>
                        <a:rPr sz="2000" b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75" dirty="0">
                          <a:latin typeface="Trebuchet MS"/>
                          <a:cs typeface="Trebuchet MS"/>
                        </a:rPr>
                        <a:t>Industriel</a:t>
                      </a:r>
                      <a:r>
                        <a:rPr sz="2000" b="1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90" dirty="0">
                          <a:solidFill>
                            <a:srgbClr val="0068FF"/>
                          </a:solidFill>
                          <a:latin typeface="Trebuchet MS"/>
                          <a:cs typeface="Trebuchet MS"/>
                        </a:rPr>
                        <a:t>(J1)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86">
                <a:tc>
                  <a:txBody>
                    <a:bodyPr/>
                    <a:lstStyle/>
                    <a:p>
                      <a:pPr marL="667385">
                        <a:lnSpc>
                          <a:spcPts val="1880"/>
                        </a:lnSpc>
                      </a:pPr>
                      <a:r>
                        <a:rPr sz="1600" b="1" spc="-95" dirty="0">
                          <a:latin typeface="Trebuchet MS"/>
                          <a:cs typeface="Trebuchet MS"/>
                        </a:rPr>
                        <a:t>1.1.Introduction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00">
                <a:tc>
                  <a:txBody>
                    <a:bodyPr/>
                    <a:lstStyle/>
                    <a:p>
                      <a:pPr marL="667385">
                        <a:lnSpc>
                          <a:spcPts val="1880"/>
                        </a:lnSpc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1.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00" b="1" spc="-60" dirty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emple</a:t>
                      </a:r>
                      <a:r>
                        <a:rPr sz="1600" b="1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es</a:t>
                      </a:r>
                      <a:r>
                        <a:rPr sz="16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plications</a:t>
                      </a:r>
                      <a:r>
                        <a:rPr sz="1600" b="1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600" b="1" spc="-45" dirty="0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au</a:t>
                      </a:r>
                      <a:r>
                        <a:rPr sz="1600" b="1" spc="-1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om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tisme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7">
                <a:tc>
                  <a:txBody>
                    <a:bodyPr/>
                    <a:lstStyle/>
                    <a:p>
                      <a:pPr marL="6673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1.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600" b="1" spc="-2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b="1" spc="-55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b="1" spc="-2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ème</a:t>
                      </a:r>
                      <a:r>
                        <a:rPr sz="1600" b="1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1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600" b="1" spc="-2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om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tisé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28">
                <a:tc>
                  <a:txBody>
                    <a:bodyPr/>
                    <a:lstStyle/>
                    <a:p>
                      <a:pPr marL="667385">
                        <a:lnSpc>
                          <a:spcPts val="1880"/>
                        </a:lnSpc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.4</a:t>
                      </a:r>
                      <a:r>
                        <a:rPr sz="1600" b="1" spc="-7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Cap</a:t>
                      </a:r>
                      <a:r>
                        <a:rPr sz="1600" b="1" spc="-2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600" b="1" spc="-2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600" b="1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1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ion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600" b="1" spc="-2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444">
                <a:tc>
                  <a:txBody>
                    <a:bodyPr/>
                    <a:lstStyle/>
                    <a:p>
                      <a:pPr marL="667385">
                        <a:lnSpc>
                          <a:spcPts val="1855"/>
                        </a:lnSpc>
                      </a:pPr>
                      <a:r>
                        <a:rPr sz="1600" b="1" spc="-100" dirty="0">
                          <a:latin typeface="Trebuchet MS"/>
                          <a:cs typeface="Trebuchet MS"/>
                        </a:rPr>
                        <a:t>1.5.Architecture</a:t>
                      </a:r>
                      <a:r>
                        <a:rPr sz="16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35" dirty="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sz="16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35" dirty="0">
                          <a:latin typeface="Trebuchet MS"/>
                          <a:cs typeface="Trebuchet MS"/>
                        </a:rPr>
                        <a:t>automates</a:t>
                      </a:r>
                      <a:r>
                        <a:rPr sz="1600" b="1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20" dirty="0">
                          <a:latin typeface="Trebuchet MS"/>
                          <a:cs typeface="Trebuchet MS"/>
                        </a:rPr>
                        <a:t>programmables</a:t>
                      </a:r>
                      <a:r>
                        <a:rPr sz="1600" b="1" spc="-70" dirty="0">
                          <a:latin typeface="Trebuchet MS"/>
                          <a:cs typeface="Trebuchet MS"/>
                        </a:rPr>
                        <a:t> industriels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914890" cy="315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25" dirty="0">
                <a:latin typeface="Trebuchet MS"/>
                <a:cs typeface="Trebuchet MS"/>
              </a:rPr>
              <a:t>Mesurer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une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grandeur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physique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pour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exploiter </a:t>
            </a:r>
            <a:r>
              <a:rPr sz="2400" spc="-90" dirty="0">
                <a:latin typeface="Trebuchet MS"/>
                <a:cs typeface="Trebuchet MS"/>
              </a:rPr>
              <a:t>correctement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système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au</a:t>
            </a:r>
            <a:r>
              <a:rPr sz="2400" spc="-55" dirty="0">
                <a:latin typeface="Trebuchet MS"/>
                <a:cs typeface="Trebuchet MS"/>
              </a:rPr>
              <a:t>t</a:t>
            </a: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m</a:t>
            </a:r>
            <a:r>
              <a:rPr sz="2400" spc="-30" dirty="0">
                <a:latin typeface="Trebuchet MS"/>
                <a:cs typeface="Trebuchet MS"/>
              </a:rPr>
              <a:t>atis</a:t>
            </a:r>
            <a:r>
              <a:rPr sz="2400" spc="-35" dirty="0">
                <a:latin typeface="Trebuchet MS"/>
                <a:cs typeface="Trebuchet MS"/>
              </a:rPr>
              <a:t>é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il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est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néce</a:t>
            </a:r>
            <a:r>
              <a:rPr sz="2400" spc="-55" dirty="0">
                <a:latin typeface="Trebuchet MS"/>
                <a:cs typeface="Trebuchet MS"/>
              </a:rPr>
              <a:t>s</a:t>
            </a:r>
            <a:r>
              <a:rPr sz="2400" spc="-15" dirty="0">
                <a:latin typeface="Trebuchet MS"/>
                <a:cs typeface="Trebuchet MS"/>
              </a:rPr>
              <a:t>sai</a:t>
            </a:r>
            <a:r>
              <a:rPr sz="2400" spc="-40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spc="-25" dirty="0">
                <a:latin typeface="Trebuchet MS"/>
                <a:cs typeface="Trebuchet MS"/>
              </a:rPr>
              <a:t>De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mesurer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variations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certaines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0068FF"/>
                </a:solidFill>
                <a:latin typeface="Trebuchet MS"/>
                <a:cs typeface="Trebuchet MS"/>
              </a:rPr>
              <a:t>grandeurs</a:t>
            </a:r>
            <a:r>
              <a:rPr sz="20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0068FF"/>
                </a:solidFill>
                <a:latin typeface="Trebuchet MS"/>
                <a:cs typeface="Trebuchet MS"/>
              </a:rPr>
              <a:t>physiques:</a:t>
            </a:r>
            <a:endParaRPr sz="2000">
              <a:latin typeface="Trebuchet MS"/>
              <a:cs typeface="Trebuchet MS"/>
            </a:endParaRPr>
          </a:p>
          <a:p>
            <a:pPr marL="1436370" lvl="4" indent="-457834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1436370" algn="l"/>
                <a:tab pos="1437005" algn="l"/>
              </a:tabLst>
            </a:pPr>
            <a:r>
              <a:rPr sz="1600" spc="10" dirty="0">
                <a:latin typeface="Trebuchet MS"/>
                <a:cs typeface="Trebuchet MS"/>
              </a:rPr>
              <a:t>La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vitesse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du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vent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pour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un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store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automatisé</a:t>
            </a:r>
            <a:endParaRPr sz="1600">
              <a:latin typeface="Trebuchet MS"/>
              <a:cs typeface="Trebuchet MS"/>
            </a:endParaRPr>
          </a:p>
          <a:p>
            <a:pPr marL="1436370" lvl="4" indent="-457834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436370" algn="l"/>
                <a:tab pos="1437005" algn="l"/>
              </a:tabLst>
            </a:pPr>
            <a:r>
              <a:rPr sz="1600" spc="-35" dirty="0">
                <a:latin typeface="Trebuchet MS"/>
                <a:cs typeface="Trebuchet MS"/>
              </a:rPr>
              <a:t>L</a:t>
            </a:r>
            <a:r>
              <a:rPr sz="1600" spc="50" dirty="0">
                <a:latin typeface="Trebuchet MS"/>
                <a:cs typeface="Trebuchet MS"/>
              </a:rPr>
              <a:t>a</a:t>
            </a:r>
            <a:r>
              <a:rPr sz="1600" spc="-50" dirty="0">
                <a:latin typeface="Trebuchet MS"/>
                <a:cs typeface="Trebuchet MS"/>
              </a:rPr>
              <a:t> p</a:t>
            </a:r>
            <a:r>
              <a:rPr sz="1600" spc="-55" dirty="0">
                <a:latin typeface="Trebuchet MS"/>
                <a:cs typeface="Trebuchet MS"/>
              </a:rPr>
              <a:t>r</a:t>
            </a:r>
            <a:r>
              <a:rPr sz="1600" spc="-10" dirty="0">
                <a:latin typeface="Trebuchet MS"/>
                <a:cs typeface="Trebuchet MS"/>
              </a:rPr>
              <a:t>e</a:t>
            </a:r>
            <a:r>
              <a:rPr sz="1600" spc="-30" dirty="0">
                <a:latin typeface="Trebuchet MS"/>
                <a:cs typeface="Trebuchet MS"/>
              </a:rPr>
              <a:t>s</a:t>
            </a:r>
            <a:r>
              <a:rPr sz="1600" spc="40" dirty="0">
                <a:latin typeface="Trebuchet MS"/>
                <a:cs typeface="Trebuchet MS"/>
              </a:rPr>
              <a:t>s</a:t>
            </a:r>
            <a:r>
              <a:rPr sz="1600" spc="-35" dirty="0">
                <a:latin typeface="Trebuchet MS"/>
                <a:cs typeface="Trebuchet MS"/>
              </a:rPr>
              <a:t>ion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d</a:t>
            </a:r>
            <a:r>
              <a:rPr sz="1600" spc="-100" dirty="0">
                <a:latin typeface="Trebuchet MS"/>
                <a:cs typeface="Trebuchet MS"/>
              </a:rPr>
              <a:t>’</a:t>
            </a:r>
            <a:r>
              <a:rPr sz="1600" spc="40" dirty="0">
                <a:latin typeface="Trebuchet MS"/>
                <a:cs typeface="Trebuchet MS"/>
              </a:rPr>
              <a:t>a</a:t>
            </a:r>
            <a:r>
              <a:rPr sz="1600" spc="-70" dirty="0">
                <a:latin typeface="Trebuchet MS"/>
                <a:cs typeface="Trebuchet MS"/>
              </a:rPr>
              <a:t>ir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d</a:t>
            </a:r>
            <a:r>
              <a:rPr sz="1600" spc="20" dirty="0">
                <a:latin typeface="Trebuchet MS"/>
                <a:cs typeface="Trebuchet MS"/>
              </a:rPr>
              <a:t>a</a:t>
            </a:r>
            <a:r>
              <a:rPr sz="1600" dirty="0">
                <a:latin typeface="Trebuchet MS"/>
                <a:cs typeface="Trebuchet MS"/>
              </a:rPr>
              <a:t>n</a:t>
            </a:r>
            <a:r>
              <a:rPr sz="1600" spc="5" dirty="0">
                <a:latin typeface="Trebuchet MS"/>
                <a:cs typeface="Trebuchet MS"/>
              </a:rPr>
              <a:t>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le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r</a:t>
            </a:r>
            <a:r>
              <a:rPr sz="1600" spc="-10" dirty="0">
                <a:latin typeface="Trebuchet MS"/>
                <a:cs typeface="Trebuchet MS"/>
              </a:rPr>
              <a:t>é</a:t>
            </a:r>
            <a:r>
              <a:rPr sz="1600" spc="-20" dirty="0">
                <a:latin typeface="Trebuchet MS"/>
                <a:cs typeface="Trebuchet MS"/>
              </a:rPr>
              <a:t>s</a:t>
            </a:r>
            <a:r>
              <a:rPr sz="1600" spc="-85" dirty="0">
                <a:latin typeface="Trebuchet MS"/>
                <a:cs typeface="Trebuchet MS"/>
              </a:rPr>
              <a:t>e</a:t>
            </a:r>
            <a:r>
              <a:rPr sz="1600" spc="40" dirty="0">
                <a:latin typeface="Trebuchet MS"/>
                <a:cs typeface="Trebuchet MS"/>
              </a:rPr>
              <a:t>a</a:t>
            </a:r>
            <a:r>
              <a:rPr sz="1600" spc="-40" dirty="0">
                <a:latin typeface="Trebuchet MS"/>
                <a:cs typeface="Trebuchet MS"/>
              </a:rPr>
              <a:t>u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d</a:t>
            </a:r>
            <a:r>
              <a:rPr sz="1600" spc="-100" dirty="0">
                <a:latin typeface="Trebuchet MS"/>
                <a:cs typeface="Trebuchet MS"/>
              </a:rPr>
              <a:t>’</a:t>
            </a:r>
            <a:r>
              <a:rPr sz="1600" spc="40" dirty="0">
                <a:latin typeface="Trebuchet MS"/>
                <a:cs typeface="Trebuchet MS"/>
              </a:rPr>
              <a:t>a</a:t>
            </a:r>
            <a:r>
              <a:rPr sz="1600" spc="-70" dirty="0">
                <a:latin typeface="Trebuchet MS"/>
                <a:cs typeface="Trebuchet MS"/>
              </a:rPr>
              <a:t>l</a:t>
            </a:r>
            <a:r>
              <a:rPr sz="1600" spc="-75" dirty="0">
                <a:latin typeface="Trebuchet MS"/>
                <a:cs typeface="Trebuchet MS"/>
              </a:rPr>
              <a:t>i</a:t>
            </a:r>
            <a:r>
              <a:rPr sz="1600" spc="-40" dirty="0">
                <a:latin typeface="Trebuchet MS"/>
                <a:cs typeface="Trebuchet MS"/>
              </a:rPr>
              <a:t>me</a:t>
            </a:r>
            <a:r>
              <a:rPr sz="1600" spc="-45" dirty="0">
                <a:latin typeface="Trebuchet MS"/>
                <a:cs typeface="Trebuchet MS"/>
              </a:rPr>
              <a:t>n</a:t>
            </a:r>
            <a:r>
              <a:rPr sz="1600" spc="-95" dirty="0">
                <a:latin typeface="Trebuchet MS"/>
                <a:cs typeface="Trebuchet MS"/>
              </a:rPr>
              <a:t>t</a:t>
            </a:r>
            <a:r>
              <a:rPr sz="1600" spc="40" dirty="0">
                <a:latin typeface="Trebuchet MS"/>
                <a:cs typeface="Trebuchet MS"/>
              </a:rPr>
              <a:t>a</a:t>
            </a:r>
            <a:r>
              <a:rPr sz="1600" spc="-75" dirty="0">
                <a:latin typeface="Trebuchet MS"/>
                <a:cs typeface="Trebuchet MS"/>
              </a:rPr>
              <a:t>t</a:t>
            </a:r>
            <a:r>
              <a:rPr sz="1600" spc="-60" dirty="0">
                <a:latin typeface="Trebuchet MS"/>
                <a:cs typeface="Trebuchet MS"/>
              </a:rPr>
              <a:t>i</a:t>
            </a:r>
            <a:r>
              <a:rPr sz="1600" spc="-30" dirty="0">
                <a:latin typeface="Trebuchet MS"/>
                <a:cs typeface="Trebuchet MS"/>
              </a:rPr>
              <a:t>o</a:t>
            </a:r>
            <a:r>
              <a:rPr sz="1600" spc="-25" dirty="0">
                <a:latin typeface="Trebuchet MS"/>
                <a:cs typeface="Trebuchet MS"/>
              </a:rPr>
              <a:t>n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d’un </a:t>
            </a:r>
            <a:r>
              <a:rPr sz="1600" spc="40" dirty="0">
                <a:latin typeface="Trebuchet MS"/>
                <a:cs typeface="Trebuchet MS"/>
              </a:rPr>
              <a:t>a</a:t>
            </a:r>
            <a:r>
              <a:rPr sz="1600" spc="-65" dirty="0">
                <a:latin typeface="Trebuchet MS"/>
                <a:cs typeface="Trebuchet MS"/>
              </a:rPr>
              <a:t>u</a:t>
            </a:r>
            <a:r>
              <a:rPr sz="1600" spc="-75" dirty="0">
                <a:latin typeface="Trebuchet MS"/>
                <a:cs typeface="Trebuchet MS"/>
              </a:rPr>
              <a:t>t</a:t>
            </a:r>
            <a:r>
              <a:rPr sz="1600" spc="10" dirty="0">
                <a:latin typeface="Trebuchet MS"/>
                <a:cs typeface="Trebuchet MS"/>
              </a:rPr>
              <a:t>om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75" dirty="0">
                <a:latin typeface="Trebuchet MS"/>
                <a:cs typeface="Trebuchet MS"/>
              </a:rPr>
              <a:t>t</a:t>
            </a:r>
            <a:r>
              <a:rPr sz="1600" spc="-60" dirty="0">
                <a:latin typeface="Trebuchet MS"/>
                <a:cs typeface="Trebuchet MS"/>
              </a:rPr>
              <a:t>i</a:t>
            </a:r>
            <a:r>
              <a:rPr sz="1600" spc="40" dirty="0">
                <a:latin typeface="Trebuchet MS"/>
                <a:cs typeface="Trebuchet MS"/>
              </a:rPr>
              <a:t>s</a:t>
            </a:r>
            <a:r>
              <a:rPr sz="1600" spc="-35" dirty="0">
                <a:latin typeface="Trebuchet MS"/>
                <a:cs typeface="Trebuchet MS"/>
              </a:rPr>
              <a:t>me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pne</a:t>
            </a:r>
            <a:r>
              <a:rPr sz="1600" spc="-35" dirty="0">
                <a:latin typeface="Trebuchet MS"/>
                <a:cs typeface="Trebuchet MS"/>
              </a:rPr>
              <a:t>u</a:t>
            </a:r>
            <a:r>
              <a:rPr sz="1600" spc="35" dirty="0">
                <a:latin typeface="Trebuchet MS"/>
                <a:cs typeface="Trebuchet MS"/>
              </a:rPr>
              <a:t>m</a:t>
            </a:r>
            <a:r>
              <a:rPr sz="1600" spc="10" dirty="0">
                <a:latin typeface="Trebuchet MS"/>
                <a:cs typeface="Trebuchet MS"/>
              </a:rPr>
              <a:t>a</a:t>
            </a:r>
            <a:r>
              <a:rPr sz="1600" spc="-75" dirty="0">
                <a:latin typeface="Trebuchet MS"/>
                <a:cs typeface="Trebuchet MS"/>
              </a:rPr>
              <a:t>t</a:t>
            </a:r>
            <a:r>
              <a:rPr sz="1600" spc="-60" dirty="0">
                <a:latin typeface="Trebuchet MS"/>
                <a:cs typeface="Trebuchet MS"/>
              </a:rPr>
              <a:t>i</a:t>
            </a:r>
            <a:r>
              <a:rPr sz="1600" spc="-35" dirty="0">
                <a:latin typeface="Trebuchet MS"/>
                <a:cs typeface="Trebuchet MS"/>
              </a:rPr>
              <a:t>que</a:t>
            </a:r>
            <a:endParaRPr sz="1600">
              <a:latin typeface="Trebuchet MS"/>
              <a:cs typeface="Trebuchet MS"/>
            </a:endParaRPr>
          </a:p>
          <a:p>
            <a:pPr marL="1436370" lvl="4" indent="-457834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436370" algn="l"/>
                <a:tab pos="1437005" algn="l"/>
              </a:tabLst>
            </a:pPr>
            <a:r>
              <a:rPr sz="1600" spc="10" dirty="0">
                <a:latin typeface="Trebuchet MS"/>
                <a:cs typeface="Trebuchet MS"/>
              </a:rPr>
              <a:t>La</a:t>
            </a:r>
            <a:r>
              <a:rPr sz="1600" spc="-55" dirty="0">
                <a:latin typeface="Trebuchet MS"/>
                <a:cs typeface="Trebuchet MS"/>
              </a:rPr>
              <a:t> température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de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l’eau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dans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un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lave-linge.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914890" cy="3433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25" dirty="0">
                <a:latin typeface="Trebuchet MS"/>
                <a:cs typeface="Trebuchet MS"/>
              </a:rPr>
              <a:t>Mesurer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une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grandeur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physique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pour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exploiter </a:t>
            </a:r>
            <a:r>
              <a:rPr sz="2400" spc="-90" dirty="0">
                <a:latin typeface="Trebuchet MS"/>
                <a:cs typeface="Trebuchet MS"/>
              </a:rPr>
              <a:t>correctement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système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au</a:t>
            </a:r>
            <a:r>
              <a:rPr sz="2400" spc="-55" dirty="0">
                <a:latin typeface="Trebuchet MS"/>
                <a:cs typeface="Trebuchet MS"/>
              </a:rPr>
              <a:t>t</a:t>
            </a: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m</a:t>
            </a:r>
            <a:r>
              <a:rPr sz="2400" spc="-30" dirty="0">
                <a:latin typeface="Trebuchet MS"/>
                <a:cs typeface="Trebuchet MS"/>
              </a:rPr>
              <a:t>atis</a:t>
            </a:r>
            <a:r>
              <a:rPr sz="2400" spc="-35" dirty="0">
                <a:latin typeface="Trebuchet MS"/>
                <a:cs typeface="Trebuchet MS"/>
              </a:rPr>
              <a:t>é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il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est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néce</a:t>
            </a:r>
            <a:r>
              <a:rPr sz="2400" spc="-55" dirty="0">
                <a:latin typeface="Trebuchet MS"/>
                <a:cs typeface="Trebuchet MS"/>
              </a:rPr>
              <a:t>s</a:t>
            </a:r>
            <a:r>
              <a:rPr sz="2400" spc="-15" dirty="0">
                <a:latin typeface="Trebuchet MS"/>
                <a:cs typeface="Trebuchet MS"/>
              </a:rPr>
              <a:t>sai</a:t>
            </a:r>
            <a:r>
              <a:rPr sz="2400" spc="-40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1046480" lvl="3" indent="-52514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2000" spc="-30" dirty="0">
                <a:latin typeface="Trebuchet MS"/>
                <a:cs typeface="Trebuchet MS"/>
              </a:rPr>
              <a:t>D</a:t>
            </a:r>
            <a:r>
              <a:rPr sz="2000" spc="-20" dirty="0">
                <a:latin typeface="Trebuchet MS"/>
                <a:cs typeface="Trebuchet MS"/>
              </a:rPr>
              <a:t>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</a:t>
            </a:r>
            <a:r>
              <a:rPr sz="2000" spc="-55" dirty="0">
                <a:latin typeface="Trebuchet MS"/>
                <a:cs typeface="Trebuchet MS"/>
              </a:rPr>
              <a:t>n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14" dirty="0">
                <a:latin typeface="Trebuchet MS"/>
                <a:cs typeface="Trebuchet MS"/>
              </a:rPr>
              <a:t>r</a:t>
            </a:r>
            <a:r>
              <a:rPr sz="2000" spc="-80" dirty="0">
                <a:latin typeface="Trebuchet MS"/>
                <a:cs typeface="Trebuchet MS"/>
              </a:rPr>
              <a:t>ôle</a:t>
            </a:r>
            <a:r>
              <a:rPr sz="2000" spc="-65" dirty="0">
                <a:latin typeface="Trebuchet MS"/>
                <a:cs typeface="Trebuchet MS"/>
              </a:rPr>
              <a:t>r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000" spc="-204" dirty="0">
                <a:solidFill>
                  <a:srgbClr val="0068FF"/>
                </a:solidFill>
                <a:latin typeface="Trebuchet MS"/>
                <a:cs typeface="Trebuchet MS"/>
              </a:rPr>
              <a:t>’</a:t>
            </a:r>
            <a:r>
              <a:rPr sz="2000" spc="-100" dirty="0">
                <a:solidFill>
                  <a:srgbClr val="0068FF"/>
                </a:solidFill>
                <a:latin typeface="Trebuchet MS"/>
                <a:cs typeface="Trebuchet MS"/>
              </a:rPr>
              <a:t>ét</a:t>
            </a:r>
            <a:r>
              <a:rPr sz="2000" spc="-15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000" spc="-1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0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0068FF"/>
                </a:solidFill>
                <a:latin typeface="Trebuchet MS"/>
                <a:cs typeface="Trebuchet MS"/>
              </a:rPr>
              <a:t>p</a:t>
            </a:r>
            <a:r>
              <a:rPr sz="2000" spc="-45" dirty="0">
                <a:solidFill>
                  <a:srgbClr val="0068FF"/>
                </a:solidFill>
                <a:latin typeface="Trebuchet MS"/>
                <a:cs typeface="Trebuchet MS"/>
              </a:rPr>
              <a:t>h</a:t>
            </a:r>
            <a:r>
              <a:rPr sz="2000" spc="-80" dirty="0">
                <a:solidFill>
                  <a:srgbClr val="0068FF"/>
                </a:solidFill>
                <a:latin typeface="Trebuchet MS"/>
                <a:cs typeface="Trebuchet MS"/>
              </a:rPr>
              <a:t>y</a:t>
            </a:r>
            <a:r>
              <a:rPr sz="2000" spc="-25" dirty="0">
                <a:solidFill>
                  <a:srgbClr val="0068FF"/>
                </a:solidFill>
                <a:latin typeface="Trebuchet MS"/>
                <a:cs typeface="Trebuchet MS"/>
              </a:rPr>
              <a:t>sique</a:t>
            </a:r>
            <a:r>
              <a:rPr sz="2000" spc="-7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cer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spc="10" dirty="0">
                <a:latin typeface="Trebuchet MS"/>
                <a:cs typeface="Trebuchet MS"/>
              </a:rPr>
              <a:t>ns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s</a:t>
            </a:r>
            <a:r>
              <a:rPr sz="2000" spc="-10" dirty="0">
                <a:latin typeface="Trebuchet MS"/>
                <a:cs typeface="Trebuchet MS"/>
              </a:rPr>
              <a:t>es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constit</a:t>
            </a:r>
            <a:r>
              <a:rPr sz="2000" spc="-60" dirty="0">
                <a:latin typeface="Trebuchet MS"/>
                <a:cs typeface="Trebuchet MS"/>
              </a:rPr>
              <a:t>u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n</a:t>
            </a:r>
            <a:r>
              <a:rPr sz="2000" spc="-125" dirty="0">
                <a:latin typeface="Trebuchet MS"/>
                <a:cs typeface="Trebuchet MS"/>
              </a:rPr>
              <a:t>t</a:t>
            </a:r>
            <a:r>
              <a:rPr sz="2000" spc="7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  <a:p>
            <a:pPr marL="1436370" lvl="4" indent="-457834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1436370" algn="l"/>
                <a:tab pos="1437005" algn="l"/>
              </a:tabLst>
            </a:pPr>
            <a:r>
              <a:rPr sz="1600" spc="10" dirty="0">
                <a:latin typeface="Trebuchet MS"/>
                <a:cs typeface="Trebuchet MS"/>
              </a:rPr>
              <a:t>La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position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levée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d’une</a:t>
            </a:r>
            <a:r>
              <a:rPr sz="1600" spc="-55" dirty="0">
                <a:latin typeface="Trebuchet MS"/>
                <a:cs typeface="Trebuchet MS"/>
              </a:rPr>
              <a:t> barrière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de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parking,</a:t>
            </a:r>
            <a:endParaRPr sz="1600">
              <a:latin typeface="Trebuchet MS"/>
              <a:cs typeface="Trebuchet MS"/>
            </a:endParaRPr>
          </a:p>
          <a:p>
            <a:pPr marL="1436370" lvl="4" indent="-457834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436370" algn="l"/>
                <a:tab pos="1437005" algn="l"/>
              </a:tabLst>
            </a:pPr>
            <a:r>
              <a:rPr sz="1600" spc="10" dirty="0">
                <a:latin typeface="Trebuchet MS"/>
                <a:cs typeface="Trebuchet MS"/>
              </a:rPr>
              <a:t>La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présence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d’une </a:t>
            </a:r>
            <a:r>
              <a:rPr sz="1600" spc="-55" dirty="0">
                <a:latin typeface="Trebuchet MS"/>
                <a:cs typeface="Trebuchet MS"/>
              </a:rPr>
              <a:t>pièce</a:t>
            </a:r>
            <a:r>
              <a:rPr sz="1600" spc="-30" dirty="0">
                <a:latin typeface="Trebuchet MS"/>
                <a:cs typeface="Trebuchet MS"/>
              </a:rPr>
              <a:t> sur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un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convoyeur,</a:t>
            </a:r>
            <a:endParaRPr sz="1600">
              <a:latin typeface="Trebuchet MS"/>
              <a:cs typeface="Trebuchet MS"/>
            </a:endParaRPr>
          </a:p>
          <a:p>
            <a:pPr marL="1436370" lvl="4" indent="-457834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436370" algn="l"/>
                <a:tab pos="1437005" algn="l"/>
              </a:tabLst>
            </a:pPr>
            <a:r>
              <a:rPr sz="1600" spc="10" dirty="0">
                <a:latin typeface="Trebuchet MS"/>
                <a:cs typeface="Trebuchet MS"/>
              </a:rPr>
              <a:t>La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présence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de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pression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dans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un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circuit,</a:t>
            </a:r>
            <a:endParaRPr sz="1600">
              <a:latin typeface="Trebuchet MS"/>
              <a:cs typeface="Trebuchet MS"/>
            </a:endParaRPr>
          </a:p>
          <a:p>
            <a:pPr marL="1436370" lvl="4" indent="-457834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1436370" algn="l"/>
                <a:tab pos="1437005" algn="l"/>
              </a:tabLst>
            </a:pPr>
            <a:r>
              <a:rPr sz="1600" spc="-35" dirty="0">
                <a:latin typeface="Trebuchet MS"/>
                <a:cs typeface="Trebuchet MS"/>
              </a:rPr>
              <a:t>L</a:t>
            </a:r>
            <a:r>
              <a:rPr sz="1600" spc="50" dirty="0">
                <a:latin typeface="Trebuchet MS"/>
                <a:cs typeface="Trebuchet MS"/>
              </a:rPr>
              <a:t>a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p</a:t>
            </a:r>
            <a:r>
              <a:rPr sz="1600" spc="-25" dirty="0">
                <a:latin typeface="Trebuchet MS"/>
                <a:cs typeface="Trebuchet MS"/>
              </a:rPr>
              <a:t>o</a:t>
            </a:r>
            <a:r>
              <a:rPr sz="1600" spc="-5" dirty="0">
                <a:latin typeface="Trebuchet MS"/>
                <a:cs typeface="Trebuchet MS"/>
              </a:rPr>
              <a:t>s</a:t>
            </a:r>
            <a:r>
              <a:rPr sz="1600" spc="-15" dirty="0">
                <a:latin typeface="Trebuchet MS"/>
                <a:cs typeface="Trebuchet MS"/>
              </a:rPr>
              <a:t>i</a:t>
            </a:r>
            <a:r>
              <a:rPr sz="1600" spc="-45" dirty="0">
                <a:latin typeface="Trebuchet MS"/>
                <a:cs typeface="Trebuchet MS"/>
              </a:rPr>
              <a:t>tion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d’u</a:t>
            </a:r>
            <a:r>
              <a:rPr sz="1600" spc="-40" dirty="0">
                <a:latin typeface="Trebuchet MS"/>
                <a:cs typeface="Trebuchet MS"/>
              </a:rPr>
              <a:t>n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ch</a:t>
            </a:r>
            <a:r>
              <a:rPr sz="1600" spc="40" dirty="0">
                <a:latin typeface="Trebuchet MS"/>
                <a:cs typeface="Trebuchet MS"/>
              </a:rPr>
              <a:t>a</a:t>
            </a:r>
            <a:r>
              <a:rPr sz="1600" spc="-50" dirty="0">
                <a:latin typeface="Trebuchet MS"/>
                <a:cs typeface="Trebuchet MS"/>
              </a:rPr>
              <a:t>ri</a:t>
            </a:r>
            <a:r>
              <a:rPr sz="1600" spc="-80" dirty="0">
                <a:latin typeface="Trebuchet MS"/>
                <a:cs typeface="Trebuchet MS"/>
              </a:rPr>
              <a:t>o</a:t>
            </a:r>
            <a:r>
              <a:rPr sz="1600" spc="-30" dirty="0">
                <a:latin typeface="Trebuchet MS"/>
                <a:cs typeface="Trebuchet MS"/>
              </a:rPr>
              <a:t>t</a:t>
            </a:r>
            <a:r>
              <a:rPr sz="1600" spc="-170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823450" cy="2974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25" dirty="0">
                <a:latin typeface="Trebuchet MS"/>
                <a:cs typeface="Trebuchet MS"/>
              </a:rPr>
              <a:t>Suivant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nature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du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68FF"/>
                </a:solidFill>
                <a:latin typeface="Trebuchet MS"/>
                <a:cs typeface="Trebuchet MS"/>
              </a:rPr>
              <a:t>signal</a:t>
            </a:r>
            <a:r>
              <a:rPr sz="2400" spc="-7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exploitable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capteurs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classent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trois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catégories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spc="5" dirty="0">
                <a:latin typeface="Trebuchet MS"/>
                <a:cs typeface="Trebuchet MS"/>
              </a:rPr>
              <a:t>CAPTEURS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ANALOGIQUES</a:t>
            </a:r>
            <a:endParaRPr sz="20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spc="5" dirty="0">
                <a:latin typeface="Trebuchet MS"/>
                <a:cs typeface="Trebuchet MS"/>
              </a:rPr>
              <a:t>CAPTEURS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LOGIQUES</a:t>
            </a:r>
            <a:endParaRPr sz="20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spc="5" dirty="0">
                <a:latin typeface="Trebuchet MS"/>
                <a:cs typeface="Trebuchet MS"/>
              </a:rPr>
              <a:t>CAPTEURS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NUMERIQUES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987280" cy="302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endParaRPr sz="2800">
              <a:latin typeface="Trebuchet MS"/>
              <a:cs typeface="Trebuchet MS"/>
            </a:endParaRPr>
          </a:p>
          <a:p>
            <a:pPr marL="521970" marR="168910" lvl="2" indent="-457200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25" dirty="0">
                <a:latin typeface="Trebuchet MS"/>
                <a:cs typeface="Trebuchet MS"/>
              </a:rPr>
              <a:t>Suivant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nature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du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68FF"/>
                </a:solidFill>
                <a:latin typeface="Trebuchet MS"/>
                <a:cs typeface="Trebuchet MS"/>
              </a:rPr>
              <a:t>signal</a:t>
            </a:r>
            <a:r>
              <a:rPr sz="2400" spc="-7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exploitable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capteurs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classent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trois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catégories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spc="5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000" spc="-12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0068FF"/>
                </a:solidFill>
                <a:latin typeface="Trebuchet MS"/>
                <a:cs typeface="Trebuchet MS"/>
              </a:rPr>
              <a:t>LOGIQUES</a:t>
            </a:r>
            <a:endParaRPr sz="2000">
              <a:latin typeface="Trebuchet MS"/>
              <a:cs typeface="Trebuchet MS"/>
            </a:endParaRPr>
          </a:p>
          <a:p>
            <a:pPr marL="1436370" marR="5080" lvl="4" indent="-457200">
              <a:lnSpc>
                <a:spcPct val="90100"/>
              </a:lnSpc>
              <a:spcBef>
                <a:spcPts val="520"/>
              </a:spcBef>
              <a:buFont typeface="Arial MT"/>
              <a:buChar char="•"/>
              <a:tabLst>
                <a:tab pos="1436370" algn="l"/>
                <a:tab pos="1437005" algn="l"/>
              </a:tabLst>
            </a:pPr>
            <a:r>
              <a:rPr sz="1600" spc="-55" dirty="0">
                <a:latin typeface="Trebuchet MS"/>
                <a:cs typeface="Trebuchet MS"/>
              </a:rPr>
              <a:t>Le </a:t>
            </a:r>
            <a:r>
              <a:rPr sz="1600" spc="-5" dirty="0">
                <a:latin typeface="Trebuchet MS"/>
                <a:cs typeface="Trebuchet MS"/>
              </a:rPr>
              <a:t>signal </a:t>
            </a:r>
            <a:r>
              <a:rPr sz="1600" spc="-55" dirty="0">
                <a:latin typeface="Trebuchet MS"/>
                <a:cs typeface="Trebuchet MS"/>
              </a:rPr>
              <a:t>ne présente </a:t>
            </a:r>
            <a:r>
              <a:rPr sz="1600" spc="-35" dirty="0">
                <a:latin typeface="Trebuchet MS"/>
                <a:cs typeface="Trebuchet MS"/>
              </a:rPr>
              <a:t>que </a:t>
            </a:r>
            <a:r>
              <a:rPr sz="1600" spc="-30" dirty="0">
                <a:latin typeface="Trebuchet MS"/>
                <a:cs typeface="Trebuchet MS"/>
              </a:rPr>
              <a:t>deux </a:t>
            </a:r>
            <a:r>
              <a:rPr sz="1600" spc="-50" dirty="0">
                <a:latin typeface="Trebuchet MS"/>
                <a:cs typeface="Trebuchet MS"/>
              </a:rPr>
              <a:t>niveaux, </a:t>
            </a:r>
            <a:r>
              <a:rPr sz="1600" spc="-30" dirty="0">
                <a:latin typeface="Trebuchet MS"/>
                <a:cs typeface="Trebuchet MS"/>
              </a:rPr>
              <a:t>ou deux </a:t>
            </a:r>
            <a:r>
              <a:rPr sz="1600" spc="-60" dirty="0">
                <a:latin typeface="Trebuchet MS"/>
                <a:cs typeface="Trebuchet MS"/>
              </a:rPr>
              <a:t>états, </a:t>
            </a:r>
            <a:r>
              <a:rPr sz="1600" spc="-30" dirty="0">
                <a:latin typeface="Trebuchet MS"/>
                <a:cs typeface="Trebuchet MS"/>
              </a:rPr>
              <a:t>qui </a:t>
            </a:r>
            <a:r>
              <a:rPr sz="1600" spc="-55" dirty="0">
                <a:latin typeface="Trebuchet MS"/>
                <a:cs typeface="Trebuchet MS"/>
              </a:rPr>
              <a:t>s’affichent </a:t>
            </a:r>
            <a:r>
              <a:rPr sz="1600" spc="-10" dirty="0">
                <a:latin typeface="Trebuchet MS"/>
                <a:cs typeface="Trebuchet MS"/>
              </a:rPr>
              <a:t>par </a:t>
            </a:r>
            <a:r>
              <a:rPr sz="1600" spc="-35" dirty="0">
                <a:latin typeface="Trebuchet MS"/>
                <a:cs typeface="Trebuchet MS"/>
              </a:rPr>
              <a:t>rapport </a:t>
            </a:r>
            <a:r>
              <a:rPr sz="1600" dirty="0">
                <a:latin typeface="Trebuchet MS"/>
                <a:cs typeface="Trebuchet MS"/>
              </a:rPr>
              <a:t>au 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franchissement </a:t>
            </a:r>
            <a:r>
              <a:rPr sz="1600" spc="-35" dirty="0">
                <a:latin typeface="Trebuchet MS"/>
                <a:cs typeface="Trebuchet MS"/>
              </a:rPr>
              <a:t>de </a:t>
            </a:r>
            <a:r>
              <a:rPr sz="1600" spc="-30" dirty="0">
                <a:latin typeface="Trebuchet MS"/>
                <a:cs typeface="Trebuchet MS"/>
              </a:rPr>
              <a:t>deux </a:t>
            </a:r>
            <a:r>
              <a:rPr sz="1600" spc="-45" dirty="0">
                <a:latin typeface="Trebuchet MS"/>
                <a:cs typeface="Trebuchet MS"/>
              </a:rPr>
              <a:t>valeurs; </a:t>
            </a:r>
            <a:r>
              <a:rPr sz="1600" spc="-25" dirty="0">
                <a:latin typeface="Trebuchet MS"/>
                <a:cs typeface="Trebuchet MS"/>
              </a:rPr>
              <a:t>ces </a:t>
            </a:r>
            <a:r>
              <a:rPr sz="1600" spc="-35" dirty="0">
                <a:latin typeface="Trebuchet MS"/>
                <a:cs typeface="Trebuchet MS"/>
              </a:rPr>
              <a:t>capteurs </a:t>
            </a:r>
            <a:r>
              <a:rPr sz="1600" spc="-20" dirty="0">
                <a:latin typeface="Trebuchet MS"/>
                <a:cs typeface="Trebuchet MS"/>
              </a:rPr>
              <a:t>du </a:t>
            </a:r>
            <a:r>
              <a:rPr sz="1600" spc="-40" dirty="0">
                <a:latin typeface="Trebuchet MS"/>
                <a:cs typeface="Trebuchet MS"/>
              </a:rPr>
              <a:t>type </a:t>
            </a:r>
            <a:r>
              <a:rPr sz="1600" spc="-55" dirty="0">
                <a:latin typeface="Trebuchet MS"/>
                <a:cs typeface="Trebuchet MS"/>
              </a:rPr>
              <a:t>tout </a:t>
            </a:r>
            <a:r>
              <a:rPr sz="1600" spc="-25" dirty="0">
                <a:latin typeface="Trebuchet MS"/>
                <a:cs typeface="Trebuchet MS"/>
              </a:rPr>
              <a:t>ou </a:t>
            </a:r>
            <a:r>
              <a:rPr sz="1600" spc="-65" dirty="0">
                <a:latin typeface="Trebuchet MS"/>
                <a:cs typeface="Trebuchet MS"/>
              </a:rPr>
              <a:t>rien </a:t>
            </a:r>
            <a:r>
              <a:rPr sz="1600" spc="-35" dirty="0">
                <a:latin typeface="Trebuchet MS"/>
                <a:cs typeface="Trebuchet MS"/>
              </a:rPr>
              <a:t>(TOR) </a:t>
            </a:r>
            <a:r>
              <a:rPr sz="1600" spc="-25" dirty="0">
                <a:latin typeface="Trebuchet MS"/>
                <a:cs typeface="Trebuchet MS"/>
              </a:rPr>
              <a:t>sont </a:t>
            </a:r>
            <a:r>
              <a:rPr sz="1600" spc="-35" dirty="0">
                <a:latin typeface="Trebuchet MS"/>
                <a:cs typeface="Trebuchet MS"/>
              </a:rPr>
              <a:t>également </a:t>
            </a:r>
            <a:r>
              <a:rPr sz="1600" spc="-10" dirty="0">
                <a:latin typeface="Trebuchet MS"/>
                <a:cs typeface="Trebuchet MS"/>
              </a:rPr>
              <a:t>désignés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par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détecteurs.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852660" cy="2584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endParaRPr sz="2800">
              <a:latin typeface="Trebuchet MS"/>
              <a:cs typeface="Trebuchet MS"/>
            </a:endParaRPr>
          </a:p>
          <a:p>
            <a:pPr marL="521970" marR="33655" lvl="2" indent="-457200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25" dirty="0">
                <a:latin typeface="Trebuchet MS"/>
                <a:cs typeface="Trebuchet MS"/>
              </a:rPr>
              <a:t>Suivant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nature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du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68FF"/>
                </a:solidFill>
                <a:latin typeface="Trebuchet MS"/>
                <a:cs typeface="Trebuchet MS"/>
              </a:rPr>
              <a:t>signal</a:t>
            </a:r>
            <a:r>
              <a:rPr sz="2400" spc="-7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exploitable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capteurs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classent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trois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catégories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spc="5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000" spc="-12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0068FF"/>
                </a:solidFill>
                <a:latin typeface="Trebuchet MS"/>
                <a:cs typeface="Trebuchet MS"/>
              </a:rPr>
              <a:t>ANALOGIQUES</a:t>
            </a:r>
            <a:endParaRPr sz="2000">
              <a:latin typeface="Trebuchet MS"/>
              <a:cs typeface="Trebuchet MS"/>
            </a:endParaRPr>
          </a:p>
          <a:p>
            <a:pPr marL="1436370" lvl="4" indent="-457834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1436370" algn="l"/>
                <a:tab pos="1437005" algn="l"/>
              </a:tabLst>
            </a:pPr>
            <a:r>
              <a:rPr sz="1600" spc="-55" dirty="0">
                <a:latin typeface="Trebuchet MS"/>
                <a:cs typeface="Trebuchet MS"/>
              </a:rPr>
              <a:t>Le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signal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délivré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est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la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traduction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exacte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de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la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loi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de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variation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de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la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grandeur</a:t>
            </a:r>
            <a:r>
              <a:rPr sz="1600" spc="-35" dirty="0">
                <a:latin typeface="Trebuchet MS"/>
                <a:cs typeface="Trebuchet MS"/>
              </a:rPr>
              <a:t> physique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mesurée.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823450" cy="280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25" dirty="0">
                <a:latin typeface="Trebuchet MS"/>
                <a:cs typeface="Trebuchet MS"/>
              </a:rPr>
              <a:t>Suivant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nature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du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68FF"/>
                </a:solidFill>
                <a:latin typeface="Trebuchet MS"/>
                <a:cs typeface="Trebuchet MS"/>
              </a:rPr>
              <a:t>signal</a:t>
            </a:r>
            <a:r>
              <a:rPr sz="2400" spc="-7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exploitable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capteurs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classent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trois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catégories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spc="5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000" spc="-12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0068FF"/>
                </a:solidFill>
                <a:latin typeface="Trebuchet MS"/>
                <a:cs typeface="Trebuchet MS"/>
              </a:rPr>
              <a:t>NUMERIQUES</a:t>
            </a:r>
            <a:endParaRPr sz="2000">
              <a:latin typeface="Trebuchet MS"/>
              <a:cs typeface="Trebuchet MS"/>
            </a:endParaRPr>
          </a:p>
          <a:p>
            <a:pPr marL="1436370" lvl="4" indent="-457834">
              <a:lnSpc>
                <a:spcPts val="1825"/>
              </a:lnSpc>
              <a:spcBef>
                <a:spcPts val="330"/>
              </a:spcBef>
              <a:buFont typeface="Arial MT"/>
              <a:buChar char="•"/>
              <a:tabLst>
                <a:tab pos="1436370" algn="l"/>
                <a:tab pos="1437005" algn="l"/>
              </a:tabLst>
            </a:pPr>
            <a:r>
              <a:rPr sz="1600" spc="-55" dirty="0">
                <a:latin typeface="Trebuchet MS"/>
                <a:cs typeface="Trebuchet MS"/>
              </a:rPr>
              <a:t>Le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signal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est </a:t>
            </a:r>
            <a:r>
              <a:rPr sz="1600" spc="-30" dirty="0">
                <a:latin typeface="Trebuchet MS"/>
                <a:cs typeface="Trebuchet MS"/>
              </a:rPr>
              <a:t>codé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au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sein</a:t>
            </a:r>
            <a:r>
              <a:rPr sz="1600" spc="-35" dirty="0">
                <a:latin typeface="Trebuchet MS"/>
                <a:cs typeface="Trebuchet MS"/>
              </a:rPr>
              <a:t> même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du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capteur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par</a:t>
            </a:r>
            <a:r>
              <a:rPr sz="1600" spc="-50" dirty="0">
                <a:latin typeface="Trebuchet MS"/>
                <a:cs typeface="Trebuchet MS"/>
              </a:rPr>
              <a:t> une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électronique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associée;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ces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capteurs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sont</a:t>
            </a:r>
            <a:endParaRPr sz="1600">
              <a:latin typeface="Trebuchet MS"/>
              <a:cs typeface="Trebuchet MS"/>
            </a:endParaRPr>
          </a:p>
          <a:p>
            <a:pPr marL="1436370">
              <a:lnSpc>
                <a:spcPts val="1825"/>
              </a:lnSpc>
            </a:pPr>
            <a:r>
              <a:rPr sz="1600" spc="-35" dirty="0">
                <a:latin typeface="Trebuchet MS"/>
                <a:cs typeface="Trebuchet MS"/>
              </a:rPr>
              <a:t>également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désignés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par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codeurs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et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compteurs.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7118350" cy="3453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LOGIQUES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(TOR):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35" dirty="0">
                <a:latin typeface="Trebuchet MS"/>
                <a:cs typeface="Trebuchet MS"/>
              </a:rPr>
              <a:t>Capteurs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position</a:t>
            </a:r>
            <a:endParaRPr sz="24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35" dirty="0">
                <a:latin typeface="Trebuchet MS"/>
                <a:cs typeface="Trebuchet MS"/>
              </a:rPr>
              <a:t>D</a:t>
            </a:r>
            <a:r>
              <a:rPr sz="2400" spc="-25" dirty="0">
                <a:latin typeface="Trebuchet MS"/>
                <a:cs typeface="Trebuchet MS"/>
              </a:rPr>
              <a:t>é</a:t>
            </a:r>
            <a:r>
              <a:rPr sz="2400" spc="-140" dirty="0">
                <a:latin typeface="Trebuchet MS"/>
                <a:cs typeface="Trebuchet MS"/>
              </a:rPr>
              <a:t>t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c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</a:t>
            </a:r>
            <a:r>
              <a:rPr sz="2400" spc="-80" dirty="0">
                <a:latin typeface="Trebuchet MS"/>
                <a:cs typeface="Trebuchet MS"/>
              </a:rPr>
              <a:t>r</a:t>
            </a:r>
            <a:r>
              <a:rPr sz="2400" spc="-114" dirty="0">
                <a:latin typeface="Trebuchet MS"/>
                <a:cs typeface="Trebuchet MS"/>
              </a:rPr>
              <a:t>o</a:t>
            </a:r>
            <a:r>
              <a:rPr sz="2400" spc="-55" dirty="0">
                <a:latin typeface="Trebuchet MS"/>
                <a:cs typeface="Trebuchet MS"/>
              </a:rPr>
              <a:t>ximi</a:t>
            </a:r>
            <a:r>
              <a:rPr sz="2400" spc="-80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é</a:t>
            </a:r>
            <a:endParaRPr sz="24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35" dirty="0">
                <a:latin typeface="Trebuchet MS"/>
                <a:cs typeface="Trebuchet MS"/>
              </a:rPr>
              <a:t>D</a:t>
            </a:r>
            <a:r>
              <a:rPr sz="2400" spc="-25" dirty="0">
                <a:latin typeface="Trebuchet MS"/>
                <a:cs typeface="Trebuchet MS"/>
              </a:rPr>
              <a:t>é</a:t>
            </a:r>
            <a:r>
              <a:rPr sz="2400" spc="-140" dirty="0">
                <a:latin typeface="Trebuchet MS"/>
                <a:cs typeface="Trebuchet MS"/>
              </a:rPr>
              <a:t>t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c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</a:t>
            </a:r>
            <a:r>
              <a:rPr sz="2400" spc="-80" dirty="0">
                <a:latin typeface="Trebuchet MS"/>
                <a:cs typeface="Trebuchet MS"/>
              </a:rPr>
              <a:t>r</a:t>
            </a:r>
            <a:r>
              <a:rPr sz="2400" spc="-114" dirty="0">
                <a:latin typeface="Trebuchet MS"/>
                <a:cs typeface="Trebuchet MS"/>
              </a:rPr>
              <a:t>o</a:t>
            </a:r>
            <a:r>
              <a:rPr sz="2400" spc="-55" dirty="0">
                <a:latin typeface="Trebuchet MS"/>
                <a:cs typeface="Trebuchet MS"/>
              </a:rPr>
              <a:t>ximi</a:t>
            </a:r>
            <a:r>
              <a:rPr sz="2400" spc="-80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é </a:t>
            </a:r>
            <a:r>
              <a:rPr sz="2400" spc="-85" dirty="0">
                <a:latin typeface="Trebuchet MS"/>
                <a:cs typeface="Trebuchet MS"/>
              </a:rPr>
              <a:t>électri</a:t>
            </a:r>
            <a:r>
              <a:rPr sz="2400" spc="-105" dirty="0">
                <a:latin typeface="Trebuchet MS"/>
                <a:cs typeface="Trebuchet MS"/>
              </a:rPr>
              <a:t>q</a:t>
            </a:r>
            <a:r>
              <a:rPr sz="2400" spc="-80" dirty="0">
                <a:latin typeface="Trebuchet MS"/>
                <a:cs typeface="Trebuchet MS"/>
              </a:rPr>
              <a:t>ue</a:t>
            </a:r>
            <a:endParaRPr sz="24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65" dirty="0">
                <a:latin typeface="Trebuchet MS"/>
                <a:cs typeface="Trebuchet MS"/>
              </a:rPr>
              <a:t>Dé</a:t>
            </a:r>
            <a:r>
              <a:rPr sz="2400" spc="-70" dirty="0">
                <a:latin typeface="Trebuchet MS"/>
                <a:cs typeface="Trebuchet MS"/>
              </a:rPr>
              <a:t>t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c</a:t>
            </a:r>
            <a:r>
              <a:rPr sz="2400" spc="-120" dirty="0">
                <a:latin typeface="Trebuchet MS"/>
                <a:cs typeface="Trebuchet MS"/>
              </a:rPr>
              <a:t>t</a:t>
            </a:r>
            <a:r>
              <a:rPr sz="2400" spc="-95" dirty="0">
                <a:latin typeface="Trebuchet MS"/>
                <a:cs typeface="Trebuchet MS"/>
              </a:rPr>
              <a:t>eur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0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</a:t>
            </a:r>
            <a:r>
              <a:rPr sz="2400" spc="-80" dirty="0">
                <a:latin typeface="Trebuchet MS"/>
                <a:cs typeface="Trebuchet MS"/>
              </a:rPr>
              <a:t>r</a:t>
            </a:r>
            <a:r>
              <a:rPr sz="2400" spc="-114" dirty="0">
                <a:latin typeface="Trebuchet MS"/>
                <a:cs typeface="Trebuchet MS"/>
              </a:rPr>
              <a:t>o</a:t>
            </a:r>
            <a:r>
              <a:rPr sz="2400" spc="-55" dirty="0">
                <a:latin typeface="Trebuchet MS"/>
                <a:cs typeface="Trebuchet MS"/>
              </a:rPr>
              <a:t>ximi</a:t>
            </a:r>
            <a:r>
              <a:rPr sz="2400" spc="-85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é </a:t>
            </a:r>
            <a:r>
              <a:rPr sz="2400" spc="-45" dirty="0">
                <a:latin typeface="Trebuchet MS"/>
                <a:cs typeface="Trebuchet MS"/>
              </a:rPr>
              <a:t>indu</a:t>
            </a:r>
            <a:r>
              <a:rPr sz="2400" spc="-100" dirty="0">
                <a:latin typeface="Trebuchet MS"/>
                <a:cs typeface="Trebuchet MS"/>
              </a:rPr>
              <a:t>ctif</a:t>
            </a:r>
            <a:endParaRPr sz="24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35" dirty="0">
                <a:latin typeface="Trebuchet MS"/>
                <a:cs typeface="Trebuchet MS"/>
              </a:rPr>
              <a:t>D</a:t>
            </a:r>
            <a:r>
              <a:rPr sz="2400" spc="-25" dirty="0">
                <a:latin typeface="Trebuchet MS"/>
                <a:cs typeface="Trebuchet MS"/>
              </a:rPr>
              <a:t>é</a:t>
            </a:r>
            <a:r>
              <a:rPr sz="2400" spc="-140" dirty="0">
                <a:latin typeface="Trebuchet MS"/>
                <a:cs typeface="Trebuchet MS"/>
              </a:rPr>
              <a:t>t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c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</a:t>
            </a:r>
            <a:r>
              <a:rPr sz="2400" spc="-80" dirty="0">
                <a:latin typeface="Trebuchet MS"/>
                <a:cs typeface="Trebuchet MS"/>
              </a:rPr>
              <a:t>r</a:t>
            </a:r>
            <a:r>
              <a:rPr sz="2400" spc="-114" dirty="0">
                <a:latin typeface="Trebuchet MS"/>
                <a:cs typeface="Trebuchet MS"/>
              </a:rPr>
              <a:t>o</a:t>
            </a:r>
            <a:r>
              <a:rPr sz="2400" spc="-55" dirty="0">
                <a:latin typeface="Trebuchet MS"/>
                <a:cs typeface="Trebuchet MS"/>
              </a:rPr>
              <a:t>ximi</a:t>
            </a:r>
            <a:r>
              <a:rPr sz="2400" spc="-80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é </a:t>
            </a:r>
            <a:r>
              <a:rPr sz="2400" dirty="0">
                <a:latin typeface="Trebuchet MS"/>
                <a:cs typeface="Trebuchet MS"/>
              </a:rPr>
              <a:t>ca</a:t>
            </a:r>
            <a:r>
              <a:rPr sz="2400" spc="15" dirty="0">
                <a:latin typeface="Trebuchet MS"/>
                <a:cs typeface="Trebuchet MS"/>
              </a:rPr>
              <a:t>p</a:t>
            </a:r>
            <a:r>
              <a:rPr sz="2400" spc="-70" dirty="0">
                <a:latin typeface="Trebuchet MS"/>
                <a:cs typeface="Trebuchet MS"/>
              </a:rPr>
              <a:t>acitif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4135" cy="261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TOR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(LOGIQUES):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 algn="just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b="1" spc="-75" dirty="0">
                <a:latin typeface="Trebuchet MS"/>
                <a:cs typeface="Trebuchet MS"/>
              </a:rPr>
              <a:t>Capteurs </a:t>
            </a:r>
            <a:r>
              <a:rPr sz="2400" b="1" spc="-90" dirty="0">
                <a:latin typeface="Trebuchet MS"/>
                <a:cs typeface="Trebuchet MS"/>
              </a:rPr>
              <a:t>de </a:t>
            </a:r>
            <a:r>
              <a:rPr sz="2400" b="1" spc="-75" dirty="0">
                <a:latin typeface="Trebuchet MS"/>
                <a:cs typeface="Trebuchet MS"/>
              </a:rPr>
              <a:t>position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Les </a:t>
            </a:r>
            <a:r>
              <a:rPr sz="2400" spc="-50" dirty="0">
                <a:latin typeface="Trebuchet MS"/>
                <a:cs typeface="Trebuchet MS"/>
              </a:rPr>
              <a:t>capteurs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35" dirty="0">
                <a:latin typeface="Trebuchet MS"/>
                <a:cs typeface="Trebuchet MS"/>
              </a:rPr>
              <a:t>position </a:t>
            </a:r>
            <a:r>
              <a:rPr sz="2400" spc="-30" dirty="0">
                <a:latin typeface="Trebuchet MS"/>
                <a:cs typeface="Trebuchet MS"/>
              </a:rPr>
              <a:t>sont </a:t>
            </a:r>
            <a:r>
              <a:rPr sz="2400" spc="-5" dirty="0">
                <a:latin typeface="Trebuchet MS"/>
                <a:cs typeface="Trebuchet MS"/>
              </a:rPr>
              <a:t>des </a:t>
            </a:r>
            <a:r>
              <a:rPr sz="2400" spc="-50" dirty="0">
                <a:latin typeface="Trebuchet MS"/>
                <a:cs typeface="Trebuchet MS"/>
              </a:rPr>
              <a:t>capteurs </a:t>
            </a:r>
            <a:r>
              <a:rPr sz="2400" spc="-60" dirty="0">
                <a:latin typeface="Trebuchet MS"/>
                <a:cs typeface="Trebuchet MS"/>
              </a:rPr>
              <a:t>de 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contact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45" dirty="0">
                <a:latin typeface="Trebuchet MS"/>
                <a:cs typeface="Trebuchet MS"/>
              </a:rPr>
              <a:t>action </a:t>
            </a:r>
            <a:r>
              <a:rPr sz="2400" spc="-65" dirty="0">
                <a:latin typeface="Trebuchet MS"/>
                <a:cs typeface="Trebuchet MS"/>
              </a:rPr>
              <a:t>mécanique. </a:t>
            </a:r>
            <a:r>
              <a:rPr sz="2400" spc="-5" dirty="0">
                <a:latin typeface="Trebuchet MS"/>
                <a:cs typeface="Trebuchet MS"/>
              </a:rPr>
              <a:t>Ils </a:t>
            </a:r>
            <a:r>
              <a:rPr sz="2400" spc="-65" dirty="0">
                <a:latin typeface="Trebuchet MS"/>
                <a:cs typeface="Trebuchet MS"/>
              </a:rPr>
              <a:t>peuvent </a:t>
            </a:r>
            <a:r>
              <a:rPr sz="2400" spc="-114" dirty="0">
                <a:latin typeface="Trebuchet MS"/>
                <a:cs typeface="Trebuchet MS"/>
              </a:rPr>
              <a:t>être </a:t>
            </a:r>
            <a:r>
              <a:rPr sz="2400" spc="-35" dirty="0">
                <a:latin typeface="Trebuchet MS"/>
                <a:cs typeface="Trebuchet MS"/>
              </a:rPr>
              <a:t>équipés </a:t>
            </a:r>
            <a:r>
              <a:rPr sz="2400" spc="15" dirty="0">
                <a:latin typeface="Trebuchet MS"/>
                <a:cs typeface="Trebuchet MS"/>
              </a:rPr>
              <a:t>d'un </a:t>
            </a:r>
            <a:r>
              <a:rPr sz="2400" spc="-60" dirty="0">
                <a:latin typeface="Trebuchet MS"/>
                <a:cs typeface="Trebuchet MS"/>
              </a:rPr>
              <a:t>galet, </a:t>
            </a:r>
            <a:r>
              <a:rPr sz="2400" spc="-10" dirty="0">
                <a:latin typeface="Trebuchet MS"/>
                <a:cs typeface="Trebuchet MS"/>
              </a:rPr>
              <a:t>d'une 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tige </a:t>
            </a:r>
            <a:r>
              <a:rPr sz="2400" spc="-65" dirty="0">
                <a:latin typeface="Trebuchet MS"/>
                <a:cs typeface="Trebuchet MS"/>
              </a:rPr>
              <a:t>souple, </a:t>
            </a:r>
            <a:r>
              <a:rPr sz="2400" spc="-10" dirty="0">
                <a:latin typeface="Trebuchet MS"/>
                <a:cs typeface="Trebuchet MS"/>
              </a:rPr>
              <a:t>d'une </a:t>
            </a:r>
            <a:r>
              <a:rPr sz="2400" spc="-110" dirty="0">
                <a:latin typeface="Trebuchet MS"/>
                <a:cs typeface="Trebuchet MS"/>
              </a:rPr>
              <a:t>bille. </a:t>
            </a:r>
            <a:r>
              <a:rPr sz="2400" spc="-45" dirty="0">
                <a:latin typeface="Trebuchet MS"/>
                <a:cs typeface="Trebuchet MS"/>
              </a:rPr>
              <a:t>L'information </a:t>
            </a:r>
            <a:r>
              <a:rPr sz="2400" spc="-55" dirty="0">
                <a:latin typeface="Trebuchet MS"/>
                <a:cs typeface="Trebuchet MS"/>
              </a:rPr>
              <a:t>donnée </a:t>
            </a:r>
            <a:r>
              <a:rPr sz="2400" spc="-10" dirty="0">
                <a:latin typeface="Trebuchet MS"/>
                <a:cs typeface="Trebuchet MS"/>
              </a:rPr>
              <a:t>par </a:t>
            </a:r>
            <a:r>
              <a:rPr sz="2400" spc="-90" dirty="0">
                <a:latin typeface="Trebuchet MS"/>
                <a:cs typeface="Trebuchet MS"/>
              </a:rPr>
              <a:t>ce </a:t>
            </a:r>
            <a:r>
              <a:rPr sz="2400" spc="-50" dirty="0">
                <a:latin typeface="Trebuchet MS"/>
                <a:cs typeface="Trebuchet MS"/>
              </a:rPr>
              <a:t>type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60" dirty="0">
                <a:latin typeface="Trebuchet MS"/>
                <a:cs typeface="Trebuchet MS"/>
              </a:rPr>
              <a:t>capteur </a:t>
            </a:r>
            <a:r>
              <a:rPr sz="2400" spc="-45" dirty="0">
                <a:latin typeface="Trebuchet MS"/>
                <a:cs typeface="Trebuchet MS"/>
              </a:rPr>
              <a:t>est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type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tout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ou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rien.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5273" y="3982211"/>
            <a:ext cx="3219812" cy="18280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2484" y="5819647"/>
            <a:ext cx="3133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Cap</a:t>
            </a:r>
            <a:r>
              <a:rPr sz="1800" spc="-35" dirty="0">
                <a:latin typeface="Trebuchet MS"/>
                <a:cs typeface="Trebuchet MS"/>
              </a:rPr>
              <a:t>t</a:t>
            </a:r>
            <a:r>
              <a:rPr sz="1800" spc="-70" dirty="0">
                <a:latin typeface="Trebuchet MS"/>
                <a:cs typeface="Trebuchet MS"/>
              </a:rPr>
              <a:t>eur </a:t>
            </a:r>
            <a:r>
              <a:rPr sz="1800" spc="-85" dirty="0">
                <a:latin typeface="Trebuchet MS"/>
                <a:cs typeface="Trebuchet MS"/>
              </a:rPr>
              <a:t>f</a:t>
            </a:r>
            <a:r>
              <a:rPr sz="1800" spc="-60" dirty="0">
                <a:latin typeface="Trebuchet MS"/>
                <a:cs typeface="Trebuchet MS"/>
              </a:rPr>
              <a:t>i</a:t>
            </a:r>
            <a:r>
              <a:rPr sz="1800" spc="-45" dirty="0">
                <a:latin typeface="Trebuchet MS"/>
                <a:cs typeface="Trebuchet MS"/>
              </a:rPr>
              <a:t>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</a:t>
            </a:r>
            <a:r>
              <a:rPr sz="1800" spc="-35" dirty="0">
                <a:latin typeface="Trebuchet MS"/>
                <a:cs typeface="Trebuchet MS"/>
              </a:rPr>
              <a:t>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cou</a:t>
            </a:r>
            <a:r>
              <a:rPr sz="1800" spc="-65" dirty="0">
                <a:latin typeface="Trebuchet MS"/>
                <a:cs typeface="Trebuchet MS"/>
              </a:rPr>
              <a:t>r</a:t>
            </a:r>
            <a:r>
              <a:rPr sz="1800" spc="-10" dirty="0">
                <a:latin typeface="Trebuchet MS"/>
                <a:cs typeface="Trebuchet MS"/>
              </a:rPr>
              <a:t>se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et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à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galet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5405" cy="312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TOR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(LOGIQUES):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b="1" spc="-140" dirty="0">
                <a:latin typeface="Trebuchet MS"/>
                <a:cs typeface="Trebuchet MS"/>
              </a:rPr>
              <a:t>Détecteur </a:t>
            </a:r>
            <a:r>
              <a:rPr sz="2400" b="1" spc="-90" dirty="0">
                <a:latin typeface="Trebuchet MS"/>
                <a:cs typeface="Trebuchet MS"/>
              </a:rPr>
              <a:t>de </a:t>
            </a:r>
            <a:r>
              <a:rPr sz="2400" b="1" spc="-110" dirty="0">
                <a:latin typeface="Trebuchet MS"/>
                <a:cs typeface="Trebuchet MS"/>
              </a:rPr>
              <a:t>proximité </a:t>
            </a:r>
            <a:r>
              <a:rPr sz="2400" spc="-155" dirty="0">
                <a:latin typeface="Trebuchet MS"/>
                <a:cs typeface="Trebuchet MS"/>
              </a:rPr>
              <a:t>: </a:t>
            </a:r>
            <a:r>
              <a:rPr sz="2400" spc="-20" dirty="0">
                <a:latin typeface="Trebuchet MS"/>
                <a:cs typeface="Trebuchet MS"/>
              </a:rPr>
              <a:t>Les </a:t>
            </a:r>
            <a:r>
              <a:rPr sz="2400" spc="-80" dirty="0">
                <a:latin typeface="Trebuchet MS"/>
                <a:cs typeface="Trebuchet MS"/>
              </a:rPr>
              <a:t>détecteurs </a:t>
            </a:r>
            <a:r>
              <a:rPr sz="2400" spc="-75" dirty="0">
                <a:latin typeface="Trebuchet MS"/>
                <a:cs typeface="Trebuchet MS"/>
              </a:rPr>
              <a:t>opèrent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65" dirty="0">
                <a:latin typeface="Trebuchet MS"/>
                <a:cs typeface="Trebuchet MS"/>
              </a:rPr>
              <a:t>distance, </a:t>
            </a:r>
            <a:r>
              <a:rPr sz="2400" spc="45" dirty="0">
                <a:latin typeface="Trebuchet MS"/>
                <a:cs typeface="Trebuchet MS"/>
              </a:rPr>
              <a:t>sans </a:t>
            </a:r>
            <a:r>
              <a:rPr sz="2400" spc="-60" dirty="0">
                <a:latin typeface="Trebuchet MS"/>
                <a:cs typeface="Trebuchet MS"/>
              </a:rPr>
              <a:t>contact 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avec </a:t>
            </a:r>
            <a:r>
              <a:rPr sz="2400" spc="-125" dirty="0">
                <a:latin typeface="Trebuchet MS"/>
                <a:cs typeface="Trebuchet MS"/>
              </a:rPr>
              <a:t>l’objet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dont </a:t>
            </a:r>
            <a:r>
              <a:rPr sz="2400" spc="-40" dirty="0">
                <a:latin typeface="Trebuchet MS"/>
                <a:cs typeface="Trebuchet MS"/>
              </a:rPr>
              <a:t>ils </a:t>
            </a:r>
            <a:r>
              <a:rPr sz="2400" spc="-85" dirty="0">
                <a:latin typeface="Trebuchet MS"/>
                <a:cs typeface="Trebuchet MS"/>
              </a:rPr>
              <a:t>contrôlent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35" dirty="0">
                <a:latin typeface="Trebuchet MS"/>
                <a:cs typeface="Trebuchet MS"/>
              </a:rPr>
              <a:t>position </a:t>
            </a:r>
            <a:r>
              <a:rPr sz="2400" spc="-45" dirty="0">
                <a:latin typeface="Trebuchet MS"/>
                <a:cs typeface="Trebuchet MS"/>
              </a:rPr>
              <a:t>(depuis </a:t>
            </a:r>
            <a:r>
              <a:rPr sz="2400" spc="-5" dirty="0">
                <a:latin typeface="Trebuchet MS"/>
                <a:cs typeface="Trebuchet MS"/>
              </a:rPr>
              <a:t>1 </a:t>
            </a:r>
            <a:r>
              <a:rPr sz="2400" spc="10" dirty="0">
                <a:latin typeface="Trebuchet MS"/>
                <a:cs typeface="Trebuchet MS"/>
              </a:rPr>
              <a:t>mm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40" dirty="0">
                <a:latin typeface="Trebuchet MS"/>
                <a:cs typeface="Trebuchet MS"/>
              </a:rPr>
              <a:t>quelques 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mètres).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Un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détecteur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proximité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interrompt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ou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établit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circuit </a:t>
            </a:r>
            <a:r>
              <a:rPr sz="2400" spc="-90" dirty="0">
                <a:latin typeface="Trebuchet MS"/>
                <a:cs typeface="Trebuchet MS"/>
              </a:rPr>
              <a:t> électrique </a:t>
            </a:r>
            <a:r>
              <a:rPr sz="2400" spc="-80" dirty="0">
                <a:latin typeface="Trebuchet MS"/>
                <a:cs typeface="Trebuchet MS"/>
              </a:rPr>
              <a:t>en </a:t>
            </a:r>
            <a:r>
              <a:rPr sz="2400" spc="-70" dirty="0">
                <a:latin typeface="Trebuchet MS"/>
                <a:cs typeface="Trebuchet MS"/>
              </a:rPr>
              <a:t>fonction </a:t>
            </a:r>
            <a:r>
              <a:rPr sz="2400" spc="-40" dirty="0">
                <a:latin typeface="Trebuchet MS"/>
                <a:cs typeface="Trebuchet MS"/>
              </a:rPr>
              <a:t>de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65" dirty="0">
                <a:latin typeface="Trebuchet MS"/>
                <a:cs typeface="Trebuchet MS"/>
              </a:rPr>
              <a:t>présence </a:t>
            </a:r>
            <a:r>
              <a:rPr sz="2400" spc="-40" dirty="0">
                <a:latin typeface="Trebuchet MS"/>
                <a:cs typeface="Trebuchet MS"/>
              </a:rPr>
              <a:t>ou de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30" dirty="0">
                <a:latin typeface="Trebuchet MS"/>
                <a:cs typeface="Trebuchet MS"/>
              </a:rPr>
              <a:t>non-présence </a:t>
            </a:r>
            <a:r>
              <a:rPr sz="2400" spc="-80" dirty="0">
                <a:latin typeface="Trebuchet MS"/>
                <a:cs typeface="Trebuchet MS"/>
              </a:rPr>
              <a:t>d’un </a:t>
            </a:r>
            <a:r>
              <a:rPr sz="2400" spc="-100" dirty="0">
                <a:latin typeface="Trebuchet MS"/>
                <a:cs typeface="Trebuchet MS"/>
              </a:rPr>
              <a:t>objet 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dans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sa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zone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sensible.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4770" cy="424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TOR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(LOGIQUES):</a:t>
            </a:r>
            <a:endParaRPr sz="2800">
              <a:latin typeface="Trebuchet MS"/>
              <a:cs typeface="Trebuchet MS"/>
            </a:endParaRPr>
          </a:p>
          <a:p>
            <a:pPr marL="64769" marR="5715">
              <a:lnSpc>
                <a:spcPct val="100000"/>
              </a:lnSpc>
              <a:spcBef>
                <a:spcPts val="1030"/>
              </a:spcBef>
              <a:tabLst>
                <a:tab pos="873760" algn="l"/>
                <a:tab pos="1584325" algn="l"/>
                <a:tab pos="2164715" algn="l"/>
                <a:tab pos="3687445" algn="l"/>
                <a:tab pos="4085590" algn="l"/>
                <a:tab pos="5405120" algn="l"/>
                <a:tab pos="5882640" algn="l"/>
                <a:tab pos="6859270" algn="l"/>
                <a:tab pos="7181215" algn="l"/>
                <a:tab pos="8415655" algn="l"/>
                <a:tab pos="9203690" algn="l"/>
                <a:tab pos="9601200" algn="l"/>
              </a:tabLst>
            </a:pPr>
            <a:r>
              <a:rPr sz="2400" spc="20" dirty="0">
                <a:latin typeface="Trebuchet MS"/>
                <a:cs typeface="Trebuchet MS"/>
              </a:rPr>
              <a:t>Da</a:t>
            </a:r>
            <a:r>
              <a:rPr sz="2400" spc="25" dirty="0">
                <a:latin typeface="Trebuchet MS"/>
                <a:cs typeface="Trebuchet MS"/>
              </a:rPr>
              <a:t>n</a:t>
            </a:r>
            <a:r>
              <a:rPr sz="2400" spc="80" dirty="0">
                <a:latin typeface="Trebuchet MS"/>
                <a:cs typeface="Trebuchet MS"/>
              </a:rPr>
              <a:t>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35" dirty="0">
                <a:latin typeface="Trebuchet MS"/>
                <a:cs typeface="Trebuchet MS"/>
              </a:rPr>
              <a:t>t</a:t>
            </a:r>
            <a:r>
              <a:rPr sz="2400" spc="-10" dirty="0">
                <a:latin typeface="Trebuchet MS"/>
                <a:cs typeface="Trebuchet MS"/>
              </a:rPr>
              <a:t>o</a:t>
            </a:r>
            <a:r>
              <a:rPr sz="2400" spc="-60" dirty="0">
                <a:latin typeface="Trebuchet MS"/>
                <a:cs typeface="Trebuchet MS"/>
              </a:rPr>
              <a:t>u</a:t>
            </a:r>
            <a:r>
              <a:rPr sz="2400" spc="80" dirty="0">
                <a:latin typeface="Trebuchet MS"/>
                <a:cs typeface="Trebuchet MS"/>
              </a:rPr>
              <a:t>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40" dirty="0">
                <a:latin typeface="Trebuchet MS"/>
                <a:cs typeface="Trebuchet MS"/>
              </a:rPr>
              <a:t>ce</a:t>
            </a:r>
            <a:r>
              <a:rPr sz="2400" spc="-25" dirty="0">
                <a:latin typeface="Trebuchet MS"/>
                <a:cs typeface="Trebuchet MS"/>
              </a:rPr>
              <a:t>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75" dirty="0">
                <a:latin typeface="Trebuchet MS"/>
                <a:cs typeface="Trebuchet MS"/>
              </a:rPr>
              <a:t>dé</a:t>
            </a:r>
            <a:r>
              <a:rPr sz="2400" spc="-80" dirty="0">
                <a:latin typeface="Trebuchet MS"/>
                <a:cs typeface="Trebuchet MS"/>
              </a:rPr>
              <a:t>t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c</a:t>
            </a:r>
            <a:r>
              <a:rPr sz="2400" spc="-130" dirty="0">
                <a:latin typeface="Trebuchet MS"/>
                <a:cs typeface="Trebuchet MS"/>
              </a:rPr>
              <a:t>t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170" dirty="0">
                <a:latin typeface="Trebuchet MS"/>
                <a:cs typeface="Trebuchet MS"/>
              </a:rPr>
              <a:t>r</a:t>
            </a:r>
            <a:r>
              <a:rPr sz="2400" spc="80" dirty="0">
                <a:latin typeface="Trebuchet MS"/>
                <a:cs typeface="Trebuchet MS"/>
              </a:rPr>
              <a:t>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70" dirty="0">
                <a:latin typeface="Trebuchet MS"/>
                <a:cs typeface="Trebuchet MS"/>
              </a:rPr>
              <a:t>p</a:t>
            </a:r>
            <a:r>
              <a:rPr sz="2400" spc="-75" dirty="0">
                <a:latin typeface="Trebuchet MS"/>
                <a:cs typeface="Trebuchet MS"/>
              </a:rPr>
              <a:t>r</a:t>
            </a:r>
            <a:r>
              <a:rPr sz="2400" spc="-45" dirty="0">
                <a:latin typeface="Trebuchet MS"/>
                <a:cs typeface="Trebuchet MS"/>
              </a:rPr>
              <a:t>ésen</a:t>
            </a:r>
            <a:r>
              <a:rPr sz="2400" spc="-90" dirty="0">
                <a:latin typeface="Trebuchet MS"/>
                <a:cs typeface="Trebuchet MS"/>
              </a:rPr>
              <a:t>ce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25" dirty="0">
                <a:latin typeface="Trebuchet MS"/>
                <a:cs typeface="Trebuchet MS"/>
              </a:rPr>
              <a:t>l</a:t>
            </a:r>
            <a:r>
              <a:rPr sz="2400" spc="-275" dirty="0">
                <a:latin typeface="Trebuchet MS"/>
                <a:cs typeface="Trebuchet MS"/>
              </a:rPr>
              <a:t>’</a:t>
            </a: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400" spc="5" dirty="0">
                <a:latin typeface="Trebuchet MS"/>
                <a:cs typeface="Trebuchet MS"/>
              </a:rPr>
              <a:t>b</a:t>
            </a:r>
            <a:r>
              <a:rPr sz="2400" spc="-175" dirty="0">
                <a:latin typeface="Trebuchet MS"/>
                <a:cs typeface="Trebuchet MS"/>
              </a:rPr>
              <a:t>je</a:t>
            </a:r>
            <a:r>
              <a:rPr sz="2400" spc="-150" dirty="0">
                <a:latin typeface="Trebuchet MS"/>
                <a:cs typeface="Trebuchet MS"/>
              </a:rPr>
              <a:t>t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55" dirty="0">
                <a:latin typeface="Trebuchet MS"/>
                <a:cs typeface="Trebuchet MS"/>
              </a:rPr>
              <a:t>é</a:t>
            </a:r>
            <a:r>
              <a:rPr sz="2400" spc="-140" dirty="0">
                <a:latin typeface="Trebuchet MS"/>
                <a:cs typeface="Trebuchet MS"/>
              </a:rPr>
              <a:t>t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c</a:t>
            </a:r>
            <a:r>
              <a:rPr sz="2400" spc="-114" dirty="0">
                <a:latin typeface="Trebuchet MS"/>
                <a:cs typeface="Trebuchet MS"/>
              </a:rPr>
              <a:t>ter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25" dirty="0">
                <a:latin typeface="Trebuchet MS"/>
                <a:cs typeface="Trebuchet MS"/>
              </a:rPr>
              <a:t>dans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00" dirty="0">
                <a:latin typeface="Trebuchet MS"/>
                <a:cs typeface="Trebuchet MS"/>
              </a:rPr>
              <a:t>z</a:t>
            </a:r>
            <a:r>
              <a:rPr sz="2400" spc="-40" dirty="0">
                <a:latin typeface="Trebuchet MS"/>
                <a:cs typeface="Trebuchet MS"/>
              </a:rPr>
              <a:t>o</a:t>
            </a:r>
            <a:r>
              <a:rPr sz="2400" spc="-30" dirty="0">
                <a:latin typeface="Trebuchet MS"/>
                <a:cs typeface="Trebuchet MS"/>
              </a:rPr>
              <a:t>n</a:t>
            </a:r>
            <a:r>
              <a:rPr sz="2400" spc="-70" dirty="0">
                <a:latin typeface="Trebuchet MS"/>
                <a:cs typeface="Trebuchet MS"/>
              </a:rPr>
              <a:t>e  </a:t>
            </a:r>
            <a:r>
              <a:rPr sz="2400" spc="-35" dirty="0">
                <a:latin typeface="Trebuchet MS"/>
                <a:cs typeface="Trebuchet MS"/>
              </a:rPr>
              <a:t>sensible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modifie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une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grandeur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physique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521970" marR="5080" lvl="2" indent="-4572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521970" algn="l"/>
                <a:tab pos="522605" algn="l"/>
                <a:tab pos="1050925" algn="l"/>
                <a:tab pos="2122170" algn="l"/>
                <a:tab pos="4765040" algn="l"/>
                <a:tab pos="5107940" algn="l"/>
                <a:tab pos="6028690" algn="l"/>
                <a:tab pos="7494905" algn="l"/>
                <a:tab pos="8302625" algn="l"/>
                <a:tab pos="8839200" algn="l"/>
              </a:tabLst>
            </a:pPr>
            <a:r>
              <a:rPr sz="2400" spc="-40" dirty="0">
                <a:latin typeface="Trebuchet MS"/>
                <a:cs typeface="Trebuchet MS"/>
              </a:rPr>
              <a:t>U</a:t>
            </a:r>
            <a:r>
              <a:rPr sz="2400" spc="-30" dirty="0">
                <a:latin typeface="Trebuchet MS"/>
                <a:cs typeface="Trebuchet MS"/>
              </a:rPr>
              <a:t>n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5" dirty="0">
                <a:latin typeface="Trebuchet MS"/>
                <a:cs typeface="Trebuchet MS"/>
              </a:rPr>
              <a:t>cham</a:t>
            </a:r>
            <a:r>
              <a:rPr sz="2400" spc="15" dirty="0">
                <a:latin typeface="Trebuchet MS"/>
                <a:cs typeface="Trebuchet MS"/>
              </a:rPr>
              <a:t>p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05" dirty="0">
                <a:latin typeface="Trebuchet MS"/>
                <a:cs typeface="Trebuchet MS"/>
              </a:rPr>
              <a:t>élect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m</a:t>
            </a:r>
            <a:r>
              <a:rPr sz="2400" spc="-25" dirty="0">
                <a:latin typeface="Trebuchet MS"/>
                <a:cs typeface="Trebuchet MS"/>
              </a:rPr>
              <a:t>agnéti</a:t>
            </a:r>
            <a:r>
              <a:rPr sz="2400" spc="-20" dirty="0">
                <a:latin typeface="Trebuchet MS"/>
                <a:cs typeface="Trebuchet MS"/>
              </a:rPr>
              <a:t>q</a:t>
            </a:r>
            <a:r>
              <a:rPr sz="2400" spc="-80" dirty="0">
                <a:latin typeface="Trebuchet MS"/>
                <a:cs typeface="Trebuchet MS"/>
              </a:rPr>
              <a:t>ue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5" dirty="0">
                <a:latin typeface="Trebuchet MS"/>
                <a:cs typeface="Trebuchet MS"/>
              </a:rPr>
              <a:t>ha</a:t>
            </a:r>
            <a:r>
              <a:rPr sz="2400" spc="-5" dirty="0">
                <a:latin typeface="Trebuchet MS"/>
                <a:cs typeface="Trebuchet MS"/>
              </a:rPr>
              <a:t>u</a:t>
            </a:r>
            <a:r>
              <a:rPr sz="2400" spc="-140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14" dirty="0">
                <a:latin typeface="Trebuchet MS"/>
                <a:cs typeface="Trebuchet MS"/>
              </a:rPr>
              <a:t>f</a:t>
            </a:r>
            <a:r>
              <a:rPr sz="2400" spc="-150" dirty="0">
                <a:latin typeface="Trebuchet MS"/>
                <a:cs typeface="Trebuchet MS"/>
              </a:rPr>
              <a:t>r</a:t>
            </a:r>
            <a:r>
              <a:rPr sz="2400" spc="-50" dirty="0">
                <a:latin typeface="Trebuchet MS"/>
                <a:cs typeface="Trebuchet MS"/>
              </a:rPr>
              <a:t>éq</a:t>
            </a:r>
            <a:r>
              <a:rPr sz="2400" spc="-45" dirty="0">
                <a:latin typeface="Trebuchet MS"/>
                <a:cs typeface="Trebuchet MS"/>
              </a:rPr>
              <a:t>u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n</a:t>
            </a:r>
            <a:r>
              <a:rPr sz="2400" spc="-90" dirty="0">
                <a:latin typeface="Trebuchet MS"/>
                <a:cs typeface="Trebuchet MS"/>
              </a:rPr>
              <a:t>ce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45" dirty="0">
                <a:latin typeface="Trebuchet MS"/>
                <a:cs typeface="Trebuchet MS"/>
              </a:rPr>
              <a:t>d</a:t>
            </a:r>
            <a:r>
              <a:rPr sz="2400" spc="30" dirty="0">
                <a:latin typeface="Trebuchet MS"/>
                <a:cs typeface="Trebuchet MS"/>
              </a:rPr>
              <a:t>a</a:t>
            </a:r>
            <a:r>
              <a:rPr sz="2400" spc="10" dirty="0">
                <a:latin typeface="Trebuchet MS"/>
                <a:cs typeface="Trebuchet MS"/>
              </a:rPr>
              <a:t>ns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75" dirty="0">
                <a:latin typeface="Trebuchet MS"/>
                <a:cs typeface="Trebuchet MS"/>
              </a:rPr>
              <a:t>dé</a:t>
            </a:r>
            <a:r>
              <a:rPr sz="2400" spc="-80" dirty="0">
                <a:latin typeface="Trebuchet MS"/>
                <a:cs typeface="Trebuchet MS"/>
              </a:rPr>
              <a:t>t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c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170" dirty="0">
                <a:latin typeface="Trebuchet MS"/>
                <a:cs typeface="Trebuchet MS"/>
              </a:rPr>
              <a:t>r</a:t>
            </a:r>
            <a:r>
              <a:rPr sz="2400" spc="65" dirty="0">
                <a:latin typeface="Trebuchet MS"/>
                <a:cs typeface="Trebuchet MS"/>
              </a:rPr>
              <a:t>s  </a:t>
            </a:r>
            <a:r>
              <a:rPr sz="2400" spc="-65" dirty="0">
                <a:latin typeface="Trebuchet MS"/>
                <a:cs typeface="Trebuchet MS"/>
              </a:rPr>
              <a:t>inductifs;</a:t>
            </a:r>
            <a:endParaRPr sz="24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20" dirty="0">
                <a:latin typeface="Trebuchet MS"/>
                <a:cs typeface="Trebuchet MS"/>
              </a:rPr>
              <a:t>La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capacité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d’un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circuit </a:t>
            </a:r>
            <a:r>
              <a:rPr sz="2400" spc="-50" dirty="0">
                <a:latin typeface="Trebuchet MS"/>
                <a:cs typeface="Trebuchet MS"/>
              </a:rPr>
              <a:t>oscillant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dans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les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détecteurs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capacitifs,</a:t>
            </a:r>
            <a:endParaRPr sz="2400">
              <a:latin typeface="Trebuchet MS"/>
              <a:cs typeface="Trebuchet MS"/>
            </a:endParaRPr>
          </a:p>
          <a:p>
            <a:pPr marL="521970" marR="5080" lvl="2" indent="-4572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70" dirty="0">
                <a:latin typeface="Trebuchet MS"/>
                <a:cs typeface="Trebuchet MS"/>
              </a:rPr>
              <a:t>Le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niveau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d’éclairement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d’un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récepteur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photosensible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dans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détecteurs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Photoélectriques.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571990" cy="3401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5475" lvl="1" indent="-61341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626110" algn="l"/>
              </a:tabLst>
            </a:pPr>
            <a:r>
              <a:rPr sz="2800" b="1" spc="-120" dirty="0">
                <a:latin typeface="Trebuchet MS"/>
                <a:cs typeface="Trebuchet MS"/>
              </a:rPr>
              <a:t>Introduction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Historique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 algn="just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spc="-20" dirty="0">
                <a:latin typeface="Trebuchet MS"/>
                <a:cs typeface="Trebuchet MS"/>
              </a:rPr>
              <a:t>Les </a:t>
            </a:r>
            <a:r>
              <a:rPr sz="2400" spc="-25" dirty="0">
                <a:latin typeface="Trebuchet MS"/>
                <a:cs typeface="Trebuchet MS"/>
              </a:rPr>
              <a:t>automates </a:t>
            </a:r>
            <a:r>
              <a:rPr sz="2400" spc="-15" dirty="0">
                <a:latin typeface="Trebuchet MS"/>
                <a:cs typeface="Trebuchet MS"/>
              </a:rPr>
              <a:t>programmables </a:t>
            </a:r>
            <a:r>
              <a:rPr sz="2400" spc="-55" dirty="0">
                <a:latin typeface="Trebuchet MS"/>
                <a:cs typeface="Trebuchet MS"/>
              </a:rPr>
              <a:t>industriels </a:t>
            </a:r>
            <a:r>
              <a:rPr sz="2400" spc="-30" dirty="0">
                <a:latin typeface="Trebuchet MS"/>
                <a:cs typeface="Trebuchet MS"/>
              </a:rPr>
              <a:t>sont </a:t>
            </a:r>
            <a:r>
              <a:rPr sz="2400" spc="10" dirty="0">
                <a:latin typeface="Trebuchet MS"/>
                <a:cs typeface="Trebuchet MS"/>
              </a:rPr>
              <a:t>apparus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85" dirty="0">
                <a:latin typeface="Trebuchet MS"/>
                <a:cs typeface="Trebuchet MS"/>
              </a:rPr>
              <a:t>fin </a:t>
            </a:r>
            <a:r>
              <a:rPr sz="2400" dirty="0">
                <a:latin typeface="Trebuchet MS"/>
                <a:cs typeface="Trebuchet MS"/>
              </a:rPr>
              <a:t>des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années </a:t>
            </a:r>
            <a:r>
              <a:rPr sz="2400" spc="-65" dirty="0">
                <a:latin typeface="Trebuchet MS"/>
                <a:cs typeface="Trebuchet MS"/>
              </a:rPr>
              <a:t>soixante,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25" dirty="0">
                <a:latin typeface="Trebuchet MS"/>
                <a:cs typeface="Trebuchet MS"/>
              </a:rPr>
              <a:t>demande </a:t>
            </a:r>
            <a:r>
              <a:rPr sz="2400" spc="-45" dirty="0">
                <a:latin typeface="Trebuchet MS"/>
                <a:cs typeface="Trebuchet MS"/>
              </a:rPr>
              <a:t>de l'industrie automobile </a:t>
            </a:r>
            <a:r>
              <a:rPr sz="2400" spc="-50" dirty="0">
                <a:latin typeface="Trebuchet MS"/>
                <a:cs typeface="Trebuchet MS"/>
              </a:rPr>
              <a:t>américaine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(GM),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qui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réclamait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plus</a:t>
            </a:r>
            <a:r>
              <a:rPr sz="2400" spc="-20" dirty="0">
                <a:latin typeface="Trebuchet MS"/>
                <a:cs typeface="Trebuchet MS"/>
              </a:rPr>
              <a:t> d'adaptabilité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leurs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systèmes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commande</a:t>
            </a:r>
            <a:endParaRPr sz="2400">
              <a:latin typeface="Trebuchet MS"/>
              <a:cs typeface="Trebuchet MS"/>
            </a:endParaRPr>
          </a:p>
          <a:p>
            <a:pPr marL="521970" marR="6985" lvl="2" indent="-457200" algn="just">
              <a:lnSpc>
                <a:spcPts val="2590"/>
              </a:lnSpc>
              <a:spcBef>
                <a:spcPts val="1010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spc="-20" dirty="0">
                <a:latin typeface="Trebuchet MS"/>
                <a:cs typeface="Trebuchet MS"/>
              </a:rPr>
              <a:t>Les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coûts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l'électronique</a:t>
            </a:r>
            <a:r>
              <a:rPr sz="2400" spc="-65" dirty="0">
                <a:latin typeface="Trebuchet MS"/>
                <a:cs typeface="Trebuchet MS"/>
              </a:rPr>
              <a:t> permettant</a:t>
            </a:r>
            <a:r>
              <a:rPr sz="2400" spc="5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alors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remplacer 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avantageusement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technologies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actuelles.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066020" cy="314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TOR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(LOGIQUES):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1030"/>
              </a:spcBef>
            </a:pPr>
            <a:r>
              <a:rPr sz="2400" spc="-70" dirty="0">
                <a:latin typeface="Trebuchet MS"/>
                <a:cs typeface="Trebuchet MS"/>
              </a:rPr>
              <a:t>Le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choix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d’un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détecteur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proximité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dépend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407670" lvl="2" indent="-3435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400" dirty="0">
                <a:latin typeface="Trebuchet MS"/>
                <a:cs typeface="Trebuchet MS"/>
              </a:rPr>
              <a:t>L</a:t>
            </a:r>
            <a:r>
              <a:rPr sz="2400" spc="40" dirty="0">
                <a:latin typeface="Trebuchet MS"/>
                <a:cs typeface="Trebuchet MS"/>
              </a:rPr>
              <a:t>a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na</a:t>
            </a:r>
            <a:r>
              <a:rPr sz="2400" spc="-25" dirty="0">
                <a:latin typeface="Trebuchet MS"/>
                <a:cs typeface="Trebuchet MS"/>
              </a:rPr>
              <a:t>t</a:t>
            </a:r>
            <a:r>
              <a:rPr sz="2400" spc="-105" dirty="0">
                <a:latin typeface="Trebuchet MS"/>
                <a:cs typeface="Trebuchet MS"/>
              </a:rPr>
              <a:t>ur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du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</a:t>
            </a:r>
            <a:r>
              <a:rPr sz="2400" spc="-35" dirty="0">
                <a:latin typeface="Trebuchet MS"/>
                <a:cs typeface="Trebuchet MS"/>
              </a:rPr>
              <a:t>t</a:t>
            </a:r>
            <a:r>
              <a:rPr sz="2400" spc="-130" dirty="0">
                <a:latin typeface="Trebuchet MS"/>
                <a:cs typeface="Trebuchet MS"/>
              </a:rPr>
              <a:t>é</a:t>
            </a:r>
            <a:r>
              <a:rPr sz="2400" spc="-90" dirty="0">
                <a:latin typeface="Trebuchet MS"/>
                <a:cs typeface="Trebuchet MS"/>
              </a:rPr>
              <a:t>r</a:t>
            </a:r>
            <a:r>
              <a:rPr sz="2400" spc="-20" dirty="0">
                <a:latin typeface="Trebuchet MS"/>
                <a:cs typeface="Trebuchet MS"/>
              </a:rPr>
              <a:t>iau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co</a:t>
            </a:r>
            <a:r>
              <a:rPr sz="2400" spc="-45" dirty="0">
                <a:latin typeface="Trebuchet MS"/>
                <a:cs typeface="Trebuchet MS"/>
              </a:rPr>
              <a:t>n</a:t>
            </a:r>
            <a:r>
              <a:rPr sz="2400" spc="-55" dirty="0">
                <a:latin typeface="Trebuchet MS"/>
                <a:cs typeface="Trebuchet MS"/>
              </a:rPr>
              <a:t>stit</a:t>
            </a:r>
            <a:r>
              <a:rPr sz="2400" spc="-35" dirty="0">
                <a:latin typeface="Trebuchet MS"/>
                <a:cs typeface="Trebuchet MS"/>
              </a:rPr>
              <a:t>uant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l</a:t>
            </a:r>
            <a:r>
              <a:rPr sz="2400" spc="-229" dirty="0">
                <a:latin typeface="Trebuchet MS"/>
                <a:cs typeface="Trebuchet MS"/>
              </a:rPr>
              <a:t>’</a:t>
            </a: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400" spc="5" dirty="0">
                <a:latin typeface="Trebuchet MS"/>
                <a:cs typeface="Trebuchet MS"/>
              </a:rPr>
              <a:t>b</a:t>
            </a:r>
            <a:r>
              <a:rPr sz="2400" spc="-175" dirty="0">
                <a:latin typeface="Trebuchet MS"/>
                <a:cs typeface="Trebuchet MS"/>
              </a:rPr>
              <a:t>je</a:t>
            </a:r>
            <a:r>
              <a:rPr sz="2400" spc="-150" dirty="0">
                <a:latin typeface="Trebuchet MS"/>
                <a:cs typeface="Trebuchet MS"/>
              </a:rPr>
              <a:t>t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dé</a:t>
            </a:r>
            <a:r>
              <a:rPr sz="2400" spc="-80" dirty="0">
                <a:latin typeface="Trebuchet MS"/>
                <a:cs typeface="Trebuchet MS"/>
              </a:rPr>
              <a:t>t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c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250" dirty="0">
                <a:latin typeface="Trebuchet MS"/>
                <a:cs typeface="Trebuchet MS"/>
              </a:rPr>
              <a:t>r</a:t>
            </a:r>
            <a:r>
              <a:rPr sz="2400" spc="-254" dirty="0"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  <a:p>
            <a:pPr marL="407670" lvl="2" indent="-3435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400" dirty="0">
                <a:latin typeface="Trebuchet MS"/>
                <a:cs typeface="Trebuchet MS"/>
              </a:rPr>
              <a:t>L</a:t>
            </a:r>
            <a:r>
              <a:rPr sz="2400" spc="40" dirty="0">
                <a:latin typeface="Trebuchet MS"/>
                <a:cs typeface="Trebuchet MS"/>
              </a:rPr>
              <a:t>a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dis</a:t>
            </a:r>
            <a:r>
              <a:rPr sz="2400" spc="-55" dirty="0">
                <a:latin typeface="Trebuchet MS"/>
                <a:cs typeface="Trebuchet MS"/>
              </a:rPr>
              <a:t>t</a:t>
            </a:r>
            <a:r>
              <a:rPr sz="2400" spc="-45" dirty="0">
                <a:latin typeface="Trebuchet MS"/>
                <a:cs typeface="Trebuchet MS"/>
              </a:rPr>
              <a:t>anc</a:t>
            </a:r>
            <a:r>
              <a:rPr sz="2400" spc="-4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l</a:t>
            </a:r>
            <a:r>
              <a:rPr sz="2400" spc="-229" dirty="0">
                <a:latin typeface="Trebuchet MS"/>
                <a:cs typeface="Trebuchet MS"/>
              </a:rPr>
              <a:t>’</a:t>
            </a: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400" spc="5" dirty="0">
                <a:latin typeface="Trebuchet MS"/>
                <a:cs typeface="Trebuchet MS"/>
              </a:rPr>
              <a:t>b</a:t>
            </a:r>
            <a:r>
              <a:rPr sz="2400" spc="-175" dirty="0">
                <a:latin typeface="Trebuchet MS"/>
                <a:cs typeface="Trebuchet MS"/>
              </a:rPr>
              <a:t>je</a:t>
            </a:r>
            <a:r>
              <a:rPr sz="2400" spc="-150" dirty="0">
                <a:latin typeface="Trebuchet MS"/>
                <a:cs typeface="Trebuchet MS"/>
              </a:rPr>
              <a:t>t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75" dirty="0">
                <a:latin typeface="Trebuchet MS"/>
                <a:cs typeface="Trebuchet MS"/>
              </a:rPr>
              <a:t> dé</a:t>
            </a:r>
            <a:r>
              <a:rPr sz="2400" spc="-80" dirty="0">
                <a:latin typeface="Trebuchet MS"/>
                <a:cs typeface="Trebuchet MS"/>
              </a:rPr>
              <a:t>t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c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250" dirty="0">
                <a:latin typeface="Trebuchet MS"/>
                <a:cs typeface="Trebuchet MS"/>
              </a:rPr>
              <a:t>r</a:t>
            </a:r>
            <a:r>
              <a:rPr sz="2400" spc="-254" dirty="0"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  <a:p>
            <a:pPr marL="407670" lvl="2" indent="-3435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400" spc="5" dirty="0">
                <a:latin typeface="Trebuchet MS"/>
                <a:cs typeface="Trebuchet MS"/>
              </a:rPr>
              <a:t>Des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dimensions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l’emplacement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disponible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pour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implanter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détecteur.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4135" cy="276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TOR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(LOGIQUES):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b="1" spc="-140" dirty="0">
                <a:latin typeface="Trebuchet MS"/>
                <a:cs typeface="Trebuchet MS"/>
              </a:rPr>
              <a:t>Détecteur </a:t>
            </a:r>
            <a:r>
              <a:rPr sz="2400" b="1" spc="-80" dirty="0">
                <a:latin typeface="Trebuchet MS"/>
                <a:cs typeface="Trebuchet MS"/>
              </a:rPr>
              <a:t>de </a:t>
            </a:r>
            <a:r>
              <a:rPr sz="2400" b="1" spc="-110" dirty="0">
                <a:latin typeface="Trebuchet MS"/>
                <a:cs typeface="Trebuchet MS"/>
              </a:rPr>
              <a:t>proximité </a:t>
            </a:r>
            <a:r>
              <a:rPr sz="2400" b="1" spc="-125" dirty="0">
                <a:latin typeface="Trebuchet MS"/>
                <a:cs typeface="Trebuchet MS"/>
              </a:rPr>
              <a:t>électrique </a:t>
            </a:r>
            <a:r>
              <a:rPr sz="2400" spc="-155" dirty="0">
                <a:latin typeface="Trebuchet MS"/>
                <a:cs typeface="Trebuchet MS"/>
              </a:rPr>
              <a:t>: </a:t>
            </a:r>
            <a:r>
              <a:rPr sz="2400" spc="-10" dirty="0">
                <a:latin typeface="Trebuchet MS"/>
                <a:cs typeface="Trebuchet MS"/>
              </a:rPr>
              <a:t>Ces </a:t>
            </a:r>
            <a:r>
              <a:rPr sz="2400" spc="-50" dirty="0">
                <a:latin typeface="Trebuchet MS"/>
                <a:cs typeface="Trebuchet MS"/>
              </a:rPr>
              <a:t>capteurs </a:t>
            </a:r>
            <a:r>
              <a:rPr sz="2400" spc="-70" dirty="0">
                <a:latin typeface="Trebuchet MS"/>
                <a:cs typeface="Trebuchet MS"/>
              </a:rPr>
              <a:t>servent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80" dirty="0">
                <a:latin typeface="Trebuchet MS"/>
                <a:cs typeface="Trebuchet MS"/>
              </a:rPr>
              <a:t>détection 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sans </a:t>
            </a:r>
            <a:r>
              <a:rPr sz="2400" spc="-60" dirty="0">
                <a:latin typeface="Trebuchet MS"/>
                <a:cs typeface="Trebuchet MS"/>
              </a:rPr>
              <a:t>contact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35" dirty="0">
                <a:latin typeface="Trebuchet MS"/>
                <a:cs typeface="Trebuchet MS"/>
              </a:rPr>
              <a:t>position </a:t>
            </a:r>
            <a:r>
              <a:rPr sz="2400" spc="-20" dirty="0">
                <a:latin typeface="Trebuchet MS"/>
                <a:cs typeface="Trebuchet MS"/>
              </a:rPr>
              <a:t>du </a:t>
            </a:r>
            <a:r>
              <a:rPr sz="2400" spc="-35" dirty="0">
                <a:latin typeface="Trebuchet MS"/>
                <a:cs typeface="Trebuchet MS"/>
              </a:rPr>
              <a:t>piston </a:t>
            </a:r>
            <a:r>
              <a:rPr sz="2400" spc="-5" dirty="0">
                <a:latin typeface="Trebuchet MS"/>
                <a:cs typeface="Trebuchet MS"/>
              </a:rPr>
              <a:t>des </a:t>
            </a:r>
            <a:r>
              <a:rPr sz="2400" spc="-60" dirty="0">
                <a:latin typeface="Trebuchet MS"/>
                <a:cs typeface="Trebuchet MS"/>
              </a:rPr>
              <a:t>vérins </a:t>
            </a:r>
            <a:r>
              <a:rPr sz="2400" spc="-50" dirty="0">
                <a:latin typeface="Trebuchet MS"/>
                <a:cs typeface="Trebuchet MS"/>
              </a:rPr>
              <a:t>spéciaux. </a:t>
            </a:r>
            <a:r>
              <a:rPr sz="2400" spc="-70" dirty="0">
                <a:latin typeface="Trebuchet MS"/>
                <a:cs typeface="Trebuchet MS"/>
              </a:rPr>
              <a:t>Le </a:t>
            </a:r>
            <a:r>
              <a:rPr sz="2400" spc="-50" dirty="0">
                <a:latin typeface="Trebuchet MS"/>
                <a:cs typeface="Trebuchet MS"/>
              </a:rPr>
              <a:t>relais </a:t>
            </a:r>
            <a:r>
              <a:rPr sz="2400" spc="-10" dirty="0">
                <a:latin typeface="Trebuchet MS"/>
                <a:cs typeface="Trebuchet MS"/>
              </a:rPr>
              <a:t>se 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ferme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70" dirty="0">
                <a:latin typeface="Trebuchet MS"/>
                <a:cs typeface="Trebuchet MS"/>
              </a:rPr>
              <a:t>l’approche </a:t>
            </a:r>
            <a:r>
              <a:rPr sz="2400" spc="-80" dirty="0">
                <a:latin typeface="Trebuchet MS"/>
                <a:cs typeface="Trebuchet MS"/>
              </a:rPr>
              <a:t>d’un </a:t>
            </a:r>
            <a:r>
              <a:rPr sz="2400" spc="-10" dirty="0">
                <a:latin typeface="Trebuchet MS"/>
                <a:cs typeface="Trebuchet MS"/>
              </a:rPr>
              <a:t>champ </a:t>
            </a:r>
            <a:r>
              <a:rPr sz="2400" spc="-30" dirty="0">
                <a:latin typeface="Trebuchet MS"/>
                <a:cs typeface="Trebuchet MS"/>
              </a:rPr>
              <a:t>magnétique </a:t>
            </a:r>
            <a:r>
              <a:rPr sz="2400" spc="-35" dirty="0">
                <a:latin typeface="Trebuchet MS"/>
                <a:cs typeface="Trebuchet MS"/>
              </a:rPr>
              <a:t>(aimant </a:t>
            </a:r>
            <a:r>
              <a:rPr sz="2400" spc="-50" dirty="0">
                <a:latin typeface="Trebuchet MS"/>
                <a:cs typeface="Trebuchet MS"/>
              </a:rPr>
              <a:t>permanent </a:t>
            </a:r>
            <a:r>
              <a:rPr sz="2400" spc="-35" dirty="0">
                <a:latin typeface="Trebuchet MS"/>
                <a:cs typeface="Trebuchet MS"/>
              </a:rPr>
              <a:t>sur </a:t>
            </a:r>
            <a:r>
              <a:rPr sz="2400" spc="-110" dirty="0">
                <a:latin typeface="Trebuchet MS"/>
                <a:cs typeface="Trebuchet MS"/>
              </a:rPr>
              <a:t>le 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pis</a:t>
            </a:r>
            <a:r>
              <a:rPr sz="2400" spc="-60" dirty="0">
                <a:latin typeface="Trebuchet MS"/>
                <a:cs typeface="Trebuchet MS"/>
              </a:rPr>
              <a:t>t</a:t>
            </a:r>
            <a:r>
              <a:rPr sz="2400" spc="-40" dirty="0">
                <a:latin typeface="Trebuchet MS"/>
                <a:cs typeface="Trebuchet MS"/>
              </a:rPr>
              <a:t>o</a:t>
            </a:r>
            <a:r>
              <a:rPr sz="2400" spc="-35" dirty="0">
                <a:latin typeface="Trebuchet MS"/>
                <a:cs typeface="Trebuchet MS"/>
              </a:rPr>
              <a:t>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du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v</a:t>
            </a:r>
            <a:r>
              <a:rPr sz="2400" spc="-85" dirty="0">
                <a:latin typeface="Trebuchet MS"/>
                <a:cs typeface="Trebuchet MS"/>
              </a:rPr>
              <a:t>éri</a:t>
            </a:r>
            <a:r>
              <a:rPr sz="2400" spc="-195" dirty="0">
                <a:latin typeface="Trebuchet MS"/>
                <a:cs typeface="Trebuchet MS"/>
              </a:rPr>
              <a:t>n</a:t>
            </a:r>
            <a:r>
              <a:rPr sz="2400" spc="-5" dirty="0">
                <a:latin typeface="Trebuchet MS"/>
                <a:cs typeface="Trebuchet MS"/>
              </a:rPr>
              <a:t>)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145" dirty="0">
                <a:latin typeface="Trebuchet MS"/>
                <a:cs typeface="Trebuchet MS"/>
              </a:rPr>
              <a:t>r</a:t>
            </a:r>
            <a:r>
              <a:rPr sz="2400" spc="-20" dirty="0">
                <a:latin typeface="Trebuchet MS"/>
                <a:cs typeface="Trebuchet MS"/>
              </a:rPr>
              <a:t>ansme</a:t>
            </a:r>
            <a:r>
              <a:rPr sz="2400" spc="-10" dirty="0">
                <a:latin typeface="Trebuchet MS"/>
                <a:cs typeface="Trebuchet MS"/>
              </a:rPr>
              <a:t>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un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signal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él</a:t>
            </a:r>
            <a:r>
              <a:rPr sz="2400" spc="-135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ctri</a:t>
            </a:r>
            <a:r>
              <a:rPr sz="2400" spc="-95" dirty="0">
                <a:latin typeface="Trebuchet MS"/>
                <a:cs typeface="Trebuchet MS"/>
              </a:rPr>
              <a:t>q</a:t>
            </a:r>
            <a:r>
              <a:rPr sz="2400" spc="-80" dirty="0">
                <a:latin typeface="Trebuchet MS"/>
                <a:cs typeface="Trebuchet MS"/>
              </a:rPr>
              <a:t>u</a:t>
            </a:r>
            <a:r>
              <a:rPr sz="2400" spc="-70" dirty="0">
                <a:latin typeface="Trebuchet MS"/>
                <a:cs typeface="Trebuchet MS"/>
              </a:rPr>
              <a:t>e</a:t>
            </a:r>
            <a:r>
              <a:rPr sz="2400" spc="-25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2948" y="4238244"/>
            <a:ext cx="6166104" cy="17084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58029" y="5969609"/>
            <a:ext cx="330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Détecteur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proximité</a:t>
            </a:r>
            <a:r>
              <a:rPr sz="1800" spc="-70" dirty="0">
                <a:latin typeface="Trebuchet MS"/>
                <a:cs typeface="Trebuchet MS"/>
              </a:rPr>
              <a:t> électrique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2215" y="4230624"/>
            <a:ext cx="5687568" cy="18958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58029" y="5980325"/>
            <a:ext cx="3076575" cy="663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0" dirty="0">
                <a:latin typeface="Trebuchet MS"/>
                <a:cs typeface="Trebuchet MS"/>
              </a:rPr>
              <a:t>Dé</a:t>
            </a:r>
            <a:r>
              <a:rPr sz="1800" spc="-55" dirty="0">
                <a:latin typeface="Trebuchet MS"/>
                <a:cs typeface="Trebuchet MS"/>
              </a:rPr>
              <a:t>t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80" dirty="0">
                <a:latin typeface="Trebuchet MS"/>
                <a:cs typeface="Trebuchet MS"/>
              </a:rPr>
              <a:t>c</a:t>
            </a:r>
            <a:r>
              <a:rPr sz="1800" spc="-85" dirty="0">
                <a:latin typeface="Trebuchet MS"/>
                <a:cs typeface="Trebuchet MS"/>
              </a:rPr>
              <a:t>t</a:t>
            </a:r>
            <a:r>
              <a:rPr sz="1800" spc="-70" dirty="0">
                <a:latin typeface="Trebuchet MS"/>
                <a:cs typeface="Trebuchet MS"/>
              </a:rPr>
              <a:t>eur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</a:t>
            </a:r>
            <a:r>
              <a:rPr sz="1800" spc="-120" dirty="0">
                <a:latin typeface="Trebuchet MS"/>
                <a:cs typeface="Trebuchet MS"/>
              </a:rPr>
              <a:t>r</a:t>
            </a:r>
            <a:r>
              <a:rPr sz="1800" spc="-95" dirty="0">
                <a:latin typeface="Trebuchet MS"/>
                <a:cs typeface="Trebuchet MS"/>
              </a:rPr>
              <a:t>o</a:t>
            </a:r>
            <a:r>
              <a:rPr sz="1800" spc="-35" dirty="0">
                <a:latin typeface="Trebuchet MS"/>
                <a:cs typeface="Trebuchet MS"/>
              </a:rPr>
              <a:t>x</a:t>
            </a:r>
            <a:r>
              <a:rPr sz="1800" spc="-15" dirty="0">
                <a:latin typeface="Trebuchet MS"/>
                <a:cs typeface="Trebuchet MS"/>
              </a:rPr>
              <a:t>i</a:t>
            </a:r>
            <a:r>
              <a:rPr sz="1800" spc="-50" dirty="0">
                <a:latin typeface="Trebuchet MS"/>
                <a:cs typeface="Trebuchet MS"/>
              </a:rPr>
              <a:t>mi</a:t>
            </a:r>
            <a:r>
              <a:rPr sz="1800" spc="-60" dirty="0">
                <a:latin typeface="Trebuchet MS"/>
                <a:cs typeface="Trebuchet MS"/>
              </a:rPr>
              <a:t>t</a:t>
            </a:r>
            <a:r>
              <a:rPr sz="1800" spc="-75" dirty="0">
                <a:latin typeface="Trebuchet MS"/>
                <a:cs typeface="Trebuchet MS"/>
              </a:rPr>
              <a:t>é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i</a:t>
            </a:r>
            <a:r>
              <a:rPr sz="1800" spc="-45" dirty="0">
                <a:latin typeface="Trebuchet MS"/>
                <a:cs typeface="Trebuchet MS"/>
              </a:rPr>
              <a:t>n</a:t>
            </a:r>
            <a:r>
              <a:rPr sz="1800" spc="-55" dirty="0">
                <a:latin typeface="Trebuchet MS"/>
                <a:cs typeface="Trebuchet MS"/>
              </a:rPr>
              <a:t>duct</a:t>
            </a:r>
            <a:r>
              <a:rPr sz="1800" spc="-30" dirty="0">
                <a:latin typeface="Trebuchet MS"/>
                <a:cs typeface="Trebuchet MS"/>
              </a:rPr>
              <a:t>i</a:t>
            </a:r>
            <a:r>
              <a:rPr sz="1800" spc="-85" dirty="0">
                <a:latin typeface="Trebuchet MS"/>
                <a:cs typeface="Trebuchet MS"/>
              </a:rPr>
              <a:t>f</a:t>
            </a:r>
            <a:endParaRPr sz="1800">
              <a:latin typeface="Trebuchet MS"/>
              <a:cs typeface="Trebuchet MS"/>
            </a:endParaRPr>
          </a:p>
          <a:p>
            <a:pPr marL="50165">
              <a:lnSpc>
                <a:spcPct val="100000"/>
              </a:lnSpc>
              <a:spcBef>
                <a:spcPts val="1450"/>
              </a:spcBef>
            </a:pP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AUTOMATISATION</a:t>
            </a:r>
            <a:r>
              <a:rPr sz="1200" spc="-85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INDUSTRIELLE</a:t>
            </a:r>
            <a:r>
              <a:rPr sz="1200" spc="-5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spc="120" dirty="0">
                <a:solidFill>
                  <a:srgbClr val="627083"/>
                </a:solidFill>
                <a:latin typeface="Trebuchet MS"/>
                <a:cs typeface="Trebuchet MS"/>
              </a:rPr>
              <a:t>-</a:t>
            </a:r>
            <a:r>
              <a:rPr sz="1200" spc="-6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627083"/>
                </a:solidFill>
                <a:latin typeface="Trebuchet MS"/>
                <a:cs typeface="Trebuchet MS"/>
              </a:rPr>
              <a:t>NIVEAU</a:t>
            </a:r>
            <a:r>
              <a:rPr sz="1200" spc="-4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42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10225405" cy="239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TOR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(LOGIQUES):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b="1" spc="-140" dirty="0">
                <a:latin typeface="Trebuchet MS"/>
                <a:cs typeface="Trebuchet MS"/>
              </a:rPr>
              <a:t>Détecteur </a:t>
            </a:r>
            <a:r>
              <a:rPr sz="2400" b="1" spc="-80" dirty="0">
                <a:latin typeface="Trebuchet MS"/>
                <a:cs typeface="Trebuchet MS"/>
              </a:rPr>
              <a:t>de </a:t>
            </a:r>
            <a:r>
              <a:rPr sz="2400" b="1" spc="-110" dirty="0">
                <a:latin typeface="Trebuchet MS"/>
                <a:cs typeface="Trebuchet MS"/>
              </a:rPr>
              <a:t>proximité </a:t>
            </a:r>
            <a:r>
              <a:rPr sz="2400" b="1" spc="-105" dirty="0">
                <a:latin typeface="Trebuchet MS"/>
                <a:cs typeface="Trebuchet MS"/>
              </a:rPr>
              <a:t>inductif </a:t>
            </a:r>
            <a:r>
              <a:rPr sz="2400" spc="-155" dirty="0">
                <a:latin typeface="Trebuchet MS"/>
                <a:cs typeface="Trebuchet MS"/>
              </a:rPr>
              <a:t>: </a:t>
            </a:r>
            <a:r>
              <a:rPr sz="2400" spc="-35" dirty="0">
                <a:latin typeface="Trebuchet MS"/>
                <a:cs typeface="Trebuchet MS"/>
              </a:rPr>
              <a:t>Un </a:t>
            </a:r>
            <a:r>
              <a:rPr sz="2400" spc="-60" dirty="0">
                <a:latin typeface="Trebuchet MS"/>
                <a:cs typeface="Trebuchet MS"/>
              </a:rPr>
              <a:t>oscillateur </a:t>
            </a:r>
            <a:r>
              <a:rPr sz="2400" spc="-50" dirty="0">
                <a:latin typeface="Trebuchet MS"/>
                <a:cs typeface="Trebuchet MS"/>
              </a:rPr>
              <a:t>comportant </a:t>
            </a:r>
            <a:r>
              <a:rPr sz="2400" spc="-75" dirty="0">
                <a:latin typeface="Trebuchet MS"/>
                <a:cs typeface="Trebuchet MS"/>
              </a:rPr>
              <a:t>une </a:t>
            </a:r>
            <a:r>
              <a:rPr sz="2400" spc="-40" dirty="0">
                <a:latin typeface="Trebuchet MS"/>
                <a:cs typeface="Trebuchet MS"/>
              </a:rPr>
              <a:t>bobine 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logée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dans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circuit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magnétique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engendre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champ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magnétique 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alternatif.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Ce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champ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sort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du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corps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l’appareil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sa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face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sensible.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F2F9EA-8E4B-1A39-5132-2A1E945A129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fr-FR"/>
              <a:t>AUTOMATISATION</a:t>
            </a:r>
            <a:r>
              <a:rPr lang="fr-FR" spc="-85"/>
              <a:t> </a:t>
            </a:r>
            <a:r>
              <a:rPr lang="fr-FR"/>
              <a:t>INDUSTRIELLE</a:t>
            </a:r>
            <a:r>
              <a:rPr lang="fr-FR" spc="-55"/>
              <a:t> </a:t>
            </a:r>
            <a:r>
              <a:rPr lang="fr-FR" spc="120"/>
              <a:t>-</a:t>
            </a:r>
            <a:r>
              <a:rPr lang="fr-FR" spc="-65"/>
              <a:t> </a:t>
            </a:r>
            <a:r>
              <a:rPr lang="fr-FR" spc="5"/>
              <a:t>NIVEAU</a:t>
            </a:r>
            <a:r>
              <a:rPr lang="fr-FR" spc="-40"/>
              <a:t> </a:t>
            </a:r>
            <a:r>
              <a:rPr lang="fr-FR"/>
              <a:t>1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B7AC9C-FF8D-FE24-824E-F0F63AE78C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42</a:t>
            </a:fld>
            <a:endParaRPr lang="fr-F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2215" y="4235196"/>
            <a:ext cx="5687568" cy="18958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58029" y="5980325"/>
            <a:ext cx="3076575" cy="663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0" dirty="0">
                <a:latin typeface="Trebuchet MS"/>
                <a:cs typeface="Trebuchet MS"/>
              </a:rPr>
              <a:t>Dé</a:t>
            </a:r>
            <a:r>
              <a:rPr sz="1800" spc="-55" dirty="0">
                <a:latin typeface="Trebuchet MS"/>
                <a:cs typeface="Trebuchet MS"/>
              </a:rPr>
              <a:t>t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80" dirty="0">
                <a:latin typeface="Trebuchet MS"/>
                <a:cs typeface="Trebuchet MS"/>
              </a:rPr>
              <a:t>c</a:t>
            </a:r>
            <a:r>
              <a:rPr sz="1800" spc="-85" dirty="0">
                <a:latin typeface="Trebuchet MS"/>
                <a:cs typeface="Trebuchet MS"/>
              </a:rPr>
              <a:t>t</a:t>
            </a:r>
            <a:r>
              <a:rPr sz="1800" spc="-70" dirty="0">
                <a:latin typeface="Trebuchet MS"/>
                <a:cs typeface="Trebuchet MS"/>
              </a:rPr>
              <a:t>eur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</a:t>
            </a:r>
            <a:r>
              <a:rPr sz="1800" spc="-120" dirty="0">
                <a:latin typeface="Trebuchet MS"/>
                <a:cs typeface="Trebuchet MS"/>
              </a:rPr>
              <a:t>r</a:t>
            </a:r>
            <a:r>
              <a:rPr sz="1800" spc="-95" dirty="0">
                <a:latin typeface="Trebuchet MS"/>
                <a:cs typeface="Trebuchet MS"/>
              </a:rPr>
              <a:t>o</a:t>
            </a:r>
            <a:r>
              <a:rPr sz="1800" spc="-35" dirty="0">
                <a:latin typeface="Trebuchet MS"/>
                <a:cs typeface="Trebuchet MS"/>
              </a:rPr>
              <a:t>x</a:t>
            </a:r>
            <a:r>
              <a:rPr sz="1800" spc="-15" dirty="0">
                <a:latin typeface="Trebuchet MS"/>
                <a:cs typeface="Trebuchet MS"/>
              </a:rPr>
              <a:t>i</a:t>
            </a:r>
            <a:r>
              <a:rPr sz="1800" spc="-50" dirty="0">
                <a:latin typeface="Trebuchet MS"/>
                <a:cs typeface="Trebuchet MS"/>
              </a:rPr>
              <a:t>mi</a:t>
            </a:r>
            <a:r>
              <a:rPr sz="1800" spc="-60" dirty="0">
                <a:latin typeface="Trebuchet MS"/>
                <a:cs typeface="Trebuchet MS"/>
              </a:rPr>
              <a:t>t</a:t>
            </a:r>
            <a:r>
              <a:rPr sz="1800" spc="-75" dirty="0">
                <a:latin typeface="Trebuchet MS"/>
                <a:cs typeface="Trebuchet MS"/>
              </a:rPr>
              <a:t>é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i</a:t>
            </a:r>
            <a:r>
              <a:rPr sz="1800" spc="-45" dirty="0">
                <a:latin typeface="Trebuchet MS"/>
                <a:cs typeface="Trebuchet MS"/>
              </a:rPr>
              <a:t>n</a:t>
            </a:r>
            <a:r>
              <a:rPr sz="1800" spc="-55" dirty="0">
                <a:latin typeface="Trebuchet MS"/>
                <a:cs typeface="Trebuchet MS"/>
              </a:rPr>
              <a:t>duct</a:t>
            </a:r>
            <a:r>
              <a:rPr sz="1800" spc="-30" dirty="0">
                <a:latin typeface="Trebuchet MS"/>
                <a:cs typeface="Trebuchet MS"/>
              </a:rPr>
              <a:t>i</a:t>
            </a:r>
            <a:r>
              <a:rPr sz="1800" spc="-85" dirty="0">
                <a:latin typeface="Trebuchet MS"/>
                <a:cs typeface="Trebuchet MS"/>
              </a:rPr>
              <a:t>f</a:t>
            </a:r>
            <a:endParaRPr sz="1800">
              <a:latin typeface="Trebuchet MS"/>
              <a:cs typeface="Trebuchet MS"/>
            </a:endParaRPr>
          </a:p>
          <a:p>
            <a:pPr marL="50165">
              <a:lnSpc>
                <a:spcPct val="100000"/>
              </a:lnSpc>
              <a:spcBef>
                <a:spcPts val="1450"/>
              </a:spcBef>
            </a:pP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AUTOMATISATION</a:t>
            </a:r>
            <a:r>
              <a:rPr sz="1200" spc="-85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INDUSTRIELLE</a:t>
            </a:r>
            <a:r>
              <a:rPr sz="1200" spc="-5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spc="120" dirty="0">
                <a:solidFill>
                  <a:srgbClr val="627083"/>
                </a:solidFill>
                <a:latin typeface="Trebuchet MS"/>
                <a:cs typeface="Trebuchet MS"/>
              </a:rPr>
              <a:t>-</a:t>
            </a:r>
            <a:r>
              <a:rPr sz="1200" spc="-6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627083"/>
                </a:solidFill>
                <a:latin typeface="Trebuchet MS"/>
                <a:cs typeface="Trebuchet MS"/>
              </a:rPr>
              <a:t>NIVEAU</a:t>
            </a:r>
            <a:r>
              <a:rPr sz="1200" spc="-4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43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10225405" cy="276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TOR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(LOGIQUES):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spc="20" dirty="0">
                <a:latin typeface="Trebuchet MS"/>
                <a:cs typeface="Trebuchet MS"/>
              </a:rPr>
              <a:t>La </a:t>
            </a:r>
            <a:r>
              <a:rPr sz="2400" spc="-65" dirty="0">
                <a:latin typeface="Trebuchet MS"/>
                <a:cs typeface="Trebuchet MS"/>
              </a:rPr>
              <a:t>présence </a:t>
            </a:r>
            <a:r>
              <a:rPr sz="2400" spc="-75" dirty="0">
                <a:latin typeface="Trebuchet MS"/>
                <a:cs typeface="Trebuchet MS"/>
              </a:rPr>
              <a:t>d’un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objet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métallique </a:t>
            </a:r>
            <a:r>
              <a:rPr sz="2400" spc="25" dirty="0">
                <a:latin typeface="Trebuchet MS"/>
                <a:cs typeface="Trebuchet MS"/>
              </a:rPr>
              <a:t>dans </a:t>
            </a:r>
            <a:r>
              <a:rPr sz="2400" spc="-90" dirty="0">
                <a:latin typeface="Trebuchet MS"/>
                <a:cs typeface="Trebuchet MS"/>
              </a:rPr>
              <a:t>ce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champ </a:t>
            </a:r>
            <a:r>
              <a:rPr sz="2400" spc="-114" dirty="0">
                <a:latin typeface="Trebuchet MS"/>
                <a:cs typeface="Trebuchet MS"/>
              </a:rPr>
              <a:t>crée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 </a:t>
            </a:r>
            <a:r>
              <a:rPr sz="2400" spc="-45" dirty="0">
                <a:latin typeface="Trebuchet MS"/>
                <a:cs typeface="Trebuchet MS"/>
              </a:rPr>
              <a:t>courants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induits </a:t>
            </a:r>
            <a:r>
              <a:rPr sz="2400" spc="-105" dirty="0">
                <a:latin typeface="Trebuchet MS"/>
                <a:cs typeface="Trebuchet MS"/>
              </a:rPr>
              <a:t>et </a:t>
            </a:r>
            <a:r>
              <a:rPr sz="2400" spc="-60" dirty="0">
                <a:latin typeface="Trebuchet MS"/>
                <a:cs typeface="Trebuchet MS"/>
              </a:rPr>
              <a:t>provoquent </a:t>
            </a:r>
            <a:r>
              <a:rPr sz="2400" spc="-114" dirty="0">
                <a:latin typeface="Trebuchet MS"/>
                <a:cs typeface="Trebuchet MS"/>
              </a:rPr>
              <a:t>l’arrêt </a:t>
            </a:r>
            <a:r>
              <a:rPr sz="2400" dirty="0">
                <a:latin typeface="Trebuchet MS"/>
                <a:cs typeface="Trebuchet MS"/>
              </a:rPr>
              <a:t>des </a:t>
            </a:r>
            <a:r>
              <a:rPr sz="2400" spc="-55" dirty="0">
                <a:latin typeface="Trebuchet MS"/>
                <a:cs typeface="Trebuchet MS"/>
              </a:rPr>
              <a:t>oscillations. </a:t>
            </a:r>
            <a:r>
              <a:rPr sz="2400" spc="-40" dirty="0">
                <a:latin typeface="Trebuchet MS"/>
                <a:cs typeface="Trebuchet MS"/>
              </a:rPr>
              <a:t>Un </a:t>
            </a:r>
            <a:r>
              <a:rPr sz="2400" spc="-95" dirty="0">
                <a:latin typeface="Trebuchet MS"/>
                <a:cs typeface="Trebuchet MS"/>
              </a:rPr>
              <a:t>circuit </a:t>
            </a:r>
            <a:r>
              <a:rPr sz="2400" spc="-45" dirty="0">
                <a:latin typeface="Trebuchet MS"/>
                <a:cs typeface="Trebuchet MS"/>
              </a:rPr>
              <a:t>de communication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met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forme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cette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information.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Selon </a:t>
            </a:r>
            <a:r>
              <a:rPr sz="2400" spc="-45" dirty="0">
                <a:latin typeface="Trebuchet MS"/>
                <a:cs typeface="Trebuchet MS"/>
              </a:rPr>
              <a:t>les </a:t>
            </a:r>
            <a:r>
              <a:rPr sz="2400" spc="-60" dirty="0">
                <a:latin typeface="Trebuchet MS"/>
                <a:cs typeface="Trebuchet MS"/>
              </a:rPr>
              <a:t>modèles, </a:t>
            </a:r>
            <a:r>
              <a:rPr sz="2400" spc="-40" dirty="0">
                <a:latin typeface="Trebuchet MS"/>
                <a:cs typeface="Trebuchet MS"/>
              </a:rPr>
              <a:t>les </a:t>
            </a:r>
            <a:r>
              <a:rPr sz="2400" spc="-25" dirty="0">
                <a:latin typeface="Trebuchet MS"/>
                <a:cs typeface="Trebuchet MS"/>
              </a:rPr>
              <a:t>distances </a:t>
            </a:r>
            <a:r>
              <a:rPr sz="2400" spc="-60" dirty="0">
                <a:latin typeface="Trebuchet MS"/>
                <a:cs typeface="Trebuchet MS"/>
              </a:rPr>
              <a:t>de 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détection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vont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quelques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millimètres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quelques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centimètres.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B8ED52-A85F-17CE-8C3D-DDD573FB4C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fr-FR"/>
              <a:t>AUTOMATISATION</a:t>
            </a:r>
            <a:r>
              <a:rPr lang="fr-FR" spc="-85"/>
              <a:t> </a:t>
            </a:r>
            <a:r>
              <a:rPr lang="fr-FR"/>
              <a:t>INDUSTRIELLE</a:t>
            </a:r>
            <a:r>
              <a:rPr lang="fr-FR" spc="-55"/>
              <a:t> </a:t>
            </a:r>
            <a:r>
              <a:rPr lang="fr-FR" spc="120"/>
              <a:t>-</a:t>
            </a:r>
            <a:r>
              <a:rPr lang="fr-FR" spc="-65"/>
              <a:t> </a:t>
            </a:r>
            <a:r>
              <a:rPr lang="fr-FR" spc="5"/>
              <a:t>NIVEAU</a:t>
            </a:r>
            <a:r>
              <a:rPr lang="fr-FR" spc="-40"/>
              <a:t> </a:t>
            </a:r>
            <a:r>
              <a:rPr lang="fr-FR"/>
              <a:t>1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0A937C-0FB4-99AC-2BC1-2933BD7AB0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43</a:t>
            </a:fld>
            <a:endParaRPr lang="fr-F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2215" y="4235196"/>
            <a:ext cx="5687568" cy="18958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58029" y="5980325"/>
            <a:ext cx="3076575" cy="663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0" dirty="0">
                <a:latin typeface="Trebuchet MS"/>
                <a:cs typeface="Trebuchet MS"/>
              </a:rPr>
              <a:t>Dé</a:t>
            </a:r>
            <a:r>
              <a:rPr sz="1800" spc="-55" dirty="0">
                <a:latin typeface="Trebuchet MS"/>
                <a:cs typeface="Trebuchet MS"/>
              </a:rPr>
              <a:t>t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80" dirty="0">
                <a:latin typeface="Trebuchet MS"/>
                <a:cs typeface="Trebuchet MS"/>
              </a:rPr>
              <a:t>c</a:t>
            </a:r>
            <a:r>
              <a:rPr sz="1800" spc="-85" dirty="0">
                <a:latin typeface="Trebuchet MS"/>
                <a:cs typeface="Trebuchet MS"/>
              </a:rPr>
              <a:t>t</a:t>
            </a:r>
            <a:r>
              <a:rPr sz="1800" spc="-70" dirty="0">
                <a:latin typeface="Trebuchet MS"/>
                <a:cs typeface="Trebuchet MS"/>
              </a:rPr>
              <a:t>eur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</a:t>
            </a:r>
            <a:r>
              <a:rPr sz="1800" spc="-120" dirty="0">
                <a:latin typeface="Trebuchet MS"/>
                <a:cs typeface="Trebuchet MS"/>
              </a:rPr>
              <a:t>r</a:t>
            </a:r>
            <a:r>
              <a:rPr sz="1800" spc="-95" dirty="0">
                <a:latin typeface="Trebuchet MS"/>
                <a:cs typeface="Trebuchet MS"/>
              </a:rPr>
              <a:t>o</a:t>
            </a:r>
            <a:r>
              <a:rPr sz="1800" spc="-35" dirty="0">
                <a:latin typeface="Trebuchet MS"/>
                <a:cs typeface="Trebuchet MS"/>
              </a:rPr>
              <a:t>x</a:t>
            </a:r>
            <a:r>
              <a:rPr sz="1800" spc="-15" dirty="0">
                <a:latin typeface="Trebuchet MS"/>
                <a:cs typeface="Trebuchet MS"/>
              </a:rPr>
              <a:t>i</a:t>
            </a:r>
            <a:r>
              <a:rPr sz="1800" spc="-50" dirty="0">
                <a:latin typeface="Trebuchet MS"/>
                <a:cs typeface="Trebuchet MS"/>
              </a:rPr>
              <a:t>mi</a:t>
            </a:r>
            <a:r>
              <a:rPr sz="1800" spc="-60" dirty="0">
                <a:latin typeface="Trebuchet MS"/>
                <a:cs typeface="Trebuchet MS"/>
              </a:rPr>
              <a:t>t</a:t>
            </a:r>
            <a:r>
              <a:rPr sz="1800" spc="-75" dirty="0">
                <a:latin typeface="Trebuchet MS"/>
                <a:cs typeface="Trebuchet MS"/>
              </a:rPr>
              <a:t>é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i</a:t>
            </a:r>
            <a:r>
              <a:rPr sz="1800" spc="-45" dirty="0">
                <a:latin typeface="Trebuchet MS"/>
                <a:cs typeface="Trebuchet MS"/>
              </a:rPr>
              <a:t>n</a:t>
            </a:r>
            <a:r>
              <a:rPr sz="1800" spc="-55" dirty="0">
                <a:latin typeface="Trebuchet MS"/>
                <a:cs typeface="Trebuchet MS"/>
              </a:rPr>
              <a:t>duct</a:t>
            </a:r>
            <a:r>
              <a:rPr sz="1800" spc="-30" dirty="0">
                <a:latin typeface="Trebuchet MS"/>
                <a:cs typeface="Trebuchet MS"/>
              </a:rPr>
              <a:t>i</a:t>
            </a:r>
            <a:r>
              <a:rPr sz="1800" spc="-85" dirty="0">
                <a:latin typeface="Trebuchet MS"/>
                <a:cs typeface="Trebuchet MS"/>
              </a:rPr>
              <a:t>f</a:t>
            </a:r>
            <a:endParaRPr sz="1800">
              <a:latin typeface="Trebuchet MS"/>
              <a:cs typeface="Trebuchet MS"/>
            </a:endParaRPr>
          </a:p>
          <a:p>
            <a:pPr marL="50165">
              <a:lnSpc>
                <a:spcPct val="100000"/>
              </a:lnSpc>
              <a:spcBef>
                <a:spcPts val="1450"/>
              </a:spcBef>
            </a:pP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AUTOMATISATION</a:t>
            </a:r>
            <a:r>
              <a:rPr sz="1200" spc="-85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INDUSTRIELLE</a:t>
            </a:r>
            <a:r>
              <a:rPr sz="1200" spc="-5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spc="120" dirty="0">
                <a:solidFill>
                  <a:srgbClr val="627083"/>
                </a:solidFill>
                <a:latin typeface="Trebuchet MS"/>
                <a:cs typeface="Trebuchet MS"/>
              </a:rPr>
              <a:t>-</a:t>
            </a:r>
            <a:r>
              <a:rPr sz="1200" spc="-6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627083"/>
                </a:solidFill>
                <a:latin typeface="Trebuchet MS"/>
                <a:cs typeface="Trebuchet MS"/>
              </a:rPr>
              <a:t>NIVEAU</a:t>
            </a:r>
            <a:r>
              <a:rPr sz="1200" spc="-4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44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10218420" cy="1665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TOR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(LOGIQUES):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80" dirty="0">
                <a:latin typeface="Trebuchet MS"/>
                <a:cs typeface="Trebuchet MS"/>
              </a:rPr>
              <a:t>Leur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usage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est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b="1" spc="-120" dirty="0">
                <a:latin typeface="Trebuchet MS"/>
                <a:cs typeface="Trebuchet MS"/>
              </a:rPr>
              <a:t>uniquement</a:t>
            </a:r>
            <a:r>
              <a:rPr sz="2400" b="1" spc="-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réservé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détection d’éléments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métalliques.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59FCFD-FB10-F25F-370D-8184BB223FF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fr-FR"/>
              <a:t>AUTOMATISATION</a:t>
            </a:r>
            <a:r>
              <a:rPr lang="fr-FR" spc="-85"/>
              <a:t> </a:t>
            </a:r>
            <a:r>
              <a:rPr lang="fr-FR"/>
              <a:t>INDUSTRIELLE</a:t>
            </a:r>
            <a:r>
              <a:rPr lang="fr-FR" spc="-55"/>
              <a:t> </a:t>
            </a:r>
            <a:r>
              <a:rPr lang="fr-FR" spc="120"/>
              <a:t>-</a:t>
            </a:r>
            <a:r>
              <a:rPr lang="fr-FR" spc="-65"/>
              <a:t> </a:t>
            </a:r>
            <a:r>
              <a:rPr lang="fr-FR" spc="5"/>
              <a:t>NIVEAU</a:t>
            </a:r>
            <a:r>
              <a:rPr lang="fr-FR" spc="-40"/>
              <a:t> </a:t>
            </a:r>
            <a:r>
              <a:rPr lang="fr-FR"/>
              <a:t>1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15B67B-876D-871F-8F3E-41575AFD30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44</a:t>
            </a:fld>
            <a:endParaRPr lang="fr-F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999" y="4579619"/>
            <a:ext cx="6096000" cy="14767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5621" y="5954722"/>
            <a:ext cx="3206750" cy="6896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5"/>
              </a:spcBef>
            </a:pPr>
            <a:r>
              <a:rPr sz="1800" spc="-50" dirty="0">
                <a:latin typeface="Trebuchet MS"/>
                <a:cs typeface="Trebuchet MS"/>
              </a:rPr>
              <a:t>Dé</a:t>
            </a:r>
            <a:r>
              <a:rPr sz="1800" spc="-55" dirty="0">
                <a:latin typeface="Trebuchet MS"/>
                <a:cs typeface="Trebuchet MS"/>
              </a:rPr>
              <a:t>t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80" dirty="0">
                <a:latin typeface="Trebuchet MS"/>
                <a:cs typeface="Trebuchet MS"/>
              </a:rPr>
              <a:t>c</a:t>
            </a:r>
            <a:r>
              <a:rPr sz="1800" spc="-85" dirty="0">
                <a:latin typeface="Trebuchet MS"/>
                <a:cs typeface="Trebuchet MS"/>
              </a:rPr>
              <a:t>t</a:t>
            </a:r>
            <a:r>
              <a:rPr sz="1800" spc="-70" dirty="0">
                <a:latin typeface="Trebuchet MS"/>
                <a:cs typeface="Trebuchet MS"/>
              </a:rPr>
              <a:t>eur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</a:t>
            </a:r>
            <a:r>
              <a:rPr sz="1800" spc="-120" dirty="0">
                <a:latin typeface="Trebuchet MS"/>
                <a:cs typeface="Trebuchet MS"/>
              </a:rPr>
              <a:t>r</a:t>
            </a:r>
            <a:r>
              <a:rPr sz="1800" spc="-95" dirty="0">
                <a:latin typeface="Trebuchet MS"/>
                <a:cs typeface="Trebuchet MS"/>
              </a:rPr>
              <a:t>o</a:t>
            </a:r>
            <a:r>
              <a:rPr sz="1800" spc="-35" dirty="0">
                <a:latin typeface="Trebuchet MS"/>
                <a:cs typeface="Trebuchet MS"/>
              </a:rPr>
              <a:t>x</a:t>
            </a:r>
            <a:r>
              <a:rPr sz="1800" spc="-15" dirty="0">
                <a:latin typeface="Trebuchet MS"/>
                <a:cs typeface="Trebuchet MS"/>
              </a:rPr>
              <a:t>i</a:t>
            </a:r>
            <a:r>
              <a:rPr sz="1800" spc="-50" dirty="0">
                <a:latin typeface="Trebuchet MS"/>
                <a:cs typeface="Trebuchet MS"/>
              </a:rPr>
              <a:t>mi</a:t>
            </a:r>
            <a:r>
              <a:rPr sz="1800" spc="-60" dirty="0">
                <a:latin typeface="Trebuchet MS"/>
                <a:cs typeface="Trebuchet MS"/>
              </a:rPr>
              <a:t>t</a:t>
            </a:r>
            <a:r>
              <a:rPr sz="1800" spc="-75" dirty="0">
                <a:latin typeface="Trebuchet MS"/>
                <a:cs typeface="Trebuchet MS"/>
              </a:rPr>
              <a:t>é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</a:t>
            </a:r>
            <a:r>
              <a:rPr sz="1800" spc="20" dirty="0">
                <a:latin typeface="Trebuchet MS"/>
                <a:cs typeface="Trebuchet MS"/>
              </a:rPr>
              <a:t>p</a:t>
            </a:r>
            <a:r>
              <a:rPr sz="1800" spc="-30" dirty="0">
                <a:latin typeface="Trebuchet MS"/>
                <a:cs typeface="Trebuchet MS"/>
              </a:rPr>
              <a:t>ac</a:t>
            </a:r>
            <a:r>
              <a:rPr sz="1800" spc="-10" dirty="0">
                <a:latin typeface="Trebuchet MS"/>
                <a:cs typeface="Trebuchet MS"/>
              </a:rPr>
              <a:t>i</a:t>
            </a:r>
            <a:r>
              <a:rPr sz="1800" spc="-75" dirty="0">
                <a:latin typeface="Trebuchet MS"/>
                <a:cs typeface="Trebuchet MS"/>
              </a:rPr>
              <a:t>tif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AUTOMATISATION</a:t>
            </a:r>
            <a:r>
              <a:rPr sz="1200" spc="-85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INDUSTRIELLE</a:t>
            </a:r>
            <a:r>
              <a:rPr sz="1200" spc="-5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spc="120" dirty="0">
                <a:solidFill>
                  <a:srgbClr val="627083"/>
                </a:solidFill>
                <a:latin typeface="Trebuchet MS"/>
                <a:cs typeface="Trebuchet MS"/>
              </a:rPr>
              <a:t>-</a:t>
            </a:r>
            <a:r>
              <a:rPr sz="1200" spc="-6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627083"/>
                </a:solidFill>
                <a:latin typeface="Trebuchet MS"/>
                <a:cs typeface="Trebuchet MS"/>
              </a:rPr>
              <a:t>NIVEAU</a:t>
            </a:r>
            <a:r>
              <a:rPr sz="1200" spc="-4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45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10224770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TOR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(LOGIQUES):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b="1" spc="-140" dirty="0">
                <a:latin typeface="Trebuchet MS"/>
                <a:cs typeface="Trebuchet MS"/>
              </a:rPr>
              <a:t>Détecteur</a:t>
            </a:r>
            <a:r>
              <a:rPr sz="2400" b="1" spc="-135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 </a:t>
            </a:r>
            <a:r>
              <a:rPr sz="2400" b="1" spc="-110" dirty="0">
                <a:latin typeface="Trebuchet MS"/>
                <a:cs typeface="Trebuchet MS"/>
              </a:rPr>
              <a:t>proximité </a:t>
            </a:r>
            <a:r>
              <a:rPr sz="2400" b="1" spc="-45" dirty="0">
                <a:latin typeface="Trebuchet MS"/>
                <a:cs typeface="Trebuchet MS"/>
              </a:rPr>
              <a:t>capacitif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Dans </a:t>
            </a:r>
            <a:r>
              <a:rPr sz="2400" spc="-110" dirty="0">
                <a:latin typeface="Trebuchet MS"/>
                <a:cs typeface="Trebuchet MS"/>
              </a:rPr>
              <a:t>le </a:t>
            </a:r>
            <a:r>
              <a:rPr sz="2400" spc="25" dirty="0">
                <a:latin typeface="Trebuchet MS"/>
                <a:cs typeface="Trebuchet MS"/>
              </a:rPr>
              <a:t>cas </a:t>
            </a:r>
            <a:r>
              <a:rPr sz="2400" spc="-20" dirty="0">
                <a:latin typeface="Trebuchet MS"/>
                <a:cs typeface="Trebuchet MS"/>
              </a:rPr>
              <a:t>du </a:t>
            </a:r>
            <a:r>
              <a:rPr sz="2400" spc="-95" dirty="0">
                <a:latin typeface="Trebuchet MS"/>
                <a:cs typeface="Trebuchet MS"/>
              </a:rPr>
              <a:t>détecteur </a:t>
            </a:r>
            <a:r>
              <a:rPr sz="2400" spc="-45" dirty="0">
                <a:latin typeface="Trebuchet MS"/>
                <a:cs typeface="Trebuchet MS"/>
              </a:rPr>
              <a:t>capacitif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l’objet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détecter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fait</a:t>
            </a:r>
            <a:r>
              <a:rPr sz="2400" spc="5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varier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sa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position</a:t>
            </a:r>
            <a:r>
              <a:rPr sz="2400" spc="64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la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capacité</a:t>
            </a:r>
            <a:r>
              <a:rPr sz="2400" spc="64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d’un 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co</a:t>
            </a:r>
            <a:r>
              <a:rPr sz="2400" spc="-45" dirty="0">
                <a:latin typeface="Trebuchet MS"/>
                <a:cs typeface="Trebuchet MS"/>
              </a:rPr>
              <a:t>n</a:t>
            </a:r>
            <a:r>
              <a:rPr sz="2400" spc="-55" dirty="0">
                <a:latin typeface="Trebuchet MS"/>
                <a:cs typeface="Trebuchet MS"/>
              </a:rPr>
              <a:t>de</a:t>
            </a:r>
            <a:r>
              <a:rPr sz="2400" spc="-45" dirty="0">
                <a:latin typeface="Trebuchet MS"/>
                <a:cs typeface="Trebuchet MS"/>
              </a:rPr>
              <a:t>n</a:t>
            </a:r>
            <a:r>
              <a:rPr sz="2400" spc="20" dirty="0">
                <a:latin typeface="Trebuchet MS"/>
                <a:cs typeface="Trebuchet MS"/>
              </a:rPr>
              <a:t>sa</a:t>
            </a:r>
            <a:r>
              <a:rPr sz="2400" spc="-20" dirty="0">
                <a:latin typeface="Trebuchet MS"/>
                <a:cs typeface="Trebuchet MS"/>
              </a:rPr>
              <a:t>t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f</a:t>
            </a:r>
            <a:r>
              <a:rPr sz="2400" spc="-80" dirty="0">
                <a:latin typeface="Trebuchet MS"/>
                <a:cs typeface="Trebuchet MS"/>
              </a:rPr>
              <a:t>o</a:t>
            </a:r>
            <a:r>
              <a:rPr sz="2400" spc="-50" dirty="0">
                <a:latin typeface="Trebuchet MS"/>
                <a:cs typeface="Trebuchet MS"/>
              </a:rPr>
              <a:t>rmé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p</a:t>
            </a:r>
            <a:r>
              <a:rPr sz="2400" spc="-30" dirty="0">
                <a:latin typeface="Trebuchet MS"/>
                <a:cs typeface="Trebuchet MS"/>
              </a:rPr>
              <a:t>a</a:t>
            </a:r>
            <a:r>
              <a:rPr sz="2400" spc="-20" dirty="0">
                <a:latin typeface="Trebuchet MS"/>
                <a:cs typeface="Trebuchet MS"/>
              </a:rPr>
              <a:t>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f</a:t>
            </a:r>
            <a:r>
              <a:rPr sz="2400" spc="-35" dirty="0">
                <a:latin typeface="Trebuchet MS"/>
                <a:cs typeface="Trebuchet MS"/>
              </a:rPr>
              <a:t>ace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sen</a:t>
            </a:r>
            <a:r>
              <a:rPr sz="2400" spc="-30" dirty="0">
                <a:latin typeface="Trebuchet MS"/>
                <a:cs typeface="Trebuchet MS"/>
              </a:rPr>
              <a:t>sib</a:t>
            </a:r>
            <a:r>
              <a:rPr sz="2400" spc="-15" dirty="0">
                <a:latin typeface="Trebuchet MS"/>
                <a:cs typeface="Trebuchet MS"/>
              </a:rPr>
              <a:t>l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du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dé</a:t>
            </a:r>
            <a:r>
              <a:rPr sz="2400" spc="-80" dirty="0">
                <a:latin typeface="Trebuchet MS"/>
                <a:cs typeface="Trebuchet MS"/>
              </a:rPr>
              <a:t>t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c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250" dirty="0">
                <a:latin typeface="Trebuchet MS"/>
                <a:cs typeface="Trebuchet MS"/>
              </a:rPr>
              <a:t>r</a:t>
            </a:r>
            <a:r>
              <a:rPr sz="2400" spc="-25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979169" lvl="3" indent="-457834" algn="just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979805" algn="l"/>
              </a:tabLst>
            </a:pPr>
            <a:r>
              <a:rPr sz="2000" spc="20" dirty="0">
                <a:latin typeface="Trebuchet MS"/>
                <a:cs typeface="Trebuchet MS"/>
              </a:rPr>
              <a:t>Ses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caractéristiques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lui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permettent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détecter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tout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objet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même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si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celui-ci </a:t>
            </a:r>
            <a:r>
              <a:rPr sz="2000" spc="-80" dirty="0">
                <a:latin typeface="Trebuchet MS"/>
                <a:cs typeface="Trebuchet MS"/>
              </a:rPr>
              <a:t>n’est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pas</a:t>
            </a:r>
            <a:endParaRPr sz="2000">
              <a:latin typeface="Trebuchet MS"/>
              <a:cs typeface="Trebuchet MS"/>
            </a:endParaRPr>
          </a:p>
          <a:p>
            <a:pPr marL="979169">
              <a:lnSpc>
                <a:spcPct val="100000"/>
              </a:lnSpc>
            </a:pPr>
            <a:r>
              <a:rPr sz="2000" spc="-65" dirty="0">
                <a:latin typeface="Trebuchet MS"/>
                <a:cs typeface="Trebuchet MS"/>
              </a:rPr>
              <a:t>métallique.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953ABB-70A4-64DA-F1AC-5AD924520A8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fr-FR"/>
              <a:t>AUTOMATISATION</a:t>
            </a:r>
            <a:r>
              <a:rPr lang="fr-FR" spc="-85"/>
              <a:t> </a:t>
            </a:r>
            <a:r>
              <a:rPr lang="fr-FR"/>
              <a:t>INDUSTRIELLE</a:t>
            </a:r>
            <a:r>
              <a:rPr lang="fr-FR" spc="-55"/>
              <a:t> </a:t>
            </a:r>
            <a:r>
              <a:rPr lang="fr-FR" spc="120"/>
              <a:t>-</a:t>
            </a:r>
            <a:r>
              <a:rPr lang="fr-FR" spc="-65"/>
              <a:t> </a:t>
            </a:r>
            <a:r>
              <a:rPr lang="fr-FR" spc="5"/>
              <a:t>NIVEAU</a:t>
            </a:r>
            <a:r>
              <a:rPr lang="fr-FR" spc="-40"/>
              <a:t> </a:t>
            </a:r>
            <a:r>
              <a:rPr lang="fr-FR"/>
              <a:t>1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B5CA65-C0E9-4CE4-89A3-7DB07C325D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45</a:t>
            </a:fld>
            <a:endParaRPr lang="fr-F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999" y="4579619"/>
            <a:ext cx="6096000" cy="14767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5621" y="5954722"/>
            <a:ext cx="3206750" cy="6896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5"/>
              </a:spcBef>
            </a:pPr>
            <a:r>
              <a:rPr sz="1800" spc="-50" dirty="0">
                <a:latin typeface="Trebuchet MS"/>
                <a:cs typeface="Trebuchet MS"/>
              </a:rPr>
              <a:t>Dé</a:t>
            </a:r>
            <a:r>
              <a:rPr sz="1800" spc="-55" dirty="0">
                <a:latin typeface="Trebuchet MS"/>
                <a:cs typeface="Trebuchet MS"/>
              </a:rPr>
              <a:t>t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80" dirty="0">
                <a:latin typeface="Trebuchet MS"/>
                <a:cs typeface="Trebuchet MS"/>
              </a:rPr>
              <a:t>c</a:t>
            </a:r>
            <a:r>
              <a:rPr sz="1800" spc="-85" dirty="0">
                <a:latin typeface="Trebuchet MS"/>
                <a:cs typeface="Trebuchet MS"/>
              </a:rPr>
              <a:t>t</a:t>
            </a:r>
            <a:r>
              <a:rPr sz="1800" spc="-70" dirty="0">
                <a:latin typeface="Trebuchet MS"/>
                <a:cs typeface="Trebuchet MS"/>
              </a:rPr>
              <a:t>eur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</a:t>
            </a:r>
            <a:r>
              <a:rPr sz="1800" spc="-120" dirty="0">
                <a:latin typeface="Trebuchet MS"/>
                <a:cs typeface="Trebuchet MS"/>
              </a:rPr>
              <a:t>r</a:t>
            </a:r>
            <a:r>
              <a:rPr sz="1800" spc="-95" dirty="0">
                <a:latin typeface="Trebuchet MS"/>
                <a:cs typeface="Trebuchet MS"/>
              </a:rPr>
              <a:t>o</a:t>
            </a:r>
            <a:r>
              <a:rPr sz="1800" spc="-35" dirty="0">
                <a:latin typeface="Trebuchet MS"/>
                <a:cs typeface="Trebuchet MS"/>
              </a:rPr>
              <a:t>x</a:t>
            </a:r>
            <a:r>
              <a:rPr sz="1800" spc="-15" dirty="0">
                <a:latin typeface="Trebuchet MS"/>
                <a:cs typeface="Trebuchet MS"/>
              </a:rPr>
              <a:t>i</a:t>
            </a:r>
            <a:r>
              <a:rPr sz="1800" spc="-50" dirty="0">
                <a:latin typeface="Trebuchet MS"/>
                <a:cs typeface="Trebuchet MS"/>
              </a:rPr>
              <a:t>mi</a:t>
            </a:r>
            <a:r>
              <a:rPr sz="1800" spc="-60" dirty="0">
                <a:latin typeface="Trebuchet MS"/>
                <a:cs typeface="Trebuchet MS"/>
              </a:rPr>
              <a:t>t</a:t>
            </a:r>
            <a:r>
              <a:rPr sz="1800" spc="-75" dirty="0">
                <a:latin typeface="Trebuchet MS"/>
                <a:cs typeface="Trebuchet MS"/>
              </a:rPr>
              <a:t>é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</a:t>
            </a:r>
            <a:r>
              <a:rPr sz="1800" spc="20" dirty="0">
                <a:latin typeface="Trebuchet MS"/>
                <a:cs typeface="Trebuchet MS"/>
              </a:rPr>
              <a:t>p</a:t>
            </a:r>
            <a:r>
              <a:rPr sz="1800" spc="-30" dirty="0">
                <a:latin typeface="Trebuchet MS"/>
                <a:cs typeface="Trebuchet MS"/>
              </a:rPr>
              <a:t>ac</a:t>
            </a:r>
            <a:r>
              <a:rPr sz="1800" spc="-10" dirty="0">
                <a:latin typeface="Trebuchet MS"/>
                <a:cs typeface="Trebuchet MS"/>
              </a:rPr>
              <a:t>i</a:t>
            </a:r>
            <a:r>
              <a:rPr sz="1800" spc="-75" dirty="0">
                <a:latin typeface="Trebuchet MS"/>
                <a:cs typeface="Trebuchet MS"/>
              </a:rPr>
              <a:t>tif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AUTOMATISATION</a:t>
            </a:r>
            <a:r>
              <a:rPr sz="1200" spc="-85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INDUSTRIELLE</a:t>
            </a:r>
            <a:r>
              <a:rPr sz="1200" spc="-5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spc="120" dirty="0">
                <a:solidFill>
                  <a:srgbClr val="627083"/>
                </a:solidFill>
                <a:latin typeface="Trebuchet MS"/>
                <a:cs typeface="Trebuchet MS"/>
              </a:rPr>
              <a:t>-</a:t>
            </a:r>
            <a:r>
              <a:rPr sz="1200" spc="-6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627083"/>
                </a:solidFill>
                <a:latin typeface="Trebuchet MS"/>
                <a:cs typeface="Trebuchet MS"/>
              </a:rPr>
              <a:t>NIVEAU</a:t>
            </a:r>
            <a:r>
              <a:rPr sz="1200" spc="-4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46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10226040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TOR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(LOGIQUES):</a:t>
            </a:r>
            <a:endParaRPr sz="2800">
              <a:latin typeface="Trebuchet MS"/>
              <a:cs typeface="Trebuchet MS"/>
            </a:endParaRPr>
          </a:p>
          <a:p>
            <a:pPr marL="521970" marR="5715" lvl="2" indent="-45720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b="1" spc="-140" dirty="0">
                <a:latin typeface="Trebuchet MS"/>
                <a:cs typeface="Trebuchet MS"/>
              </a:rPr>
              <a:t>Détecteur</a:t>
            </a:r>
            <a:r>
              <a:rPr sz="2400" b="1" spc="-135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 </a:t>
            </a:r>
            <a:r>
              <a:rPr sz="2400" b="1" spc="-110" dirty="0">
                <a:latin typeface="Trebuchet MS"/>
                <a:cs typeface="Trebuchet MS"/>
              </a:rPr>
              <a:t>proximité </a:t>
            </a:r>
            <a:r>
              <a:rPr sz="2400" b="1" spc="-45" dirty="0">
                <a:latin typeface="Trebuchet MS"/>
                <a:cs typeface="Trebuchet MS"/>
              </a:rPr>
              <a:t>capacitif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Dans </a:t>
            </a:r>
            <a:r>
              <a:rPr sz="2400" spc="-110" dirty="0">
                <a:latin typeface="Trebuchet MS"/>
                <a:cs typeface="Trebuchet MS"/>
              </a:rPr>
              <a:t>le </a:t>
            </a:r>
            <a:r>
              <a:rPr sz="2400" spc="25" dirty="0">
                <a:latin typeface="Trebuchet MS"/>
                <a:cs typeface="Trebuchet MS"/>
              </a:rPr>
              <a:t>cas </a:t>
            </a:r>
            <a:r>
              <a:rPr sz="2400" spc="-20" dirty="0">
                <a:latin typeface="Trebuchet MS"/>
                <a:cs typeface="Trebuchet MS"/>
              </a:rPr>
              <a:t>du </a:t>
            </a:r>
            <a:r>
              <a:rPr sz="2400" spc="-95" dirty="0">
                <a:latin typeface="Trebuchet MS"/>
                <a:cs typeface="Trebuchet MS"/>
              </a:rPr>
              <a:t>détecteur </a:t>
            </a:r>
            <a:r>
              <a:rPr sz="2400" spc="-45" dirty="0">
                <a:latin typeface="Trebuchet MS"/>
                <a:cs typeface="Trebuchet MS"/>
              </a:rPr>
              <a:t>capacitif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l’objet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détecter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fait</a:t>
            </a:r>
            <a:r>
              <a:rPr sz="2400" spc="5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varier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sa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position</a:t>
            </a:r>
            <a:r>
              <a:rPr sz="2400" spc="64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la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capacité</a:t>
            </a:r>
            <a:r>
              <a:rPr sz="2400" spc="64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d’un 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co</a:t>
            </a:r>
            <a:r>
              <a:rPr sz="2400" spc="-45" dirty="0">
                <a:latin typeface="Trebuchet MS"/>
                <a:cs typeface="Trebuchet MS"/>
              </a:rPr>
              <a:t>n</a:t>
            </a:r>
            <a:r>
              <a:rPr sz="2400" spc="-55" dirty="0">
                <a:latin typeface="Trebuchet MS"/>
                <a:cs typeface="Trebuchet MS"/>
              </a:rPr>
              <a:t>de</a:t>
            </a:r>
            <a:r>
              <a:rPr sz="2400" spc="-45" dirty="0">
                <a:latin typeface="Trebuchet MS"/>
                <a:cs typeface="Trebuchet MS"/>
              </a:rPr>
              <a:t>n</a:t>
            </a:r>
            <a:r>
              <a:rPr sz="2400" spc="20" dirty="0">
                <a:latin typeface="Trebuchet MS"/>
                <a:cs typeface="Trebuchet MS"/>
              </a:rPr>
              <a:t>sa</a:t>
            </a:r>
            <a:r>
              <a:rPr sz="2400" spc="-20" dirty="0">
                <a:latin typeface="Trebuchet MS"/>
                <a:cs typeface="Trebuchet MS"/>
              </a:rPr>
              <a:t>t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f</a:t>
            </a:r>
            <a:r>
              <a:rPr sz="2400" spc="-80" dirty="0">
                <a:latin typeface="Trebuchet MS"/>
                <a:cs typeface="Trebuchet MS"/>
              </a:rPr>
              <a:t>o</a:t>
            </a:r>
            <a:r>
              <a:rPr sz="2400" spc="-50" dirty="0">
                <a:latin typeface="Trebuchet MS"/>
                <a:cs typeface="Trebuchet MS"/>
              </a:rPr>
              <a:t>rmé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p</a:t>
            </a:r>
            <a:r>
              <a:rPr sz="2400" spc="-30" dirty="0">
                <a:latin typeface="Trebuchet MS"/>
                <a:cs typeface="Trebuchet MS"/>
              </a:rPr>
              <a:t>a</a:t>
            </a:r>
            <a:r>
              <a:rPr sz="2400" spc="-20" dirty="0">
                <a:latin typeface="Trebuchet MS"/>
                <a:cs typeface="Trebuchet MS"/>
              </a:rPr>
              <a:t>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f</a:t>
            </a:r>
            <a:r>
              <a:rPr sz="2400" spc="-35" dirty="0">
                <a:latin typeface="Trebuchet MS"/>
                <a:cs typeface="Trebuchet MS"/>
              </a:rPr>
              <a:t>ace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sen</a:t>
            </a:r>
            <a:r>
              <a:rPr sz="2400" spc="-30" dirty="0">
                <a:latin typeface="Trebuchet MS"/>
                <a:cs typeface="Trebuchet MS"/>
              </a:rPr>
              <a:t>sib</a:t>
            </a:r>
            <a:r>
              <a:rPr sz="2400" spc="-15" dirty="0">
                <a:latin typeface="Trebuchet MS"/>
                <a:cs typeface="Trebuchet MS"/>
              </a:rPr>
              <a:t>l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du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dé</a:t>
            </a:r>
            <a:r>
              <a:rPr sz="2400" spc="-80" dirty="0">
                <a:latin typeface="Trebuchet MS"/>
                <a:cs typeface="Trebuchet MS"/>
              </a:rPr>
              <a:t>t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c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250" dirty="0">
                <a:latin typeface="Trebuchet MS"/>
                <a:cs typeface="Trebuchet MS"/>
              </a:rPr>
              <a:t>r</a:t>
            </a:r>
            <a:r>
              <a:rPr sz="2400" spc="-25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979169" lvl="3" indent="-457834" algn="just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979805" algn="l"/>
              </a:tabLst>
            </a:pPr>
            <a:r>
              <a:rPr sz="2000" spc="20" dirty="0">
                <a:latin typeface="Trebuchet MS"/>
                <a:cs typeface="Trebuchet MS"/>
              </a:rPr>
              <a:t>Ses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caractéristiques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lui permettent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détecter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b="1" spc="-100" dirty="0">
                <a:latin typeface="Trebuchet MS"/>
                <a:cs typeface="Trebuchet MS"/>
              </a:rPr>
              <a:t>tout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objet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même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si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celui-ci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14" dirty="0">
                <a:latin typeface="Trebuchet MS"/>
                <a:cs typeface="Trebuchet MS"/>
              </a:rPr>
              <a:t>n’est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45" dirty="0">
                <a:latin typeface="Trebuchet MS"/>
                <a:cs typeface="Trebuchet MS"/>
              </a:rPr>
              <a:t>pas</a:t>
            </a:r>
            <a:endParaRPr sz="2000">
              <a:latin typeface="Trebuchet MS"/>
              <a:cs typeface="Trebuchet MS"/>
            </a:endParaRPr>
          </a:p>
          <a:p>
            <a:pPr marL="979169">
              <a:lnSpc>
                <a:spcPct val="100000"/>
              </a:lnSpc>
            </a:pPr>
            <a:r>
              <a:rPr sz="2000" b="1" spc="-85" dirty="0">
                <a:latin typeface="Trebuchet MS"/>
                <a:cs typeface="Trebuchet MS"/>
              </a:rPr>
              <a:t>métallique.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0B4D92-3826-BAEC-EA98-CEC6616E991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fr-FR"/>
              <a:t>AUTOMATISATION</a:t>
            </a:r>
            <a:r>
              <a:rPr lang="fr-FR" spc="-85"/>
              <a:t> </a:t>
            </a:r>
            <a:r>
              <a:rPr lang="fr-FR"/>
              <a:t>INDUSTRIELLE</a:t>
            </a:r>
            <a:r>
              <a:rPr lang="fr-FR" spc="-55"/>
              <a:t> </a:t>
            </a:r>
            <a:r>
              <a:rPr lang="fr-FR" spc="120"/>
              <a:t>-</a:t>
            </a:r>
            <a:r>
              <a:rPr lang="fr-FR" spc="-65"/>
              <a:t> </a:t>
            </a:r>
            <a:r>
              <a:rPr lang="fr-FR" spc="5"/>
              <a:t>NIVEAU</a:t>
            </a:r>
            <a:r>
              <a:rPr lang="fr-FR" spc="-40"/>
              <a:t> </a:t>
            </a:r>
            <a:r>
              <a:rPr lang="fr-FR"/>
              <a:t>1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AE7001-7466-9552-9011-54BC10A9BA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46</a:t>
            </a:fld>
            <a:endParaRPr lang="fr-F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8397" y="3967962"/>
            <a:ext cx="2210052" cy="20965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47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10222230" cy="222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TOR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(LOGIQUES):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b="1" spc="-120" dirty="0">
                <a:latin typeface="Trebuchet MS"/>
                <a:cs typeface="Trebuchet MS"/>
              </a:rPr>
              <a:t>Dé</a:t>
            </a:r>
            <a:r>
              <a:rPr sz="2400" b="1" spc="-95" dirty="0">
                <a:latin typeface="Trebuchet MS"/>
                <a:cs typeface="Trebuchet MS"/>
              </a:rPr>
              <a:t>t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14" dirty="0">
                <a:latin typeface="Trebuchet MS"/>
                <a:cs typeface="Trebuchet MS"/>
              </a:rPr>
              <a:t>ct</a:t>
            </a:r>
            <a:r>
              <a:rPr sz="2400" b="1" spc="-165" dirty="0">
                <a:latin typeface="Trebuchet MS"/>
                <a:cs typeface="Trebuchet MS"/>
              </a:rPr>
              <a:t>eur</a:t>
            </a:r>
            <a:r>
              <a:rPr sz="2400" b="1" spc="-125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p</a:t>
            </a:r>
            <a:r>
              <a:rPr sz="2400" b="1" spc="-95" dirty="0">
                <a:latin typeface="Trebuchet MS"/>
                <a:cs typeface="Trebuchet MS"/>
              </a:rPr>
              <a:t>r</a:t>
            </a:r>
            <a:r>
              <a:rPr sz="2400" b="1" spc="-190" dirty="0">
                <a:latin typeface="Trebuchet MS"/>
                <a:cs typeface="Trebuchet MS"/>
              </a:rPr>
              <a:t>o</a:t>
            </a:r>
            <a:r>
              <a:rPr sz="2400" b="1" spc="-50" dirty="0">
                <a:latin typeface="Trebuchet MS"/>
                <a:cs typeface="Trebuchet MS"/>
              </a:rPr>
              <a:t>xi</a:t>
            </a:r>
            <a:r>
              <a:rPr sz="2400" b="1" spc="-100" dirty="0">
                <a:latin typeface="Trebuchet MS"/>
                <a:cs typeface="Trebuchet MS"/>
              </a:rPr>
              <a:t>mi</a:t>
            </a:r>
            <a:r>
              <a:rPr sz="2400" b="1" spc="-150" dirty="0">
                <a:latin typeface="Trebuchet MS"/>
                <a:cs typeface="Trebuchet MS"/>
              </a:rPr>
              <a:t>t</a:t>
            </a:r>
            <a:r>
              <a:rPr sz="2400" b="1" spc="-170" dirty="0">
                <a:latin typeface="Trebuchet MS"/>
                <a:cs typeface="Trebuchet MS"/>
              </a:rPr>
              <a:t>é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5" dirty="0">
                <a:latin typeface="Trebuchet MS"/>
                <a:cs typeface="Trebuchet MS"/>
              </a:rPr>
              <a:t>c</a:t>
            </a:r>
            <a:r>
              <a:rPr sz="2400" b="1" spc="-5" dirty="0">
                <a:latin typeface="Trebuchet MS"/>
                <a:cs typeface="Trebuchet MS"/>
              </a:rPr>
              <a:t>a</a:t>
            </a:r>
            <a:r>
              <a:rPr sz="2400" b="1" spc="10" dirty="0">
                <a:latin typeface="Trebuchet MS"/>
                <a:cs typeface="Trebuchet MS"/>
              </a:rPr>
              <a:t>p</a:t>
            </a:r>
            <a:r>
              <a:rPr sz="2400" b="1" spc="5" dirty="0">
                <a:latin typeface="Trebuchet MS"/>
                <a:cs typeface="Trebuchet MS"/>
              </a:rPr>
              <a:t>a</a:t>
            </a:r>
            <a:r>
              <a:rPr sz="2400" b="1" spc="-5" dirty="0">
                <a:latin typeface="Trebuchet MS"/>
                <a:cs typeface="Trebuchet MS"/>
              </a:rPr>
              <a:t>c</a:t>
            </a:r>
            <a:r>
              <a:rPr sz="2400" b="1" spc="-110" dirty="0">
                <a:latin typeface="Trebuchet MS"/>
                <a:cs typeface="Trebuchet MS"/>
              </a:rPr>
              <a:t>iti</a:t>
            </a:r>
            <a:r>
              <a:rPr sz="2400" b="1" spc="-114" dirty="0">
                <a:latin typeface="Trebuchet MS"/>
                <a:cs typeface="Trebuchet MS"/>
              </a:rPr>
              <a:t>f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E</a:t>
            </a:r>
            <a:r>
              <a:rPr sz="2400" spc="-110" dirty="0">
                <a:latin typeface="Trebuchet MS"/>
                <a:cs typeface="Trebuchet MS"/>
              </a:rPr>
              <a:t>x</a:t>
            </a:r>
            <a:r>
              <a:rPr sz="2400" spc="-30" dirty="0">
                <a:latin typeface="Trebuchet MS"/>
                <a:cs typeface="Trebuchet MS"/>
              </a:rPr>
              <a:t>em</a:t>
            </a:r>
            <a:r>
              <a:rPr sz="2400" spc="-20" dirty="0">
                <a:latin typeface="Trebuchet MS"/>
                <a:cs typeface="Trebuchet MS"/>
              </a:rPr>
              <a:t>p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</a:t>
            </a:r>
            <a:r>
              <a:rPr sz="2400" spc="-135" dirty="0">
                <a:latin typeface="Trebuchet MS"/>
                <a:cs typeface="Trebuchet MS"/>
              </a:rPr>
              <a:t>’</a:t>
            </a:r>
            <a:r>
              <a:rPr sz="2400" spc="30" dirty="0">
                <a:latin typeface="Trebuchet MS"/>
                <a:cs typeface="Trebuchet MS"/>
              </a:rPr>
              <a:t>ap</a:t>
            </a:r>
            <a:r>
              <a:rPr sz="2400" spc="40" dirty="0">
                <a:latin typeface="Trebuchet MS"/>
                <a:cs typeface="Trebuchet MS"/>
              </a:rPr>
              <a:t>p</a:t>
            </a:r>
            <a:r>
              <a:rPr sz="2400" spc="-55" dirty="0">
                <a:latin typeface="Trebuchet MS"/>
                <a:cs typeface="Trebuchet MS"/>
              </a:rPr>
              <a:t>licati</a:t>
            </a:r>
            <a:r>
              <a:rPr sz="2400" spc="-70" dirty="0">
                <a:latin typeface="Trebuchet MS"/>
                <a:cs typeface="Trebuchet MS"/>
              </a:rPr>
              <a:t>o</a:t>
            </a:r>
            <a:r>
              <a:rPr sz="2400" spc="-60" dirty="0"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  <a:p>
            <a:pPr marL="979169" marR="5080" lvl="3" indent="-457834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1600" spc="-50" dirty="0">
                <a:latin typeface="Trebuchet MS"/>
                <a:cs typeface="Trebuchet MS"/>
              </a:rPr>
              <a:t>Avec </a:t>
            </a:r>
            <a:r>
              <a:rPr sz="1600" spc="-40" dirty="0">
                <a:latin typeface="Trebuchet MS"/>
                <a:cs typeface="Trebuchet MS"/>
              </a:rPr>
              <a:t>un </a:t>
            </a:r>
            <a:r>
              <a:rPr sz="1600" spc="-20" dirty="0">
                <a:latin typeface="Trebuchet MS"/>
                <a:cs typeface="Trebuchet MS"/>
              </a:rPr>
              <a:t>réglage </a:t>
            </a:r>
            <a:r>
              <a:rPr sz="1600" spc="-60" dirty="0">
                <a:latin typeface="Trebuchet MS"/>
                <a:cs typeface="Trebuchet MS"/>
              </a:rPr>
              <a:t>précis,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il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est </a:t>
            </a:r>
            <a:r>
              <a:rPr sz="1600" spc="-15" dirty="0">
                <a:latin typeface="Trebuchet MS"/>
                <a:cs typeface="Trebuchet MS"/>
              </a:rPr>
              <a:t>possible </a:t>
            </a:r>
            <a:r>
              <a:rPr sz="1600" spc="-25" dirty="0">
                <a:latin typeface="Trebuchet MS"/>
                <a:cs typeface="Trebuchet MS"/>
              </a:rPr>
              <a:t>de </a:t>
            </a:r>
            <a:r>
              <a:rPr sz="1600" spc="-65" dirty="0">
                <a:latin typeface="Trebuchet MS"/>
                <a:cs typeface="Trebuchet MS"/>
              </a:rPr>
              <a:t>détecter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un </a:t>
            </a:r>
            <a:r>
              <a:rPr sz="1600" spc="-70" dirty="0">
                <a:latin typeface="Trebuchet MS"/>
                <a:cs typeface="Trebuchet MS"/>
              </a:rPr>
              <a:t>objet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à </a:t>
            </a:r>
            <a:r>
              <a:rPr sz="1600" spc="-40" dirty="0">
                <a:latin typeface="Trebuchet MS"/>
                <a:cs typeface="Trebuchet MS"/>
              </a:rPr>
              <a:t>travers </a:t>
            </a:r>
            <a:r>
              <a:rPr sz="1600" spc="-50" dirty="0">
                <a:latin typeface="Trebuchet MS"/>
                <a:cs typeface="Trebuchet MS"/>
              </a:rPr>
              <a:t>une </a:t>
            </a:r>
            <a:r>
              <a:rPr sz="1600" spc="-25" dirty="0">
                <a:latin typeface="Trebuchet MS"/>
                <a:cs typeface="Trebuchet MS"/>
              </a:rPr>
              <a:t>paroi </a:t>
            </a:r>
            <a:r>
              <a:rPr sz="1600" spc="-40" dirty="0">
                <a:latin typeface="Trebuchet MS"/>
                <a:cs typeface="Trebuchet MS"/>
              </a:rPr>
              <a:t>mince </a:t>
            </a:r>
            <a:r>
              <a:rPr sz="1600" spc="-75" dirty="0">
                <a:latin typeface="Trebuchet MS"/>
                <a:cs typeface="Trebuchet MS"/>
              </a:rPr>
              <a:t>et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non </a:t>
            </a:r>
            <a:r>
              <a:rPr sz="1600" spc="-40" dirty="0">
                <a:latin typeface="Trebuchet MS"/>
                <a:cs typeface="Trebuchet MS"/>
              </a:rPr>
              <a:t>métallique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(liquide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ou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pulvérulent,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à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l’intérieur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d’un</a:t>
            </a:r>
            <a:r>
              <a:rPr sz="1600" spc="-70" dirty="0">
                <a:latin typeface="Trebuchet MS"/>
                <a:cs typeface="Trebuchet MS"/>
              </a:rPr>
              <a:t> récipient).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0811" y="6037884"/>
            <a:ext cx="626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rebuchet MS"/>
                <a:cs typeface="Trebuchet MS"/>
              </a:rPr>
              <a:t>Exemples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d’application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des</a:t>
            </a:r>
            <a:r>
              <a:rPr sz="1800" spc="-60" dirty="0">
                <a:latin typeface="Trebuchet MS"/>
                <a:cs typeface="Trebuchet MS"/>
              </a:rPr>
              <a:t> Détecteurs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proximités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capacitifs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3EFCE3-8A91-D072-860E-1629008A80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47</a:t>
            </a:fld>
            <a:endParaRPr lang="fr-F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48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6910070" cy="2997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0068FF"/>
                </a:solidFill>
                <a:latin typeface="Trebuchet MS"/>
                <a:cs typeface="Trebuchet MS"/>
              </a:rPr>
              <a:t>ANALOGIQUES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280" dirty="0">
                <a:latin typeface="Trebuchet MS"/>
                <a:cs typeface="Trebuchet MS"/>
              </a:rPr>
              <a:t>M</a:t>
            </a:r>
            <a:r>
              <a:rPr sz="2400" spc="-25" dirty="0">
                <a:latin typeface="Trebuchet MS"/>
                <a:cs typeface="Trebuchet MS"/>
              </a:rPr>
              <a:t>esu</a:t>
            </a:r>
            <a:r>
              <a:rPr sz="2400" spc="-160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p</a:t>
            </a:r>
            <a:r>
              <a:rPr sz="2400" spc="-30" dirty="0">
                <a:latin typeface="Trebuchet MS"/>
                <a:cs typeface="Trebuchet MS"/>
              </a:rPr>
              <a:t>o</a:t>
            </a:r>
            <a:r>
              <a:rPr sz="2400" spc="-40" dirty="0">
                <a:latin typeface="Trebuchet MS"/>
                <a:cs typeface="Trebuchet MS"/>
              </a:rPr>
              <a:t>siti</a:t>
            </a:r>
            <a:r>
              <a:rPr sz="2400" spc="-55" dirty="0">
                <a:latin typeface="Trebuchet MS"/>
                <a:cs typeface="Trebuchet MS"/>
              </a:rPr>
              <a:t>o</a:t>
            </a:r>
            <a:r>
              <a:rPr sz="2400" spc="10" dirty="0">
                <a:latin typeface="Trebuchet MS"/>
                <a:cs typeface="Trebuchet MS"/>
              </a:rPr>
              <a:t>ns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d</a:t>
            </a:r>
            <a:r>
              <a:rPr sz="2400" spc="-80" dirty="0">
                <a:latin typeface="Trebuchet MS"/>
                <a:cs typeface="Trebuchet MS"/>
              </a:rPr>
              <a:t>ép</a:t>
            </a:r>
            <a:r>
              <a:rPr sz="2400" spc="-40" dirty="0">
                <a:latin typeface="Trebuchet MS"/>
                <a:cs typeface="Trebuchet MS"/>
              </a:rPr>
              <a:t>l</a:t>
            </a:r>
            <a:r>
              <a:rPr sz="2400" spc="-45" dirty="0">
                <a:latin typeface="Trebuchet MS"/>
                <a:cs typeface="Trebuchet MS"/>
              </a:rPr>
              <a:t>acem</a:t>
            </a:r>
            <a:r>
              <a:rPr sz="2400" spc="-35" dirty="0">
                <a:latin typeface="Trebuchet MS"/>
                <a:cs typeface="Trebuchet MS"/>
              </a:rPr>
              <a:t>e</a:t>
            </a:r>
            <a:r>
              <a:rPr sz="2400" spc="-70" dirty="0">
                <a:latin typeface="Trebuchet MS"/>
                <a:cs typeface="Trebuchet MS"/>
              </a:rPr>
              <a:t>n</a:t>
            </a:r>
            <a:r>
              <a:rPr sz="2400" spc="-150" dirty="0">
                <a:latin typeface="Trebuchet MS"/>
                <a:cs typeface="Trebuchet MS"/>
              </a:rPr>
              <a:t>t</a:t>
            </a:r>
            <a:r>
              <a:rPr sz="2400" spc="80" dirty="0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10" dirty="0">
                <a:latin typeface="Trebuchet MS"/>
                <a:cs typeface="Trebuchet MS"/>
              </a:rPr>
              <a:t>Mesure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température</a:t>
            </a:r>
            <a:endParaRPr sz="24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10" dirty="0">
                <a:latin typeface="Trebuchet MS"/>
                <a:cs typeface="Trebuchet MS"/>
              </a:rPr>
              <a:t>Mesure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vitesse</a:t>
            </a:r>
            <a:endParaRPr sz="24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285" dirty="0">
                <a:latin typeface="Trebuchet MS"/>
                <a:cs typeface="Trebuchet MS"/>
              </a:rPr>
              <a:t>M</a:t>
            </a:r>
            <a:r>
              <a:rPr sz="2400" spc="-55" dirty="0">
                <a:latin typeface="Trebuchet MS"/>
                <a:cs typeface="Trebuchet MS"/>
              </a:rPr>
              <a:t>esu</a:t>
            </a:r>
            <a:r>
              <a:rPr sz="2400" spc="-70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 </a:t>
            </a:r>
            <a:r>
              <a:rPr sz="2400" spc="-114" dirty="0">
                <a:latin typeface="Trebuchet MS"/>
                <a:cs typeface="Trebuchet MS"/>
              </a:rPr>
              <a:t>d</a:t>
            </a:r>
            <a:r>
              <a:rPr sz="2400" spc="-135" dirty="0">
                <a:latin typeface="Trebuchet MS"/>
                <a:cs typeface="Trebuchet MS"/>
              </a:rPr>
              <a:t>’</a:t>
            </a:r>
            <a:r>
              <a:rPr sz="2400" spc="-114" dirty="0">
                <a:latin typeface="Trebuchet MS"/>
                <a:cs typeface="Trebuchet MS"/>
              </a:rPr>
              <a:t>eff</a:t>
            </a:r>
            <a:r>
              <a:rPr sz="2400" spc="-90" dirty="0">
                <a:latin typeface="Trebuchet MS"/>
                <a:cs typeface="Trebuchet MS"/>
              </a:rPr>
              <a:t>or</a:t>
            </a:r>
            <a:r>
              <a:rPr sz="2400" spc="-70" dirty="0">
                <a:latin typeface="Trebuchet MS"/>
                <a:cs typeface="Trebuchet MS"/>
              </a:rPr>
              <a:t>t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m</a:t>
            </a:r>
            <a:r>
              <a:rPr sz="2400" spc="-45" dirty="0">
                <a:latin typeface="Trebuchet MS"/>
                <a:cs typeface="Trebuchet MS"/>
              </a:rPr>
              <a:t>é</a:t>
            </a:r>
            <a:r>
              <a:rPr sz="2400" spc="-35" dirty="0">
                <a:latin typeface="Trebuchet MS"/>
                <a:cs typeface="Trebuchet MS"/>
              </a:rPr>
              <a:t>caniqu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77F14E-C3C7-2F5C-AAC1-7146FE4137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48</a:t>
            </a:fld>
            <a:endParaRPr lang="fr-F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0998" y="5016556"/>
            <a:ext cx="3878082" cy="11647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9740" y="6428028"/>
            <a:ext cx="7594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DAE4EE"/>
                </a:solidFill>
                <a:latin typeface="Trebuchet MS"/>
                <a:cs typeface="Trebuchet MS"/>
              </a:rPr>
              <a:t>0</a:t>
            </a:r>
            <a:r>
              <a:rPr sz="1200" spc="-80" dirty="0">
                <a:solidFill>
                  <a:srgbClr val="DAE4EE"/>
                </a:solidFill>
                <a:latin typeface="Trebuchet MS"/>
                <a:cs typeface="Trebuchet MS"/>
              </a:rPr>
              <a:t>7</a:t>
            </a:r>
            <a:r>
              <a:rPr sz="1200" spc="-190" dirty="0">
                <a:solidFill>
                  <a:srgbClr val="DAE4EE"/>
                </a:solidFill>
                <a:latin typeface="Trebuchet MS"/>
                <a:cs typeface="Trebuchet MS"/>
              </a:rPr>
              <a:t>/</a:t>
            </a:r>
            <a:r>
              <a:rPr sz="1200" spc="-10" dirty="0">
                <a:solidFill>
                  <a:srgbClr val="DAE4EE"/>
                </a:solidFill>
                <a:latin typeface="Trebuchet MS"/>
                <a:cs typeface="Trebuchet MS"/>
              </a:rPr>
              <a:t>1</a:t>
            </a:r>
            <a:r>
              <a:rPr sz="1200" spc="-20" dirty="0">
                <a:solidFill>
                  <a:srgbClr val="DAE4EE"/>
                </a:solidFill>
                <a:latin typeface="Trebuchet MS"/>
                <a:cs typeface="Trebuchet MS"/>
              </a:rPr>
              <a:t>0</a:t>
            </a:r>
            <a:r>
              <a:rPr sz="1200" spc="-190" dirty="0">
                <a:solidFill>
                  <a:srgbClr val="DAE4EE"/>
                </a:solidFill>
                <a:latin typeface="Trebuchet MS"/>
                <a:cs typeface="Trebuchet MS"/>
              </a:rPr>
              <a:t>/</a:t>
            </a:r>
            <a:r>
              <a:rPr sz="1200" spc="-10" dirty="0">
                <a:solidFill>
                  <a:srgbClr val="DAE4EE"/>
                </a:solidFill>
                <a:latin typeface="Trebuchet MS"/>
                <a:cs typeface="Trebuchet MS"/>
              </a:rPr>
              <a:t>202</a:t>
            </a:r>
            <a:r>
              <a:rPr sz="1200" dirty="0">
                <a:solidFill>
                  <a:srgbClr val="DAE4EE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5621" y="6428028"/>
            <a:ext cx="30010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AUTOMATISATION</a:t>
            </a:r>
            <a:r>
              <a:rPr sz="1200" spc="-85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INDUSTRIELLE</a:t>
            </a:r>
            <a:r>
              <a:rPr sz="1200" spc="-55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spc="120" dirty="0">
                <a:solidFill>
                  <a:srgbClr val="627083"/>
                </a:solidFill>
                <a:latin typeface="Trebuchet MS"/>
                <a:cs typeface="Trebuchet MS"/>
              </a:rPr>
              <a:t>-</a:t>
            </a:r>
            <a:r>
              <a:rPr sz="1200" spc="-65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627083"/>
                </a:solidFill>
                <a:latin typeface="Trebuchet MS"/>
                <a:cs typeface="Trebuchet MS"/>
              </a:rPr>
              <a:t>NIVEAU</a:t>
            </a:r>
            <a:r>
              <a:rPr sz="1200" spc="-4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0142" y="6428028"/>
            <a:ext cx="1841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27083"/>
                </a:solidFill>
                <a:latin typeface="Trebuchet MS"/>
                <a:cs typeface="Trebuchet MS"/>
              </a:rPr>
              <a:t>49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6428" y="1474723"/>
            <a:ext cx="10164445" cy="3888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0068FF"/>
                </a:solidFill>
                <a:latin typeface="Trebuchet MS"/>
                <a:cs typeface="Trebuchet MS"/>
              </a:rPr>
              <a:t>ANALOGIQUES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280" dirty="0">
                <a:latin typeface="Trebuchet MS"/>
                <a:cs typeface="Trebuchet MS"/>
              </a:rPr>
              <a:t>M</a:t>
            </a:r>
            <a:r>
              <a:rPr sz="2400" spc="-25" dirty="0">
                <a:latin typeface="Trebuchet MS"/>
                <a:cs typeface="Trebuchet MS"/>
              </a:rPr>
              <a:t>esu</a:t>
            </a:r>
            <a:r>
              <a:rPr sz="2400" spc="-160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p</a:t>
            </a:r>
            <a:r>
              <a:rPr sz="2400" spc="-30" dirty="0">
                <a:latin typeface="Trebuchet MS"/>
                <a:cs typeface="Trebuchet MS"/>
              </a:rPr>
              <a:t>o</a:t>
            </a:r>
            <a:r>
              <a:rPr sz="2400" spc="-40" dirty="0">
                <a:latin typeface="Trebuchet MS"/>
                <a:cs typeface="Trebuchet MS"/>
              </a:rPr>
              <a:t>siti</a:t>
            </a:r>
            <a:r>
              <a:rPr sz="2400" spc="-55" dirty="0">
                <a:latin typeface="Trebuchet MS"/>
                <a:cs typeface="Trebuchet MS"/>
              </a:rPr>
              <a:t>o</a:t>
            </a:r>
            <a:r>
              <a:rPr sz="2400" spc="10" dirty="0">
                <a:latin typeface="Trebuchet MS"/>
                <a:cs typeface="Trebuchet MS"/>
              </a:rPr>
              <a:t>ns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d</a:t>
            </a:r>
            <a:r>
              <a:rPr sz="2400" spc="-80" dirty="0">
                <a:latin typeface="Trebuchet MS"/>
                <a:cs typeface="Trebuchet MS"/>
              </a:rPr>
              <a:t>ép</a:t>
            </a:r>
            <a:r>
              <a:rPr sz="2400" spc="-40" dirty="0">
                <a:latin typeface="Trebuchet MS"/>
                <a:cs typeface="Trebuchet MS"/>
              </a:rPr>
              <a:t>l</a:t>
            </a:r>
            <a:r>
              <a:rPr sz="2400" spc="-45" dirty="0">
                <a:latin typeface="Trebuchet MS"/>
                <a:cs typeface="Trebuchet MS"/>
              </a:rPr>
              <a:t>acem</a:t>
            </a:r>
            <a:r>
              <a:rPr sz="2400" spc="-35" dirty="0">
                <a:latin typeface="Trebuchet MS"/>
                <a:cs typeface="Trebuchet MS"/>
              </a:rPr>
              <a:t>e</a:t>
            </a:r>
            <a:r>
              <a:rPr sz="2400" spc="-70" dirty="0">
                <a:latin typeface="Trebuchet MS"/>
                <a:cs typeface="Trebuchet MS"/>
              </a:rPr>
              <a:t>n</a:t>
            </a:r>
            <a:r>
              <a:rPr sz="2400" spc="-150" dirty="0">
                <a:latin typeface="Trebuchet MS"/>
                <a:cs typeface="Trebuchet MS"/>
              </a:rPr>
              <a:t>t</a:t>
            </a:r>
            <a:r>
              <a:rPr sz="2400" spc="80" dirty="0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  <a:p>
            <a:pPr marL="979169" marR="5080" lvl="3" indent="-457834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400" b="1" spc="-75" dirty="0">
                <a:latin typeface="Trebuchet MS"/>
                <a:cs typeface="Trebuchet MS"/>
              </a:rPr>
              <a:t>Capteurs résistifs </a:t>
            </a:r>
            <a:r>
              <a:rPr sz="2000" spc="-130" dirty="0">
                <a:latin typeface="Trebuchet MS"/>
                <a:cs typeface="Trebuchet MS"/>
              </a:rPr>
              <a:t>: </a:t>
            </a:r>
            <a:r>
              <a:rPr sz="2400" spc="20" dirty="0">
                <a:latin typeface="Trebuchet MS"/>
                <a:cs typeface="Trebuchet MS"/>
              </a:rPr>
              <a:t>La </a:t>
            </a:r>
            <a:r>
              <a:rPr sz="2400" spc="-50" dirty="0">
                <a:latin typeface="Trebuchet MS"/>
                <a:cs typeface="Trebuchet MS"/>
              </a:rPr>
              <a:t>piste </a:t>
            </a:r>
            <a:r>
              <a:rPr sz="2400" spc="-60" dirty="0">
                <a:latin typeface="Trebuchet MS"/>
                <a:cs typeface="Trebuchet MS"/>
              </a:rPr>
              <a:t>résistive </a:t>
            </a:r>
            <a:r>
              <a:rPr sz="2400" spc="-45" dirty="0">
                <a:latin typeface="Trebuchet MS"/>
                <a:cs typeface="Trebuchet MS"/>
              </a:rPr>
              <a:t>est </a:t>
            </a:r>
            <a:r>
              <a:rPr sz="2400" spc="-55" dirty="0">
                <a:latin typeface="Trebuchet MS"/>
                <a:cs typeface="Trebuchet MS"/>
              </a:rPr>
              <a:t>placée </a:t>
            </a:r>
            <a:r>
              <a:rPr sz="2400" spc="-35" dirty="0">
                <a:latin typeface="Trebuchet MS"/>
                <a:cs typeface="Trebuchet MS"/>
              </a:rPr>
              <a:t>sur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55" dirty="0">
                <a:latin typeface="Trebuchet MS"/>
                <a:cs typeface="Trebuchet MS"/>
              </a:rPr>
              <a:t>partie </a:t>
            </a:r>
            <a:r>
              <a:rPr sz="2400" spc="-95" dirty="0">
                <a:latin typeface="Trebuchet MS"/>
                <a:cs typeface="Trebuchet MS"/>
              </a:rPr>
              <a:t>fixe </a:t>
            </a:r>
            <a:r>
              <a:rPr sz="2400" spc="-20" dirty="0">
                <a:latin typeface="Trebuchet MS"/>
                <a:cs typeface="Trebuchet MS"/>
              </a:rPr>
              <a:t>du 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capteur, </a:t>
            </a:r>
            <a:r>
              <a:rPr sz="2400" spc="-105" dirty="0">
                <a:latin typeface="Trebuchet MS"/>
                <a:cs typeface="Trebuchet MS"/>
              </a:rPr>
              <a:t>et </a:t>
            </a:r>
            <a:r>
              <a:rPr sz="2400" spc="-110" dirty="0">
                <a:latin typeface="Trebuchet MS"/>
                <a:cs typeface="Trebuchet MS"/>
              </a:rPr>
              <a:t>le </a:t>
            </a:r>
            <a:r>
              <a:rPr sz="2400" spc="-50" dirty="0">
                <a:latin typeface="Trebuchet MS"/>
                <a:cs typeface="Trebuchet MS"/>
              </a:rPr>
              <a:t>mouvement </a:t>
            </a:r>
            <a:r>
              <a:rPr sz="2400" spc="-45" dirty="0">
                <a:latin typeface="Trebuchet MS"/>
                <a:cs typeface="Trebuchet MS"/>
              </a:rPr>
              <a:t>mécanique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65" dirty="0">
                <a:latin typeface="Trebuchet MS"/>
                <a:cs typeface="Trebuchet MS"/>
              </a:rPr>
              <a:t>mesurer </a:t>
            </a:r>
            <a:r>
              <a:rPr sz="2400" spc="-45" dirty="0">
                <a:latin typeface="Trebuchet MS"/>
                <a:cs typeface="Trebuchet MS"/>
              </a:rPr>
              <a:t>est accouplé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60" dirty="0">
                <a:latin typeface="Trebuchet MS"/>
                <a:cs typeface="Trebuchet MS"/>
              </a:rPr>
              <a:t>un 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curseur </a:t>
            </a:r>
            <a:r>
              <a:rPr sz="2400" spc="-45" dirty="0">
                <a:latin typeface="Trebuchet MS"/>
                <a:cs typeface="Trebuchet MS"/>
              </a:rPr>
              <a:t>qui </a:t>
            </a:r>
            <a:r>
              <a:rPr sz="2400" spc="-10" dirty="0">
                <a:latin typeface="Trebuchet MS"/>
                <a:cs typeface="Trebuchet MS"/>
              </a:rPr>
              <a:t>se </a:t>
            </a:r>
            <a:r>
              <a:rPr sz="2400" spc="-45" dirty="0">
                <a:latin typeface="Trebuchet MS"/>
                <a:cs typeface="Trebuchet MS"/>
              </a:rPr>
              <a:t>déplace </a:t>
            </a:r>
            <a:r>
              <a:rPr sz="2400" spc="-35" dirty="0">
                <a:latin typeface="Trebuchet MS"/>
                <a:cs typeface="Trebuchet MS"/>
              </a:rPr>
              <a:t>sur </a:t>
            </a:r>
            <a:r>
              <a:rPr sz="2400" spc="-40" dirty="0">
                <a:latin typeface="Trebuchet MS"/>
                <a:cs typeface="Trebuchet MS"/>
              </a:rPr>
              <a:t>celle–ci. </a:t>
            </a:r>
            <a:r>
              <a:rPr sz="2400" spc="25" dirty="0">
                <a:latin typeface="Trebuchet MS"/>
                <a:cs typeface="Trebuchet MS"/>
              </a:rPr>
              <a:t>La </a:t>
            </a:r>
            <a:r>
              <a:rPr sz="2400" spc="-50" dirty="0">
                <a:latin typeface="Trebuchet MS"/>
                <a:cs typeface="Trebuchet MS"/>
              </a:rPr>
              <a:t>piste </a:t>
            </a:r>
            <a:r>
              <a:rPr sz="2400" spc="-60" dirty="0">
                <a:latin typeface="Trebuchet MS"/>
                <a:cs typeface="Trebuchet MS"/>
              </a:rPr>
              <a:t>résistive </a:t>
            </a:r>
            <a:r>
              <a:rPr sz="2400" spc="-40" dirty="0">
                <a:latin typeface="Trebuchet MS"/>
                <a:cs typeface="Trebuchet MS"/>
              </a:rPr>
              <a:t>est </a:t>
            </a:r>
            <a:r>
              <a:rPr sz="2400" spc="-75" dirty="0">
                <a:latin typeface="Trebuchet MS"/>
                <a:cs typeface="Trebuchet MS"/>
              </a:rPr>
              <a:t>alimentée 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une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tension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continue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24V.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recueille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entre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l’une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bornes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piste </a:t>
            </a:r>
            <a:r>
              <a:rPr sz="2400" spc="-105" dirty="0">
                <a:latin typeface="Trebuchet MS"/>
                <a:cs typeface="Trebuchet MS"/>
              </a:rPr>
              <a:t>et </a:t>
            </a:r>
            <a:r>
              <a:rPr sz="2400" spc="-110" dirty="0">
                <a:latin typeface="Trebuchet MS"/>
                <a:cs typeface="Trebuchet MS"/>
              </a:rPr>
              <a:t>le </a:t>
            </a:r>
            <a:r>
              <a:rPr sz="2400" spc="-70" dirty="0">
                <a:latin typeface="Trebuchet MS"/>
                <a:cs typeface="Trebuchet MS"/>
              </a:rPr>
              <a:t>curseur une </a:t>
            </a:r>
            <a:r>
              <a:rPr sz="2400" spc="-50" dirty="0">
                <a:latin typeface="Trebuchet MS"/>
                <a:cs typeface="Trebuchet MS"/>
              </a:rPr>
              <a:t>tension </a:t>
            </a:r>
            <a:r>
              <a:rPr sz="2400" spc="30" dirty="0">
                <a:latin typeface="Trebuchet MS"/>
                <a:cs typeface="Trebuchet MS"/>
              </a:rPr>
              <a:t>Us </a:t>
            </a:r>
            <a:r>
              <a:rPr sz="2400" spc="-45" dirty="0">
                <a:latin typeface="Trebuchet MS"/>
                <a:cs typeface="Trebuchet MS"/>
              </a:rPr>
              <a:t>qui est </a:t>
            </a:r>
            <a:r>
              <a:rPr sz="2400" spc="-85" dirty="0">
                <a:latin typeface="Trebuchet MS"/>
                <a:cs typeface="Trebuchet MS"/>
              </a:rPr>
              <a:t>directement </a:t>
            </a:r>
            <a:r>
              <a:rPr sz="2400" spc="-70" dirty="0">
                <a:latin typeface="Trebuchet MS"/>
                <a:cs typeface="Trebuchet MS"/>
              </a:rPr>
              <a:t>fonction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p</a:t>
            </a:r>
            <a:r>
              <a:rPr sz="2400" spc="-30" dirty="0">
                <a:latin typeface="Trebuchet MS"/>
                <a:cs typeface="Trebuchet MS"/>
              </a:rPr>
              <a:t>o</a:t>
            </a:r>
            <a:r>
              <a:rPr sz="2400" spc="-40" dirty="0">
                <a:latin typeface="Trebuchet MS"/>
                <a:cs typeface="Trebuchet MS"/>
              </a:rPr>
              <a:t>siti</a:t>
            </a:r>
            <a:r>
              <a:rPr sz="2400" spc="-55" dirty="0">
                <a:latin typeface="Trebuchet MS"/>
                <a:cs typeface="Trebuchet MS"/>
              </a:rPr>
              <a:t>o</a:t>
            </a:r>
            <a:r>
              <a:rPr sz="2400" spc="-60" dirty="0">
                <a:latin typeface="Trebuchet MS"/>
                <a:cs typeface="Trebuchet MS"/>
              </a:rPr>
              <a:t>n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</a:t>
            </a:r>
            <a:r>
              <a:rPr sz="2400" spc="-20" dirty="0">
                <a:latin typeface="Trebuchet MS"/>
                <a:cs typeface="Trebuchet MS"/>
              </a:rPr>
              <a:t>u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cur</a:t>
            </a:r>
            <a:r>
              <a:rPr sz="2400" spc="-25" dirty="0">
                <a:latin typeface="Trebuchet MS"/>
                <a:cs typeface="Trebuchet MS"/>
              </a:rPr>
              <a:t>seu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sur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p</a:t>
            </a:r>
            <a:r>
              <a:rPr sz="2400" spc="-35" dirty="0">
                <a:latin typeface="Trebuchet MS"/>
                <a:cs typeface="Trebuchet MS"/>
              </a:rPr>
              <a:t>is</a:t>
            </a:r>
            <a:r>
              <a:rPr sz="2400" spc="-75" dirty="0">
                <a:latin typeface="Trebuchet MS"/>
                <a:cs typeface="Trebuchet MS"/>
              </a:rPr>
              <a:t>t</a:t>
            </a:r>
            <a:r>
              <a:rPr sz="2400" spc="-180" dirty="0">
                <a:latin typeface="Trebuchet MS"/>
                <a:cs typeface="Trebuchet MS"/>
              </a:rPr>
              <a:t>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5829" y="6193332"/>
            <a:ext cx="2498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Cap</a:t>
            </a:r>
            <a:r>
              <a:rPr sz="1800" spc="-35" dirty="0">
                <a:latin typeface="Trebuchet MS"/>
                <a:cs typeface="Trebuchet MS"/>
              </a:rPr>
              <a:t>t</a:t>
            </a:r>
            <a:r>
              <a:rPr sz="1800" spc="-70" dirty="0">
                <a:latin typeface="Trebuchet MS"/>
                <a:cs typeface="Trebuchet MS"/>
              </a:rPr>
              <a:t>eur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r</a:t>
            </a:r>
            <a:r>
              <a:rPr sz="1800" spc="-10" dirty="0">
                <a:latin typeface="Trebuchet MS"/>
                <a:cs typeface="Trebuchet MS"/>
              </a:rPr>
              <a:t>é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spc="-65" dirty="0">
                <a:latin typeface="Trebuchet MS"/>
                <a:cs typeface="Trebuchet MS"/>
              </a:rPr>
              <a:t>i</a:t>
            </a:r>
            <a:r>
              <a:rPr sz="1800" spc="-30" dirty="0">
                <a:latin typeface="Trebuchet MS"/>
                <a:cs typeface="Trebuchet MS"/>
              </a:rPr>
              <a:t>st</a:t>
            </a:r>
            <a:r>
              <a:rPr sz="1800" spc="-20" dirty="0">
                <a:latin typeface="Trebuchet MS"/>
                <a:cs typeface="Trebuchet MS"/>
              </a:rPr>
              <a:t>i</a:t>
            </a:r>
            <a:r>
              <a:rPr sz="1800" spc="-85" dirty="0">
                <a:latin typeface="Trebuchet MS"/>
                <a:cs typeface="Trebuchet MS"/>
              </a:rPr>
              <a:t>f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r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80" dirty="0">
                <a:latin typeface="Trebuchet MS"/>
                <a:cs typeface="Trebuchet MS"/>
              </a:rPr>
              <a:t>ct</a:t>
            </a:r>
            <a:r>
              <a:rPr sz="1800" spc="-50" dirty="0">
                <a:latin typeface="Trebuchet MS"/>
                <a:cs typeface="Trebuchet MS"/>
              </a:rPr>
              <a:t>i</a:t>
            </a:r>
            <a:r>
              <a:rPr sz="1800" spc="-25" dirty="0">
                <a:latin typeface="Trebuchet MS"/>
                <a:cs typeface="Trebuchet MS"/>
              </a:rPr>
              <a:t>lig</a:t>
            </a:r>
            <a:r>
              <a:rPr sz="1800" spc="-35" dirty="0">
                <a:latin typeface="Trebuchet MS"/>
                <a:cs typeface="Trebuchet MS"/>
              </a:rPr>
              <a:t>n</a:t>
            </a:r>
            <a:r>
              <a:rPr sz="1800" spc="-75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F0A51F5A-2235-0D58-EB70-05A25CDA7C3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fr-FR"/>
              <a:t>AUTOMATISATION</a:t>
            </a:r>
            <a:r>
              <a:rPr lang="fr-FR" spc="-85"/>
              <a:t> </a:t>
            </a:r>
            <a:r>
              <a:rPr lang="fr-FR"/>
              <a:t>INDUSTRIELLE</a:t>
            </a:r>
            <a:r>
              <a:rPr lang="fr-FR" spc="-55"/>
              <a:t> </a:t>
            </a:r>
            <a:r>
              <a:rPr lang="fr-FR" spc="120"/>
              <a:t>-</a:t>
            </a:r>
            <a:r>
              <a:rPr lang="fr-FR" spc="-65"/>
              <a:t> </a:t>
            </a:r>
            <a:r>
              <a:rPr lang="fr-FR" spc="5"/>
              <a:t>NIVEAU</a:t>
            </a:r>
            <a:r>
              <a:rPr lang="fr-FR" spc="-40"/>
              <a:t> </a:t>
            </a:r>
            <a:r>
              <a:rPr lang="fr-FR"/>
              <a:t>1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6FEE227-C5A4-8A38-F346-5333901BF4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49</a:t>
            </a:fld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756775" cy="286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5475" lvl="1" indent="-61341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626110" algn="l"/>
              </a:tabLst>
            </a:pPr>
            <a:r>
              <a:rPr sz="2800" b="1" spc="-120" dirty="0">
                <a:latin typeface="Trebuchet MS"/>
                <a:cs typeface="Trebuchet MS"/>
              </a:rPr>
              <a:t>Introduction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Historique</a:t>
            </a:r>
            <a:endParaRPr sz="2800">
              <a:latin typeface="Trebuchet MS"/>
              <a:cs typeface="Trebuchet MS"/>
            </a:endParaRPr>
          </a:p>
          <a:p>
            <a:pPr marL="521970" marR="1080135" lvl="2" indent="-457200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2400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sz="2400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r>
              <a:rPr sz="2400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ut</a:t>
            </a:r>
            <a:r>
              <a:rPr sz="2400" spc="-40" dirty="0">
                <a:latin typeface="Trebuchet MS"/>
                <a:cs typeface="Trebuchet MS"/>
              </a:rPr>
              <a:t>ilisat</a:t>
            </a:r>
            <a:r>
              <a:rPr sz="2400" spc="-50" dirty="0">
                <a:latin typeface="Trebuchet MS"/>
                <a:cs typeface="Trebuchet MS"/>
              </a:rPr>
              <a:t>ion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r</a:t>
            </a:r>
            <a:r>
              <a:rPr sz="2400" spc="-30" dirty="0">
                <a:latin typeface="Trebuchet MS"/>
                <a:cs typeface="Trebuchet MS"/>
              </a:rPr>
              <a:t>elais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é</a:t>
            </a:r>
            <a:r>
              <a:rPr sz="2400" spc="-70" dirty="0">
                <a:latin typeface="Trebuchet MS"/>
                <a:cs typeface="Trebuchet MS"/>
              </a:rPr>
              <a:t>l</a:t>
            </a:r>
            <a:r>
              <a:rPr sz="2400" spc="-110" dirty="0">
                <a:latin typeface="Trebuchet MS"/>
                <a:cs typeface="Trebuchet MS"/>
              </a:rPr>
              <a:t>ect</a:t>
            </a:r>
            <a:r>
              <a:rPr sz="2400" spc="-120" dirty="0">
                <a:latin typeface="Trebuchet MS"/>
                <a:cs typeface="Trebuchet MS"/>
              </a:rPr>
              <a:t>r</a:t>
            </a: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m</a:t>
            </a:r>
            <a:r>
              <a:rPr sz="2400" spc="-25" dirty="0">
                <a:latin typeface="Trebuchet MS"/>
                <a:cs typeface="Trebuchet MS"/>
              </a:rPr>
              <a:t>agnéti</a:t>
            </a:r>
            <a:r>
              <a:rPr sz="2400" spc="-20" dirty="0">
                <a:latin typeface="Trebuchet MS"/>
                <a:cs typeface="Trebuchet MS"/>
              </a:rPr>
              <a:t>q</a:t>
            </a:r>
            <a:r>
              <a:rPr sz="2400" spc="-80" dirty="0">
                <a:latin typeface="Trebuchet MS"/>
                <a:cs typeface="Trebuchet MS"/>
              </a:rPr>
              <a:t>ue</a:t>
            </a:r>
            <a:r>
              <a:rPr sz="2400" spc="80" dirty="0">
                <a:latin typeface="Trebuchet MS"/>
                <a:cs typeface="Trebuchet MS"/>
              </a:rPr>
              <a:t>s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</a:t>
            </a:r>
            <a:r>
              <a:rPr sz="2400" spc="-85" dirty="0">
                <a:latin typeface="Trebuchet MS"/>
                <a:cs typeface="Trebuchet MS"/>
              </a:rPr>
              <a:t>y</a:t>
            </a:r>
            <a:r>
              <a:rPr sz="2400" spc="-15" dirty="0">
                <a:latin typeface="Trebuchet MS"/>
                <a:cs typeface="Trebuchet MS"/>
              </a:rPr>
              <a:t>s</a:t>
            </a:r>
            <a:r>
              <a:rPr sz="2400" spc="-50" dirty="0">
                <a:latin typeface="Trebuchet MS"/>
                <a:cs typeface="Trebuchet MS"/>
              </a:rPr>
              <a:t>t</a:t>
            </a:r>
            <a:r>
              <a:rPr sz="2400" spc="-70" dirty="0">
                <a:latin typeface="Trebuchet MS"/>
                <a:cs typeface="Trebuchet MS"/>
              </a:rPr>
              <a:t>èm</a:t>
            </a:r>
            <a:r>
              <a:rPr sz="2400" spc="-50" dirty="0">
                <a:latin typeface="Trebuchet MS"/>
                <a:cs typeface="Trebuchet MS"/>
              </a:rPr>
              <a:t>e</a:t>
            </a:r>
            <a:r>
              <a:rPr sz="2400" spc="65" dirty="0">
                <a:latin typeface="Trebuchet MS"/>
                <a:cs typeface="Trebuchet MS"/>
              </a:rPr>
              <a:t>s  </a:t>
            </a:r>
            <a:r>
              <a:rPr sz="2400" spc="-30" dirty="0">
                <a:latin typeface="Trebuchet MS"/>
                <a:cs typeface="Trebuchet MS"/>
              </a:rPr>
              <a:t>pneumatiques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pour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réalisation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parties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commandes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dirty="0">
                <a:latin typeface="Cambria Math"/>
                <a:cs typeface="Cambria Math"/>
              </a:rPr>
              <a:t>⇒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800" b="1" spc="-45" dirty="0">
                <a:solidFill>
                  <a:srgbClr val="0068FF"/>
                </a:solidFill>
                <a:latin typeface="Trebuchet MS"/>
                <a:cs typeface="Trebuchet MS"/>
              </a:rPr>
              <a:t>log</a:t>
            </a:r>
            <a:r>
              <a:rPr sz="2800" b="1" spc="-2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b="1" spc="-140" dirty="0">
                <a:solidFill>
                  <a:srgbClr val="0068FF"/>
                </a:solidFill>
                <a:latin typeface="Trebuchet MS"/>
                <a:cs typeface="Trebuchet MS"/>
              </a:rPr>
              <a:t>qu</a:t>
            </a:r>
            <a:r>
              <a:rPr sz="2800" b="1" spc="-13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b="1" spc="-12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0068FF"/>
                </a:solidFill>
                <a:latin typeface="Trebuchet MS"/>
                <a:cs typeface="Trebuchet MS"/>
              </a:rPr>
              <a:t>câ</a:t>
            </a:r>
            <a:r>
              <a:rPr sz="2800" b="1" spc="-5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b="1" spc="-105" dirty="0">
                <a:solidFill>
                  <a:srgbClr val="0068FF"/>
                </a:solidFill>
                <a:latin typeface="Trebuchet MS"/>
                <a:cs typeface="Trebuchet MS"/>
              </a:rPr>
              <a:t>l</a:t>
            </a:r>
            <a:r>
              <a:rPr sz="2800" b="1" spc="-175" dirty="0">
                <a:solidFill>
                  <a:srgbClr val="0068FF"/>
                </a:solidFill>
                <a:latin typeface="Trebuchet MS"/>
                <a:cs typeface="Trebuchet MS"/>
              </a:rPr>
              <a:t>é</a:t>
            </a:r>
            <a:r>
              <a:rPr sz="2800" b="1" spc="-19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Inconvénients</a:t>
            </a:r>
            <a:r>
              <a:rPr sz="2400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cher,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pas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flexibilité,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pas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communication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possible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9095" y="5050535"/>
            <a:ext cx="2402700" cy="16703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50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10226675" cy="433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 algn="just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0068FF"/>
                </a:solidFill>
                <a:latin typeface="Trebuchet MS"/>
                <a:cs typeface="Trebuchet MS"/>
              </a:rPr>
              <a:t>ANALOGIQUES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21970" lvl="2" indent="-457834" algn="just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spc="280" dirty="0">
                <a:latin typeface="Trebuchet MS"/>
                <a:cs typeface="Trebuchet MS"/>
              </a:rPr>
              <a:t>M</a:t>
            </a:r>
            <a:r>
              <a:rPr sz="2400" spc="-25" dirty="0">
                <a:latin typeface="Trebuchet MS"/>
                <a:cs typeface="Trebuchet MS"/>
              </a:rPr>
              <a:t>esu</a:t>
            </a:r>
            <a:r>
              <a:rPr sz="2400" spc="-160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p</a:t>
            </a:r>
            <a:r>
              <a:rPr sz="2400" spc="-30" dirty="0">
                <a:latin typeface="Trebuchet MS"/>
                <a:cs typeface="Trebuchet MS"/>
              </a:rPr>
              <a:t>o</a:t>
            </a:r>
            <a:r>
              <a:rPr sz="2400" spc="-40" dirty="0">
                <a:latin typeface="Trebuchet MS"/>
                <a:cs typeface="Trebuchet MS"/>
              </a:rPr>
              <a:t>siti</a:t>
            </a:r>
            <a:r>
              <a:rPr sz="2400" spc="-55" dirty="0">
                <a:latin typeface="Trebuchet MS"/>
                <a:cs typeface="Trebuchet MS"/>
              </a:rPr>
              <a:t>o</a:t>
            </a:r>
            <a:r>
              <a:rPr sz="2400" spc="10" dirty="0">
                <a:latin typeface="Trebuchet MS"/>
                <a:cs typeface="Trebuchet MS"/>
              </a:rPr>
              <a:t>ns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d</a:t>
            </a:r>
            <a:r>
              <a:rPr sz="2400" spc="-80" dirty="0">
                <a:latin typeface="Trebuchet MS"/>
                <a:cs typeface="Trebuchet MS"/>
              </a:rPr>
              <a:t>ép</a:t>
            </a:r>
            <a:r>
              <a:rPr sz="2400" spc="-40" dirty="0">
                <a:latin typeface="Trebuchet MS"/>
                <a:cs typeface="Trebuchet MS"/>
              </a:rPr>
              <a:t>l</a:t>
            </a:r>
            <a:r>
              <a:rPr sz="2400" spc="-45" dirty="0">
                <a:latin typeface="Trebuchet MS"/>
                <a:cs typeface="Trebuchet MS"/>
              </a:rPr>
              <a:t>acem</a:t>
            </a:r>
            <a:r>
              <a:rPr sz="2400" spc="-35" dirty="0">
                <a:latin typeface="Trebuchet MS"/>
                <a:cs typeface="Trebuchet MS"/>
              </a:rPr>
              <a:t>e</a:t>
            </a:r>
            <a:r>
              <a:rPr sz="2400" spc="-70" dirty="0">
                <a:latin typeface="Trebuchet MS"/>
                <a:cs typeface="Trebuchet MS"/>
              </a:rPr>
              <a:t>n</a:t>
            </a:r>
            <a:r>
              <a:rPr sz="2400" spc="-150" dirty="0">
                <a:latin typeface="Trebuchet MS"/>
                <a:cs typeface="Trebuchet MS"/>
              </a:rPr>
              <a:t>t</a:t>
            </a:r>
            <a:r>
              <a:rPr sz="2400" spc="80" dirty="0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  <a:p>
            <a:pPr marL="979169" marR="5080" lvl="3" indent="-457834" algn="just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79805" algn="l"/>
              </a:tabLst>
            </a:pPr>
            <a:r>
              <a:rPr sz="2400" b="1" spc="-75" dirty="0">
                <a:latin typeface="Trebuchet MS"/>
                <a:cs typeface="Trebuchet MS"/>
              </a:rPr>
              <a:t>Capteurs </a:t>
            </a:r>
            <a:r>
              <a:rPr sz="2400" b="1" spc="-95" dirty="0">
                <a:latin typeface="Trebuchet MS"/>
                <a:cs typeface="Trebuchet MS"/>
              </a:rPr>
              <a:t>inductifs</a:t>
            </a:r>
            <a:r>
              <a:rPr sz="2000" spc="-95" dirty="0">
                <a:latin typeface="Trebuchet MS"/>
                <a:cs typeface="Trebuchet MS"/>
              </a:rPr>
              <a:t>: </a:t>
            </a:r>
            <a:r>
              <a:rPr sz="2400" spc="-40" dirty="0">
                <a:latin typeface="Trebuchet MS"/>
                <a:cs typeface="Trebuchet MS"/>
              </a:rPr>
              <a:t>L’avantage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90" dirty="0">
                <a:latin typeface="Trebuchet MS"/>
                <a:cs typeface="Trebuchet MS"/>
              </a:rPr>
              <a:t>ce </a:t>
            </a:r>
            <a:r>
              <a:rPr sz="2400" spc="-55" dirty="0">
                <a:latin typeface="Trebuchet MS"/>
                <a:cs typeface="Trebuchet MS"/>
              </a:rPr>
              <a:t>type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50" dirty="0">
                <a:latin typeface="Trebuchet MS"/>
                <a:cs typeface="Trebuchet MS"/>
              </a:rPr>
              <a:t>capteurs </a:t>
            </a:r>
            <a:r>
              <a:rPr sz="2400" spc="-60" dirty="0">
                <a:latin typeface="Trebuchet MS"/>
                <a:cs typeface="Trebuchet MS"/>
              </a:rPr>
              <a:t>réside </a:t>
            </a:r>
            <a:r>
              <a:rPr sz="2400" spc="25" dirty="0">
                <a:latin typeface="Trebuchet MS"/>
                <a:cs typeface="Trebuchet MS"/>
              </a:rPr>
              <a:t>dans 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l’absence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70" dirty="0">
                <a:latin typeface="Trebuchet MS"/>
                <a:cs typeface="Trebuchet MS"/>
              </a:rPr>
              <a:t>contacts,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donc </a:t>
            </a:r>
            <a:r>
              <a:rPr sz="2400" spc="-75" dirty="0">
                <a:latin typeface="Trebuchet MS"/>
                <a:cs typeface="Trebuchet MS"/>
              </a:rPr>
              <a:t>d’usure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entre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l’élément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sensible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509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 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corps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d’épreuve.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Le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noyau</a:t>
            </a:r>
            <a:r>
              <a:rPr sz="2400" spc="-30" dirty="0">
                <a:latin typeface="Trebuchet MS"/>
                <a:cs typeface="Trebuchet MS"/>
              </a:rPr>
              <a:t> magnétique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cylindrique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constituant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l’élément </a:t>
            </a:r>
            <a:r>
              <a:rPr sz="2400" spc="-35" dirty="0">
                <a:latin typeface="Trebuchet MS"/>
                <a:cs typeface="Trebuchet MS"/>
              </a:rPr>
              <a:t>sensible </a:t>
            </a:r>
            <a:r>
              <a:rPr sz="2400" spc="-10" dirty="0">
                <a:latin typeface="Trebuchet MS"/>
                <a:cs typeface="Trebuchet MS"/>
              </a:rPr>
              <a:t>se </a:t>
            </a:r>
            <a:r>
              <a:rPr sz="2400" spc="-40" dirty="0">
                <a:latin typeface="Trebuchet MS"/>
                <a:cs typeface="Trebuchet MS"/>
              </a:rPr>
              <a:t>déplace </a:t>
            </a:r>
            <a:r>
              <a:rPr sz="2400" spc="-80" dirty="0">
                <a:latin typeface="Trebuchet MS"/>
                <a:cs typeface="Trebuchet MS"/>
              </a:rPr>
              <a:t>librement </a:t>
            </a:r>
            <a:r>
              <a:rPr sz="2400" spc="25" dirty="0">
                <a:latin typeface="Trebuchet MS"/>
                <a:cs typeface="Trebuchet MS"/>
              </a:rPr>
              <a:t>dans </a:t>
            </a:r>
            <a:r>
              <a:rPr sz="2400" spc="-45" dirty="0">
                <a:latin typeface="Trebuchet MS"/>
                <a:cs typeface="Trebuchet MS"/>
              </a:rPr>
              <a:t>les </a:t>
            </a:r>
            <a:r>
              <a:rPr sz="2400" spc="-25" dirty="0">
                <a:latin typeface="Trebuchet MS"/>
                <a:cs typeface="Trebuchet MS"/>
              </a:rPr>
              <a:t>bobines </a:t>
            </a:r>
            <a:r>
              <a:rPr sz="2400" spc="-30" dirty="0">
                <a:latin typeface="Trebuchet MS"/>
                <a:cs typeface="Trebuchet MS"/>
              </a:rPr>
              <a:t>suivant </a:t>
            </a:r>
            <a:r>
              <a:rPr sz="2400" spc="-100" dirty="0">
                <a:latin typeface="Trebuchet MS"/>
                <a:cs typeface="Trebuchet MS"/>
              </a:rPr>
              <a:t>leur 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axe </a:t>
            </a:r>
            <a:r>
              <a:rPr sz="2400" spc="-65" dirty="0">
                <a:latin typeface="Trebuchet MS"/>
                <a:cs typeface="Trebuchet MS"/>
              </a:rPr>
              <a:t>commun. </a:t>
            </a:r>
            <a:r>
              <a:rPr sz="2400" spc="-50" dirty="0">
                <a:latin typeface="Trebuchet MS"/>
                <a:cs typeface="Trebuchet MS"/>
              </a:rPr>
              <a:t>Il </a:t>
            </a:r>
            <a:r>
              <a:rPr sz="2400" spc="-45" dirty="0">
                <a:latin typeface="Trebuchet MS"/>
                <a:cs typeface="Trebuchet MS"/>
              </a:rPr>
              <a:t>est </a:t>
            </a:r>
            <a:r>
              <a:rPr sz="2400" spc="-40" dirty="0">
                <a:latin typeface="Trebuchet MS"/>
                <a:cs typeface="Trebuchet MS"/>
              </a:rPr>
              <a:t>prolongé </a:t>
            </a:r>
            <a:r>
              <a:rPr sz="2400" spc="-10" dirty="0">
                <a:latin typeface="Trebuchet MS"/>
                <a:cs typeface="Trebuchet MS"/>
              </a:rPr>
              <a:t>par </a:t>
            </a:r>
            <a:r>
              <a:rPr sz="2400" spc="-75" dirty="0">
                <a:latin typeface="Trebuchet MS"/>
                <a:cs typeface="Trebuchet MS"/>
              </a:rPr>
              <a:t>une </a:t>
            </a:r>
            <a:r>
              <a:rPr sz="2400" spc="-45" dirty="0">
                <a:latin typeface="Trebuchet MS"/>
                <a:cs typeface="Trebuchet MS"/>
              </a:rPr>
              <a:t>tige </a:t>
            </a:r>
            <a:r>
              <a:rPr sz="2400" spc="-110" dirty="0">
                <a:latin typeface="Trebuchet MS"/>
                <a:cs typeface="Trebuchet MS"/>
              </a:rPr>
              <a:t>reliée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125" dirty="0">
                <a:latin typeface="Trebuchet MS"/>
                <a:cs typeface="Trebuchet MS"/>
              </a:rPr>
              <a:t>l’objet </a:t>
            </a:r>
            <a:r>
              <a:rPr sz="2400" spc="-50" dirty="0">
                <a:latin typeface="Trebuchet MS"/>
                <a:cs typeface="Trebuchet MS"/>
              </a:rPr>
              <a:t>mobile dont 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v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105" dirty="0">
                <a:latin typeface="Trebuchet MS"/>
                <a:cs typeface="Trebuchet MS"/>
              </a:rPr>
              <a:t>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mes</a:t>
            </a:r>
            <a:r>
              <a:rPr sz="2400" spc="-10" dirty="0">
                <a:latin typeface="Trebuchet MS"/>
                <a:cs typeface="Trebuchet MS"/>
              </a:rPr>
              <a:t>u</a:t>
            </a:r>
            <a:r>
              <a:rPr sz="2400" spc="-160" dirty="0">
                <a:latin typeface="Trebuchet MS"/>
                <a:cs typeface="Trebuchet MS"/>
              </a:rPr>
              <a:t>r</a:t>
            </a:r>
            <a:r>
              <a:rPr sz="2400" spc="-114" dirty="0">
                <a:latin typeface="Trebuchet MS"/>
                <a:cs typeface="Trebuchet MS"/>
              </a:rPr>
              <a:t>er</a:t>
            </a:r>
            <a:r>
              <a:rPr sz="2400" spc="-110" dirty="0">
                <a:latin typeface="Trebuchet MS"/>
                <a:cs typeface="Trebuchet MS"/>
              </a:rPr>
              <a:t> 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dé</a:t>
            </a:r>
            <a:r>
              <a:rPr sz="2400" spc="-20" dirty="0">
                <a:latin typeface="Trebuchet MS"/>
                <a:cs typeface="Trebuchet MS"/>
              </a:rPr>
              <a:t>p</a:t>
            </a:r>
            <a:r>
              <a:rPr sz="2400" spc="-35" dirty="0">
                <a:latin typeface="Trebuchet MS"/>
                <a:cs typeface="Trebuchet MS"/>
              </a:rPr>
              <a:t>lace</a:t>
            </a:r>
            <a:r>
              <a:rPr sz="2400" spc="-55" dirty="0">
                <a:latin typeface="Trebuchet MS"/>
                <a:cs typeface="Trebuchet MS"/>
              </a:rPr>
              <a:t>m</a:t>
            </a:r>
            <a:r>
              <a:rPr sz="2400" spc="-95" dirty="0">
                <a:latin typeface="Trebuchet MS"/>
                <a:cs typeface="Trebuchet MS"/>
              </a:rPr>
              <a:t>en</a:t>
            </a:r>
            <a:r>
              <a:rPr sz="2400" spc="-15" dirty="0">
                <a:latin typeface="Trebuchet MS"/>
                <a:cs typeface="Trebuchet MS"/>
              </a:rPr>
              <a:t>t</a:t>
            </a:r>
            <a:r>
              <a:rPr sz="2400" spc="-25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5855335">
              <a:lnSpc>
                <a:spcPct val="100000"/>
              </a:lnSpc>
              <a:spcBef>
                <a:spcPts val="1325"/>
              </a:spcBef>
            </a:pPr>
            <a:r>
              <a:rPr sz="1800" spc="-5" dirty="0">
                <a:latin typeface="Trebuchet MS"/>
                <a:cs typeface="Trebuchet MS"/>
              </a:rPr>
              <a:t>Cap</a:t>
            </a:r>
            <a:r>
              <a:rPr sz="1800" spc="-35" dirty="0">
                <a:latin typeface="Trebuchet MS"/>
                <a:cs typeface="Trebuchet MS"/>
              </a:rPr>
              <a:t>t</a:t>
            </a:r>
            <a:r>
              <a:rPr sz="1800" spc="-70" dirty="0">
                <a:latin typeface="Trebuchet MS"/>
                <a:cs typeface="Trebuchet MS"/>
              </a:rPr>
              <a:t>eur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i</a:t>
            </a:r>
            <a:r>
              <a:rPr sz="1800" spc="-45" dirty="0">
                <a:latin typeface="Trebuchet MS"/>
                <a:cs typeface="Trebuchet MS"/>
              </a:rPr>
              <a:t>n</a:t>
            </a:r>
            <a:r>
              <a:rPr sz="1800" spc="-55" dirty="0">
                <a:latin typeface="Trebuchet MS"/>
                <a:cs typeface="Trebuchet MS"/>
              </a:rPr>
              <a:t>duct</a:t>
            </a:r>
            <a:r>
              <a:rPr sz="1800" spc="-30" dirty="0">
                <a:latin typeface="Trebuchet MS"/>
                <a:cs typeface="Trebuchet MS"/>
              </a:rPr>
              <a:t>i</a:t>
            </a:r>
            <a:r>
              <a:rPr sz="1800" spc="-85" dirty="0">
                <a:latin typeface="Trebuchet MS"/>
                <a:cs typeface="Trebuchet MS"/>
              </a:rPr>
              <a:t>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32C2F3A-545C-C3FE-2374-0430540065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50</a:t>
            </a:fld>
            <a:endParaRPr lang="fr-F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51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4770" cy="3522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 algn="just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0068FF"/>
                </a:solidFill>
                <a:latin typeface="Trebuchet MS"/>
                <a:cs typeface="Trebuchet MS"/>
              </a:rPr>
              <a:t>ANALOGIQUES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21970" lvl="2" indent="-457834" algn="just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spc="-10" dirty="0">
                <a:latin typeface="Trebuchet MS"/>
                <a:cs typeface="Trebuchet MS"/>
              </a:rPr>
              <a:t>Mesure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température</a:t>
            </a:r>
            <a:endParaRPr sz="2400">
              <a:latin typeface="Trebuchet MS"/>
              <a:cs typeface="Trebuchet MS"/>
            </a:endParaRPr>
          </a:p>
          <a:p>
            <a:pPr marL="979169" marR="5080" lvl="3" indent="-457834" algn="just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79805" algn="l"/>
              </a:tabLst>
            </a:pPr>
            <a:r>
              <a:rPr sz="2400" b="1" spc="-100" dirty="0">
                <a:latin typeface="Trebuchet MS"/>
                <a:cs typeface="Trebuchet MS"/>
              </a:rPr>
              <a:t>Thermocouples</a:t>
            </a:r>
            <a:r>
              <a:rPr sz="2000" spc="-100" dirty="0">
                <a:latin typeface="Trebuchet MS"/>
                <a:cs typeface="Trebuchet MS"/>
              </a:rPr>
              <a:t>: </a:t>
            </a:r>
            <a:r>
              <a:rPr sz="2400" spc="-70" dirty="0">
                <a:latin typeface="Trebuchet MS"/>
                <a:cs typeface="Trebuchet MS"/>
              </a:rPr>
              <a:t>Le </a:t>
            </a:r>
            <a:r>
              <a:rPr sz="2400" spc="-65" dirty="0">
                <a:latin typeface="Trebuchet MS"/>
                <a:cs typeface="Trebuchet MS"/>
              </a:rPr>
              <a:t>principe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55" dirty="0">
                <a:latin typeface="Trebuchet MS"/>
                <a:cs typeface="Trebuchet MS"/>
              </a:rPr>
              <a:t>mesure </a:t>
            </a:r>
            <a:r>
              <a:rPr sz="2400" spc="-50" dirty="0">
                <a:latin typeface="Trebuchet MS"/>
                <a:cs typeface="Trebuchet MS"/>
              </a:rPr>
              <a:t>pour </a:t>
            </a:r>
            <a:r>
              <a:rPr sz="2400" spc="-35" dirty="0">
                <a:latin typeface="Trebuchet MS"/>
                <a:cs typeface="Trebuchet MS"/>
              </a:rPr>
              <a:t>ces </a:t>
            </a:r>
            <a:r>
              <a:rPr sz="2400" spc="-50" dirty="0">
                <a:latin typeface="Trebuchet MS"/>
                <a:cs typeface="Trebuchet MS"/>
              </a:rPr>
              <a:t>capteurs </a:t>
            </a:r>
            <a:r>
              <a:rPr sz="2400" spc="-45" dirty="0">
                <a:latin typeface="Trebuchet MS"/>
                <a:cs typeface="Trebuchet MS"/>
              </a:rPr>
              <a:t>est </a:t>
            </a:r>
            <a:r>
              <a:rPr sz="2400" spc="15" dirty="0">
                <a:latin typeface="Trebuchet MS"/>
                <a:cs typeface="Trebuchet MS"/>
              </a:rPr>
              <a:t>basé 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sur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l’association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deux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fils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métaux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nature</a:t>
            </a:r>
            <a:r>
              <a:rPr sz="2400" spc="5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différente 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connectés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70" dirty="0">
                <a:latin typeface="Trebuchet MS"/>
                <a:cs typeface="Trebuchet MS"/>
              </a:rPr>
              <a:t>leurs </a:t>
            </a:r>
            <a:r>
              <a:rPr sz="2400" spc="-40" dirty="0">
                <a:latin typeface="Trebuchet MS"/>
                <a:cs typeface="Trebuchet MS"/>
              </a:rPr>
              <a:t>deux </a:t>
            </a:r>
            <a:r>
              <a:rPr sz="2400" spc="-95" dirty="0">
                <a:latin typeface="Trebuchet MS"/>
                <a:cs typeface="Trebuchet MS"/>
              </a:rPr>
              <a:t>extrémités. </a:t>
            </a:r>
            <a:r>
              <a:rPr sz="2400" spc="-35" dirty="0">
                <a:latin typeface="Trebuchet MS"/>
                <a:cs typeface="Trebuchet MS"/>
              </a:rPr>
              <a:t>Un </a:t>
            </a:r>
            <a:r>
              <a:rPr sz="2400" spc="-60" dirty="0">
                <a:latin typeface="Trebuchet MS"/>
                <a:cs typeface="Trebuchet MS"/>
              </a:rPr>
              <a:t>courant </a:t>
            </a:r>
            <a:r>
              <a:rPr sz="2400" spc="-100" dirty="0">
                <a:latin typeface="Trebuchet MS"/>
                <a:cs typeface="Trebuchet MS"/>
              </a:rPr>
              <a:t>circule </a:t>
            </a:r>
            <a:r>
              <a:rPr sz="2400" spc="25" dirty="0">
                <a:latin typeface="Trebuchet MS"/>
                <a:cs typeface="Trebuchet MS"/>
              </a:rPr>
              <a:t>dans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60" dirty="0">
                <a:latin typeface="Trebuchet MS"/>
                <a:cs typeface="Trebuchet MS"/>
              </a:rPr>
              <a:t>boucle 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ainsi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formée</a:t>
            </a:r>
            <a:r>
              <a:rPr sz="2400" spc="-80" dirty="0">
                <a:latin typeface="Trebuchet MS"/>
                <a:cs typeface="Trebuchet MS"/>
              </a:rPr>
              <a:t> s’il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y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a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une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différence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température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entre</a:t>
            </a:r>
            <a:r>
              <a:rPr sz="2400" spc="509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extrémités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appelées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«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jonctions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».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90C76F-AC44-A214-0AE2-26B652CB7B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51</a:t>
            </a:fld>
            <a:endParaRPr lang="fr-F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4496" y="3429000"/>
            <a:ext cx="5343144" cy="16672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52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4948555" cy="422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 marR="591820">
              <a:lnSpc>
                <a:spcPts val="3030"/>
              </a:lnSpc>
              <a:spcBef>
                <a:spcPts val="267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7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 </a:t>
            </a:r>
            <a:r>
              <a:rPr sz="2800" spc="-83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0068FF"/>
                </a:solidFill>
                <a:latin typeface="Trebuchet MS"/>
                <a:cs typeface="Trebuchet MS"/>
              </a:rPr>
              <a:t>ANALOGIQUES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10" dirty="0">
                <a:latin typeface="Trebuchet MS"/>
                <a:cs typeface="Trebuchet MS"/>
              </a:rPr>
              <a:t>Mesure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température</a:t>
            </a:r>
            <a:endParaRPr sz="2400">
              <a:latin typeface="Trebuchet MS"/>
              <a:cs typeface="Trebuchet MS"/>
            </a:endParaRPr>
          </a:p>
          <a:p>
            <a:pPr marL="457200" marR="1845945" lvl="3" indent="-457200" algn="r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400" b="1" spc="-165" dirty="0">
                <a:latin typeface="Trebuchet MS"/>
                <a:cs typeface="Trebuchet MS"/>
              </a:rPr>
              <a:t>T</a:t>
            </a:r>
            <a:r>
              <a:rPr sz="2400" b="1" spc="-114" dirty="0">
                <a:latin typeface="Trebuchet MS"/>
                <a:cs typeface="Trebuchet MS"/>
              </a:rPr>
              <a:t>herm</a:t>
            </a:r>
            <a:r>
              <a:rPr sz="2400" b="1" spc="-100" dirty="0">
                <a:latin typeface="Trebuchet MS"/>
                <a:cs typeface="Trebuchet MS"/>
              </a:rPr>
              <a:t>o</a:t>
            </a:r>
            <a:r>
              <a:rPr sz="2400" b="1" spc="-75" dirty="0">
                <a:latin typeface="Trebuchet MS"/>
                <a:cs typeface="Trebuchet MS"/>
              </a:rPr>
              <a:t>coup</a:t>
            </a:r>
            <a:r>
              <a:rPr sz="2400" b="1" spc="-90" dirty="0">
                <a:latin typeface="Trebuchet MS"/>
                <a:cs typeface="Trebuchet MS"/>
              </a:rPr>
              <a:t>l</a:t>
            </a:r>
            <a:r>
              <a:rPr sz="2400" b="1" spc="-180" dirty="0">
                <a:latin typeface="Trebuchet MS"/>
                <a:cs typeface="Trebuchet MS"/>
              </a:rPr>
              <a:t>e</a:t>
            </a:r>
            <a:r>
              <a:rPr sz="2400" b="1" spc="50" dirty="0">
                <a:latin typeface="Trebuchet MS"/>
                <a:cs typeface="Trebuchet MS"/>
              </a:rPr>
              <a:t>s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456565" marR="1854835" lvl="4" indent="-456565" algn="r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400" spc="-50" dirty="0">
                <a:latin typeface="Trebuchet MS"/>
                <a:cs typeface="Trebuchet MS"/>
              </a:rPr>
              <a:t>O</a:t>
            </a:r>
            <a:r>
              <a:rPr sz="2400" spc="-30" dirty="0">
                <a:latin typeface="Trebuchet MS"/>
                <a:cs typeface="Trebuchet MS"/>
              </a:rPr>
              <a:t>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distingue</a:t>
            </a:r>
            <a:endParaRPr sz="2400">
              <a:latin typeface="Trebuchet MS"/>
              <a:cs typeface="Trebuchet MS"/>
            </a:endParaRPr>
          </a:p>
          <a:p>
            <a:pPr marL="1893570" marR="5080" lvl="5" indent="-4572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1893570" algn="l"/>
                <a:tab pos="1894205" algn="l"/>
              </a:tabLst>
            </a:pP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jonction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chaude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portée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température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60" dirty="0">
                <a:latin typeface="Trebuchet MS"/>
                <a:cs typeface="Trebuchet MS"/>
              </a:rPr>
              <a:t>Tc</a:t>
            </a:r>
            <a:endParaRPr sz="2000">
              <a:latin typeface="Trebuchet MS"/>
              <a:cs typeface="Trebuchet MS"/>
            </a:endParaRPr>
          </a:p>
          <a:p>
            <a:pPr marL="1893570" marR="5080" lvl="5" indent="-4572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893570" algn="l"/>
                <a:tab pos="1894205" algn="l"/>
              </a:tabLst>
            </a:pP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32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jonction</a:t>
            </a:r>
            <a:r>
              <a:rPr sz="2000" spc="32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froide</a:t>
            </a:r>
            <a:r>
              <a:rPr sz="2000" spc="31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portée</a:t>
            </a:r>
            <a:r>
              <a:rPr sz="2000" spc="34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température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70" dirty="0">
                <a:latin typeface="Trebuchet MS"/>
                <a:cs typeface="Trebuchet MS"/>
              </a:rPr>
              <a:t>Tf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13E0B53-8E5D-DC5E-4ECC-2622E2E260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52</a:t>
            </a:fld>
            <a:endParaRPr lang="fr-FR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53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4770" cy="340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 algn="just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0068FF"/>
                </a:solidFill>
                <a:latin typeface="Trebuchet MS"/>
                <a:cs typeface="Trebuchet MS"/>
              </a:rPr>
              <a:t>ANALOGIQUES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21970" lvl="2" indent="-457834" algn="just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spc="-10" dirty="0">
                <a:latin typeface="Trebuchet MS"/>
                <a:cs typeface="Trebuchet MS"/>
              </a:rPr>
              <a:t>Mesure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température</a:t>
            </a:r>
            <a:endParaRPr sz="2400">
              <a:latin typeface="Trebuchet MS"/>
              <a:cs typeface="Trebuchet MS"/>
            </a:endParaRPr>
          </a:p>
          <a:p>
            <a:pPr marL="979169" lvl="3" indent="-457834" algn="just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79805" algn="l"/>
              </a:tabLst>
            </a:pPr>
            <a:r>
              <a:rPr sz="2400" b="1" spc="-100" dirty="0">
                <a:latin typeface="Trebuchet MS"/>
                <a:cs typeface="Trebuchet MS"/>
              </a:rPr>
              <a:t>Thermocouples</a:t>
            </a:r>
            <a:r>
              <a:rPr sz="2000" spc="-10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1436370" marR="5080" lvl="4" indent="-457200" algn="just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1437005" algn="l"/>
              </a:tabLst>
            </a:pPr>
            <a:r>
              <a:rPr sz="2000" spc="25" dirty="0">
                <a:latin typeface="Trebuchet MS"/>
                <a:cs typeface="Trebuchet MS"/>
              </a:rPr>
              <a:t>La</a:t>
            </a:r>
            <a:r>
              <a:rPr sz="2000" spc="11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tension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114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obtenue,</a:t>
            </a:r>
            <a:r>
              <a:rPr sz="2000" spc="12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spc="114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directement</a:t>
            </a:r>
            <a:r>
              <a:rPr sz="2000" spc="12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liée</a:t>
            </a:r>
            <a:r>
              <a:rPr sz="2000" spc="114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1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11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différence</a:t>
            </a:r>
            <a:r>
              <a:rPr sz="2000" spc="12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12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température</a:t>
            </a:r>
            <a:r>
              <a:rPr sz="2000" spc="114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et</a:t>
            </a:r>
            <a:r>
              <a:rPr sz="2000" spc="11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un </a:t>
            </a:r>
            <a:r>
              <a:rPr sz="2000" spc="-70" dirty="0">
                <a:latin typeface="Trebuchet MS"/>
                <a:cs typeface="Trebuchet MS"/>
              </a:rPr>
              <a:t>coefficient </a:t>
            </a:r>
            <a:r>
              <a:rPr sz="2000" spc="-35" dirty="0">
                <a:latin typeface="Trebuchet MS"/>
                <a:cs typeface="Trebuchet MS"/>
              </a:rPr>
              <a:t>« </a:t>
            </a:r>
            <a:r>
              <a:rPr sz="2000" spc="70" dirty="0">
                <a:latin typeface="Trebuchet MS"/>
                <a:cs typeface="Trebuchet MS"/>
              </a:rPr>
              <a:t>a </a:t>
            </a:r>
            <a:r>
              <a:rPr sz="2000" spc="-35" dirty="0">
                <a:latin typeface="Trebuchet MS"/>
                <a:cs typeface="Trebuchet MS"/>
              </a:rPr>
              <a:t>» </a:t>
            </a:r>
            <a:r>
              <a:rPr sz="2000" spc="-30" dirty="0">
                <a:latin typeface="Trebuchet MS"/>
                <a:cs typeface="Trebuchet MS"/>
              </a:rPr>
              <a:t>dépendant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55" dirty="0">
                <a:latin typeface="Trebuchet MS"/>
                <a:cs typeface="Trebuchet MS"/>
              </a:rPr>
              <a:t>nature </a:t>
            </a:r>
            <a:r>
              <a:rPr sz="2000" spc="-5" dirty="0">
                <a:latin typeface="Trebuchet MS"/>
                <a:cs typeface="Trebuchet MS"/>
              </a:rPr>
              <a:t>des </a:t>
            </a:r>
            <a:r>
              <a:rPr sz="2000" spc="-30" dirty="0">
                <a:latin typeface="Trebuchet MS"/>
                <a:cs typeface="Trebuchet MS"/>
              </a:rPr>
              <a:t>deux matériaux </a:t>
            </a:r>
            <a:r>
              <a:rPr sz="2000" spc="-40" dirty="0">
                <a:latin typeface="Trebuchet MS"/>
                <a:cs typeface="Trebuchet MS"/>
              </a:rPr>
              <a:t>constituant </a:t>
            </a:r>
            <a:r>
              <a:rPr sz="2000" spc="-85" dirty="0">
                <a:latin typeface="Trebuchet MS"/>
                <a:cs typeface="Trebuchet MS"/>
              </a:rPr>
              <a:t>le 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thermocouple</a:t>
            </a:r>
            <a:endParaRPr sz="2000">
              <a:latin typeface="Trebuchet MS"/>
              <a:cs typeface="Trebuchet MS"/>
            </a:endParaRPr>
          </a:p>
          <a:p>
            <a:pPr marL="1893570" lvl="5" indent="-457834" algn="just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894205" algn="l"/>
              </a:tabLst>
            </a:pP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=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a</a:t>
            </a:r>
            <a:r>
              <a:rPr sz="2000" spc="-210" dirty="0">
                <a:latin typeface="Trebuchet MS"/>
                <a:cs typeface="Trebuchet MS"/>
              </a:rPr>
              <a:t>.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(</a:t>
            </a:r>
            <a:r>
              <a:rPr sz="2000" spc="-265" dirty="0">
                <a:latin typeface="Trebuchet MS"/>
                <a:cs typeface="Trebuchet MS"/>
              </a:rPr>
              <a:t>T</a:t>
            </a:r>
            <a:r>
              <a:rPr sz="2000" spc="-60" dirty="0">
                <a:latin typeface="Trebuchet MS"/>
                <a:cs typeface="Trebuchet MS"/>
              </a:rPr>
              <a:t>c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480" dirty="0">
                <a:latin typeface="Trebuchet MS"/>
                <a:cs typeface="Trebuchet MS"/>
              </a:rPr>
              <a:t>–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90" dirty="0">
                <a:latin typeface="Trebuchet MS"/>
                <a:cs typeface="Trebuchet MS"/>
              </a:rPr>
              <a:t>T</a:t>
            </a:r>
            <a:r>
              <a:rPr sz="2000" spc="-65" dirty="0">
                <a:latin typeface="Trebuchet MS"/>
                <a:cs typeface="Trebuchet MS"/>
              </a:rPr>
              <a:t>f</a:t>
            </a:r>
            <a:r>
              <a:rPr sz="2000" dirty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697580-53EC-37B4-15E3-23B3526328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53</a:t>
            </a:fld>
            <a:endParaRPr lang="fr-F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1025" y="4005114"/>
            <a:ext cx="1505947" cy="23422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54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10224135" cy="2734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0068FF"/>
                </a:solidFill>
                <a:latin typeface="Trebuchet MS"/>
                <a:cs typeface="Trebuchet MS"/>
              </a:rPr>
              <a:t>ANALOGIQUES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10" dirty="0">
                <a:latin typeface="Trebuchet MS"/>
                <a:cs typeface="Trebuchet MS"/>
              </a:rPr>
              <a:t>Mesure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température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400" b="1" spc="-165" dirty="0">
                <a:latin typeface="Trebuchet MS"/>
                <a:cs typeface="Trebuchet MS"/>
              </a:rPr>
              <a:t>T</a:t>
            </a:r>
            <a:r>
              <a:rPr sz="2400" b="1" spc="-114" dirty="0">
                <a:latin typeface="Trebuchet MS"/>
                <a:cs typeface="Trebuchet MS"/>
              </a:rPr>
              <a:t>herm</a:t>
            </a:r>
            <a:r>
              <a:rPr sz="2400" b="1" spc="-105" dirty="0">
                <a:latin typeface="Trebuchet MS"/>
                <a:cs typeface="Trebuchet MS"/>
              </a:rPr>
              <a:t>o</a:t>
            </a:r>
            <a:r>
              <a:rPr sz="2400" b="1" spc="254" dirty="0">
                <a:latin typeface="Trebuchet MS"/>
                <a:cs typeface="Trebuchet MS"/>
              </a:rPr>
              <a:t>-</a:t>
            </a:r>
            <a:r>
              <a:rPr sz="2400" b="1" spc="-200" dirty="0">
                <a:latin typeface="Trebuchet MS"/>
                <a:cs typeface="Trebuchet MS"/>
              </a:rPr>
              <a:t>r</a:t>
            </a:r>
            <a:r>
              <a:rPr sz="2400" b="1" spc="-65" dirty="0">
                <a:latin typeface="Trebuchet MS"/>
                <a:cs typeface="Trebuchet MS"/>
              </a:rPr>
              <a:t>ésis</a:t>
            </a:r>
            <a:r>
              <a:rPr sz="2400" b="1" spc="-75" dirty="0">
                <a:latin typeface="Trebuchet MS"/>
                <a:cs typeface="Trebuchet MS"/>
              </a:rPr>
              <a:t>tanc</a:t>
            </a:r>
            <a:r>
              <a:rPr sz="2400" b="1" spc="-90" dirty="0">
                <a:latin typeface="Trebuchet MS"/>
                <a:cs typeface="Trebuchet MS"/>
              </a:rPr>
              <a:t>e</a:t>
            </a:r>
            <a:r>
              <a:rPr sz="2400" b="1" spc="40" dirty="0">
                <a:latin typeface="Trebuchet MS"/>
                <a:cs typeface="Trebuchet MS"/>
              </a:rPr>
              <a:t>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1436370" lvl="4" indent="-457834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1436370" algn="l"/>
                <a:tab pos="1437005" algn="l"/>
              </a:tabLst>
            </a:pPr>
            <a:r>
              <a:rPr sz="2000" spc="-5" dirty="0">
                <a:latin typeface="Trebuchet MS"/>
                <a:cs typeface="Trebuchet MS"/>
              </a:rPr>
              <a:t>Ces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capteurs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utilisent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variation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résistivité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métaux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fonction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la</a:t>
            </a:r>
            <a:endParaRPr sz="2000">
              <a:latin typeface="Trebuchet MS"/>
              <a:cs typeface="Trebuchet MS"/>
            </a:endParaRPr>
          </a:p>
          <a:p>
            <a:pPr marL="1436370">
              <a:lnSpc>
                <a:spcPct val="100000"/>
              </a:lnSpc>
            </a:pPr>
            <a:r>
              <a:rPr sz="2000" spc="-75" dirty="0">
                <a:latin typeface="Trebuchet MS"/>
                <a:cs typeface="Trebuchet MS"/>
              </a:rPr>
              <a:t>température.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E95FD0-7747-DEA1-499A-D79C020B30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54</a:t>
            </a:fld>
            <a:endParaRPr lang="fr-F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55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 algn="just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b="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b="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b="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b="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b="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b="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b="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b="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b="0" spc="5" dirty="0">
                <a:solidFill>
                  <a:srgbClr val="0068FF"/>
                </a:solidFill>
                <a:latin typeface="Trebuchet MS"/>
                <a:cs typeface="Trebuchet MS"/>
              </a:rPr>
              <a:t>ANALOGIQUES</a:t>
            </a:r>
            <a:r>
              <a:rPr b="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b="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</a:p>
          <a:p>
            <a:pPr marL="521970" lvl="2" indent="-457834" algn="just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spc="-10" dirty="0">
                <a:latin typeface="Trebuchet MS"/>
                <a:cs typeface="Trebuchet MS"/>
              </a:rPr>
              <a:t>Mesure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température</a:t>
            </a:r>
            <a:endParaRPr sz="2400">
              <a:latin typeface="Trebuchet MS"/>
              <a:cs typeface="Trebuchet MS"/>
            </a:endParaRPr>
          </a:p>
          <a:p>
            <a:pPr marL="979169" lvl="3" indent="-457834" algn="just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79805" algn="l"/>
              </a:tabLst>
            </a:pPr>
            <a:r>
              <a:rPr sz="2400" b="1" spc="-165" dirty="0">
                <a:latin typeface="Trebuchet MS"/>
                <a:cs typeface="Trebuchet MS"/>
              </a:rPr>
              <a:t>T</a:t>
            </a:r>
            <a:r>
              <a:rPr sz="2400" b="1" spc="-114" dirty="0">
                <a:latin typeface="Trebuchet MS"/>
                <a:cs typeface="Trebuchet MS"/>
              </a:rPr>
              <a:t>herm</a:t>
            </a:r>
            <a:r>
              <a:rPr sz="2400" b="1" spc="-105" dirty="0">
                <a:latin typeface="Trebuchet MS"/>
                <a:cs typeface="Trebuchet MS"/>
              </a:rPr>
              <a:t>o</a:t>
            </a:r>
            <a:r>
              <a:rPr sz="2400" b="1" spc="254" dirty="0">
                <a:latin typeface="Trebuchet MS"/>
                <a:cs typeface="Trebuchet MS"/>
              </a:rPr>
              <a:t>-</a:t>
            </a:r>
            <a:r>
              <a:rPr sz="2400" b="1" spc="-200" dirty="0">
                <a:latin typeface="Trebuchet MS"/>
                <a:cs typeface="Trebuchet MS"/>
              </a:rPr>
              <a:t>r</a:t>
            </a:r>
            <a:r>
              <a:rPr sz="2400" b="1" spc="-65" dirty="0">
                <a:latin typeface="Trebuchet MS"/>
                <a:cs typeface="Trebuchet MS"/>
              </a:rPr>
              <a:t>ésis</a:t>
            </a:r>
            <a:r>
              <a:rPr sz="2400" b="1" spc="-75" dirty="0">
                <a:latin typeface="Trebuchet MS"/>
                <a:cs typeface="Trebuchet MS"/>
              </a:rPr>
              <a:t>tanc</a:t>
            </a:r>
            <a:r>
              <a:rPr sz="2400" b="1" spc="-90" dirty="0">
                <a:latin typeface="Trebuchet MS"/>
                <a:cs typeface="Trebuchet MS"/>
              </a:rPr>
              <a:t>e</a:t>
            </a:r>
            <a:r>
              <a:rPr sz="2400" b="1" spc="40" dirty="0">
                <a:latin typeface="Trebuchet MS"/>
                <a:cs typeface="Trebuchet MS"/>
              </a:rPr>
              <a:t>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1436370" marR="5080" lvl="4" indent="-457200" algn="just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1437005" algn="l"/>
              </a:tabLst>
            </a:pPr>
            <a:r>
              <a:rPr sz="2000" spc="-10" dirty="0">
                <a:latin typeface="Trebuchet MS"/>
                <a:cs typeface="Trebuchet MS"/>
              </a:rPr>
              <a:t>Les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solutions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technologiques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utilisées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sont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orientées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vers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 </a:t>
            </a:r>
            <a:r>
              <a:rPr sz="2000" spc="-30" dirty="0">
                <a:latin typeface="Trebuchet MS"/>
                <a:cs typeface="Trebuchet MS"/>
              </a:rPr>
              <a:t>matériaux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résistivité </a:t>
            </a:r>
            <a:r>
              <a:rPr sz="2000" spc="-105" dirty="0">
                <a:latin typeface="Trebuchet MS"/>
                <a:cs typeface="Trebuchet MS"/>
              </a:rPr>
              <a:t>élevée, </a:t>
            </a:r>
            <a:r>
              <a:rPr sz="2000" spc="-70" dirty="0">
                <a:latin typeface="Trebuchet MS"/>
                <a:cs typeface="Trebuchet MS"/>
              </a:rPr>
              <a:t>ce </a:t>
            </a:r>
            <a:r>
              <a:rPr sz="2000" spc="-40" dirty="0">
                <a:latin typeface="Trebuchet MS"/>
                <a:cs typeface="Trebuchet MS"/>
              </a:rPr>
              <a:t>qui </a:t>
            </a:r>
            <a:r>
              <a:rPr sz="2000" spc="-50" dirty="0">
                <a:latin typeface="Trebuchet MS"/>
                <a:cs typeface="Trebuchet MS"/>
              </a:rPr>
              <a:t>conduit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65" dirty="0">
                <a:latin typeface="Trebuchet MS"/>
                <a:cs typeface="Trebuchet MS"/>
              </a:rPr>
              <a:t>utiliser </a:t>
            </a:r>
            <a:r>
              <a:rPr sz="2000" spc="-55" dirty="0">
                <a:latin typeface="Trebuchet MS"/>
                <a:cs typeface="Trebuchet MS"/>
              </a:rPr>
              <a:t>essentiellement </a:t>
            </a:r>
            <a:r>
              <a:rPr sz="2000" spc="-85" dirty="0">
                <a:latin typeface="Trebuchet MS"/>
                <a:cs typeface="Trebuchet MS"/>
              </a:rPr>
              <a:t>le </a:t>
            </a:r>
            <a:r>
              <a:rPr sz="2000" spc="-70" dirty="0">
                <a:latin typeface="Trebuchet MS"/>
                <a:cs typeface="Trebuchet MS"/>
              </a:rPr>
              <a:t>nickel </a:t>
            </a:r>
            <a:r>
              <a:rPr sz="2000" spc="-35" dirty="0">
                <a:latin typeface="Trebuchet MS"/>
                <a:cs typeface="Trebuchet MS"/>
              </a:rPr>
              <a:t>ou </a:t>
            </a:r>
            <a:r>
              <a:rPr sz="2000" spc="-85" dirty="0">
                <a:latin typeface="Trebuchet MS"/>
                <a:cs typeface="Trebuchet MS"/>
              </a:rPr>
              <a:t>le </a:t>
            </a:r>
            <a:r>
              <a:rPr sz="2000" spc="-50" dirty="0">
                <a:latin typeface="Trebuchet MS"/>
                <a:cs typeface="Trebuchet MS"/>
              </a:rPr>
              <a:t>platine 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ma</a:t>
            </a:r>
            <a:r>
              <a:rPr sz="2000" dirty="0">
                <a:latin typeface="Trebuchet MS"/>
                <a:cs typeface="Trebuchet MS"/>
              </a:rPr>
              <a:t>l</a:t>
            </a:r>
            <a:r>
              <a:rPr sz="2000" spc="-10" dirty="0">
                <a:latin typeface="Trebuchet MS"/>
                <a:cs typeface="Trebuchet MS"/>
              </a:rPr>
              <a:t>g</a:t>
            </a:r>
            <a:r>
              <a:rPr sz="2000" spc="-30" dirty="0">
                <a:latin typeface="Trebuchet MS"/>
                <a:cs typeface="Trebuchet MS"/>
              </a:rPr>
              <a:t>r</a:t>
            </a:r>
            <a:r>
              <a:rPr sz="2000" spc="-85" dirty="0">
                <a:latin typeface="Trebuchet MS"/>
                <a:cs typeface="Trebuchet MS"/>
              </a:rPr>
              <a:t>é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leur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</a:t>
            </a:r>
            <a:r>
              <a:rPr sz="2000" spc="-35" dirty="0">
                <a:latin typeface="Trebuchet MS"/>
                <a:cs typeface="Trebuchet MS"/>
              </a:rPr>
              <a:t>r</a:t>
            </a:r>
            <a:r>
              <a:rPr sz="2000" spc="-30" dirty="0">
                <a:latin typeface="Trebuchet MS"/>
                <a:cs typeface="Trebuchet MS"/>
              </a:rPr>
              <a:t>ix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él</a:t>
            </a:r>
            <a:r>
              <a:rPr sz="2000" spc="-120" dirty="0">
                <a:latin typeface="Trebuchet MS"/>
                <a:cs typeface="Trebuchet MS"/>
              </a:rPr>
              <a:t>e</a:t>
            </a:r>
            <a:r>
              <a:rPr sz="2000" spc="-35" dirty="0">
                <a:latin typeface="Trebuchet MS"/>
                <a:cs typeface="Trebuchet MS"/>
              </a:rPr>
              <a:t>v</a:t>
            </a:r>
            <a:r>
              <a:rPr sz="2000" spc="-90" dirty="0">
                <a:latin typeface="Trebuchet MS"/>
                <a:cs typeface="Trebuchet MS"/>
              </a:rPr>
              <a:t>é</a:t>
            </a:r>
            <a:r>
              <a:rPr sz="2000" spc="-21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0429" y="4493488"/>
            <a:ext cx="3400425" cy="14077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400" spc="-45" dirty="0">
                <a:latin typeface="Trebuchet MS"/>
                <a:cs typeface="Trebuchet MS"/>
              </a:rPr>
              <a:t>R</a:t>
            </a:r>
            <a:r>
              <a:rPr sz="1400" spc="-15" dirty="0">
                <a:latin typeface="Trebuchet MS"/>
                <a:cs typeface="Trebuchet MS"/>
              </a:rPr>
              <a:t>T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=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R</a:t>
            </a:r>
            <a:r>
              <a:rPr sz="1400" spc="-40" dirty="0">
                <a:latin typeface="Trebuchet MS"/>
                <a:cs typeface="Trebuchet MS"/>
              </a:rPr>
              <a:t>0</a:t>
            </a:r>
            <a:r>
              <a:rPr sz="1400" spc="-150" dirty="0">
                <a:latin typeface="Trebuchet MS"/>
                <a:cs typeface="Trebuchet MS"/>
              </a:rPr>
              <a:t>.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(</a:t>
            </a:r>
            <a:r>
              <a:rPr sz="1400" dirty="0">
                <a:latin typeface="Trebuchet MS"/>
                <a:cs typeface="Trebuchet MS"/>
              </a:rPr>
              <a:t>1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+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a</a:t>
            </a:r>
            <a:r>
              <a:rPr sz="1400" spc="-270" dirty="0">
                <a:latin typeface="Trebuchet MS"/>
                <a:cs typeface="Trebuchet MS"/>
              </a:rPr>
              <a:t>.</a:t>
            </a:r>
            <a:r>
              <a:rPr sz="1400" spc="-50" dirty="0">
                <a:latin typeface="Trebuchet MS"/>
                <a:cs typeface="Trebuchet MS"/>
              </a:rPr>
              <a:t>T</a:t>
            </a:r>
            <a:r>
              <a:rPr sz="1400" dirty="0"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400" spc="-30" dirty="0">
                <a:latin typeface="Trebuchet MS"/>
                <a:cs typeface="Trebuchet MS"/>
              </a:rPr>
              <a:t>RT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résistance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à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la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température</a:t>
            </a:r>
            <a:endParaRPr sz="1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400" spc="5" dirty="0">
                <a:latin typeface="Trebuchet MS"/>
                <a:cs typeface="Trebuchet MS"/>
              </a:rPr>
              <a:t>R</a:t>
            </a:r>
            <a:r>
              <a:rPr sz="1400" dirty="0">
                <a:latin typeface="Trebuchet MS"/>
                <a:cs typeface="Trebuchet MS"/>
              </a:rPr>
              <a:t>0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r</a:t>
            </a:r>
            <a:r>
              <a:rPr sz="1400" spc="-25" dirty="0">
                <a:latin typeface="Trebuchet MS"/>
                <a:cs typeface="Trebuchet MS"/>
              </a:rPr>
              <a:t>ési</a:t>
            </a:r>
            <a:r>
              <a:rPr sz="1400" spc="40" dirty="0">
                <a:latin typeface="Trebuchet MS"/>
                <a:cs typeface="Trebuchet MS"/>
              </a:rPr>
              <a:t>s</a:t>
            </a:r>
            <a:r>
              <a:rPr sz="1400" spc="-80" dirty="0">
                <a:latin typeface="Trebuchet MS"/>
                <a:cs typeface="Trebuchet MS"/>
              </a:rPr>
              <a:t>t</a:t>
            </a:r>
            <a:r>
              <a:rPr sz="1400" spc="50" dirty="0">
                <a:latin typeface="Trebuchet MS"/>
                <a:cs typeface="Trebuchet MS"/>
              </a:rPr>
              <a:t>a</a:t>
            </a:r>
            <a:r>
              <a:rPr sz="1400" spc="-45" dirty="0">
                <a:latin typeface="Trebuchet MS"/>
                <a:cs typeface="Trebuchet MS"/>
              </a:rPr>
              <a:t>nc</a:t>
            </a:r>
            <a:r>
              <a:rPr sz="1400" spc="-60" dirty="0">
                <a:latin typeface="Trebuchet MS"/>
                <a:cs typeface="Trebuchet MS"/>
              </a:rPr>
              <a:t>e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à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la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t</a:t>
            </a:r>
            <a:r>
              <a:rPr sz="1400" spc="-20" dirty="0">
                <a:latin typeface="Trebuchet MS"/>
                <a:cs typeface="Trebuchet MS"/>
              </a:rPr>
              <a:t>e</a:t>
            </a:r>
            <a:r>
              <a:rPr sz="1400" spc="-25" dirty="0">
                <a:latin typeface="Trebuchet MS"/>
                <a:cs typeface="Trebuchet MS"/>
              </a:rPr>
              <a:t>m</a:t>
            </a:r>
            <a:r>
              <a:rPr sz="1400" spc="20" dirty="0">
                <a:latin typeface="Trebuchet MS"/>
                <a:cs typeface="Trebuchet MS"/>
              </a:rPr>
              <a:t>p</a:t>
            </a:r>
            <a:r>
              <a:rPr sz="1400" spc="-75" dirty="0">
                <a:latin typeface="Trebuchet MS"/>
                <a:cs typeface="Trebuchet MS"/>
              </a:rPr>
              <a:t>ér</a:t>
            </a:r>
            <a:r>
              <a:rPr sz="1400" spc="55" dirty="0">
                <a:latin typeface="Trebuchet MS"/>
                <a:cs typeface="Trebuchet MS"/>
              </a:rPr>
              <a:t>a</a:t>
            </a:r>
            <a:r>
              <a:rPr sz="1400" spc="-65" dirty="0">
                <a:latin typeface="Trebuchet MS"/>
                <a:cs typeface="Trebuchet MS"/>
              </a:rPr>
              <a:t>t</a:t>
            </a:r>
            <a:r>
              <a:rPr sz="1400" spc="-60" dirty="0">
                <a:latin typeface="Trebuchet MS"/>
                <a:cs typeface="Trebuchet MS"/>
              </a:rPr>
              <a:t>u</a:t>
            </a:r>
            <a:r>
              <a:rPr sz="1400" spc="-65" dirty="0">
                <a:latin typeface="Trebuchet MS"/>
                <a:cs typeface="Trebuchet MS"/>
              </a:rPr>
              <a:t>r</a:t>
            </a:r>
            <a:r>
              <a:rPr sz="1400" spc="-60" dirty="0">
                <a:latin typeface="Trebuchet MS"/>
                <a:cs typeface="Trebuchet MS"/>
              </a:rPr>
              <a:t>e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d</a:t>
            </a:r>
            <a:r>
              <a:rPr sz="1400" spc="-25" dirty="0">
                <a:latin typeface="Trebuchet MS"/>
                <a:cs typeface="Trebuchet MS"/>
              </a:rPr>
              <a:t>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0</a:t>
            </a:r>
            <a:r>
              <a:rPr sz="1400" spc="-140" dirty="0">
                <a:latin typeface="Trebuchet MS"/>
                <a:cs typeface="Trebuchet MS"/>
              </a:rPr>
              <a:t>°</a:t>
            </a:r>
            <a:r>
              <a:rPr sz="1400" dirty="0"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400" spc="50" dirty="0">
                <a:latin typeface="Trebuchet MS"/>
                <a:cs typeface="Trebuchet MS"/>
              </a:rPr>
              <a:t>a</a:t>
            </a:r>
            <a:r>
              <a:rPr sz="1400" spc="-45" dirty="0">
                <a:latin typeface="Trebuchet MS"/>
                <a:cs typeface="Trebuchet MS"/>
              </a:rPr>
              <a:t> c</a:t>
            </a:r>
            <a:r>
              <a:rPr sz="1400" dirty="0">
                <a:latin typeface="Trebuchet MS"/>
                <a:cs typeface="Trebuchet MS"/>
              </a:rPr>
              <a:t>o</a:t>
            </a:r>
            <a:r>
              <a:rPr sz="1400" spc="-55" dirty="0">
                <a:latin typeface="Trebuchet MS"/>
                <a:cs typeface="Trebuchet MS"/>
              </a:rPr>
              <a:t>effi</a:t>
            </a:r>
            <a:r>
              <a:rPr sz="1400" spc="-75" dirty="0">
                <a:latin typeface="Trebuchet MS"/>
                <a:cs typeface="Trebuchet MS"/>
              </a:rPr>
              <a:t>c</a:t>
            </a:r>
            <a:r>
              <a:rPr sz="1400" spc="-45" dirty="0">
                <a:latin typeface="Trebuchet MS"/>
                <a:cs typeface="Trebuchet MS"/>
              </a:rPr>
              <a:t>ie</a:t>
            </a:r>
            <a:r>
              <a:rPr sz="1400" spc="-75" dirty="0">
                <a:latin typeface="Trebuchet MS"/>
                <a:cs typeface="Trebuchet MS"/>
              </a:rPr>
              <a:t>n</a:t>
            </a:r>
            <a:r>
              <a:rPr sz="1400" spc="-60" dirty="0">
                <a:latin typeface="Trebuchet MS"/>
                <a:cs typeface="Trebuchet MS"/>
              </a:rPr>
              <a:t>t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d</a:t>
            </a:r>
            <a:r>
              <a:rPr sz="1400" spc="-25" dirty="0">
                <a:latin typeface="Trebuchet MS"/>
                <a:cs typeface="Trebuchet MS"/>
              </a:rPr>
              <a:t>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t</a:t>
            </a:r>
            <a:r>
              <a:rPr sz="1400" spc="-25" dirty="0">
                <a:latin typeface="Trebuchet MS"/>
                <a:cs typeface="Trebuchet MS"/>
              </a:rPr>
              <a:t>em</a:t>
            </a:r>
            <a:r>
              <a:rPr sz="1400" spc="20" dirty="0">
                <a:latin typeface="Trebuchet MS"/>
                <a:cs typeface="Trebuchet MS"/>
              </a:rPr>
              <a:t>p</a:t>
            </a:r>
            <a:r>
              <a:rPr sz="1400" spc="-75" dirty="0">
                <a:latin typeface="Trebuchet MS"/>
                <a:cs typeface="Trebuchet MS"/>
              </a:rPr>
              <a:t>ér</a:t>
            </a:r>
            <a:r>
              <a:rPr sz="1400" spc="50" dirty="0">
                <a:latin typeface="Trebuchet MS"/>
                <a:cs typeface="Trebuchet MS"/>
              </a:rPr>
              <a:t>a</a:t>
            </a:r>
            <a:r>
              <a:rPr sz="1400" spc="-65" dirty="0">
                <a:latin typeface="Trebuchet MS"/>
                <a:cs typeface="Trebuchet MS"/>
              </a:rPr>
              <a:t>t</a:t>
            </a:r>
            <a:r>
              <a:rPr sz="1400" spc="-60" dirty="0">
                <a:latin typeface="Trebuchet MS"/>
                <a:cs typeface="Trebuchet MS"/>
              </a:rPr>
              <a:t>u</a:t>
            </a:r>
            <a:r>
              <a:rPr sz="1400" spc="-70" dirty="0">
                <a:latin typeface="Trebuchet MS"/>
                <a:cs typeface="Trebuchet MS"/>
              </a:rPr>
              <a:t>r</a:t>
            </a:r>
            <a:r>
              <a:rPr sz="1400" spc="-60" dirty="0">
                <a:latin typeface="Trebuchet MS"/>
                <a:cs typeface="Trebuchet MS"/>
              </a:rPr>
              <a:t>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d</a:t>
            </a:r>
            <a:r>
              <a:rPr sz="1400" spc="-10" dirty="0">
                <a:latin typeface="Trebuchet MS"/>
                <a:cs typeface="Trebuchet MS"/>
              </a:rPr>
              <a:t>u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m</a:t>
            </a:r>
            <a:r>
              <a:rPr sz="1400" spc="-70" dirty="0">
                <a:latin typeface="Trebuchet MS"/>
                <a:cs typeface="Trebuchet MS"/>
              </a:rPr>
              <a:t>ét</a:t>
            </a:r>
            <a:r>
              <a:rPr sz="1400" spc="50" dirty="0">
                <a:latin typeface="Trebuchet MS"/>
                <a:cs typeface="Trebuchet MS"/>
              </a:rPr>
              <a:t>a</a:t>
            </a:r>
            <a:r>
              <a:rPr sz="1400" spc="-65" dirty="0">
                <a:latin typeface="Trebuchet MS"/>
                <a:cs typeface="Trebuchet MS"/>
              </a:rPr>
              <a:t>l</a:t>
            </a:r>
            <a:endParaRPr sz="1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400" spc="-45" dirty="0">
                <a:latin typeface="Trebuchet MS"/>
                <a:cs typeface="Trebuchet MS"/>
              </a:rPr>
              <a:t>T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t</a:t>
            </a:r>
            <a:r>
              <a:rPr sz="1400" spc="-15" dirty="0">
                <a:latin typeface="Trebuchet MS"/>
                <a:cs typeface="Trebuchet MS"/>
              </a:rPr>
              <a:t>em</a:t>
            </a:r>
            <a:r>
              <a:rPr sz="1400" dirty="0">
                <a:latin typeface="Trebuchet MS"/>
                <a:cs typeface="Trebuchet MS"/>
              </a:rPr>
              <a:t>p</a:t>
            </a:r>
            <a:r>
              <a:rPr sz="1400" spc="-75" dirty="0">
                <a:latin typeface="Trebuchet MS"/>
                <a:cs typeface="Trebuchet MS"/>
              </a:rPr>
              <a:t>ér</a:t>
            </a:r>
            <a:r>
              <a:rPr sz="1400" spc="40" dirty="0">
                <a:latin typeface="Trebuchet MS"/>
                <a:cs typeface="Trebuchet MS"/>
              </a:rPr>
              <a:t>a</a:t>
            </a:r>
            <a:r>
              <a:rPr sz="1400" spc="-65" dirty="0">
                <a:latin typeface="Trebuchet MS"/>
                <a:cs typeface="Trebuchet MS"/>
              </a:rPr>
              <a:t>t</a:t>
            </a:r>
            <a:r>
              <a:rPr sz="1400" spc="-60" dirty="0">
                <a:latin typeface="Trebuchet MS"/>
                <a:cs typeface="Trebuchet MS"/>
              </a:rPr>
              <a:t>u</a:t>
            </a:r>
            <a:r>
              <a:rPr sz="1400" spc="-70" dirty="0">
                <a:latin typeface="Trebuchet MS"/>
                <a:cs typeface="Trebuchet MS"/>
              </a:rPr>
              <a:t>r</a:t>
            </a:r>
            <a:r>
              <a:rPr sz="1400" spc="-55" dirty="0">
                <a:latin typeface="Trebuchet MS"/>
                <a:cs typeface="Trebuchet MS"/>
              </a:rPr>
              <a:t>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d</a:t>
            </a:r>
            <a:r>
              <a:rPr sz="1400" spc="-10" dirty="0">
                <a:latin typeface="Trebuchet MS"/>
                <a:cs typeface="Trebuchet MS"/>
              </a:rPr>
              <a:t>u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m</a:t>
            </a:r>
            <a:r>
              <a:rPr sz="1400" spc="-70" dirty="0">
                <a:latin typeface="Trebuchet MS"/>
                <a:cs typeface="Trebuchet MS"/>
              </a:rPr>
              <a:t>ét</a:t>
            </a:r>
            <a:r>
              <a:rPr sz="1400" spc="55" dirty="0">
                <a:latin typeface="Trebuchet MS"/>
                <a:cs typeface="Trebuchet MS"/>
              </a:rPr>
              <a:t>a</a:t>
            </a:r>
            <a:r>
              <a:rPr sz="1400" spc="-65" dirty="0">
                <a:latin typeface="Trebuchet MS"/>
                <a:cs typeface="Trebuchet MS"/>
              </a:rPr>
              <a:t>l </a:t>
            </a:r>
            <a:r>
              <a:rPr sz="1400" spc="-50" dirty="0">
                <a:latin typeface="Trebuchet MS"/>
                <a:cs typeface="Trebuchet MS"/>
              </a:rPr>
              <a:t>e</a:t>
            </a:r>
            <a:r>
              <a:rPr sz="1400" spc="-45" dirty="0">
                <a:latin typeface="Trebuchet MS"/>
                <a:cs typeface="Trebuchet MS"/>
              </a:rPr>
              <a:t>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°</a:t>
            </a:r>
            <a:r>
              <a:rPr sz="1400" dirty="0"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C9B289-5D44-62EF-ED2B-0875AF4414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55</a:t>
            </a:fld>
            <a:endParaRPr lang="fr-FR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2959" y="5222747"/>
            <a:ext cx="3105911" cy="11338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6428" y="1474723"/>
            <a:ext cx="10226040" cy="469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 algn="just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0068FF"/>
                </a:solidFill>
                <a:latin typeface="Trebuchet MS"/>
                <a:cs typeface="Trebuchet MS"/>
              </a:rPr>
              <a:t>ANALOGIQUES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21970" lvl="2" indent="-457834" algn="just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spc="-10" dirty="0">
                <a:latin typeface="Trebuchet MS"/>
                <a:cs typeface="Trebuchet MS"/>
              </a:rPr>
              <a:t>Mesure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vitesse</a:t>
            </a:r>
            <a:endParaRPr sz="2400">
              <a:latin typeface="Trebuchet MS"/>
              <a:cs typeface="Trebuchet MS"/>
            </a:endParaRPr>
          </a:p>
          <a:p>
            <a:pPr marL="979169" marR="5080" lvl="3" indent="-457834" algn="just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79805" algn="l"/>
              </a:tabLst>
            </a:pPr>
            <a:r>
              <a:rPr sz="2400" b="1" spc="-125" dirty="0">
                <a:latin typeface="Trebuchet MS"/>
                <a:cs typeface="Trebuchet MS"/>
              </a:rPr>
              <a:t>Génératrice </a:t>
            </a:r>
            <a:r>
              <a:rPr sz="2400" b="1" spc="-100" dirty="0">
                <a:latin typeface="Trebuchet MS"/>
                <a:cs typeface="Trebuchet MS"/>
              </a:rPr>
              <a:t>tachymètrique </a:t>
            </a:r>
            <a:r>
              <a:rPr sz="2000" spc="-130" dirty="0">
                <a:latin typeface="Trebuchet MS"/>
                <a:cs typeface="Trebuchet MS"/>
              </a:rPr>
              <a:t>: </a:t>
            </a:r>
            <a:r>
              <a:rPr sz="2400" spc="-60" dirty="0">
                <a:latin typeface="Trebuchet MS"/>
                <a:cs typeface="Trebuchet MS"/>
              </a:rPr>
              <a:t>Une </a:t>
            </a:r>
            <a:r>
              <a:rPr sz="2400" spc="-70" dirty="0">
                <a:latin typeface="Trebuchet MS"/>
                <a:cs typeface="Trebuchet MS"/>
              </a:rPr>
              <a:t>génératrice </a:t>
            </a:r>
            <a:r>
              <a:rPr sz="2400" spc="-75" dirty="0">
                <a:latin typeface="Trebuchet MS"/>
                <a:cs typeface="Trebuchet MS"/>
              </a:rPr>
              <a:t>tachymètrique, </a:t>
            </a:r>
            <a:r>
              <a:rPr sz="2400" spc="-45" dirty="0">
                <a:latin typeface="Trebuchet MS"/>
                <a:cs typeface="Trebuchet MS"/>
              </a:rPr>
              <a:t>appelée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également </a:t>
            </a:r>
            <a:r>
              <a:rPr sz="2400" dirty="0">
                <a:latin typeface="Trebuchet MS"/>
                <a:cs typeface="Trebuchet MS"/>
              </a:rPr>
              <a:t>dynamo </a:t>
            </a:r>
            <a:r>
              <a:rPr sz="2400" spc="-65" dirty="0">
                <a:latin typeface="Trebuchet MS"/>
                <a:cs typeface="Trebuchet MS"/>
              </a:rPr>
              <a:t>tachymètrique </a:t>
            </a:r>
            <a:r>
              <a:rPr sz="2400" spc="-80" dirty="0">
                <a:latin typeface="Trebuchet MS"/>
                <a:cs typeface="Trebuchet MS"/>
              </a:rPr>
              <a:t>délivre </a:t>
            </a:r>
            <a:r>
              <a:rPr sz="2400" spc="-75" dirty="0">
                <a:latin typeface="Trebuchet MS"/>
                <a:cs typeface="Trebuchet MS"/>
              </a:rPr>
              <a:t>une </a:t>
            </a:r>
            <a:r>
              <a:rPr sz="2400" spc="-55" dirty="0">
                <a:latin typeface="Trebuchet MS"/>
                <a:cs typeface="Trebuchet MS"/>
              </a:rPr>
              <a:t>tension </a:t>
            </a:r>
            <a:r>
              <a:rPr sz="2400" spc="-70" dirty="0">
                <a:latin typeface="Trebuchet MS"/>
                <a:cs typeface="Trebuchet MS"/>
              </a:rPr>
              <a:t>proportionnelle 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sa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vitesse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rotation.</a:t>
            </a:r>
            <a:r>
              <a:rPr sz="2400" spc="-75" dirty="0">
                <a:latin typeface="Trebuchet MS"/>
                <a:cs typeface="Trebuchet MS"/>
              </a:rPr>
              <a:t> Le</a:t>
            </a:r>
            <a:r>
              <a:rPr sz="2400" spc="-65" dirty="0">
                <a:latin typeface="Trebuchet MS"/>
                <a:cs typeface="Trebuchet MS"/>
              </a:rPr>
              <a:t> principe </a:t>
            </a:r>
            <a:r>
              <a:rPr sz="2400" spc="-40" dirty="0">
                <a:latin typeface="Trebuchet MS"/>
                <a:cs typeface="Trebuchet MS"/>
              </a:rPr>
              <a:t>de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fonctionnement </a:t>
            </a:r>
            <a:r>
              <a:rPr sz="2400" spc="-40" dirty="0">
                <a:latin typeface="Trebuchet MS"/>
                <a:cs typeface="Trebuchet MS"/>
              </a:rPr>
              <a:t>est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basé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sur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la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réversibilité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machine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courant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continu.</a:t>
            </a:r>
            <a:r>
              <a:rPr sz="2400" spc="54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La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génératrice </a:t>
            </a:r>
            <a:r>
              <a:rPr sz="2400" spc="-65" dirty="0">
                <a:latin typeface="Trebuchet MS"/>
                <a:cs typeface="Trebuchet MS"/>
              </a:rPr>
              <a:t> tachymètrique </a:t>
            </a:r>
            <a:r>
              <a:rPr sz="2400" spc="-45" dirty="0">
                <a:latin typeface="Trebuchet MS"/>
                <a:cs typeface="Trebuchet MS"/>
              </a:rPr>
              <a:t>est </a:t>
            </a:r>
            <a:r>
              <a:rPr sz="2400" spc="-100" dirty="0">
                <a:latin typeface="Trebuchet MS"/>
                <a:cs typeface="Trebuchet MS"/>
              </a:rPr>
              <a:t>fixée </a:t>
            </a:r>
            <a:r>
              <a:rPr sz="2400" spc="10" dirty="0">
                <a:latin typeface="Trebuchet MS"/>
                <a:cs typeface="Trebuchet MS"/>
              </a:rPr>
              <a:t>au </a:t>
            </a:r>
            <a:r>
              <a:rPr sz="2400" spc="-40" dirty="0">
                <a:latin typeface="Trebuchet MS"/>
                <a:cs typeface="Trebuchet MS"/>
              </a:rPr>
              <a:t>bout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95" dirty="0">
                <a:latin typeface="Trebuchet MS"/>
                <a:cs typeface="Trebuchet MS"/>
              </a:rPr>
              <a:t>l’arbre </a:t>
            </a:r>
            <a:r>
              <a:rPr sz="2400" spc="-20" dirty="0">
                <a:latin typeface="Trebuchet MS"/>
                <a:cs typeface="Trebuchet MS"/>
              </a:rPr>
              <a:t>du </a:t>
            </a:r>
            <a:r>
              <a:rPr sz="2400" spc="-75" dirty="0">
                <a:latin typeface="Trebuchet MS"/>
                <a:cs typeface="Trebuchet MS"/>
              </a:rPr>
              <a:t>moteur </a:t>
            </a:r>
            <a:r>
              <a:rPr sz="2400" spc="-45" dirty="0">
                <a:latin typeface="Trebuchet MS"/>
                <a:cs typeface="Trebuchet MS"/>
              </a:rPr>
              <a:t>dont </a:t>
            </a:r>
            <a:r>
              <a:rPr sz="2400" spc="-35" dirty="0">
                <a:latin typeface="Trebuchet MS"/>
                <a:cs typeface="Trebuchet MS"/>
              </a:rPr>
              <a:t>on </a:t>
            </a:r>
            <a:r>
              <a:rPr sz="2400" spc="-80" dirty="0">
                <a:latin typeface="Trebuchet MS"/>
                <a:cs typeface="Trebuchet MS"/>
              </a:rPr>
              <a:t>veut 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connaître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vitesse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5" dirty="0">
                <a:latin typeface="Trebuchet MS"/>
                <a:cs typeface="Trebuchet MS"/>
              </a:rPr>
              <a:t> rotation.</a:t>
            </a:r>
            <a:endParaRPr sz="2400">
              <a:latin typeface="Trebuchet MS"/>
              <a:cs typeface="Trebuchet MS"/>
            </a:endParaRPr>
          </a:p>
          <a:p>
            <a:pPr marL="4633595" marR="3093085">
              <a:lnSpc>
                <a:spcPct val="100000"/>
              </a:lnSpc>
              <a:spcBef>
                <a:spcPts val="2014"/>
              </a:spcBef>
            </a:pPr>
            <a:r>
              <a:rPr sz="1800" spc="-25" dirty="0">
                <a:latin typeface="Trebuchet MS"/>
                <a:cs typeface="Trebuchet MS"/>
              </a:rPr>
              <a:t>mesures </a:t>
            </a:r>
            <a:r>
              <a:rPr sz="1800" spc="-35" dirty="0">
                <a:latin typeface="Trebuchet MS"/>
                <a:cs typeface="Trebuchet MS"/>
              </a:rPr>
              <a:t>de </a:t>
            </a:r>
            <a:r>
              <a:rPr sz="1800" spc="-30" dirty="0">
                <a:latin typeface="Trebuchet MS"/>
                <a:cs typeface="Trebuchet MS"/>
              </a:rPr>
              <a:t>vitesse 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(</a:t>
            </a:r>
            <a:r>
              <a:rPr sz="1800" spc="-10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45" dirty="0">
                <a:latin typeface="Trebuchet MS"/>
                <a:cs typeface="Trebuchet MS"/>
              </a:rPr>
              <a:t>n</a:t>
            </a:r>
            <a:r>
              <a:rPr sz="1800" spc="15" dirty="0">
                <a:latin typeface="Trebuchet MS"/>
                <a:cs typeface="Trebuchet MS"/>
              </a:rPr>
              <a:t>amo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</a:t>
            </a:r>
            <a:r>
              <a:rPr sz="1800" spc="-20" dirty="0">
                <a:latin typeface="Trebuchet MS"/>
                <a:cs typeface="Trebuchet MS"/>
              </a:rPr>
              <a:t>ac</a:t>
            </a:r>
            <a:r>
              <a:rPr sz="1800" spc="-30" dirty="0">
                <a:latin typeface="Trebuchet MS"/>
                <a:cs typeface="Trebuchet MS"/>
              </a:rPr>
              <a:t>h</a:t>
            </a:r>
            <a:r>
              <a:rPr sz="1800" spc="-35" dirty="0">
                <a:latin typeface="Trebuchet MS"/>
                <a:cs typeface="Trebuchet MS"/>
              </a:rPr>
              <a:t>ym</a:t>
            </a:r>
            <a:r>
              <a:rPr sz="1800" spc="-20" dirty="0">
                <a:latin typeface="Trebuchet MS"/>
                <a:cs typeface="Trebuchet MS"/>
              </a:rPr>
              <a:t>è</a:t>
            </a:r>
            <a:r>
              <a:rPr sz="1800" spc="-75" dirty="0">
                <a:latin typeface="Trebuchet MS"/>
                <a:cs typeface="Trebuchet MS"/>
              </a:rPr>
              <a:t>ti</a:t>
            </a: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spc="-6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q</a:t>
            </a:r>
            <a:r>
              <a:rPr sz="1800" spc="-55" dirty="0">
                <a:latin typeface="Trebuchet MS"/>
                <a:cs typeface="Trebuchet MS"/>
              </a:rPr>
              <a:t>u</a:t>
            </a:r>
            <a:r>
              <a:rPr sz="1800" spc="-14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56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6FFC2DE-576E-020E-B51D-2AB85CBD5C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56</a:t>
            </a:fld>
            <a:endParaRPr lang="fr-FR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2959" y="5222747"/>
            <a:ext cx="3105911" cy="11338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6428" y="1474723"/>
            <a:ext cx="7985125" cy="469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0068FF"/>
                </a:solidFill>
                <a:latin typeface="Trebuchet MS"/>
                <a:cs typeface="Trebuchet MS"/>
              </a:rPr>
              <a:t>ANALOGIQUES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10" dirty="0">
                <a:latin typeface="Trebuchet MS"/>
                <a:cs typeface="Trebuchet MS"/>
              </a:rPr>
              <a:t>Mesure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vitesse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400" b="1" spc="-125" dirty="0">
                <a:latin typeface="Trebuchet MS"/>
                <a:cs typeface="Trebuchet MS"/>
              </a:rPr>
              <a:t>Génératrice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tachymétrique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Exemple</a:t>
            </a:r>
            <a:endParaRPr sz="2400">
              <a:latin typeface="Trebuchet MS"/>
              <a:cs typeface="Trebuchet MS"/>
            </a:endParaRPr>
          </a:p>
          <a:p>
            <a:pPr marL="1436370" lvl="4" indent="-457834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1436370" algn="l"/>
                <a:tab pos="1437005" algn="l"/>
              </a:tabLst>
            </a:pPr>
            <a:r>
              <a:rPr sz="2000" spc="-80" dirty="0">
                <a:latin typeface="Trebuchet MS"/>
                <a:cs typeface="Trebuchet MS"/>
              </a:rPr>
              <a:t>Gé</a:t>
            </a:r>
            <a:r>
              <a:rPr sz="2000" spc="-75" dirty="0">
                <a:latin typeface="Trebuchet MS"/>
                <a:cs typeface="Trebuchet MS"/>
              </a:rPr>
              <a:t>n</a:t>
            </a:r>
            <a:r>
              <a:rPr sz="2000" spc="-90" dirty="0">
                <a:latin typeface="Trebuchet MS"/>
                <a:cs typeface="Trebuchet MS"/>
              </a:rPr>
              <a:t>é</a:t>
            </a:r>
            <a:r>
              <a:rPr sz="2000" spc="150" dirty="0">
                <a:latin typeface="Trebuchet MS"/>
                <a:cs typeface="Trebuchet MS"/>
              </a:rPr>
              <a:t>-</a:t>
            </a:r>
            <a:r>
              <a:rPr sz="2000" spc="-114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c</a:t>
            </a:r>
            <a:r>
              <a:rPr sz="2000" spc="-75" dirty="0">
                <a:latin typeface="Trebuchet MS"/>
                <a:cs typeface="Trebuchet MS"/>
              </a:rPr>
              <a:t>h</a:t>
            </a:r>
            <a:r>
              <a:rPr sz="2000" spc="-20" dirty="0">
                <a:latin typeface="Trebuchet MS"/>
                <a:cs typeface="Trebuchet MS"/>
              </a:rPr>
              <a:t>y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: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0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480" dirty="0">
                <a:latin typeface="Trebuchet MS"/>
                <a:cs typeface="Trebuchet MS"/>
              </a:rPr>
              <a:t>–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1</a:t>
            </a:r>
            <a:r>
              <a:rPr sz="2000" spc="-30" dirty="0">
                <a:latin typeface="Trebuchet MS"/>
                <a:cs typeface="Trebuchet MS"/>
              </a:rPr>
              <a:t>0</a:t>
            </a:r>
            <a:r>
              <a:rPr sz="2000" spc="35" dirty="0">
                <a:latin typeface="Trebuchet MS"/>
                <a:cs typeface="Trebuchet MS"/>
              </a:rPr>
              <a:t>V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;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245" dirty="0">
                <a:latin typeface="Trebuchet MS"/>
                <a:cs typeface="Trebuchet MS"/>
              </a:rPr>
              <a:t>M</a:t>
            </a:r>
            <a:r>
              <a:rPr sz="2000" spc="-20" dirty="0">
                <a:latin typeface="Trebuchet MS"/>
                <a:cs typeface="Trebuchet MS"/>
              </a:rPr>
              <a:t>o</a:t>
            </a:r>
            <a:r>
              <a:rPr sz="2000" spc="-114" dirty="0">
                <a:latin typeface="Trebuchet MS"/>
                <a:cs typeface="Trebuchet MS"/>
              </a:rPr>
              <a:t>t</a:t>
            </a:r>
            <a:r>
              <a:rPr sz="2000" spc="-65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u</a:t>
            </a:r>
            <a:r>
              <a:rPr sz="2000" spc="-100" dirty="0">
                <a:latin typeface="Trebuchet MS"/>
                <a:cs typeface="Trebuchet MS"/>
              </a:rPr>
              <a:t>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vi</a:t>
            </a:r>
            <a:r>
              <a:rPr sz="2000" spc="-80" dirty="0">
                <a:latin typeface="Trebuchet MS"/>
                <a:cs typeface="Trebuchet MS"/>
              </a:rPr>
              <a:t>t</a:t>
            </a: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spc="-25" dirty="0">
                <a:latin typeface="Trebuchet MS"/>
                <a:cs typeface="Trebuchet MS"/>
              </a:rPr>
              <a:t>s</a:t>
            </a:r>
            <a:r>
              <a:rPr sz="2000" spc="-10" dirty="0">
                <a:latin typeface="Trebuchet MS"/>
                <a:cs typeface="Trebuchet MS"/>
              </a:rPr>
              <a:t>se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nomin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spc="-90" dirty="0">
                <a:latin typeface="Trebuchet MS"/>
                <a:cs typeface="Trebuchet MS"/>
              </a:rPr>
              <a:t>le </a:t>
            </a:r>
            <a:r>
              <a:rPr sz="2000" spc="-5" dirty="0">
                <a:latin typeface="Trebuchet MS"/>
                <a:cs typeface="Trebuchet MS"/>
              </a:rPr>
              <a:t>150</a:t>
            </a:r>
            <a:r>
              <a:rPr sz="2000" dirty="0">
                <a:latin typeface="Trebuchet MS"/>
                <a:cs typeface="Trebuchet MS"/>
              </a:rPr>
              <a:t>0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75" dirty="0">
                <a:latin typeface="Trebuchet MS"/>
                <a:cs typeface="Trebuchet MS"/>
              </a:rPr>
              <a:t>r</a:t>
            </a:r>
            <a:r>
              <a:rPr sz="2000" spc="-345" dirty="0">
                <a:latin typeface="Trebuchet MS"/>
                <a:cs typeface="Trebuchet MS"/>
              </a:rPr>
              <a:t>/</a:t>
            </a:r>
            <a:r>
              <a:rPr sz="2000" spc="-35" dirty="0">
                <a:latin typeface="Trebuchet MS"/>
                <a:cs typeface="Trebuchet MS"/>
              </a:rPr>
              <a:t>min</a:t>
            </a:r>
            <a:endParaRPr sz="2000">
              <a:latin typeface="Trebuchet MS"/>
              <a:cs typeface="Trebuchet MS"/>
            </a:endParaRPr>
          </a:p>
          <a:p>
            <a:pPr lvl="4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900">
              <a:latin typeface="Trebuchet MS"/>
              <a:cs typeface="Trebuchet MS"/>
            </a:endParaRPr>
          </a:p>
          <a:p>
            <a:pPr marL="1436370" lvl="4" indent="-457834">
              <a:lnSpc>
                <a:spcPct val="100000"/>
              </a:lnSpc>
              <a:buFont typeface="Arial MT"/>
              <a:buChar char="•"/>
              <a:tabLst>
                <a:tab pos="1436370" algn="l"/>
                <a:tab pos="1437005" algn="l"/>
              </a:tabLst>
            </a:pPr>
            <a:r>
              <a:rPr sz="2000" dirty="0">
                <a:latin typeface="Trebuchet MS"/>
                <a:cs typeface="Trebuchet MS"/>
              </a:rPr>
              <a:t>0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V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Wingdings"/>
                <a:cs typeface="Wingdings"/>
              </a:rPr>
              <a:t></a:t>
            </a:r>
            <a:r>
              <a:rPr sz="2000" spc="-5" dirty="0">
                <a:latin typeface="Trebuchet MS"/>
                <a:cs typeface="Trebuchet MS"/>
              </a:rPr>
              <a:t>0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tr/min</a:t>
            </a:r>
            <a:endParaRPr sz="2000">
              <a:latin typeface="Trebuchet MS"/>
              <a:cs typeface="Trebuchet MS"/>
            </a:endParaRPr>
          </a:p>
          <a:p>
            <a:pPr marL="1436370" lvl="4" indent="-457834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436370" algn="l"/>
                <a:tab pos="1437005" algn="l"/>
              </a:tabLst>
            </a:pPr>
            <a:r>
              <a:rPr sz="2000" dirty="0">
                <a:latin typeface="Trebuchet MS"/>
                <a:cs typeface="Trebuchet MS"/>
              </a:rPr>
              <a:t>5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V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750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tr/min</a:t>
            </a:r>
            <a:endParaRPr sz="2000">
              <a:latin typeface="Trebuchet MS"/>
              <a:cs typeface="Trebuchet MS"/>
            </a:endParaRPr>
          </a:p>
          <a:p>
            <a:pPr marL="1436370" lvl="4" indent="-457834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436370" algn="l"/>
                <a:tab pos="1437005" algn="l"/>
              </a:tabLst>
            </a:pPr>
            <a:r>
              <a:rPr sz="2000" spc="-5" dirty="0">
                <a:latin typeface="Trebuchet MS"/>
                <a:cs typeface="Trebuchet MS"/>
              </a:rPr>
              <a:t>10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V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1500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tr/min</a:t>
            </a:r>
            <a:endParaRPr sz="2000">
              <a:latin typeface="Trebuchet MS"/>
              <a:cs typeface="Trebuchet MS"/>
            </a:endParaRPr>
          </a:p>
          <a:p>
            <a:pPr marL="4633595" marR="852169">
              <a:lnSpc>
                <a:spcPct val="100000"/>
              </a:lnSpc>
              <a:spcBef>
                <a:spcPts val="1890"/>
              </a:spcBef>
            </a:pPr>
            <a:r>
              <a:rPr sz="1800" spc="-25" dirty="0">
                <a:latin typeface="Trebuchet MS"/>
                <a:cs typeface="Trebuchet MS"/>
              </a:rPr>
              <a:t>mesures </a:t>
            </a:r>
            <a:r>
              <a:rPr sz="1800" spc="-35" dirty="0">
                <a:latin typeface="Trebuchet MS"/>
                <a:cs typeface="Trebuchet MS"/>
              </a:rPr>
              <a:t>de </a:t>
            </a:r>
            <a:r>
              <a:rPr sz="1800" spc="-30" dirty="0">
                <a:latin typeface="Trebuchet MS"/>
                <a:cs typeface="Trebuchet MS"/>
              </a:rPr>
              <a:t>vitesse 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(</a:t>
            </a:r>
            <a:r>
              <a:rPr sz="1800" spc="-10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45" dirty="0">
                <a:latin typeface="Trebuchet MS"/>
                <a:cs typeface="Trebuchet MS"/>
              </a:rPr>
              <a:t>n</a:t>
            </a:r>
            <a:r>
              <a:rPr sz="1800" spc="15" dirty="0">
                <a:latin typeface="Trebuchet MS"/>
                <a:cs typeface="Trebuchet MS"/>
              </a:rPr>
              <a:t>amo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</a:t>
            </a:r>
            <a:r>
              <a:rPr sz="1800" spc="-20" dirty="0">
                <a:latin typeface="Trebuchet MS"/>
                <a:cs typeface="Trebuchet MS"/>
              </a:rPr>
              <a:t>ac</a:t>
            </a:r>
            <a:r>
              <a:rPr sz="1800" spc="-30" dirty="0">
                <a:latin typeface="Trebuchet MS"/>
                <a:cs typeface="Trebuchet MS"/>
              </a:rPr>
              <a:t>h</a:t>
            </a:r>
            <a:r>
              <a:rPr sz="1800" spc="-35" dirty="0">
                <a:latin typeface="Trebuchet MS"/>
                <a:cs typeface="Trebuchet MS"/>
              </a:rPr>
              <a:t>ym</a:t>
            </a:r>
            <a:r>
              <a:rPr sz="1800" spc="-20" dirty="0">
                <a:latin typeface="Trebuchet MS"/>
                <a:cs typeface="Trebuchet MS"/>
              </a:rPr>
              <a:t>è</a:t>
            </a:r>
            <a:r>
              <a:rPr sz="1800" spc="-75" dirty="0">
                <a:latin typeface="Trebuchet MS"/>
                <a:cs typeface="Trebuchet MS"/>
              </a:rPr>
              <a:t>ti</a:t>
            </a: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spc="-6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q</a:t>
            </a:r>
            <a:r>
              <a:rPr sz="1800" spc="-55" dirty="0">
                <a:latin typeface="Trebuchet MS"/>
                <a:cs typeface="Trebuchet MS"/>
              </a:rPr>
              <a:t>u</a:t>
            </a:r>
            <a:r>
              <a:rPr sz="1800" spc="-14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57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B835904-2908-7E84-4896-4D509CF655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57</a:t>
            </a:fld>
            <a:endParaRPr lang="fr-FR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865" y="4766052"/>
            <a:ext cx="1836181" cy="15351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1083" y="4294632"/>
            <a:ext cx="2968752" cy="23286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58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6428" y="1474723"/>
            <a:ext cx="10225405" cy="3156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 algn="just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0068FF"/>
                </a:solidFill>
                <a:latin typeface="Trebuchet MS"/>
                <a:cs typeface="Trebuchet MS"/>
              </a:rPr>
              <a:t>ANALOGIQUES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21970" lvl="2" indent="-457834" algn="just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spc="280" dirty="0">
                <a:latin typeface="Trebuchet MS"/>
                <a:cs typeface="Trebuchet MS"/>
              </a:rPr>
              <a:t>M</a:t>
            </a:r>
            <a:r>
              <a:rPr sz="2400" spc="-25" dirty="0">
                <a:latin typeface="Trebuchet MS"/>
                <a:cs typeface="Trebuchet MS"/>
              </a:rPr>
              <a:t>esu</a:t>
            </a:r>
            <a:r>
              <a:rPr sz="2400" spc="-160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 </a:t>
            </a:r>
            <a:r>
              <a:rPr sz="2400" spc="-120" dirty="0">
                <a:latin typeface="Trebuchet MS"/>
                <a:cs typeface="Trebuchet MS"/>
              </a:rPr>
              <a:t>d</a:t>
            </a:r>
            <a:r>
              <a:rPr sz="2400" spc="-135" dirty="0">
                <a:latin typeface="Trebuchet MS"/>
                <a:cs typeface="Trebuchet MS"/>
              </a:rPr>
              <a:t>’</a:t>
            </a:r>
            <a:r>
              <a:rPr sz="2400" spc="-114" dirty="0">
                <a:latin typeface="Trebuchet MS"/>
                <a:cs typeface="Trebuchet MS"/>
              </a:rPr>
              <a:t>eff</a:t>
            </a:r>
            <a:r>
              <a:rPr sz="2400" spc="-90" dirty="0">
                <a:latin typeface="Trebuchet MS"/>
                <a:cs typeface="Trebuchet MS"/>
              </a:rPr>
              <a:t>or</a:t>
            </a:r>
            <a:r>
              <a:rPr sz="2400" spc="-70" dirty="0">
                <a:latin typeface="Trebuchet MS"/>
                <a:cs typeface="Trebuchet MS"/>
              </a:rPr>
              <a:t>t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</a:t>
            </a:r>
            <a:r>
              <a:rPr sz="2400" spc="-50" dirty="0">
                <a:latin typeface="Trebuchet MS"/>
                <a:cs typeface="Trebuchet MS"/>
              </a:rPr>
              <a:t>é</a:t>
            </a:r>
            <a:r>
              <a:rPr sz="2400" spc="-30" dirty="0">
                <a:latin typeface="Trebuchet MS"/>
                <a:cs typeface="Trebuchet MS"/>
              </a:rPr>
              <a:t>cani</a:t>
            </a:r>
            <a:r>
              <a:rPr sz="2400" spc="-25" dirty="0">
                <a:latin typeface="Trebuchet MS"/>
                <a:cs typeface="Trebuchet MS"/>
              </a:rPr>
              <a:t>q</a:t>
            </a:r>
            <a:r>
              <a:rPr sz="2400" spc="-80" dirty="0">
                <a:latin typeface="Trebuchet MS"/>
                <a:cs typeface="Trebuchet MS"/>
              </a:rPr>
              <a:t>ue</a:t>
            </a:r>
            <a:endParaRPr sz="2400">
              <a:latin typeface="Trebuchet MS"/>
              <a:cs typeface="Trebuchet MS"/>
            </a:endParaRPr>
          </a:p>
          <a:p>
            <a:pPr marL="979169" marR="5080" lvl="3" indent="-457834" algn="just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79805" algn="l"/>
              </a:tabLst>
            </a:pPr>
            <a:r>
              <a:rPr sz="2400" b="1" spc="-75" dirty="0">
                <a:latin typeface="Trebuchet MS"/>
                <a:cs typeface="Trebuchet MS"/>
              </a:rPr>
              <a:t>Jauge</a:t>
            </a:r>
            <a:r>
              <a:rPr sz="2400" b="1" spc="-7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75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contrainte</a:t>
            </a:r>
            <a:r>
              <a:rPr sz="2000" spc="-114" dirty="0">
                <a:latin typeface="Trebuchet MS"/>
                <a:cs typeface="Trebuchet MS"/>
              </a:rPr>
              <a:t>: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Les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jauges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contrainte,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parfois</a:t>
            </a:r>
            <a:r>
              <a:rPr sz="2400" spc="67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appelées 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jauges </a:t>
            </a:r>
            <a:r>
              <a:rPr sz="2400" spc="-70" dirty="0">
                <a:latin typeface="Trebuchet MS"/>
                <a:cs typeface="Trebuchet MS"/>
              </a:rPr>
              <a:t>électriques </a:t>
            </a:r>
            <a:r>
              <a:rPr sz="2400" spc="-90" dirty="0">
                <a:latin typeface="Trebuchet MS"/>
                <a:cs typeface="Trebuchet MS"/>
              </a:rPr>
              <a:t>d’extensiomètrie, </a:t>
            </a:r>
            <a:r>
              <a:rPr sz="2400" spc="-30" dirty="0">
                <a:latin typeface="Trebuchet MS"/>
                <a:cs typeface="Trebuchet MS"/>
              </a:rPr>
              <a:t>sont </a:t>
            </a:r>
            <a:r>
              <a:rPr sz="2400" spc="-50" dirty="0">
                <a:latin typeface="Trebuchet MS"/>
                <a:cs typeface="Trebuchet MS"/>
              </a:rPr>
              <a:t>les </a:t>
            </a:r>
            <a:r>
              <a:rPr sz="2400" spc="-70" dirty="0">
                <a:latin typeface="Trebuchet MS"/>
                <a:cs typeface="Trebuchet MS"/>
              </a:rPr>
              <a:t>éléments </a:t>
            </a:r>
            <a:r>
              <a:rPr sz="2400" spc="-25" dirty="0">
                <a:latin typeface="Trebuchet MS"/>
                <a:cs typeface="Trebuchet MS"/>
              </a:rPr>
              <a:t>sensibles </a:t>
            </a:r>
            <a:r>
              <a:rPr sz="2400" spc="-80" dirty="0">
                <a:latin typeface="Trebuchet MS"/>
                <a:cs typeface="Trebuchet MS"/>
              </a:rPr>
              <a:t>d’un 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capteur </a:t>
            </a:r>
            <a:r>
              <a:rPr sz="2400" spc="-40" dirty="0">
                <a:latin typeface="Trebuchet MS"/>
                <a:cs typeface="Trebuchet MS"/>
              </a:rPr>
              <a:t>de </a:t>
            </a:r>
            <a:r>
              <a:rPr sz="2400" spc="-125" dirty="0">
                <a:latin typeface="Trebuchet MS"/>
                <a:cs typeface="Trebuchet MS"/>
              </a:rPr>
              <a:t>force,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dans </a:t>
            </a:r>
            <a:r>
              <a:rPr sz="2400" spc="-80" dirty="0">
                <a:latin typeface="Trebuchet MS"/>
                <a:cs typeface="Trebuchet MS"/>
              </a:rPr>
              <a:t>lequel </a:t>
            </a:r>
            <a:r>
              <a:rPr sz="2400" spc="-70" dirty="0">
                <a:latin typeface="Trebuchet MS"/>
                <a:cs typeface="Trebuchet MS"/>
              </a:rPr>
              <a:t>une </a:t>
            </a:r>
            <a:r>
              <a:rPr sz="2400" spc="-45" dirty="0">
                <a:latin typeface="Trebuchet MS"/>
                <a:cs typeface="Trebuchet MS"/>
              </a:rPr>
              <a:t>modification </a:t>
            </a:r>
            <a:r>
              <a:rPr sz="2400" spc="-60" dirty="0">
                <a:latin typeface="Trebuchet MS"/>
                <a:cs typeface="Trebuchet MS"/>
              </a:rPr>
              <a:t>dimensionnelle </a:t>
            </a:r>
            <a:r>
              <a:rPr sz="2400" spc="-45" dirty="0">
                <a:latin typeface="Trebuchet MS"/>
                <a:cs typeface="Trebuchet MS"/>
              </a:rPr>
              <a:t>est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traduite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une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variation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résistance.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7994" y="5341111"/>
            <a:ext cx="2940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Cap</a:t>
            </a:r>
            <a:r>
              <a:rPr sz="1800" spc="-35" dirty="0">
                <a:latin typeface="Trebuchet MS"/>
                <a:cs typeface="Trebuchet MS"/>
              </a:rPr>
              <a:t>t</a:t>
            </a:r>
            <a:r>
              <a:rPr sz="1800" spc="-70" dirty="0">
                <a:latin typeface="Trebuchet MS"/>
                <a:cs typeface="Trebuchet MS"/>
              </a:rPr>
              <a:t>eur </a:t>
            </a:r>
            <a:r>
              <a:rPr sz="1800" spc="-90" dirty="0">
                <a:latin typeface="Trebuchet MS"/>
                <a:cs typeface="Trebuchet MS"/>
              </a:rPr>
              <a:t>d</a:t>
            </a:r>
            <a:r>
              <a:rPr sz="1800" spc="-100" dirty="0">
                <a:latin typeface="Trebuchet MS"/>
                <a:cs typeface="Trebuchet MS"/>
              </a:rPr>
              <a:t>’</a:t>
            </a:r>
            <a:r>
              <a:rPr sz="1800" spc="-95" dirty="0">
                <a:latin typeface="Trebuchet MS"/>
                <a:cs typeface="Trebuchet MS"/>
              </a:rPr>
              <a:t>e</a:t>
            </a:r>
            <a:r>
              <a:rPr sz="1800" spc="-60" dirty="0">
                <a:latin typeface="Trebuchet MS"/>
                <a:cs typeface="Trebuchet MS"/>
              </a:rPr>
              <a:t>f</a:t>
            </a:r>
            <a:r>
              <a:rPr sz="1800" spc="-105" dirty="0">
                <a:latin typeface="Trebuchet MS"/>
                <a:cs typeface="Trebuchet MS"/>
              </a:rPr>
              <a:t>f</a:t>
            </a:r>
            <a:r>
              <a:rPr sz="1800" spc="-70" dirty="0">
                <a:latin typeface="Trebuchet MS"/>
                <a:cs typeface="Trebuchet MS"/>
              </a:rPr>
              <a:t>or</a:t>
            </a:r>
            <a:r>
              <a:rPr sz="1800" spc="-55" dirty="0">
                <a:latin typeface="Trebuchet MS"/>
                <a:cs typeface="Trebuchet MS"/>
              </a:rPr>
              <a:t>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85" dirty="0">
                <a:latin typeface="Trebuchet MS"/>
                <a:cs typeface="Trebuchet MS"/>
              </a:rPr>
              <a:t>é</a:t>
            </a:r>
            <a:r>
              <a:rPr sz="1800" spc="-20" dirty="0">
                <a:latin typeface="Trebuchet MS"/>
                <a:cs typeface="Trebuchet MS"/>
              </a:rPr>
              <a:t>ca</a:t>
            </a:r>
            <a:r>
              <a:rPr sz="1800" spc="-10" dirty="0">
                <a:latin typeface="Trebuchet MS"/>
                <a:cs typeface="Trebuchet MS"/>
              </a:rPr>
              <a:t>n</a:t>
            </a:r>
            <a:r>
              <a:rPr sz="1800" spc="-6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q</a:t>
            </a:r>
            <a:r>
              <a:rPr sz="1800" spc="-55" dirty="0">
                <a:latin typeface="Trebuchet MS"/>
                <a:cs typeface="Trebuchet MS"/>
              </a:rPr>
              <a:t>u</a:t>
            </a:r>
            <a:r>
              <a:rPr sz="1800" spc="-75" dirty="0">
                <a:latin typeface="Trebuchet MS"/>
                <a:cs typeface="Trebuchet MS"/>
              </a:rPr>
              <a:t>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430" dirty="0">
                <a:latin typeface="Trebuchet MS"/>
                <a:cs typeface="Trebuchet MS"/>
              </a:rPr>
              <a:t>–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latin typeface="Trebuchet MS"/>
                <a:cs typeface="Trebuchet MS"/>
              </a:rPr>
              <a:t>Jauge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contrainte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D0484FA-0640-974A-49CD-2B10E19E6D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58</a:t>
            </a:fld>
            <a:endParaRPr lang="fr-F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59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138410" cy="263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0068FF"/>
                </a:solidFill>
                <a:latin typeface="Trebuchet MS"/>
                <a:cs typeface="Trebuchet MS"/>
              </a:rPr>
              <a:t>NUMERIQUES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10" dirty="0">
                <a:latin typeface="Trebuchet MS"/>
                <a:cs typeface="Trebuchet MS"/>
              </a:rPr>
              <a:t>LES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CODEURS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(Mesure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positions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déplacements) </a:t>
            </a:r>
            <a:r>
              <a:rPr sz="2400" spc="-20" dirty="0">
                <a:latin typeface="Trebuchet MS"/>
                <a:cs typeface="Trebuchet MS"/>
              </a:rPr>
              <a:t>-codeur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optique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rotatif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spc="-10" dirty="0">
                <a:latin typeface="Trebuchet MS"/>
                <a:cs typeface="Trebuchet MS"/>
              </a:rPr>
              <a:t>Les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codeurs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incrémentaux</a:t>
            </a:r>
            <a:endParaRPr sz="20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spc="-10" dirty="0">
                <a:latin typeface="Trebuchet MS"/>
                <a:cs typeface="Trebuchet MS"/>
              </a:rPr>
              <a:t>Les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codeurs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absolus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D5DE6B-6ED8-B7AC-6332-F09D4CD9AB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59</a:t>
            </a:fld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8720455" cy="2891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5475" lvl="1" indent="-61341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626110" algn="l"/>
              </a:tabLst>
            </a:pPr>
            <a:r>
              <a:rPr sz="2800" b="1" spc="-120" dirty="0">
                <a:latin typeface="Trebuchet MS"/>
                <a:cs typeface="Trebuchet MS"/>
              </a:rPr>
              <a:t>Introduction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Historique</a:t>
            </a:r>
            <a:endParaRPr sz="2800">
              <a:latin typeface="Trebuchet MS"/>
              <a:cs typeface="Trebuchet MS"/>
            </a:endParaRPr>
          </a:p>
          <a:p>
            <a:pPr marL="521970" marR="113030" lvl="2" indent="-457200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utilisation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systèmes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base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microprocesseurs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permettant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une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modification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aisée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systèmes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automatisés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1500" dirty="0">
                <a:latin typeface="Cambria Math"/>
                <a:cs typeface="Cambria Math"/>
              </a:rPr>
              <a:t>⇒</a:t>
            </a:r>
            <a:r>
              <a:rPr sz="1500" spc="165" dirty="0">
                <a:latin typeface="Cambria Math"/>
                <a:cs typeface="Cambria Math"/>
              </a:rPr>
              <a:t> </a:t>
            </a:r>
            <a:r>
              <a:rPr sz="2800" b="1" spc="-80" dirty="0">
                <a:solidFill>
                  <a:srgbClr val="0068FF"/>
                </a:solidFill>
                <a:latin typeface="Trebuchet MS"/>
                <a:cs typeface="Trebuchet MS"/>
              </a:rPr>
              <a:t>logique</a:t>
            </a:r>
            <a:r>
              <a:rPr sz="2800" b="1" spc="-13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b="1" spc="-70" dirty="0">
                <a:solidFill>
                  <a:srgbClr val="0068FF"/>
                </a:solidFill>
                <a:latin typeface="Trebuchet MS"/>
                <a:cs typeface="Trebuchet MS"/>
              </a:rPr>
              <a:t>programmée</a:t>
            </a:r>
            <a:endParaRPr sz="2800">
              <a:latin typeface="Trebuchet MS"/>
              <a:cs typeface="Trebuchet MS"/>
            </a:endParaRPr>
          </a:p>
          <a:p>
            <a:pPr marL="533400" lvl="2" indent="-457834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sz="2400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</a:rPr>
              <a:t>Avantages</a:t>
            </a:r>
            <a:r>
              <a:rPr sz="2400" spc="-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Système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plus</a:t>
            </a:r>
            <a:r>
              <a:rPr sz="2400" spc="-105" dirty="0">
                <a:latin typeface="Trebuchet MS"/>
                <a:cs typeface="Trebuchet MS"/>
              </a:rPr>
              <a:t> flexible,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communiquant</a:t>
            </a:r>
            <a:r>
              <a:rPr sz="2400" spc="-105" dirty="0">
                <a:latin typeface="Trebuchet MS"/>
                <a:cs typeface="Trebuchet MS"/>
              </a:rPr>
              <a:t> et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adaptatif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60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6675" cy="464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 algn="just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0068FF"/>
                </a:solidFill>
                <a:latin typeface="Trebuchet MS"/>
                <a:cs typeface="Trebuchet MS"/>
              </a:rPr>
              <a:t>NUMERIQUES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21970" marR="1081405" lvl="2" indent="-457200" algn="just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b="1" spc="-90" dirty="0">
                <a:latin typeface="Trebuchet MS"/>
                <a:cs typeface="Trebuchet MS"/>
              </a:rPr>
              <a:t>LES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CODEURS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(Mesure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de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60" dirty="0">
                <a:latin typeface="Trebuchet MS"/>
                <a:cs typeface="Trebuchet MS"/>
              </a:rPr>
              <a:t>positions</a:t>
            </a:r>
            <a:r>
              <a:rPr sz="2400" b="1" spc="-145" dirty="0">
                <a:latin typeface="Trebuchet MS"/>
                <a:cs typeface="Trebuchet MS"/>
              </a:rPr>
              <a:t> et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70" dirty="0">
                <a:latin typeface="Trebuchet MS"/>
                <a:cs typeface="Trebuchet MS"/>
              </a:rPr>
              <a:t>déplacements)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-codeur </a:t>
            </a:r>
            <a:r>
              <a:rPr sz="2400" b="1" spc="-710" dirty="0">
                <a:latin typeface="Trebuchet MS"/>
                <a:cs typeface="Trebuchet MS"/>
              </a:rPr>
              <a:t> </a:t>
            </a:r>
            <a:r>
              <a:rPr sz="2400" b="1" spc="-90" dirty="0">
                <a:latin typeface="Trebuchet MS"/>
                <a:cs typeface="Trebuchet MS"/>
              </a:rPr>
              <a:t>optique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-200" dirty="0">
                <a:latin typeface="Trebuchet MS"/>
                <a:cs typeface="Trebuchet MS"/>
              </a:rPr>
              <a:t>r</a:t>
            </a:r>
            <a:r>
              <a:rPr sz="2400" b="1" spc="-80" dirty="0">
                <a:latin typeface="Trebuchet MS"/>
                <a:cs typeface="Trebuchet MS"/>
              </a:rPr>
              <a:t>o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55" dirty="0">
                <a:latin typeface="Trebuchet MS"/>
                <a:cs typeface="Trebuchet MS"/>
              </a:rPr>
              <a:t>atif</a:t>
            </a:r>
            <a:endParaRPr sz="2400">
              <a:latin typeface="Trebuchet MS"/>
              <a:cs typeface="Trebuchet MS"/>
            </a:endParaRPr>
          </a:p>
          <a:p>
            <a:pPr marL="64769" marR="5080" algn="just">
              <a:lnSpc>
                <a:spcPct val="100000"/>
              </a:lnSpc>
              <a:spcBef>
                <a:spcPts val="965"/>
              </a:spcBef>
            </a:pPr>
            <a:r>
              <a:rPr sz="2400" spc="-35" dirty="0">
                <a:latin typeface="Trebuchet MS"/>
                <a:cs typeface="Trebuchet MS"/>
              </a:rPr>
              <a:t>Un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codeur</a:t>
            </a:r>
            <a:r>
              <a:rPr sz="2400" spc="-55" dirty="0">
                <a:latin typeface="Trebuchet MS"/>
                <a:cs typeface="Trebuchet MS"/>
              </a:rPr>
              <a:t> optique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rotatif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est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capteur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angulaire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position.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Lié 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mécaniquement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55" dirty="0">
                <a:latin typeface="Trebuchet MS"/>
                <a:cs typeface="Trebuchet MS"/>
              </a:rPr>
              <a:t>un </a:t>
            </a:r>
            <a:r>
              <a:rPr sz="2400" spc="-60" dirty="0">
                <a:latin typeface="Trebuchet MS"/>
                <a:cs typeface="Trebuchet MS"/>
              </a:rPr>
              <a:t>arbre </a:t>
            </a:r>
            <a:r>
              <a:rPr sz="2400" spc="-45" dirty="0">
                <a:latin typeface="Trebuchet MS"/>
                <a:cs typeface="Trebuchet MS"/>
              </a:rPr>
              <a:t>qui </a:t>
            </a:r>
            <a:r>
              <a:rPr sz="2400" spc="-114" dirty="0">
                <a:latin typeface="Trebuchet MS"/>
                <a:cs typeface="Trebuchet MS"/>
              </a:rPr>
              <a:t>l’entraîne, </a:t>
            </a:r>
            <a:r>
              <a:rPr sz="2400" spc="5" dirty="0">
                <a:latin typeface="Trebuchet MS"/>
                <a:cs typeface="Trebuchet MS"/>
              </a:rPr>
              <a:t>son </a:t>
            </a:r>
            <a:r>
              <a:rPr sz="2400" spc="-35" dirty="0">
                <a:latin typeface="Trebuchet MS"/>
                <a:cs typeface="Trebuchet MS"/>
              </a:rPr>
              <a:t>axe </a:t>
            </a:r>
            <a:r>
              <a:rPr sz="2400" spc="-65" dirty="0">
                <a:latin typeface="Trebuchet MS"/>
                <a:cs typeface="Trebuchet MS"/>
              </a:rPr>
              <a:t>fait </a:t>
            </a:r>
            <a:r>
              <a:rPr sz="2400" spc="-90" dirty="0">
                <a:latin typeface="Trebuchet MS"/>
                <a:cs typeface="Trebuchet MS"/>
              </a:rPr>
              <a:t>tourner </a:t>
            </a:r>
            <a:r>
              <a:rPr sz="2400" spc="-55" dirty="0">
                <a:latin typeface="Trebuchet MS"/>
                <a:cs typeface="Trebuchet MS"/>
              </a:rPr>
              <a:t>un </a:t>
            </a:r>
            <a:r>
              <a:rPr sz="2400" spc="-25" dirty="0">
                <a:latin typeface="Trebuchet MS"/>
                <a:cs typeface="Trebuchet MS"/>
              </a:rPr>
              <a:t>disque </a:t>
            </a:r>
            <a:r>
              <a:rPr sz="2400" spc="-45" dirty="0">
                <a:latin typeface="Trebuchet MS"/>
                <a:cs typeface="Trebuchet MS"/>
              </a:rPr>
              <a:t>qui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comporte </a:t>
            </a:r>
            <a:r>
              <a:rPr sz="2400" spc="-75" dirty="0">
                <a:latin typeface="Trebuchet MS"/>
                <a:cs typeface="Trebuchet MS"/>
              </a:rPr>
              <a:t>une </a:t>
            </a:r>
            <a:r>
              <a:rPr sz="2400" spc="-25" dirty="0">
                <a:latin typeface="Trebuchet MS"/>
                <a:cs typeface="Trebuchet MS"/>
              </a:rPr>
              <a:t>succession </a:t>
            </a:r>
            <a:r>
              <a:rPr sz="2400" spc="-45" dirty="0">
                <a:latin typeface="Trebuchet MS"/>
                <a:cs typeface="Trebuchet MS"/>
              </a:rPr>
              <a:t>de zones </a:t>
            </a:r>
            <a:r>
              <a:rPr sz="2400" dirty="0">
                <a:latin typeface="Trebuchet MS"/>
                <a:cs typeface="Trebuchet MS"/>
              </a:rPr>
              <a:t>opaques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transparentes. </a:t>
            </a:r>
            <a:r>
              <a:rPr sz="2400" spc="20" dirty="0">
                <a:latin typeface="Trebuchet MS"/>
                <a:cs typeface="Trebuchet MS"/>
              </a:rPr>
              <a:t>La </a:t>
            </a:r>
            <a:r>
              <a:rPr sz="2400" spc="-85" dirty="0">
                <a:latin typeface="Trebuchet MS"/>
                <a:cs typeface="Trebuchet MS"/>
              </a:rPr>
              <a:t>lumière 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émise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diodes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électroluminescentes</a:t>
            </a:r>
            <a:r>
              <a:rPr sz="2400" spc="-70" dirty="0">
                <a:latin typeface="Trebuchet MS"/>
                <a:cs typeface="Trebuchet MS"/>
              </a:rPr>
              <a:t> arrive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sur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photodiodes 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chaque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fois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qu’elle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traverse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les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zones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transparentes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du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disque.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Les 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photodiodes </a:t>
            </a:r>
            <a:r>
              <a:rPr sz="2400" spc="-75" dirty="0">
                <a:latin typeface="Trebuchet MS"/>
                <a:cs typeface="Trebuchet MS"/>
              </a:rPr>
              <a:t>génèrent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alors </a:t>
            </a:r>
            <a:r>
              <a:rPr sz="2400" spc="-55" dirty="0">
                <a:latin typeface="Trebuchet MS"/>
                <a:cs typeface="Trebuchet MS"/>
              </a:rPr>
              <a:t>un </a:t>
            </a:r>
            <a:r>
              <a:rPr sz="2400" dirty="0">
                <a:latin typeface="Trebuchet MS"/>
                <a:cs typeface="Trebuchet MS"/>
              </a:rPr>
              <a:t>signal </a:t>
            </a:r>
            <a:r>
              <a:rPr sz="2400" spc="-90" dirty="0">
                <a:latin typeface="Trebuchet MS"/>
                <a:cs typeface="Trebuchet MS"/>
              </a:rPr>
              <a:t>électrique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qui </a:t>
            </a:r>
            <a:r>
              <a:rPr sz="2400" spc="-40" dirty="0">
                <a:latin typeface="Trebuchet MS"/>
                <a:cs typeface="Trebuchet MS"/>
              </a:rPr>
              <a:t>est </a:t>
            </a:r>
            <a:r>
              <a:rPr sz="2400" spc="-55" dirty="0">
                <a:latin typeface="Trebuchet MS"/>
                <a:cs typeface="Trebuchet MS"/>
              </a:rPr>
              <a:t>amplifié </a:t>
            </a:r>
            <a:r>
              <a:rPr sz="2400" spc="-100" dirty="0">
                <a:latin typeface="Trebuchet MS"/>
                <a:cs typeface="Trebuchet MS"/>
              </a:rPr>
              <a:t>et</a:t>
            </a:r>
            <a:r>
              <a:rPr sz="2400" spc="52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converti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signal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car</a:t>
            </a:r>
            <a:r>
              <a:rPr sz="2400" spc="-80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é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a</a:t>
            </a:r>
            <a:r>
              <a:rPr sz="2400" spc="-10" dirty="0">
                <a:latin typeface="Trebuchet MS"/>
                <a:cs typeface="Trebuchet MS"/>
              </a:rPr>
              <a:t>v</a:t>
            </a:r>
            <a:r>
              <a:rPr sz="2400" spc="5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105" dirty="0">
                <a:latin typeface="Trebuchet MS"/>
                <a:cs typeface="Trebuchet MS"/>
              </a:rPr>
              <a:t>t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</a:t>
            </a:r>
            <a:r>
              <a:rPr sz="2400" spc="-135" dirty="0">
                <a:latin typeface="Trebuchet MS"/>
                <a:cs typeface="Trebuchet MS"/>
              </a:rPr>
              <a:t>’</a:t>
            </a:r>
            <a:r>
              <a:rPr sz="2400" spc="-114" dirty="0">
                <a:latin typeface="Trebuchet MS"/>
                <a:cs typeface="Trebuchet MS"/>
              </a:rPr>
              <a:t>êt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145" dirty="0">
                <a:latin typeface="Trebuchet MS"/>
                <a:cs typeface="Trebuchet MS"/>
              </a:rPr>
              <a:t>r</a:t>
            </a:r>
            <a:r>
              <a:rPr sz="2400" spc="35" dirty="0">
                <a:latin typeface="Trebuchet MS"/>
                <a:cs typeface="Trebuchet MS"/>
              </a:rPr>
              <a:t>an</a:t>
            </a:r>
            <a:r>
              <a:rPr sz="2400" spc="30" dirty="0">
                <a:latin typeface="Trebuchet MS"/>
                <a:cs typeface="Trebuchet MS"/>
              </a:rPr>
              <a:t>s</a:t>
            </a:r>
            <a:r>
              <a:rPr sz="2400" dirty="0">
                <a:latin typeface="Trebuchet MS"/>
                <a:cs typeface="Trebuchet MS"/>
              </a:rPr>
              <a:t>mis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v</a:t>
            </a:r>
            <a:r>
              <a:rPr sz="2400" spc="-130" dirty="0">
                <a:latin typeface="Trebuchet MS"/>
                <a:cs typeface="Trebuchet MS"/>
              </a:rPr>
              <a:t>e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80" dirty="0">
                <a:latin typeface="Trebuchet MS"/>
                <a:cs typeface="Trebuchet MS"/>
              </a:rPr>
              <a:t>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l</a:t>
            </a:r>
            <a:r>
              <a:rPr sz="2400" spc="-475" dirty="0">
                <a:latin typeface="Trebuchet MS"/>
                <a:cs typeface="Trebuchet MS"/>
              </a:rPr>
              <a:t>’</a:t>
            </a:r>
            <a:r>
              <a:rPr sz="2400" spc="30" dirty="0">
                <a:latin typeface="Trebuchet MS"/>
                <a:cs typeface="Trebuchet MS"/>
              </a:rPr>
              <a:t>AP</a:t>
            </a:r>
            <a:r>
              <a:rPr sz="2400" dirty="0">
                <a:latin typeface="Trebuchet MS"/>
                <a:cs typeface="Trebuchet MS"/>
              </a:rPr>
              <a:t>I</a:t>
            </a:r>
            <a:r>
              <a:rPr sz="2400" spc="-25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C07FB2-A93F-6C6D-BD7E-5F63FAEC8A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60</a:t>
            </a:fld>
            <a:endParaRPr lang="fr-FR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61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157460" cy="3396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0068FF"/>
                </a:solidFill>
                <a:latin typeface="Trebuchet MS"/>
                <a:cs typeface="Trebuchet MS"/>
              </a:rPr>
              <a:t>NUMERIQUES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21970" marR="1012190" lvl="2" indent="-457200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b="1" spc="-90" dirty="0">
                <a:latin typeface="Trebuchet MS"/>
                <a:cs typeface="Trebuchet MS"/>
              </a:rPr>
              <a:t>LES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CODEURS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(Mesure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de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60" dirty="0">
                <a:latin typeface="Trebuchet MS"/>
                <a:cs typeface="Trebuchet MS"/>
              </a:rPr>
              <a:t>positions</a:t>
            </a:r>
            <a:r>
              <a:rPr sz="2400" b="1" spc="-145" dirty="0">
                <a:latin typeface="Trebuchet MS"/>
                <a:cs typeface="Trebuchet MS"/>
              </a:rPr>
              <a:t> et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70" dirty="0">
                <a:latin typeface="Trebuchet MS"/>
                <a:cs typeface="Trebuchet MS"/>
              </a:rPr>
              <a:t>déplacements)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-codeur </a:t>
            </a:r>
            <a:r>
              <a:rPr sz="2400" b="1" spc="-710" dirty="0">
                <a:latin typeface="Trebuchet MS"/>
                <a:cs typeface="Trebuchet MS"/>
              </a:rPr>
              <a:t> </a:t>
            </a:r>
            <a:r>
              <a:rPr sz="2400" b="1" spc="-90" dirty="0">
                <a:latin typeface="Trebuchet MS"/>
                <a:cs typeface="Trebuchet MS"/>
              </a:rPr>
              <a:t>optique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-200" dirty="0">
                <a:latin typeface="Trebuchet MS"/>
                <a:cs typeface="Trebuchet MS"/>
              </a:rPr>
              <a:t>r</a:t>
            </a:r>
            <a:r>
              <a:rPr sz="2400" b="1" spc="-80" dirty="0">
                <a:latin typeface="Trebuchet MS"/>
                <a:cs typeface="Trebuchet MS"/>
              </a:rPr>
              <a:t>o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55" dirty="0">
                <a:latin typeface="Trebuchet MS"/>
                <a:cs typeface="Trebuchet MS"/>
              </a:rPr>
              <a:t>atif</a:t>
            </a:r>
            <a:endParaRPr sz="2400">
              <a:latin typeface="Trebuchet MS"/>
              <a:cs typeface="Trebuchet MS"/>
            </a:endParaRPr>
          </a:p>
          <a:p>
            <a:pPr marL="979169" marR="5080" lvl="3" indent="-457834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b="1" spc="-85" dirty="0">
                <a:latin typeface="Trebuchet MS"/>
                <a:cs typeface="Trebuchet MS"/>
              </a:rPr>
              <a:t>Les </a:t>
            </a:r>
            <a:r>
              <a:rPr sz="2000" b="1" spc="-75" dirty="0">
                <a:latin typeface="Trebuchet MS"/>
                <a:cs typeface="Trebuchet MS"/>
              </a:rPr>
              <a:t>codeurs </a:t>
            </a:r>
            <a:r>
              <a:rPr sz="2000" b="1" spc="-95" dirty="0">
                <a:latin typeface="Trebuchet MS"/>
                <a:cs typeface="Trebuchet MS"/>
              </a:rPr>
              <a:t>incrémentaux </a:t>
            </a:r>
            <a:r>
              <a:rPr sz="2000" b="1" spc="-150" dirty="0">
                <a:latin typeface="Trebuchet MS"/>
                <a:cs typeface="Trebuchet MS"/>
              </a:rPr>
              <a:t>: </a:t>
            </a:r>
            <a:r>
              <a:rPr sz="2000" spc="-50" dirty="0">
                <a:latin typeface="Trebuchet MS"/>
                <a:cs typeface="Trebuchet MS"/>
              </a:rPr>
              <a:t>Le </a:t>
            </a:r>
            <a:r>
              <a:rPr sz="2000" spc="-20" dirty="0">
                <a:latin typeface="Trebuchet MS"/>
                <a:cs typeface="Trebuchet MS"/>
              </a:rPr>
              <a:t>disque </a:t>
            </a:r>
            <a:r>
              <a:rPr sz="2000" spc="-65" dirty="0">
                <a:latin typeface="Trebuchet MS"/>
                <a:cs typeface="Trebuchet MS"/>
              </a:rPr>
              <a:t>d’un </a:t>
            </a:r>
            <a:r>
              <a:rPr sz="2000" spc="-50" dirty="0">
                <a:latin typeface="Trebuchet MS"/>
                <a:cs typeface="Trebuchet MS"/>
              </a:rPr>
              <a:t>codeur </a:t>
            </a:r>
            <a:r>
              <a:rPr sz="2000" spc="-60" dirty="0">
                <a:latin typeface="Trebuchet MS"/>
                <a:cs typeface="Trebuchet MS"/>
              </a:rPr>
              <a:t>incrémental </a:t>
            </a:r>
            <a:r>
              <a:rPr sz="2000" spc="-45" dirty="0">
                <a:latin typeface="Trebuchet MS"/>
                <a:cs typeface="Trebuchet MS"/>
              </a:rPr>
              <a:t>comporte </a:t>
            </a:r>
            <a:r>
              <a:rPr sz="2000" dirty="0">
                <a:latin typeface="Trebuchet MS"/>
                <a:cs typeface="Trebuchet MS"/>
              </a:rPr>
              <a:t>3 </a:t>
            </a:r>
            <a:r>
              <a:rPr sz="2000" spc="-25" dirty="0">
                <a:latin typeface="Trebuchet MS"/>
                <a:cs typeface="Trebuchet MS"/>
              </a:rPr>
              <a:t>pistes </a:t>
            </a:r>
            <a:r>
              <a:rPr sz="2000" spc="-130" dirty="0">
                <a:latin typeface="Trebuchet MS"/>
                <a:cs typeface="Trebuchet MS"/>
              </a:rPr>
              <a:t>: 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Deux pistes </a:t>
            </a:r>
            <a:r>
              <a:rPr sz="2000" spc="45" dirty="0">
                <a:latin typeface="Trebuchet MS"/>
                <a:cs typeface="Trebuchet MS"/>
              </a:rPr>
              <a:t>A </a:t>
            </a:r>
            <a:r>
              <a:rPr sz="2000" spc="-85" dirty="0">
                <a:latin typeface="Trebuchet MS"/>
                <a:cs typeface="Trebuchet MS"/>
              </a:rPr>
              <a:t>et </a:t>
            </a:r>
            <a:r>
              <a:rPr sz="2000" spc="20" dirty="0">
                <a:latin typeface="Trebuchet MS"/>
                <a:cs typeface="Trebuchet MS"/>
              </a:rPr>
              <a:t>B </a:t>
            </a:r>
            <a:r>
              <a:rPr sz="2000" spc="-25" dirty="0">
                <a:latin typeface="Trebuchet MS"/>
                <a:cs typeface="Trebuchet MS"/>
              </a:rPr>
              <a:t>divisées </a:t>
            </a:r>
            <a:r>
              <a:rPr sz="2000" spc="-65" dirty="0">
                <a:latin typeface="Trebuchet MS"/>
                <a:cs typeface="Trebuchet MS"/>
              </a:rPr>
              <a:t>en </a:t>
            </a:r>
            <a:r>
              <a:rPr sz="2000" spc="-35" dirty="0">
                <a:latin typeface="Trebuchet MS"/>
                <a:cs typeface="Trebuchet MS"/>
              </a:rPr>
              <a:t>« </a:t>
            </a:r>
            <a:r>
              <a:rPr sz="2000" spc="-45" dirty="0">
                <a:latin typeface="Trebuchet MS"/>
                <a:cs typeface="Trebuchet MS"/>
              </a:rPr>
              <a:t>n </a:t>
            </a:r>
            <a:r>
              <a:rPr sz="2000" spc="-35" dirty="0">
                <a:latin typeface="Trebuchet MS"/>
                <a:cs typeface="Trebuchet MS"/>
              </a:rPr>
              <a:t>» </a:t>
            </a:r>
            <a:r>
              <a:rPr sz="2000" spc="-55" dirty="0">
                <a:latin typeface="Trebuchet MS"/>
                <a:cs typeface="Trebuchet MS"/>
              </a:rPr>
              <a:t>intervalles </a:t>
            </a:r>
            <a:r>
              <a:rPr sz="2000" spc="-30" dirty="0">
                <a:latin typeface="Trebuchet MS"/>
                <a:cs typeface="Trebuchet MS"/>
              </a:rPr>
              <a:t>d’angles </a:t>
            </a:r>
            <a:r>
              <a:rPr sz="2000" dirty="0">
                <a:latin typeface="Trebuchet MS"/>
                <a:cs typeface="Trebuchet MS"/>
              </a:rPr>
              <a:t>égaux </a:t>
            </a:r>
            <a:r>
              <a:rPr sz="2000" spc="-85" dirty="0">
                <a:latin typeface="Trebuchet MS"/>
                <a:cs typeface="Trebuchet MS"/>
              </a:rPr>
              <a:t>et </a:t>
            </a:r>
            <a:r>
              <a:rPr sz="2000" spc="-55" dirty="0">
                <a:latin typeface="Trebuchet MS"/>
                <a:cs typeface="Trebuchet MS"/>
              </a:rPr>
              <a:t>alternativement 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opaques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transparents.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«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»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permet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définir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résolution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ou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période.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La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piste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A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50" dirty="0">
                <a:latin typeface="Trebuchet MS"/>
                <a:cs typeface="Trebuchet MS"/>
              </a:rPr>
              <a:t>décalée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530" dirty="0">
                <a:latin typeface="Trebuchet MS"/>
                <a:cs typeface="Trebuchet MS"/>
              </a:rPr>
              <a:t>¼</a:t>
            </a:r>
            <a:r>
              <a:rPr sz="2000" spc="-52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45" dirty="0">
                <a:latin typeface="Trebuchet MS"/>
                <a:cs typeface="Trebuchet MS"/>
              </a:rPr>
              <a:t>période </a:t>
            </a:r>
            <a:r>
              <a:rPr sz="2000" spc="-5" dirty="0">
                <a:latin typeface="Trebuchet MS"/>
                <a:cs typeface="Trebuchet MS"/>
              </a:rPr>
              <a:t>par </a:t>
            </a:r>
            <a:r>
              <a:rPr sz="2000" spc="-35" dirty="0">
                <a:latin typeface="Trebuchet MS"/>
                <a:cs typeface="Trebuchet MS"/>
              </a:rPr>
              <a:t>rapport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100" dirty="0">
                <a:latin typeface="Trebuchet MS"/>
                <a:cs typeface="Trebuchet MS"/>
              </a:rPr>
              <a:t>B. </a:t>
            </a:r>
            <a:r>
              <a:rPr sz="2000" spc="-50" dirty="0">
                <a:latin typeface="Trebuchet MS"/>
                <a:cs typeface="Trebuchet MS"/>
              </a:rPr>
              <a:t>Le </a:t>
            </a:r>
            <a:r>
              <a:rPr sz="2000" spc="5" dirty="0">
                <a:latin typeface="Trebuchet MS"/>
                <a:cs typeface="Trebuchet MS"/>
              </a:rPr>
              <a:t>déphasage </a:t>
            </a:r>
            <a:r>
              <a:rPr sz="2000" spc="-90" dirty="0">
                <a:latin typeface="Trebuchet MS"/>
                <a:cs typeface="Trebuchet MS"/>
              </a:rPr>
              <a:t>entre </a:t>
            </a:r>
            <a:r>
              <a:rPr sz="2000" spc="45" dirty="0">
                <a:latin typeface="Trebuchet MS"/>
                <a:cs typeface="Trebuchet MS"/>
              </a:rPr>
              <a:t>A </a:t>
            </a:r>
            <a:r>
              <a:rPr sz="2000" spc="-85" dirty="0">
                <a:latin typeface="Trebuchet MS"/>
                <a:cs typeface="Trebuchet MS"/>
              </a:rPr>
              <a:t>et </a:t>
            </a:r>
            <a:r>
              <a:rPr sz="2000" spc="20" dirty="0">
                <a:latin typeface="Trebuchet MS"/>
                <a:cs typeface="Trebuchet MS"/>
              </a:rPr>
              <a:t>B </a:t>
            </a:r>
            <a:r>
              <a:rPr sz="2000" spc="-55" dirty="0">
                <a:latin typeface="Trebuchet MS"/>
                <a:cs typeface="Trebuchet MS"/>
              </a:rPr>
              <a:t>permet </a:t>
            </a:r>
            <a:r>
              <a:rPr sz="2000" spc="-40" dirty="0">
                <a:latin typeface="Trebuchet MS"/>
                <a:cs typeface="Trebuchet MS"/>
              </a:rPr>
              <a:t>de 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défi</a:t>
            </a:r>
            <a:r>
              <a:rPr sz="2000" spc="-75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ir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se</a:t>
            </a:r>
            <a:r>
              <a:rPr sz="2000" spc="-30" dirty="0">
                <a:latin typeface="Trebuchet MS"/>
                <a:cs typeface="Trebuchet MS"/>
              </a:rPr>
              <a:t>n</a:t>
            </a:r>
            <a:r>
              <a:rPr sz="2000" spc="70" dirty="0">
                <a:latin typeface="Trebuchet MS"/>
                <a:cs typeface="Trebuchet MS"/>
              </a:rPr>
              <a:t>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d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r</a:t>
            </a:r>
            <a:r>
              <a:rPr sz="2000" spc="-20" dirty="0">
                <a:latin typeface="Trebuchet MS"/>
                <a:cs typeface="Trebuchet MS"/>
              </a:rPr>
              <a:t>o</a:t>
            </a:r>
            <a:r>
              <a:rPr sz="2000" spc="-114" dirty="0">
                <a:latin typeface="Trebuchet MS"/>
                <a:cs typeface="Trebuchet MS"/>
              </a:rPr>
              <a:t>t</a:t>
            </a:r>
            <a:r>
              <a:rPr sz="2000" spc="-40" dirty="0">
                <a:latin typeface="Trebuchet MS"/>
                <a:cs typeface="Trebuchet MS"/>
              </a:rPr>
              <a:t>at</a:t>
            </a:r>
            <a:r>
              <a:rPr sz="2000" spc="-15" dirty="0">
                <a:latin typeface="Trebuchet MS"/>
                <a:cs typeface="Trebuchet MS"/>
              </a:rPr>
              <a:t>i</a:t>
            </a:r>
            <a:r>
              <a:rPr sz="2000" spc="-95" dirty="0">
                <a:latin typeface="Trebuchet MS"/>
                <a:cs typeface="Trebuchet MS"/>
              </a:rPr>
              <a:t>on.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82E841-5213-306F-A517-92EAAB1DA0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61</a:t>
            </a:fld>
            <a:endParaRPr lang="fr-FR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3827" y="4024884"/>
            <a:ext cx="7641335" cy="23911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62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10154920" cy="2611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0068FF"/>
                </a:solidFill>
                <a:latin typeface="Trebuchet MS"/>
                <a:cs typeface="Trebuchet MS"/>
              </a:rPr>
              <a:t>NUMERIQUES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979169" marR="5080" lvl="2" indent="-457834">
              <a:lnSpc>
                <a:spcPts val="2160"/>
              </a:lnSpc>
              <a:spcBef>
                <a:spcPts val="58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b="1" spc="-85" dirty="0">
                <a:latin typeface="Trebuchet MS"/>
                <a:cs typeface="Trebuchet MS"/>
              </a:rPr>
              <a:t>Les </a:t>
            </a:r>
            <a:r>
              <a:rPr sz="2000" b="1" spc="-75" dirty="0">
                <a:latin typeface="Trebuchet MS"/>
                <a:cs typeface="Trebuchet MS"/>
              </a:rPr>
              <a:t>codeurs </a:t>
            </a:r>
            <a:r>
              <a:rPr sz="2000" b="1" spc="-95" dirty="0">
                <a:latin typeface="Trebuchet MS"/>
                <a:cs typeface="Trebuchet MS"/>
              </a:rPr>
              <a:t>incrémentaux </a:t>
            </a:r>
            <a:r>
              <a:rPr sz="2000" b="1" spc="-150" dirty="0">
                <a:latin typeface="Trebuchet MS"/>
                <a:cs typeface="Trebuchet MS"/>
              </a:rPr>
              <a:t>: </a:t>
            </a:r>
            <a:r>
              <a:rPr sz="2000" spc="-50" dirty="0">
                <a:latin typeface="Trebuchet MS"/>
                <a:cs typeface="Trebuchet MS"/>
              </a:rPr>
              <a:t>Le </a:t>
            </a:r>
            <a:r>
              <a:rPr sz="2000" spc="-20" dirty="0">
                <a:latin typeface="Trebuchet MS"/>
                <a:cs typeface="Trebuchet MS"/>
              </a:rPr>
              <a:t>disque </a:t>
            </a:r>
            <a:r>
              <a:rPr sz="2000" spc="-65" dirty="0">
                <a:latin typeface="Trebuchet MS"/>
                <a:cs typeface="Trebuchet MS"/>
              </a:rPr>
              <a:t>d’un </a:t>
            </a:r>
            <a:r>
              <a:rPr sz="2000" spc="-50" dirty="0">
                <a:latin typeface="Trebuchet MS"/>
                <a:cs typeface="Trebuchet MS"/>
              </a:rPr>
              <a:t>codeur </a:t>
            </a:r>
            <a:r>
              <a:rPr sz="2000" spc="-60" dirty="0">
                <a:latin typeface="Trebuchet MS"/>
                <a:cs typeface="Trebuchet MS"/>
              </a:rPr>
              <a:t>incrémental </a:t>
            </a:r>
            <a:r>
              <a:rPr sz="2000" spc="-45" dirty="0">
                <a:latin typeface="Trebuchet MS"/>
                <a:cs typeface="Trebuchet MS"/>
              </a:rPr>
              <a:t>comporte </a:t>
            </a:r>
            <a:r>
              <a:rPr sz="2000" dirty="0">
                <a:latin typeface="Trebuchet MS"/>
                <a:cs typeface="Trebuchet MS"/>
              </a:rPr>
              <a:t>3 </a:t>
            </a:r>
            <a:r>
              <a:rPr sz="2000" spc="-25" dirty="0">
                <a:latin typeface="Trebuchet MS"/>
                <a:cs typeface="Trebuchet MS"/>
              </a:rPr>
              <a:t>pistes </a:t>
            </a:r>
            <a:r>
              <a:rPr sz="2000" spc="-130" dirty="0">
                <a:latin typeface="Trebuchet MS"/>
                <a:cs typeface="Trebuchet MS"/>
              </a:rPr>
              <a:t>: 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Deux pistes </a:t>
            </a:r>
            <a:r>
              <a:rPr sz="2000" spc="45" dirty="0">
                <a:latin typeface="Trebuchet MS"/>
                <a:cs typeface="Trebuchet MS"/>
              </a:rPr>
              <a:t>A </a:t>
            </a:r>
            <a:r>
              <a:rPr sz="2000" spc="-85" dirty="0">
                <a:latin typeface="Trebuchet MS"/>
                <a:cs typeface="Trebuchet MS"/>
              </a:rPr>
              <a:t>et </a:t>
            </a:r>
            <a:r>
              <a:rPr sz="2000" spc="20" dirty="0">
                <a:latin typeface="Trebuchet MS"/>
                <a:cs typeface="Trebuchet MS"/>
              </a:rPr>
              <a:t>B </a:t>
            </a:r>
            <a:r>
              <a:rPr sz="2000" spc="-25" dirty="0">
                <a:latin typeface="Trebuchet MS"/>
                <a:cs typeface="Trebuchet MS"/>
              </a:rPr>
              <a:t>divisées </a:t>
            </a:r>
            <a:r>
              <a:rPr sz="2000" spc="-65" dirty="0">
                <a:latin typeface="Trebuchet MS"/>
                <a:cs typeface="Trebuchet MS"/>
              </a:rPr>
              <a:t>en </a:t>
            </a:r>
            <a:r>
              <a:rPr sz="2000" spc="-35" dirty="0">
                <a:latin typeface="Trebuchet MS"/>
                <a:cs typeface="Trebuchet MS"/>
              </a:rPr>
              <a:t>« </a:t>
            </a:r>
            <a:r>
              <a:rPr sz="2000" spc="-45" dirty="0">
                <a:latin typeface="Trebuchet MS"/>
                <a:cs typeface="Trebuchet MS"/>
              </a:rPr>
              <a:t>n </a:t>
            </a:r>
            <a:r>
              <a:rPr sz="2000" spc="-35" dirty="0">
                <a:latin typeface="Trebuchet MS"/>
                <a:cs typeface="Trebuchet MS"/>
              </a:rPr>
              <a:t>» </a:t>
            </a:r>
            <a:r>
              <a:rPr sz="2000" spc="-55" dirty="0">
                <a:latin typeface="Trebuchet MS"/>
                <a:cs typeface="Trebuchet MS"/>
              </a:rPr>
              <a:t>intervalles </a:t>
            </a:r>
            <a:r>
              <a:rPr sz="2000" spc="-30" dirty="0">
                <a:latin typeface="Trebuchet MS"/>
                <a:cs typeface="Trebuchet MS"/>
              </a:rPr>
              <a:t>d’angles </a:t>
            </a:r>
            <a:r>
              <a:rPr sz="2000" dirty="0">
                <a:latin typeface="Trebuchet MS"/>
                <a:cs typeface="Trebuchet MS"/>
              </a:rPr>
              <a:t>égaux </a:t>
            </a:r>
            <a:r>
              <a:rPr sz="2000" spc="-85" dirty="0">
                <a:latin typeface="Trebuchet MS"/>
                <a:cs typeface="Trebuchet MS"/>
              </a:rPr>
              <a:t>et </a:t>
            </a:r>
            <a:r>
              <a:rPr sz="2000" spc="-55" dirty="0">
                <a:latin typeface="Trebuchet MS"/>
                <a:cs typeface="Trebuchet MS"/>
              </a:rPr>
              <a:t>alternativement 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opaques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transparents.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«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»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permet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définir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la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résolution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ou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période.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piste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A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50" dirty="0">
                <a:latin typeface="Trebuchet MS"/>
                <a:cs typeface="Trebuchet MS"/>
              </a:rPr>
              <a:t>décalée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530" dirty="0">
                <a:latin typeface="Trebuchet MS"/>
                <a:cs typeface="Trebuchet MS"/>
              </a:rPr>
              <a:t>¼</a:t>
            </a:r>
            <a:r>
              <a:rPr sz="2000" spc="-52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45" dirty="0">
                <a:latin typeface="Trebuchet MS"/>
                <a:cs typeface="Trebuchet MS"/>
              </a:rPr>
              <a:t>période </a:t>
            </a:r>
            <a:r>
              <a:rPr sz="2000" spc="-5" dirty="0">
                <a:latin typeface="Trebuchet MS"/>
                <a:cs typeface="Trebuchet MS"/>
              </a:rPr>
              <a:t>par </a:t>
            </a:r>
            <a:r>
              <a:rPr sz="2000" spc="-35" dirty="0">
                <a:latin typeface="Trebuchet MS"/>
                <a:cs typeface="Trebuchet MS"/>
              </a:rPr>
              <a:t>rapport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100" dirty="0">
                <a:latin typeface="Trebuchet MS"/>
                <a:cs typeface="Trebuchet MS"/>
              </a:rPr>
              <a:t>B. </a:t>
            </a:r>
            <a:r>
              <a:rPr sz="2000" spc="-50" dirty="0">
                <a:latin typeface="Trebuchet MS"/>
                <a:cs typeface="Trebuchet MS"/>
              </a:rPr>
              <a:t>Le </a:t>
            </a:r>
            <a:r>
              <a:rPr sz="2000" spc="5" dirty="0">
                <a:latin typeface="Trebuchet MS"/>
                <a:cs typeface="Trebuchet MS"/>
              </a:rPr>
              <a:t>déphasage </a:t>
            </a:r>
            <a:r>
              <a:rPr sz="2000" spc="-90" dirty="0">
                <a:latin typeface="Trebuchet MS"/>
                <a:cs typeface="Trebuchet MS"/>
              </a:rPr>
              <a:t>entre </a:t>
            </a:r>
            <a:r>
              <a:rPr sz="2000" spc="45" dirty="0">
                <a:latin typeface="Trebuchet MS"/>
                <a:cs typeface="Trebuchet MS"/>
              </a:rPr>
              <a:t>A </a:t>
            </a:r>
            <a:r>
              <a:rPr sz="2000" spc="-85" dirty="0">
                <a:latin typeface="Trebuchet MS"/>
                <a:cs typeface="Trebuchet MS"/>
              </a:rPr>
              <a:t>et </a:t>
            </a:r>
            <a:r>
              <a:rPr sz="2000" spc="20" dirty="0">
                <a:latin typeface="Trebuchet MS"/>
                <a:cs typeface="Trebuchet MS"/>
              </a:rPr>
              <a:t>B </a:t>
            </a:r>
            <a:r>
              <a:rPr sz="2000" spc="-55" dirty="0">
                <a:latin typeface="Trebuchet MS"/>
                <a:cs typeface="Trebuchet MS"/>
              </a:rPr>
              <a:t>permet </a:t>
            </a:r>
            <a:r>
              <a:rPr sz="2000" spc="-40" dirty="0">
                <a:latin typeface="Trebuchet MS"/>
                <a:cs typeface="Trebuchet MS"/>
              </a:rPr>
              <a:t>de 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défi</a:t>
            </a:r>
            <a:r>
              <a:rPr sz="2000" spc="-75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ir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se</a:t>
            </a:r>
            <a:r>
              <a:rPr sz="2000" spc="-30" dirty="0">
                <a:latin typeface="Trebuchet MS"/>
                <a:cs typeface="Trebuchet MS"/>
              </a:rPr>
              <a:t>n</a:t>
            </a:r>
            <a:r>
              <a:rPr sz="2000" spc="70" dirty="0">
                <a:latin typeface="Trebuchet MS"/>
                <a:cs typeface="Trebuchet MS"/>
              </a:rPr>
              <a:t>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d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r</a:t>
            </a:r>
            <a:r>
              <a:rPr sz="2000" spc="-20" dirty="0">
                <a:latin typeface="Trebuchet MS"/>
                <a:cs typeface="Trebuchet MS"/>
              </a:rPr>
              <a:t>o</a:t>
            </a:r>
            <a:r>
              <a:rPr sz="2000" spc="-114" dirty="0">
                <a:latin typeface="Trebuchet MS"/>
                <a:cs typeface="Trebuchet MS"/>
              </a:rPr>
              <a:t>t</a:t>
            </a:r>
            <a:r>
              <a:rPr sz="2000" spc="-40" dirty="0">
                <a:latin typeface="Trebuchet MS"/>
                <a:cs typeface="Trebuchet MS"/>
              </a:rPr>
              <a:t>at</a:t>
            </a:r>
            <a:r>
              <a:rPr sz="2000" spc="-15" dirty="0">
                <a:latin typeface="Trebuchet MS"/>
                <a:cs typeface="Trebuchet MS"/>
              </a:rPr>
              <a:t>i</a:t>
            </a:r>
            <a:r>
              <a:rPr sz="2000" spc="-95" dirty="0">
                <a:latin typeface="Trebuchet MS"/>
                <a:cs typeface="Trebuchet MS"/>
              </a:rPr>
              <a:t>on.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0D455BA-ACD2-9403-AA01-A655606C3F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62</a:t>
            </a:fld>
            <a:endParaRPr lang="fr-FR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154920" cy="2611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0068FF"/>
                </a:solidFill>
                <a:latin typeface="Trebuchet MS"/>
                <a:cs typeface="Trebuchet MS"/>
              </a:rPr>
              <a:t>NUMERIQUES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979169" marR="5080" lvl="2" indent="-457834">
              <a:lnSpc>
                <a:spcPts val="2160"/>
              </a:lnSpc>
              <a:spcBef>
                <a:spcPts val="58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b="1" spc="-85" dirty="0">
                <a:latin typeface="Trebuchet MS"/>
                <a:cs typeface="Trebuchet MS"/>
              </a:rPr>
              <a:t>Les </a:t>
            </a:r>
            <a:r>
              <a:rPr sz="2000" b="1" spc="-75" dirty="0">
                <a:latin typeface="Trebuchet MS"/>
                <a:cs typeface="Trebuchet MS"/>
              </a:rPr>
              <a:t>codeurs </a:t>
            </a:r>
            <a:r>
              <a:rPr sz="2000" b="1" spc="-95" dirty="0">
                <a:latin typeface="Trebuchet MS"/>
                <a:cs typeface="Trebuchet MS"/>
              </a:rPr>
              <a:t>incrémentaux </a:t>
            </a:r>
            <a:r>
              <a:rPr sz="2000" b="1" spc="-150" dirty="0">
                <a:latin typeface="Trebuchet MS"/>
                <a:cs typeface="Trebuchet MS"/>
              </a:rPr>
              <a:t>: </a:t>
            </a:r>
            <a:r>
              <a:rPr sz="2000" spc="-50" dirty="0">
                <a:latin typeface="Trebuchet MS"/>
                <a:cs typeface="Trebuchet MS"/>
              </a:rPr>
              <a:t>Le </a:t>
            </a:r>
            <a:r>
              <a:rPr sz="2000" spc="-20" dirty="0">
                <a:latin typeface="Trebuchet MS"/>
                <a:cs typeface="Trebuchet MS"/>
              </a:rPr>
              <a:t>disque </a:t>
            </a:r>
            <a:r>
              <a:rPr sz="2000" spc="-65" dirty="0">
                <a:latin typeface="Trebuchet MS"/>
                <a:cs typeface="Trebuchet MS"/>
              </a:rPr>
              <a:t>d’un </a:t>
            </a:r>
            <a:r>
              <a:rPr sz="2000" spc="-50" dirty="0">
                <a:latin typeface="Trebuchet MS"/>
                <a:cs typeface="Trebuchet MS"/>
              </a:rPr>
              <a:t>codeur </a:t>
            </a:r>
            <a:r>
              <a:rPr sz="2000" spc="-60" dirty="0">
                <a:latin typeface="Trebuchet MS"/>
                <a:cs typeface="Trebuchet MS"/>
              </a:rPr>
              <a:t>incrémental </a:t>
            </a:r>
            <a:r>
              <a:rPr sz="2000" spc="-45" dirty="0">
                <a:latin typeface="Trebuchet MS"/>
                <a:cs typeface="Trebuchet MS"/>
              </a:rPr>
              <a:t>comporte </a:t>
            </a:r>
            <a:r>
              <a:rPr sz="2000" dirty="0">
                <a:latin typeface="Trebuchet MS"/>
                <a:cs typeface="Trebuchet MS"/>
              </a:rPr>
              <a:t>3 </a:t>
            </a:r>
            <a:r>
              <a:rPr sz="2000" spc="-25" dirty="0">
                <a:latin typeface="Trebuchet MS"/>
                <a:cs typeface="Trebuchet MS"/>
              </a:rPr>
              <a:t>pistes </a:t>
            </a:r>
            <a:r>
              <a:rPr sz="2000" spc="-130" dirty="0">
                <a:latin typeface="Trebuchet MS"/>
                <a:cs typeface="Trebuchet MS"/>
              </a:rPr>
              <a:t>: 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Deux pistes </a:t>
            </a:r>
            <a:r>
              <a:rPr sz="2000" spc="45" dirty="0">
                <a:latin typeface="Trebuchet MS"/>
                <a:cs typeface="Trebuchet MS"/>
              </a:rPr>
              <a:t>A </a:t>
            </a:r>
            <a:r>
              <a:rPr sz="2000" spc="-85" dirty="0">
                <a:latin typeface="Trebuchet MS"/>
                <a:cs typeface="Trebuchet MS"/>
              </a:rPr>
              <a:t>et </a:t>
            </a:r>
            <a:r>
              <a:rPr sz="2000" spc="20" dirty="0">
                <a:latin typeface="Trebuchet MS"/>
                <a:cs typeface="Trebuchet MS"/>
              </a:rPr>
              <a:t>B </a:t>
            </a:r>
            <a:r>
              <a:rPr sz="2000" spc="-25" dirty="0">
                <a:latin typeface="Trebuchet MS"/>
                <a:cs typeface="Trebuchet MS"/>
              </a:rPr>
              <a:t>divisées </a:t>
            </a:r>
            <a:r>
              <a:rPr sz="2000" spc="-65" dirty="0">
                <a:latin typeface="Trebuchet MS"/>
                <a:cs typeface="Trebuchet MS"/>
              </a:rPr>
              <a:t>en </a:t>
            </a:r>
            <a:r>
              <a:rPr sz="2000" spc="-35" dirty="0">
                <a:latin typeface="Trebuchet MS"/>
                <a:cs typeface="Trebuchet MS"/>
              </a:rPr>
              <a:t>« </a:t>
            </a:r>
            <a:r>
              <a:rPr sz="2000" spc="-45" dirty="0">
                <a:latin typeface="Trebuchet MS"/>
                <a:cs typeface="Trebuchet MS"/>
              </a:rPr>
              <a:t>n </a:t>
            </a:r>
            <a:r>
              <a:rPr sz="2000" spc="-35" dirty="0">
                <a:latin typeface="Trebuchet MS"/>
                <a:cs typeface="Trebuchet MS"/>
              </a:rPr>
              <a:t>» </a:t>
            </a:r>
            <a:r>
              <a:rPr sz="2000" spc="-55" dirty="0">
                <a:latin typeface="Trebuchet MS"/>
                <a:cs typeface="Trebuchet MS"/>
              </a:rPr>
              <a:t>intervalles </a:t>
            </a:r>
            <a:r>
              <a:rPr sz="2000" spc="-30" dirty="0">
                <a:latin typeface="Trebuchet MS"/>
                <a:cs typeface="Trebuchet MS"/>
              </a:rPr>
              <a:t>d’angles </a:t>
            </a:r>
            <a:r>
              <a:rPr sz="2000" dirty="0">
                <a:latin typeface="Trebuchet MS"/>
                <a:cs typeface="Trebuchet MS"/>
              </a:rPr>
              <a:t>égaux </a:t>
            </a:r>
            <a:r>
              <a:rPr sz="2000" spc="-85" dirty="0">
                <a:latin typeface="Trebuchet MS"/>
                <a:cs typeface="Trebuchet MS"/>
              </a:rPr>
              <a:t>et </a:t>
            </a:r>
            <a:r>
              <a:rPr sz="2000" spc="-55" dirty="0">
                <a:latin typeface="Trebuchet MS"/>
                <a:cs typeface="Trebuchet MS"/>
              </a:rPr>
              <a:t>alternativement 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opaques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transparents.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«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»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permet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définir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la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résolution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ou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période.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piste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A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 </a:t>
            </a:r>
            <a:r>
              <a:rPr sz="2000" spc="-50" dirty="0">
                <a:latin typeface="Trebuchet MS"/>
                <a:cs typeface="Trebuchet MS"/>
              </a:rPr>
              <a:t>décalée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530" dirty="0">
                <a:latin typeface="Trebuchet MS"/>
                <a:cs typeface="Trebuchet MS"/>
              </a:rPr>
              <a:t>¼</a:t>
            </a:r>
            <a:r>
              <a:rPr sz="2000" spc="-52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45" dirty="0">
                <a:latin typeface="Trebuchet MS"/>
                <a:cs typeface="Trebuchet MS"/>
              </a:rPr>
              <a:t>période </a:t>
            </a:r>
            <a:r>
              <a:rPr sz="2000" spc="-5" dirty="0">
                <a:latin typeface="Trebuchet MS"/>
                <a:cs typeface="Trebuchet MS"/>
              </a:rPr>
              <a:t>par </a:t>
            </a:r>
            <a:r>
              <a:rPr sz="2000" spc="-35" dirty="0">
                <a:latin typeface="Trebuchet MS"/>
                <a:cs typeface="Trebuchet MS"/>
              </a:rPr>
              <a:t>rapport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100" dirty="0">
                <a:latin typeface="Trebuchet MS"/>
                <a:cs typeface="Trebuchet MS"/>
              </a:rPr>
              <a:t>B. </a:t>
            </a:r>
            <a:r>
              <a:rPr sz="2000" spc="-50" dirty="0">
                <a:latin typeface="Trebuchet MS"/>
                <a:cs typeface="Trebuchet MS"/>
              </a:rPr>
              <a:t>Le </a:t>
            </a:r>
            <a:r>
              <a:rPr sz="2000" spc="5" dirty="0">
                <a:latin typeface="Trebuchet MS"/>
                <a:cs typeface="Trebuchet MS"/>
              </a:rPr>
              <a:t>déphasage </a:t>
            </a:r>
            <a:r>
              <a:rPr sz="2000" spc="-90" dirty="0">
                <a:latin typeface="Trebuchet MS"/>
                <a:cs typeface="Trebuchet MS"/>
              </a:rPr>
              <a:t>entre </a:t>
            </a:r>
            <a:r>
              <a:rPr sz="2000" spc="45" dirty="0">
                <a:latin typeface="Trebuchet MS"/>
                <a:cs typeface="Trebuchet MS"/>
              </a:rPr>
              <a:t>A </a:t>
            </a:r>
            <a:r>
              <a:rPr sz="2000" spc="-85" dirty="0">
                <a:latin typeface="Trebuchet MS"/>
                <a:cs typeface="Trebuchet MS"/>
              </a:rPr>
              <a:t>et </a:t>
            </a:r>
            <a:r>
              <a:rPr sz="2000" spc="20" dirty="0">
                <a:latin typeface="Trebuchet MS"/>
                <a:cs typeface="Trebuchet MS"/>
              </a:rPr>
              <a:t>B </a:t>
            </a:r>
            <a:r>
              <a:rPr sz="2000" spc="-55" dirty="0">
                <a:latin typeface="Trebuchet MS"/>
                <a:cs typeface="Trebuchet MS"/>
              </a:rPr>
              <a:t>permet </a:t>
            </a:r>
            <a:r>
              <a:rPr sz="2000" spc="-40" dirty="0">
                <a:latin typeface="Trebuchet MS"/>
                <a:cs typeface="Trebuchet MS"/>
              </a:rPr>
              <a:t>de 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défi</a:t>
            </a:r>
            <a:r>
              <a:rPr sz="2000" spc="-75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ir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se</a:t>
            </a:r>
            <a:r>
              <a:rPr sz="2000" spc="-30" dirty="0">
                <a:latin typeface="Trebuchet MS"/>
                <a:cs typeface="Trebuchet MS"/>
              </a:rPr>
              <a:t>n</a:t>
            </a:r>
            <a:r>
              <a:rPr sz="2000" spc="70" dirty="0">
                <a:latin typeface="Trebuchet MS"/>
                <a:cs typeface="Trebuchet MS"/>
              </a:rPr>
              <a:t>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d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r</a:t>
            </a:r>
            <a:r>
              <a:rPr sz="2000" spc="-20" dirty="0">
                <a:latin typeface="Trebuchet MS"/>
                <a:cs typeface="Trebuchet MS"/>
              </a:rPr>
              <a:t>o</a:t>
            </a:r>
            <a:r>
              <a:rPr sz="2000" spc="-114" dirty="0">
                <a:latin typeface="Trebuchet MS"/>
                <a:cs typeface="Trebuchet MS"/>
              </a:rPr>
              <a:t>t</a:t>
            </a:r>
            <a:r>
              <a:rPr sz="2000" spc="-40" dirty="0">
                <a:latin typeface="Trebuchet MS"/>
                <a:cs typeface="Trebuchet MS"/>
              </a:rPr>
              <a:t>at</a:t>
            </a:r>
            <a:r>
              <a:rPr sz="2000" spc="-15" dirty="0">
                <a:latin typeface="Trebuchet MS"/>
                <a:cs typeface="Trebuchet MS"/>
              </a:rPr>
              <a:t>i</a:t>
            </a:r>
            <a:r>
              <a:rPr sz="2000" spc="-95" dirty="0">
                <a:latin typeface="Trebuchet MS"/>
                <a:cs typeface="Trebuchet MS"/>
              </a:rPr>
              <a:t>on.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6419" y="4186428"/>
            <a:ext cx="2894914" cy="19907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48429" y="5018023"/>
            <a:ext cx="2453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rebuchet MS"/>
                <a:cs typeface="Trebuchet MS"/>
              </a:rPr>
              <a:t>S</a:t>
            </a:r>
            <a:r>
              <a:rPr sz="1800" spc="-55" dirty="0">
                <a:latin typeface="Trebuchet MS"/>
                <a:cs typeface="Trebuchet MS"/>
              </a:rPr>
              <a:t>c</a:t>
            </a:r>
            <a:r>
              <a:rPr sz="1800" spc="-45" dirty="0">
                <a:latin typeface="Trebuchet MS"/>
                <a:cs typeface="Trebuchet MS"/>
              </a:rPr>
              <a:t>h</a:t>
            </a:r>
            <a:r>
              <a:rPr sz="1800" spc="-5" dirty="0">
                <a:latin typeface="Trebuchet MS"/>
                <a:cs typeface="Trebuchet MS"/>
              </a:rPr>
              <a:t>éma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</a:t>
            </a:r>
            <a:r>
              <a:rPr sz="1800" spc="-35" dirty="0">
                <a:latin typeface="Trebuchet MS"/>
                <a:cs typeface="Trebuchet MS"/>
              </a:rPr>
              <a:t>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</a:t>
            </a:r>
            <a:r>
              <a:rPr sz="1800" spc="-95" dirty="0">
                <a:latin typeface="Trebuchet MS"/>
                <a:cs typeface="Trebuchet MS"/>
              </a:rPr>
              <a:t>r</a:t>
            </a:r>
            <a:r>
              <a:rPr sz="1800" spc="-65" dirty="0">
                <a:latin typeface="Trebuchet MS"/>
                <a:cs typeface="Trebuchet MS"/>
              </a:rPr>
              <a:t>i</a:t>
            </a:r>
            <a:r>
              <a:rPr sz="1800" spc="-45" dirty="0">
                <a:latin typeface="Trebuchet MS"/>
                <a:cs typeface="Trebuchet MS"/>
              </a:rPr>
              <a:t>n</a:t>
            </a:r>
            <a:r>
              <a:rPr sz="1800" spc="-80" dirty="0">
                <a:latin typeface="Trebuchet MS"/>
                <a:cs typeface="Trebuchet MS"/>
              </a:rPr>
              <a:t>c</a:t>
            </a:r>
            <a:r>
              <a:rPr sz="1800" spc="-40" dirty="0">
                <a:latin typeface="Trebuchet MS"/>
                <a:cs typeface="Trebuchet MS"/>
              </a:rPr>
              <a:t>i</a:t>
            </a:r>
            <a:r>
              <a:rPr sz="1800" spc="25" dirty="0">
                <a:latin typeface="Trebuchet MS"/>
                <a:cs typeface="Trebuchet MS"/>
              </a:rPr>
              <a:t>p</a:t>
            </a:r>
            <a:r>
              <a:rPr sz="1800" spc="-75" dirty="0">
                <a:latin typeface="Trebuchet MS"/>
                <a:cs typeface="Trebuchet MS"/>
              </a:rPr>
              <a:t>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d</a:t>
            </a:r>
            <a:r>
              <a:rPr sz="1800" spc="-50" dirty="0">
                <a:latin typeface="Trebuchet MS"/>
                <a:cs typeface="Trebuchet MS"/>
              </a:rPr>
              <a:t>’</a:t>
            </a:r>
            <a:r>
              <a:rPr sz="1800" spc="-55" dirty="0">
                <a:latin typeface="Trebuchet MS"/>
                <a:cs typeface="Trebuchet MS"/>
              </a:rPr>
              <a:t>u</a:t>
            </a:r>
            <a:r>
              <a:rPr sz="1800" spc="-45" dirty="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latin typeface="Trebuchet MS"/>
                <a:cs typeface="Trebuchet MS"/>
              </a:rPr>
              <a:t>c</a:t>
            </a:r>
            <a:r>
              <a:rPr sz="1800" spc="-25" dirty="0">
                <a:latin typeface="Trebuchet MS"/>
                <a:cs typeface="Trebuchet MS"/>
              </a:rPr>
              <a:t>o</a:t>
            </a:r>
            <a:r>
              <a:rPr sz="1800" spc="-40" dirty="0">
                <a:latin typeface="Trebuchet MS"/>
                <a:cs typeface="Trebuchet MS"/>
              </a:rPr>
              <a:t>d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-55" dirty="0">
                <a:latin typeface="Trebuchet MS"/>
                <a:cs typeface="Trebuchet MS"/>
              </a:rPr>
              <a:t>u</a:t>
            </a:r>
            <a:r>
              <a:rPr sz="1800" spc="-95" dirty="0">
                <a:latin typeface="Trebuchet MS"/>
                <a:cs typeface="Trebuchet MS"/>
              </a:rPr>
              <a:t>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</a:t>
            </a:r>
            <a:r>
              <a:rPr sz="1800" spc="-65" dirty="0">
                <a:latin typeface="Trebuchet MS"/>
                <a:cs typeface="Trebuchet MS"/>
              </a:rPr>
              <a:t>n</a:t>
            </a:r>
            <a:r>
              <a:rPr sz="1800" spc="-90" dirty="0">
                <a:latin typeface="Trebuchet MS"/>
                <a:cs typeface="Trebuchet MS"/>
              </a:rPr>
              <a:t>c</a:t>
            </a:r>
            <a:r>
              <a:rPr sz="1800" spc="-85" dirty="0">
                <a:latin typeface="Trebuchet MS"/>
                <a:cs typeface="Trebuchet MS"/>
              </a:rPr>
              <a:t>r</a:t>
            </a:r>
            <a:r>
              <a:rPr sz="1800" spc="-55" dirty="0">
                <a:latin typeface="Trebuchet MS"/>
                <a:cs typeface="Trebuchet MS"/>
              </a:rPr>
              <a:t>ém</a:t>
            </a:r>
            <a:r>
              <a:rPr sz="1800" spc="-40" dirty="0">
                <a:latin typeface="Trebuchet MS"/>
                <a:cs typeface="Trebuchet MS"/>
              </a:rPr>
              <a:t>e</a:t>
            </a:r>
            <a:r>
              <a:rPr sz="1800" spc="-55" dirty="0">
                <a:latin typeface="Trebuchet MS"/>
                <a:cs typeface="Trebuchet MS"/>
              </a:rPr>
              <a:t>n</a:t>
            </a:r>
            <a:r>
              <a:rPr sz="1800" spc="-105" dirty="0">
                <a:latin typeface="Trebuchet MS"/>
                <a:cs typeface="Trebuchet MS"/>
              </a:rPr>
              <a:t>t</a:t>
            </a:r>
            <a:r>
              <a:rPr sz="1800" spc="-20" dirty="0">
                <a:latin typeface="Trebuchet MS"/>
                <a:cs typeface="Trebuchet MS"/>
              </a:rPr>
              <a:t>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63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0B184E-68E3-D830-037A-49049FA986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63</a:t>
            </a:fld>
            <a:endParaRPr lang="fr-F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64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5405" cy="3396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0068FF"/>
                </a:solidFill>
                <a:latin typeface="Trebuchet MS"/>
                <a:cs typeface="Trebuchet MS"/>
              </a:rPr>
              <a:t>NUMERIQUES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21970" marR="1080770" lvl="2" indent="-457200" algn="just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b="1" spc="-90" dirty="0">
                <a:latin typeface="Trebuchet MS"/>
                <a:cs typeface="Trebuchet MS"/>
              </a:rPr>
              <a:t>LES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CODEURS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(Mesure</a:t>
            </a:r>
            <a:r>
              <a:rPr sz="2400" b="1" spc="-140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de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60" dirty="0">
                <a:latin typeface="Trebuchet MS"/>
                <a:cs typeface="Trebuchet MS"/>
              </a:rPr>
              <a:t>positions</a:t>
            </a:r>
            <a:r>
              <a:rPr sz="2400" b="1" spc="-145" dirty="0">
                <a:latin typeface="Trebuchet MS"/>
                <a:cs typeface="Trebuchet MS"/>
              </a:rPr>
              <a:t> et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70" dirty="0">
                <a:latin typeface="Trebuchet MS"/>
                <a:cs typeface="Trebuchet MS"/>
              </a:rPr>
              <a:t>déplacements)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-codeur </a:t>
            </a:r>
            <a:r>
              <a:rPr sz="2400" b="1" spc="-710" dirty="0">
                <a:latin typeface="Trebuchet MS"/>
                <a:cs typeface="Trebuchet MS"/>
              </a:rPr>
              <a:t> </a:t>
            </a:r>
            <a:r>
              <a:rPr sz="2400" b="1" spc="-90" dirty="0">
                <a:latin typeface="Trebuchet MS"/>
                <a:cs typeface="Trebuchet MS"/>
              </a:rPr>
              <a:t>optique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-200" dirty="0">
                <a:latin typeface="Trebuchet MS"/>
                <a:cs typeface="Trebuchet MS"/>
              </a:rPr>
              <a:t>r</a:t>
            </a:r>
            <a:r>
              <a:rPr sz="2400" b="1" spc="-80" dirty="0">
                <a:latin typeface="Trebuchet MS"/>
                <a:cs typeface="Trebuchet MS"/>
              </a:rPr>
              <a:t>o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55" dirty="0">
                <a:latin typeface="Trebuchet MS"/>
                <a:cs typeface="Trebuchet MS"/>
              </a:rPr>
              <a:t>atif</a:t>
            </a:r>
            <a:endParaRPr sz="2400">
              <a:latin typeface="Trebuchet MS"/>
              <a:cs typeface="Trebuchet MS"/>
            </a:endParaRPr>
          </a:p>
          <a:p>
            <a:pPr marL="979169" marR="5080" lvl="3" indent="-457834" algn="just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979805" algn="l"/>
              </a:tabLst>
            </a:pPr>
            <a:r>
              <a:rPr sz="2000" b="1" spc="-85" dirty="0">
                <a:latin typeface="Trebuchet MS"/>
                <a:cs typeface="Trebuchet MS"/>
              </a:rPr>
              <a:t>Les </a:t>
            </a:r>
            <a:r>
              <a:rPr sz="2000" b="1" spc="-75" dirty="0">
                <a:latin typeface="Trebuchet MS"/>
                <a:cs typeface="Trebuchet MS"/>
              </a:rPr>
              <a:t>codeurs </a:t>
            </a:r>
            <a:r>
              <a:rPr sz="2000" b="1" spc="-20" dirty="0">
                <a:latin typeface="Trebuchet MS"/>
                <a:cs typeface="Trebuchet MS"/>
              </a:rPr>
              <a:t>absolus </a:t>
            </a:r>
            <a:r>
              <a:rPr sz="2000" b="1" spc="-150" dirty="0">
                <a:latin typeface="Trebuchet MS"/>
                <a:cs typeface="Trebuchet MS"/>
              </a:rPr>
              <a:t>:</a:t>
            </a:r>
            <a:r>
              <a:rPr sz="2000" b="1" spc="-1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Les </a:t>
            </a:r>
            <a:r>
              <a:rPr sz="2000" spc="-40" dirty="0">
                <a:latin typeface="Trebuchet MS"/>
                <a:cs typeface="Trebuchet MS"/>
              </a:rPr>
              <a:t>codeurs </a:t>
            </a:r>
            <a:r>
              <a:rPr sz="2000" dirty="0">
                <a:latin typeface="Trebuchet MS"/>
                <a:cs typeface="Trebuchet MS"/>
              </a:rPr>
              <a:t>absolus </a:t>
            </a:r>
            <a:r>
              <a:rPr sz="2000" spc="-30" dirty="0">
                <a:latin typeface="Trebuchet MS"/>
                <a:cs typeface="Trebuchet MS"/>
              </a:rPr>
              <a:t>sont destinés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5" dirty="0">
                <a:latin typeface="Trebuchet MS"/>
                <a:cs typeface="Trebuchet MS"/>
              </a:rPr>
              <a:t>des </a:t>
            </a:r>
            <a:r>
              <a:rPr sz="2000" spc="-20" dirty="0">
                <a:latin typeface="Trebuchet MS"/>
                <a:cs typeface="Trebuchet MS"/>
              </a:rPr>
              <a:t>applications </a:t>
            </a:r>
            <a:r>
              <a:rPr sz="2000" spc="-40" dirty="0">
                <a:latin typeface="Trebuchet MS"/>
                <a:cs typeface="Trebuchet MS"/>
              </a:rPr>
              <a:t>de 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contrôle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45" dirty="0">
                <a:latin typeface="Trebuchet MS"/>
                <a:cs typeface="Trebuchet MS"/>
              </a:rPr>
              <a:t>déplacement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40" dirty="0">
                <a:latin typeface="Trebuchet MS"/>
                <a:cs typeface="Trebuchet MS"/>
              </a:rPr>
              <a:t>positionnement </a:t>
            </a:r>
            <a:r>
              <a:rPr sz="2000" spc="-65" dirty="0">
                <a:latin typeface="Trebuchet MS"/>
                <a:cs typeface="Trebuchet MS"/>
              </a:rPr>
              <a:t>d’un </a:t>
            </a:r>
            <a:r>
              <a:rPr sz="2000" spc="-40" dirty="0">
                <a:latin typeface="Trebuchet MS"/>
                <a:cs typeface="Trebuchet MS"/>
              </a:rPr>
              <a:t>mobile </a:t>
            </a:r>
            <a:r>
              <a:rPr sz="2000" spc="-10" dirty="0">
                <a:latin typeface="Trebuchet MS"/>
                <a:cs typeface="Trebuchet MS"/>
              </a:rPr>
              <a:t>par </a:t>
            </a:r>
            <a:r>
              <a:rPr sz="2000" spc="-30" dirty="0">
                <a:latin typeface="Trebuchet MS"/>
                <a:cs typeface="Trebuchet MS"/>
              </a:rPr>
              <a:t>codage. </a:t>
            </a:r>
            <a:r>
              <a:rPr sz="2000" spc="-50" dirty="0">
                <a:latin typeface="Trebuchet MS"/>
                <a:cs typeface="Trebuchet MS"/>
              </a:rPr>
              <a:t>Le </a:t>
            </a:r>
            <a:r>
              <a:rPr sz="2000" spc="-25" dirty="0">
                <a:latin typeface="Trebuchet MS"/>
                <a:cs typeface="Trebuchet MS"/>
              </a:rPr>
              <a:t>disque 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d’un </a:t>
            </a:r>
            <a:r>
              <a:rPr sz="2000" spc="-50" dirty="0">
                <a:latin typeface="Trebuchet MS"/>
                <a:cs typeface="Trebuchet MS"/>
              </a:rPr>
              <a:t>codeur </a:t>
            </a:r>
            <a:r>
              <a:rPr sz="2000" spc="-5" dirty="0">
                <a:latin typeface="Trebuchet MS"/>
                <a:cs typeface="Trebuchet MS"/>
              </a:rPr>
              <a:t>absolu </a:t>
            </a:r>
            <a:r>
              <a:rPr sz="2000" spc="-50" dirty="0">
                <a:latin typeface="Trebuchet MS"/>
                <a:cs typeface="Trebuchet MS"/>
              </a:rPr>
              <a:t>comporte </a:t>
            </a:r>
            <a:r>
              <a:rPr sz="2000" spc="-40" dirty="0">
                <a:latin typeface="Trebuchet MS"/>
                <a:cs typeface="Trebuchet MS"/>
              </a:rPr>
              <a:t>plusieurs </a:t>
            </a:r>
            <a:r>
              <a:rPr sz="2000" spc="-25" dirty="0">
                <a:latin typeface="Trebuchet MS"/>
                <a:cs typeface="Trebuchet MS"/>
              </a:rPr>
              <a:t>pistes </a:t>
            </a:r>
            <a:r>
              <a:rPr sz="2000" spc="-60" dirty="0">
                <a:latin typeface="Trebuchet MS"/>
                <a:cs typeface="Trebuchet MS"/>
              </a:rPr>
              <a:t>jusqu’à </a:t>
            </a:r>
            <a:r>
              <a:rPr sz="2000" spc="-95" dirty="0">
                <a:latin typeface="Trebuchet MS"/>
                <a:cs typeface="Trebuchet MS"/>
              </a:rPr>
              <a:t>20, </a:t>
            </a:r>
            <a:r>
              <a:rPr sz="2000" spc="-35" dirty="0">
                <a:latin typeface="Trebuchet MS"/>
                <a:cs typeface="Trebuchet MS"/>
              </a:rPr>
              <a:t>selon les </a:t>
            </a:r>
            <a:r>
              <a:rPr sz="2000" spc="-50" dirty="0">
                <a:latin typeface="Trebuchet MS"/>
                <a:cs typeface="Trebuchet MS"/>
              </a:rPr>
              <a:t>modèles. </a:t>
            </a:r>
            <a:r>
              <a:rPr sz="2000" spc="-20" dirty="0">
                <a:latin typeface="Trebuchet MS"/>
                <a:cs typeface="Trebuchet MS"/>
              </a:rPr>
              <a:t>Comme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40" dirty="0">
                <a:latin typeface="Trebuchet MS"/>
                <a:cs typeface="Trebuchet MS"/>
              </a:rPr>
              <a:t>codeurs </a:t>
            </a:r>
            <a:r>
              <a:rPr sz="2000" spc="-55" dirty="0">
                <a:latin typeface="Trebuchet MS"/>
                <a:cs typeface="Trebuchet MS"/>
              </a:rPr>
              <a:t>incrémentaux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25" dirty="0">
                <a:latin typeface="Trebuchet MS"/>
                <a:cs typeface="Trebuchet MS"/>
              </a:rPr>
              <a:t>pistes sont </a:t>
            </a:r>
            <a:r>
              <a:rPr sz="2000" spc="-55" dirty="0">
                <a:latin typeface="Trebuchet MS"/>
                <a:cs typeface="Trebuchet MS"/>
              </a:rPr>
              <a:t>alternativement </a:t>
            </a:r>
            <a:r>
              <a:rPr sz="2000" dirty="0">
                <a:latin typeface="Trebuchet MS"/>
                <a:cs typeface="Trebuchet MS"/>
              </a:rPr>
              <a:t>opaques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50" dirty="0">
                <a:latin typeface="Trebuchet MS"/>
                <a:cs typeface="Trebuchet MS"/>
              </a:rPr>
              <a:t>transparentes. 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résolution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d’un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tel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capteur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2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puissance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(avec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=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nombre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pistes).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102FB-F8FA-0E5B-AF99-97E410CDFA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64</a:t>
            </a:fld>
            <a:endParaRPr lang="fr-FR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5405" cy="2611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Différents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types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de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capteurs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0068FF"/>
                </a:solidFill>
                <a:latin typeface="Trebuchet MS"/>
                <a:cs typeface="Trebuchet MS"/>
              </a:rPr>
              <a:t>NUMERIQUES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979169" marR="5080" lvl="2" indent="-457834" algn="just">
              <a:lnSpc>
                <a:spcPts val="2160"/>
              </a:lnSpc>
              <a:spcBef>
                <a:spcPts val="585"/>
              </a:spcBef>
              <a:buFont typeface="Arial MT"/>
              <a:buChar char="•"/>
              <a:tabLst>
                <a:tab pos="979805" algn="l"/>
              </a:tabLst>
            </a:pPr>
            <a:r>
              <a:rPr sz="2000" b="1" spc="-85" dirty="0">
                <a:latin typeface="Trebuchet MS"/>
                <a:cs typeface="Trebuchet MS"/>
              </a:rPr>
              <a:t>Les </a:t>
            </a:r>
            <a:r>
              <a:rPr sz="2000" b="1" spc="-75" dirty="0">
                <a:latin typeface="Trebuchet MS"/>
                <a:cs typeface="Trebuchet MS"/>
              </a:rPr>
              <a:t>codeurs </a:t>
            </a:r>
            <a:r>
              <a:rPr sz="2000" b="1" spc="-20" dirty="0">
                <a:latin typeface="Trebuchet MS"/>
                <a:cs typeface="Trebuchet MS"/>
              </a:rPr>
              <a:t>absolus </a:t>
            </a:r>
            <a:r>
              <a:rPr sz="2000" b="1" spc="-150" dirty="0">
                <a:latin typeface="Trebuchet MS"/>
                <a:cs typeface="Trebuchet MS"/>
              </a:rPr>
              <a:t>:</a:t>
            </a:r>
            <a:r>
              <a:rPr sz="2000" b="1" spc="-1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Les </a:t>
            </a:r>
            <a:r>
              <a:rPr sz="2000" spc="-40" dirty="0">
                <a:latin typeface="Trebuchet MS"/>
                <a:cs typeface="Trebuchet MS"/>
              </a:rPr>
              <a:t>codeurs </a:t>
            </a:r>
            <a:r>
              <a:rPr sz="2000" dirty="0">
                <a:latin typeface="Trebuchet MS"/>
                <a:cs typeface="Trebuchet MS"/>
              </a:rPr>
              <a:t>absolus </a:t>
            </a:r>
            <a:r>
              <a:rPr sz="2000" spc="-30" dirty="0">
                <a:latin typeface="Trebuchet MS"/>
                <a:cs typeface="Trebuchet MS"/>
              </a:rPr>
              <a:t>sont destinés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-5" dirty="0">
                <a:latin typeface="Trebuchet MS"/>
                <a:cs typeface="Trebuchet MS"/>
              </a:rPr>
              <a:t>des </a:t>
            </a:r>
            <a:r>
              <a:rPr sz="2000" spc="-20" dirty="0">
                <a:latin typeface="Trebuchet MS"/>
                <a:cs typeface="Trebuchet MS"/>
              </a:rPr>
              <a:t>applications </a:t>
            </a:r>
            <a:r>
              <a:rPr sz="2000" spc="-40" dirty="0">
                <a:latin typeface="Trebuchet MS"/>
                <a:cs typeface="Trebuchet MS"/>
              </a:rPr>
              <a:t>de 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contrôle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45" dirty="0">
                <a:latin typeface="Trebuchet MS"/>
                <a:cs typeface="Trebuchet MS"/>
              </a:rPr>
              <a:t>déplacement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40" dirty="0">
                <a:latin typeface="Trebuchet MS"/>
                <a:cs typeface="Trebuchet MS"/>
              </a:rPr>
              <a:t>positionnement </a:t>
            </a:r>
            <a:r>
              <a:rPr sz="2000" spc="-65" dirty="0">
                <a:latin typeface="Trebuchet MS"/>
                <a:cs typeface="Trebuchet MS"/>
              </a:rPr>
              <a:t>d’un </a:t>
            </a:r>
            <a:r>
              <a:rPr sz="2000" spc="-40" dirty="0">
                <a:latin typeface="Trebuchet MS"/>
                <a:cs typeface="Trebuchet MS"/>
              </a:rPr>
              <a:t>mobile </a:t>
            </a:r>
            <a:r>
              <a:rPr sz="2000" spc="-10" dirty="0">
                <a:latin typeface="Trebuchet MS"/>
                <a:cs typeface="Trebuchet MS"/>
              </a:rPr>
              <a:t>par </a:t>
            </a:r>
            <a:r>
              <a:rPr sz="2000" spc="-30" dirty="0">
                <a:latin typeface="Trebuchet MS"/>
                <a:cs typeface="Trebuchet MS"/>
              </a:rPr>
              <a:t>codage. </a:t>
            </a:r>
            <a:r>
              <a:rPr sz="2000" spc="-50" dirty="0">
                <a:latin typeface="Trebuchet MS"/>
                <a:cs typeface="Trebuchet MS"/>
              </a:rPr>
              <a:t>Le </a:t>
            </a:r>
            <a:r>
              <a:rPr sz="2000" spc="-25" dirty="0">
                <a:latin typeface="Trebuchet MS"/>
                <a:cs typeface="Trebuchet MS"/>
              </a:rPr>
              <a:t>disque 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d’un </a:t>
            </a:r>
            <a:r>
              <a:rPr sz="2000" spc="-50" dirty="0">
                <a:latin typeface="Trebuchet MS"/>
                <a:cs typeface="Trebuchet MS"/>
              </a:rPr>
              <a:t>codeur </a:t>
            </a:r>
            <a:r>
              <a:rPr sz="2000" spc="-5" dirty="0">
                <a:latin typeface="Trebuchet MS"/>
                <a:cs typeface="Trebuchet MS"/>
              </a:rPr>
              <a:t>absolu </a:t>
            </a:r>
            <a:r>
              <a:rPr sz="2000" spc="-50" dirty="0">
                <a:latin typeface="Trebuchet MS"/>
                <a:cs typeface="Trebuchet MS"/>
              </a:rPr>
              <a:t>comporte </a:t>
            </a:r>
            <a:r>
              <a:rPr sz="2000" spc="-40" dirty="0">
                <a:latin typeface="Trebuchet MS"/>
                <a:cs typeface="Trebuchet MS"/>
              </a:rPr>
              <a:t>plusieurs </a:t>
            </a:r>
            <a:r>
              <a:rPr sz="2000" spc="-25" dirty="0">
                <a:latin typeface="Trebuchet MS"/>
                <a:cs typeface="Trebuchet MS"/>
              </a:rPr>
              <a:t>pistes </a:t>
            </a:r>
            <a:r>
              <a:rPr sz="2000" spc="-60" dirty="0">
                <a:latin typeface="Trebuchet MS"/>
                <a:cs typeface="Trebuchet MS"/>
              </a:rPr>
              <a:t>jusqu’à </a:t>
            </a:r>
            <a:r>
              <a:rPr sz="2000" spc="-90" dirty="0">
                <a:latin typeface="Trebuchet MS"/>
                <a:cs typeface="Trebuchet MS"/>
              </a:rPr>
              <a:t>20, </a:t>
            </a:r>
            <a:r>
              <a:rPr sz="2000" spc="-35" dirty="0">
                <a:latin typeface="Trebuchet MS"/>
                <a:cs typeface="Trebuchet MS"/>
              </a:rPr>
              <a:t>selon les </a:t>
            </a:r>
            <a:r>
              <a:rPr sz="2000" spc="-50" dirty="0">
                <a:latin typeface="Trebuchet MS"/>
                <a:cs typeface="Trebuchet MS"/>
              </a:rPr>
              <a:t>modèles. </a:t>
            </a:r>
            <a:r>
              <a:rPr sz="2000" spc="-20" dirty="0">
                <a:latin typeface="Trebuchet MS"/>
                <a:cs typeface="Trebuchet MS"/>
              </a:rPr>
              <a:t>Comme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40" dirty="0">
                <a:latin typeface="Trebuchet MS"/>
                <a:cs typeface="Trebuchet MS"/>
              </a:rPr>
              <a:t>codeurs </a:t>
            </a:r>
            <a:r>
              <a:rPr sz="2000" spc="-55" dirty="0">
                <a:latin typeface="Trebuchet MS"/>
                <a:cs typeface="Trebuchet MS"/>
              </a:rPr>
              <a:t>incrémentaux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25" dirty="0">
                <a:latin typeface="Trebuchet MS"/>
                <a:cs typeface="Trebuchet MS"/>
              </a:rPr>
              <a:t>pistes sont </a:t>
            </a:r>
            <a:r>
              <a:rPr sz="2000" spc="-55" dirty="0">
                <a:latin typeface="Trebuchet MS"/>
                <a:cs typeface="Trebuchet MS"/>
              </a:rPr>
              <a:t>alternativement </a:t>
            </a:r>
            <a:r>
              <a:rPr sz="2000" dirty="0">
                <a:latin typeface="Trebuchet MS"/>
                <a:cs typeface="Trebuchet MS"/>
              </a:rPr>
              <a:t>opaques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50" dirty="0">
                <a:latin typeface="Trebuchet MS"/>
                <a:cs typeface="Trebuchet MS"/>
              </a:rPr>
              <a:t>transparentes. 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résolution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d’un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tel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capteur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2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puissance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(avec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=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nombre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pistes).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067" y="4096511"/>
            <a:ext cx="6847332" cy="18516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95647" y="5970219"/>
            <a:ext cx="3928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rebuchet MS"/>
                <a:cs typeface="Trebuchet MS"/>
              </a:rPr>
              <a:t>S</a:t>
            </a:r>
            <a:r>
              <a:rPr sz="1800" spc="-55" dirty="0">
                <a:latin typeface="Trebuchet MS"/>
                <a:cs typeface="Trebuchet MS"/>
              </a:rPr>
              <a:t>c</a:t>
            </a:r>
            <a:r>
              <a:rPr sz="1800" spc="-45" dirty="0">
                <a:latin typeface="Trebuchet MS"/>
                <a:cs typeface="Trebuchet MS"/>
              </a:rPr>
              <a:t>h</a:t>
            </a:r>
            <a:r>
              <a:rPr sz="1800" spc="-5" dirty="0">
                <a:latin typeface="Trebuchet MS"/>
                <a:cs typeface="Trebuchet MS"/>
              </a:rPr>
              <a:t>éma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</a:t>
            </a:r>
            <a:r>
              <a:rPr sz="1800" spc="-35" dirty="0">
                <a:latin typeface="Trebuchet MS"/>
                <a:cs typeface="Trebuchet MS"/>
              </a:rPr>
              <a:t>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</a:t>
            </a:r>
            <a:r>
              <a:rPr sz="1800" spc="-95" dirty="0">
                <a:latin typeface="Trebuchet MS"/>
                <a:cs typeface="Trebuchet MS"/>
              </a:rPr>
              <a:t>r</a:t>
            </a:r>
            <a:r>
              <a:rPr sz="1800" spc="-65" dirty="0">
                <a:latin typeface="Trebuchet MS"/>
                <a:cs typeface="Trebuchet MS"/>
              </a:rPr>
              <a:t>i</a:t>
            </a:r>
            <a:r>
              <a:rPr sz="1800" spc="-45" dirty="0">
                <a:latin typeface="Trebuchet MS"/>
                <a:cs typeface="Trebuchet MS"/>
              </a:rPr>
              <a:t>n</a:t>
            </a:r>
            <a:r>
              <a:rPr sz="1800" spc="-80" dirty="0">
                <a:latin typeface="Trebuchet MS"/>
                <a:cs typeface="Trebuchet MS"/>
              </a:rPr>
              <a:t>c</a:t>
            </a:r>
            <a:r>
              <a:rPr sz="1800" spc="-40" dirty="0">
                <a:latin typeface="Trebuchet MS"/>
                <a:cs typeface="Trebuchet MS"/>
              </a:rPr>
              <a:t>i</a:t>
            </a:r>
            <a:r>
              <a:rPr sz="1800" spc="25" dirty="0">
                <a:latin typeface="Trebuchet MS"/>
                <a:cs typeface="Trebuchet MS"/>
              </a:rPr>
              <a:t>p</a:t>
            </a:r>
            <a:r>
              <a:rPr sz="1800" spc="-75" dirty="0">
                <a:latin typeface="Trebuchet MS"/>
                <a:cs typeface="Trebuchet MS"/>
              </a:rPr>
              <a:t>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d</a:t>
            </a:r>
            <a:r>
              <a:rPr sz="1800" spc="-50" dirty="0">
                <a:latin typeface="Trebuchet MS"/>
                <a:cs typeface="Trebuchet MS"/>
              </a:rPr>
              <a:t>’</a:t>
            </a:r>
            <a:r>
              <a:rPr sz="1800" spc="-55" dirty="0">
                <a:latin typeface="Trebuchet MS"/>
                <a:cs typeface="Trebuchet MS"/>
              </a:rPr>
              <a:t>u</a:t>
            </a:r>
            <a:r>
              <a:rPr sz="1800" spc="-45" dirty="0">
                <a:latin typeface="Trebuchet MS"/>
                <a:cs typeface="Trebuchet MS"/>
              </a:rPr>
              <a:t>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40" dirty="0">
                <a:latin typeface="Trebuchet MS"/>
                <a:cs typeface="Trebuchet MS"/>
              </a:rPr>
              <a:t>d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-55" dirty="0">
                <a:latin typeface="Trebuchet MS"/>
                <a:cs typeface="Trebuchet MS"/>
              </a:rPr>
              <a:t>u</a:t>
            </a:r>
            <a:r>
              <a:rPr sz="1800" spc="-95" dirty="0">
                <a:latin typeface="Trebuchet MS"/>
                <a:cs typeface="Trebuchet MS"/>
              </a:rPr>
              <a:t>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a</a:t>
            </a:r>
            <a:r>
              <a:rPr sz="1800" spc="25" dirty="0">
                <a:latin typeface="Trebuchet MS"/>
                <a:cs typeface="Trebuchet MS"/>
              </a:rPr>
              <a:t>b</a:t>
            </a:r>
            <a:r>
              <a:rPr sz="1800" spc="-20" dirty="0">
                <a:latin typeface="Trebuchet MS"/>
                <a:cs typeface="Trebuchet MS"/>
              </a:rPr>
              <a:t>solu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65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DFE7C5-07BE-ED45-0C35-DF09718AC3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65</a:t>
            </a:fld>
            <a:endParaRPr lang="fr-FR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351645" cy="1958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Actionneur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25" dirty="0">
                <a:latin typeface="Trebuchet MS"/>
                <a:cs typeface="Trebuchet MS"/>
              </a:rPr>
              <a:t>Est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un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organe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d'un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système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agissant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sur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une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machine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manière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modifier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son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état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ou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son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comportement.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2207" y="3963923"/>
            <a:ext cx="2817876" cy="15392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0852" y="3014472"/>
            <a:ext cx="3707892" cy="37063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1119" y="4043171"/>
            <a:ext cx="2906268" cy="15712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66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27D1AC2-6AB0-D7DF-B22F-976342B662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66</a:t>
            </a:fld>
            <a:endParaRPr lang="fr-FR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67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8836660" cy="230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actionneurs</a:t>
            </a:r>
            <a:endParaRPr sz="2800">
              <a:latin typeface="Trebuchet MS"/>
              <a:cs typeface="Trebuchet MS"/>
            </a:endParaRPr>
          </a:p>
          <a:p>
            <a:pPr marL="456565" marR="16510" lvl="2" indent="-456565" algn="r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400" spc="-85" dirty="0">
                <a:latin typeface="Trebuchet MS"/>
                <a:cs typeface="Trebuchet MS"/>
              </a:rPr>
              <a:t>Trois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exemples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commande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d’un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actionneur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(Moteur)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API</a:t>
            </a:r>
            <a:endParaRPr sz="2400">
              <a:latin typeface="Trebuchet MS"/>
              <a:cs typeface="Trebuchet MS"/>
            </a:endParaRPr>
          </a:p>
          <a:p>
            <a:pPr marL="457200" marR="5080" lvl="3" indent="-457200" algn="r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000" spc="-10" dirty="0">
                <a:latin typeface="Trebuchet MS"/>
                <a:cs typeface="Trebuchet MS"/>
              </a:rPr>
              <a:t>Commande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d’un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Moteur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courant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continu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aimant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permanant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API</a:t>
            </a:r>
            <a:endParaRPr sz="20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dirty="0">
                <a:latin typeface="Trebuchet MS"/>
                <a:cs typeface="Trebuchet MS"/>
              </a:rPr>
              <a:t>Com</a:t>
            </a:r>
            <a:r>
              <a:rPr sz="2000" spc="-5" dirty="0">
                <a:latin typeface="Trebuchet MS"/>
                <a:cs typeface="Trebuchet MS"/>
              </a:rPr>
              <a:t>m</a:t>
            </a:r>
            <a:r>
              <a:rPr sz="2000" spc="-15" dirty="0">
                <a:latin typeface="Trebuchet MS"/>
                <a:cs typeface="Trebuchet MS"/>
              </a:rPr>
              <a:t>and</a:t>
            </a: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d</a:t>
            </a:r>
            <a:r>
              <a:rPr sz="2000" spc="-70" dirty="0">
                <a:latin typeface="Trebuchet MS"/>
                <a:cs typeface="Trebuchet MS"/>
              </a:rPr>
              <a:t>’</a:t>
            </a:r>
            <a:r>
              <a:rPr sz="2000" spc="-45" dirty="0">
                <a:latin typeface="Trebuchet MS"/>
                <a:cs typeface="Trebuchet MS"/>
              </a:rPr>
              <a:t>un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35" dirty="0">
                <a:latin typeface="Trebuchet MS"/>
                <a:cs typeface="Trebuchet MS"/>
              </a:rPr>
              <a:t>M</a:t>
            </a:r>
            <a:r>
              <a:rPr sz="2000" spc="125" dirty="0">
                <a:latin typeface="Trebuchet MS"/>
                <a:cs typeface="Trebuchet MS"/>
              </a:rPr>
              <a:t>C</a:t>
            </a:r>
            <a:r>
              <a:rPr sz="2000" spc="45" dirty="0">
                <a:latin typeface="Trebuchet MS"/>
                <a:cs typeface="Trebuchet MS"/>
              </a:rPr>
              <a:t>A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un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se</a:t>
            </a:r>
            <a:r>
              <a:rPr sz="2000" spc="-35" dirty="0">
                <a:latin typeface="Trebuchet MS"/>
                <a:cs typeface="Trebuchet MS"/>
              </a:rPr>
              <a:t>u</a:t>
            </a:r>
            <a:r>
              <a:rPr sz="2000" spc="-95" dirty="0">
                <a:latin typeface="Trebuchet MS"/>
                <a:cs typeface="Trebuchet MS"/>
              </a:rPr>
              <a:t>l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sens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20" dirty="0">
                <a:latin typeface="Trebuchet MS"/>
                <a:cs typeface="Trebuchet MS"/>
              </a:rPr>
              <a:t>o</a:t>
            </a:r>
            <a:r>
              <a:rPr sz="2000" spc="-114" dirty="0">
                <a:latin typeface="Trebuchet MS"/>
                <a:cs typeface="Trebuchet MS"/>
              </a:rPr>
              <a:t>t</a:t>
            </a:r>
            <a:r>
              <a:rPr sz="2000" spc="-40" dirty="0">
                <a:latin typeface="Trebuchet MS"/>
                <a:cs typeface="Trebuchet MS"/>
              </a:rPr>
              <a:t>at</a:t>
            </a:r>
            <a:r>
              <a:rPr sz="2000" spc="-15" dirty="0">
                <a:latin typeface="Trebuchet MS"/>
                <a:cs typeface="Trebuchet MS"/>
              </a:rPr>
              <a:t>i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25" dirty="0">
                <a:latin typeface="Trebuchet MS"/>
                <a:cs typeface="Trebuchet MS"/>
              </a:rPr>
              <a:t>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p</a:t>
            </a:r>
            <a:r>
              <a:rPr sz="2000" spc="-25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API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CAB7A9-0580-2CB7-93D5-C7F8E05AFC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67</a:t>
            </a:fld>
            <a:endParaRPr lang="fr-FR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68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852025" cy="3658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actionneurs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85" dirty="0">
                <a:latin typeface="Trebuchet MS"/>
                <a:cs typeface="Trebuchet MS"/>
              </a:rPr>
              <a:t>Trois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exemples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commande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d’un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actionneur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(Moteur)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API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b="1" spc="-25" dirty="0">
                <a:latin typeface="Trebuchet MS"/>
                <a:cs typeface="Trebuchet MS"/>
              </a:rPr>
              <a:t>Com</a:t>
            </a:r>
            <a:r>
              <a:rPr sz="2000" b="1" spc="-35" dirty="0">
                <a:latin typeface="Trebuchet MS"/>
                <a:cs typeface="Trebuchet MS"/>
              </a:rPr>
              <a:t>m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30" dirty="0">
                <a:latin typeface="Trebuchet MS"/>
                <a:cs typeface="Trebuchet MS"/>
              </a:rPr>
              <a:t>n</a:t>
            </a:r>
            <a:r>
              <a:rPr sz="2000" b="1" spc="-65" dirty="0">
                <a:latin typeface="Trebuchet MS"/>
                <a:cs typeface="Trebuchet MS"/>
              </a:rPr>
              <a:t>de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</a:t>
            </a:r>
            <a:r>
              <a:rPr sz="2000" b="1" spc="-140" dirty="0">
                <a:latin typeface="Trebuchet MS"/>
                <a:cs typeface="Trebuchet MS"/>
              </a:rPr>
              <a:t>’un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210" dirty="0">
                <a:latin typeface="Trebuchet MS"/>
                <a:cs typeface="Trebuchet MS"/>
              </a:rPr>
              <a:t>M</a:t>
            </a:r>
            <a:r>
              <a:rPr sz="2000" b="1" spc="-70" dirty="0">
                <a:latin typeface="Trebuchet MS"/>
                <a:cs typeface="Trebuchet MS"/>
              </a:rPr>
              <a:t>o</a:t>
            </a:r>
            <a:r>
              <a:rPr sz="2000" b="1" spc="-130" dirty="0">
                <a:latin typeface="Trebuchet MS"/>
                <a:cs typeface="Trebuchet MS"/>
              </a:rPr>
              <a:t>t</a:t>
            </a:r>
            <a:r>
              <a:rPr sz="2000" b="1" spc="-150" dirty="0">
                <a:latin typeface="Trebuchet MS"/>
                <a:cs typeface="Trebuchet MS"/>
              </a:rPr>
              <a:t>e</a:t>
            </a:r>
            <a:r>
              <a:rPr sz="2000" b="1" spc="-165" dirty="0">
                <a:latin typeface="Trebuchet MS"/>
                <a:cs typeface="Trebuchet MS"/>
              </a:rPr>
              <a:t>u</a:t>
            </a:r>
            <a:r>
              <a:rPr sz="2000" b="1" spc="-114" dirty="0">
                <a:latin typeface="Trebuchet MS"/>
                <a:cs typeface="Trebuchet MS"/>
              </a:rPr>
              <a:t>r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90" dirty="0">
                <a:latin typeface="Trebuchet MS"/>
                <a:cs typeface="Trebuchet MS"/>
              </a:rPr>
              <a:t>à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85" dirty="0">
                <a:latin typeface="Trebuchet MS"/>
                <a:cs typeface="Trebuchet MS"/>
              </a:rPr>
              <a:t>c</a:t>
            </a:r>
            <a:r>
              <a:rPr sz="2000" b="1" spc="-120" dirty="0">
                <a:latin typeface="Trebuchet MS"/>
                <a:cs typeface="Trebuchet MS"/>
              </a:rPr>
              <a:t>our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40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t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c</a:t>
            </a:r>
            <a:r>
              <a:rPr sz="2000" b="1" spc="-75" dirty="0">
                <a:latin typeface="Trebuchet MS"/>
                <a:cs typeface="Trebuchet MS"/>
              </a:rPr>
              <a:t>o</a:t>
            </a:r>
            <a:r>
              <a:rPr sz="2000" b="1" spc="-140" dirty="0">
                <a:latin typeface="Trebuchet MS"/>
                <a:cs typeface="Trebuchet MS"/>
              </a:rPr>
              <a:t>n</a:t>
            </a:r>
            <a:r>
              <a:rPr sz="2000" b="1" spc="-110" dirty="0">
                <a:latin typeface="Trebuchet MS"/>
                <a:cs typeface="Trebuchet MS"/>
              </a:rPr>
              <a:t>tinu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90" dirty="0">
                <a:latin typeface="Trebuchet MS"/>
                <a:cs typeface="Trebuchet MS"/>
              </a:rPr>
              <a:t>à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20" dirty="0">
                <a:latin typeface="Trebuchet MS"/>
                <a:cs typeface="Trebuchet MS"/>
              </a:rPr>
              <a:t>aim</a:t>
            </a:r>
            <a:r>
              <a:rPr sz="2000" b="1" spc="10" dirty="0">
                <a:latin typeface="Trebuchet MS"/>
                <a:cs typeface="Trebuchet MS"/>
              </a:rPr>
              <a:t>a</a:t>
            </a:r>
            <a:r>
              <a:rPr sz="2000" b="1" spc="-140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p</a:t>
            </a:r>
            <a:r>
              <a:rPr sz="2000" b="1" spc="-150" dirty="0">
                <a:latin typeface="Trebuchet MS"/>
                <a:cs typeface="Trebuchet MS"/>
              </a:rPr>
              <a:t>e</a:t>
            </a:r>
            <a:r>
              <a:rPr sz="2000" b="1" spc="-45" dirty="0">
                <a:latin typeface="Trebuchet MS"/>
                <a:cs typeface="Trebuchet MS"/>
              </a:rPr>
              <a:t>rma</a:t>
            </a:r>
            <a:r>
              <a:rPr sz="2000" b="1" spc="-55" dirty="0">
                <a:latin typeface="Trebuchet MS"/>
                <a:cs typeface="Trebuchet MS"/>
              </a:rPr>
              <a:t>n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40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p</a:t>
            </a:r>
            <a:r>
              <a:rPr sz="2000" b="1" spc="-30" dirty="0">
                <a:latin typeface="Trebuchet MS"/>
                <a:cs typeface="Trebuchet MS"/>
              </a:rPr>
              <a:t>ar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AP</a:t>
            </a:r>
            <a:r>
              <a:rPr sz="2000" b="1" spc="30" dirty="0">
                <a:latin typeface="Trebuchet MS"/>
                <a:cs typeface="Trebuchet MS"/>
              </a:rPr>
              <a:t>I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5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521970">
              <a:lnSpc>
                <a:spcPct val="100000"/>
              </a:lnSpc>
              <a:spcBef>
                <a:spcPts val="265"/>
              </a:spcBef>
            </a:pPr>
            <a:r>
              <a:rPr sz="2000" spc="-50" dirty="0">
                <a:latin typeface="Trebuchet MS"/>
                <a:cs typeface="Trebuchet MS"/>
              </a:rPr>
              <a:t>Pour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inverser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sens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rotation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d’un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moteur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courant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continu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(MCC)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endParaRPr sz="2000">
              <a:latin typeface="Trebuchet MS"/>
              <a:cs typeface="Trebuchet MS"/>
            </a:endParaRPr>
          </a:p>
          <a:p>
            <a:pPr marL="521970">
              <a:lnSpc>
                <a:spcPct val="100000"/>
              </a:lnSpc>
              <a:spcBef>
                <a:spcPts val="250"/>
              </a:spcBef>
            </a:pPr>
            <a:r>
              <a:rPr sz="2000" spc="-10" dirty="0">
                <a:latin typeface="Trebuchet MS"/>
                <a:cs typeface="Trebuchet MS"/>
              </a:rPr>
              <a:t>aimant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permanant,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permute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polarités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0" dirty="0">
                <a:latin typeface="Trebuchet MS"/>
                <a:cs typeface="Trebuchet MS"/>
              </a:rPr>
              <a:t> l’alimentation.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La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figure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11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montre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le</a:t>
            </a:r>
            <a:endParaRPr sz="2000">
              <a:latin typeface="Trebuchet MS"/>
              <a:cs typeface="Trebuchet MS"/>
            </a:endParaRPr>
          </a:p>
          <a:p>
            <a:pPr marL="521970" marR="301625">
              <a:lnSpc>
                <a:spcPct val="110800"/>
              </a:lnSpc>
              <a:spcBef>
                <a:spcPts val="5"/>
              </a:spcBef>
            </a:pPr>
            <a:r>
              <a:rPr sz="2000" spc="-80" dirty="0">
                <a:latin typeface="Trebuchet MS"/>
                <a:cs typeface="Trebuchet MS"/>
              </a:rPr>
              <a:t>ci</a:t>
            </a:r>
            <a:r>
              <a:rPr sz="2000" spc="-90" dirty="0">
                <a:latin typeface="Trebuchet MS"/>
                <a:cs typeface="Trebuchet MS"/>
              </a:rPr>
              <a:t>r</a:t>
            </a:r>
            <a:r>
              <a:rPr sz="2000" spc="-70" dirty="0">
                <a:latin typeface="Trebuchet MS"/>
                <a:cs typeface="Trebuchet MS"/>
              </a:rPr>
              <a:t>cui</a:t>
            </a:r>
            <a:r>
              <a:rPr sz="2000" spc="-60" dirty="0">
                <a:latin typeface="Trebuchet MS"/>
                <a:cs typeface="Trebuchet MS"/>
              </a:rPr>
              <a:t>t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</a:t>
            </a:r>
            <a:r>
              <a:rPr sz="2000" spc="-25" dirty="0">
                <a:latin typeface="Trebuchet MS"/>
                <a:cs typeface="Trebuchet MS"/>
              </a:rPr>
              <a:t>u</a:t>
            </a:r>
            <a:r>
              <a:rPr sz="2000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s</a:t>
            </a:r>
            <a:r>
              <a:rPr sz="2000" spc="-10" dirty="0">
                <a:latin typeface="Trebuchet MS"/>
                <a:cs typeface="Trebuchet MS"/>
              </a:rPr>
              <a:t>sance</a:t>
            </a:r>
            <a:r>
              <a:rPr sz="2000" spc="-95" dirty="0">
                <a:latin typeface="Trebuchet MS"/>
                <a:cs typeface="Trebuchet MS"/>
              </a:rPr>
              <a:t> d</a:t>
            </a:r>
            <a:r>
              <a:rPr sz="2000" spc="-75" dirty="0">
                <a:latin typeface="Trebuchet MS"/>
                <a:cs typeface="Trebuchet MS"/>
              </a:rPr>
              <a:t>’</a:t>
            </a:r>
            <a:r>
              <a:rPr sz="2000" spc="-45" dirty="0">
                <a:latin typeface="Trebuchet MS"/>
                <a:cs typeface="Trebuchet MS"/>
              </a:rPr>
              <a:t>un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MC</a:t>
            </a:r>
            <a:r>
              <a:rPr sz="2000" spc="80" dirty="0">
                <a:latin typeface="Trebuchet MS"/>
                <a:cs typeface="Trebuchet MS"/>
              </a:rPr>
              <a:t>C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com</a:t>
            </a:r>
            <a:r>
              <a:rPr sz="2000" spc="-30" dirty="0">
                <a:latin typeface="Trebuchet MS"/>
                <a:cs typeface="Trebuchet MS"/>
              </a:rPr>
              <a:t>m</a:t>
            </a:r>
            <a:r>
              <a:rPr sz="2000" spc="-15" dirty="0">
                <a:latin typeface="Trebuchet MS"/>
                <a:cs typeface="Trebuchet MS"/>
              </a:rPr>
              <a:t>and</a:t>
            </a:r>
            <a:r>
              <a:rPr sz="2000" spc="-10" dirty="0">
                <a:latin typeface="Trebuchet MS"/>
                <a:cs typeface="Trebuchet MS"/>
              </a:rPr>
              <a:t>é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p</a:t>
            </a:r>
            <a:r>
              <a:rPr sz="2000" spc="-20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deu</a:t>
            </a:r>
            <a:r>
              <a:rPr sz="2000" spc="-25" dirty="0">
                <a:latin typeface="Trebuchet MS"/>
                <a:cs typeface="Trebuchet MS"/>
              </a:rPr>
              <a:t>x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50" dirty="0">
                <a:latin typeface="Trebuchet MS"/>
                <a:cs typeface="Trebuchet MS"/>
              </a:rPr>
              <a:t>ela</a:t>
            </a:r>
            <a:r>
              <a:rPr sz="2000" spc="-25" dirty="0">
                <a:latin typeface="Trebuchet MS"/>
                <a:cs typeface="Trebuchet MS"/>
              </a:rPr>
              <a:t>i</a:t>
            </a:r>
            <a:r>
              <a:rPr sz="2000" spc="70" dirty="0">
                <a:latin typeface="Trebuchet MS"/>
                <a:cs typeface="Trebuchet MS"/>
              </a:rPr>
              <a:t>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él</a:t>
            </a:r>
            <a:r>
              <a:rPr sz="2000" spc="-114" dirty="0">
                <a:latin typeface="Trebuchet MS"/>
                <a:cs typeface="Trebuchet MS"/>
              </a:rPr>
              <a:t>e</a:t>
            </a:r>
            <a:r>
              <a:rPr sz="2000" spc="-90" dirty="0">
                <a:latin typeface="Trebuchet MS"/>
                <a:cs typeface="Trebuchet MS"/>
              </a:rPr>
              <a:t>ct</a:t>
            </a:r>
            <a:r>
              <a:rPr sz="2000" spc="-95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om</a:t>
            </a:r>
            <a:r>
              <a:rPr sz="2000" spc="35" dirty="0">
                <a:latin typeface="Trebuchet MS"/>
                <a:cs typeface="Trebuchet MS"/>
              </a:rPr>
              <a:t>ag</a:t>
            </a:r>
            <a:r>
              <a:rPr sz="2000" spc="30" dirty="0">
                <a:latin typeface="Trebuchet MS"/>
                <a:cs typeface="Trebuchet MS"/>
              </a:rPr>
              <a:t>n</a:t>
            </a:r>
            <a:r>
              <a:rPr sz="2000" spc="-50" dirty="0">
                <a:latin typeface="Trebuchet MS"/>
                <a:cs typeface="Trebuchet MS"/>
              </a:rPr>
              <a:t>étiq</a:t>
            </a:r>
            <a:r>
              <a:rPr sz="2000" spc="-75" dirty="0">
                <a:latin typeface="Trebuchet MS"/>
                <a:cs typeface="Trebuchet MS"/>
              </a:rPr>
              <a:t>u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spc="-185" dirty="0">
                <a:latin typeface="Trebuchet MS"/>
                <a:cs typeface="Trebuchet MS"/>
              </a:rPr>
              <a:t>.  </a:t>
            </a:r>
            <a:r>
              <a:rPr sz="2000" spc="-55" dirty="0">
                <a:latin typeface="Trebuchet MS"/>
                <a:cs typeface="Trebuchet MS"/>
              </a:rPr>
              <a:t>Avec</a:t>
            </a:r>
            <a:r>
              <a:rPr sz="2000" spc="-90" dirty="0">
                <a:latin typeface="Trebuchet MS"/>
                <a:cs typeface="Trebuchet MS"/>
              </a:rPr>
              <a:t> cette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structure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(structure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pont),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moteur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peut </a:t>
            </a:r>
            <a:r>
              <a:rPr sz="2000" spc="-95" dirty="0">
                <a:latin typeface="Trebuchet MS"/>
                <a:cs typeface="Trebuchet MS"/>
              </a:rPr>
              <a:t>être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alimenté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source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d’alimentation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ou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suivant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l’état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relais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KM1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ou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KM2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F7E6BC-7526-3E35-6671-016D9BD8DC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68</a:t>
            </a:fld>
            <a:endParaRPr lang="fr-FR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094470" cy="1969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actionneurs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85" dirty="0">
                <a:latin typeface="Trebuchet MS"/>
                <a:cs typeface="Trebuchet MS"/>
              </a:rPr>
              <a:t>Trois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exemples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commande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d’un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actionneur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(Moteur)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API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b="1" spc="-25" dirty="0">
                <a:latin typeface="Trebuchet MS"/>
                <a:cs typeface="Trebuchet MS"/>
              </a:rPr>
              <a:t>Com</a:t>
            </a:r>
            <a:r>
              <a:rPr sz="2000" b="1" spc="-35" dirty="0">
                <a:latin typeface="Trebuchet MS"/>
                <a:cs typeface="Trebuchet MS"/>
              </a:rPr>
              <a:t>m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30" dirty="0">
                <a:latin typeface="Trebuchet MS"/>
                <a:cs typeface="Trebuchet MS"/>
              </a:rPr>
              <a:t>n</a:t>
            </a:r>
            <a:r>
              <a:rPr sz="2000" b="1" spc="-65" dirty="0">
                <a:latin typeface="Trebuchet MS"/>
                <a:cs typeface="Trebuchet MS"/>
              </a:rPr>
              <a:t>de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</a:t>
            </a:r>
            <a:r>
              <a:rPr sz="2000" b="1" spc="-140" dirty="0">
                <a:latin typeface="Trebuchet MS"/>
                <a:cs typeface="Trebuchet MS"/>
              </a:rPr>
              <a:t>’un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210" dirty="0">
                <a:latin typeface="Trebuchet MS"/>
                <a:cs typeface="Trebuchet MS"/>
              </a:rPr>
              <a:t>M</a:t>
            </a:r>
            <a:r>
              <a:rPr sz="2000" b="1" spc="-70" dirty="0">
                <a:latin typeface="Trebuchet MS"/>
                <a:cs typeface="Trebuchet MS"/>
              </a:rPr>
              <a:t>o</a:t>
            </a:r>
            <a:r>
              <a:rPr sz="2000" b="1" spc="-130" dirty="0">
                <a:latin typeface="Trebuchet MS"/>
                <a:cs typeface="Trebuchet MS"/>
              </a:rPr>
              <a:t>t</a:t>
            </a:r>
            <a:r>
              <a:rPr sz="2000" b="1" spc="-150" dirty="0">
                <a:latin typeface="Trebuchet MS"/>
                <a:cs typeface="Trebuchet MS"/>
              </a:rPr>
              <a:t>e</a:t>
            </a:r>
            <a:r>
              <a:rPr sz="2000" b="1" spc="-165" dirty="0">
                <a:latin typeface="Trebuchet MS"/>
                <a:cs typeface="Trebuchet MS"/>
              </a:rPr>
              <a:t>u</a:t>
            </a:r>
            <a:r>
              <a:rPr sz="2000" b="1" spc="-114" dirty="0">
                <a:latin typeface="Trebuchet MS"/>
                <a:cs typeface="Trebuchet MS"/>
              </a:rPr>
              <a:t>r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90" dirty="0">
                <a:latin typeface="Trebuchet MS"/>
                <a:cs typeface="Trebuchet MS"/>
              </a:rPr>
              <a:t>à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85" dirty="0">
                <a:latin typeface="Trebuchet MS"/>
                <a:cs typeface="Trebuchet MS"/>
              </a:rPr>
              <a:t>c</a:t>
            </a:r>
            <a:r>
              <a:rPr sz="2000" b="1" spc="-120" dirty="0">
                <a:latin typeface="Trebuchet MS"/>
                <a:cs typeface="Trebuchet MS"/>
              </a:rPr>
              <a:t>our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40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t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c</a:t>
            </a:r>
            <a:r>
              <a:rPr sz="2000" b="1" spc="-75" dirty="0">
                <a:latin typeface="Trebuchet MS"/>
                <a:cs typeface="Trebuchet MS"/>
              </a:rPr>
              <a:t>o</a:t>
            </a:r>
            <a:r>
              <a:rPr sz="2000" b="1" spc="-140" dirty="0">
                <a:latin typeface="Trebuchet MS"/>
                <a:cs typeface="Trebuchet MS"/>
              </a:rPr>
              <a:t>n</a:t>
            </a:r>
            <a:r>
              <a:rPr sz="2000" b="1" spc="-110" dirty="0">
                <a:latin typeface="Trebuchet MS"/>
                <a:cs typeface="Trebuchet MS"/>
              </a:rPr>
              <a:t>tinu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90" dirty="0">
                <a:latin typeface="Trebuchet MS"/>
                <a:cs typeface="Trebuchet MS"/>
              </a:rPr>
              <a:t>à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20" dirty="0">
                <a:latin typeface="Trebuchet MS"/>
                <a:cs typeface="Trebuchet MS"/>
              </a:rPr>
              <a:t>aim</a:t>
            </a:r>
            <a:r>
              <a:rPr sz="2000" b="1" spc="10" dirty="0">
                <a:latin typeface="Trebuchet MS"/>
                <a:cs typeface="Trebuchet MS"/>
              </a:rPr>
              <a:t>a</a:t>
            </a:r>
            <a:r>
              <a:rPr sz="2000" b="1" spc="-140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p</a:t>
            </a:r>
            <a:r>
              <a:rPr sz="2000" b="1" spc="-150" dirty="0">
                <a:latin typeface="Trebuchet MS"/>
                <a:cs typeface="Trebuchet MS"/>
              </a:rPr>
              <a:t>e</a:t>
            </a:r>
            <a:r>
              <a:rPr sz="2000" b="1" spc="-45" dirty="0">
                <a:latin typeface="Trebuchet MS"/>
                <a:cs typeface="Trebuchet MS"/>
              </a:rPr>
              <a:t>rma</a:t>
            </a:r>
            <a:r>
              <a:rPr sz="2000" b="1" spc="-55" dirty="0">
                <a:latin typeface="Trebuchet MS"/>
                <a:cs typeface="Trebuchet MS"/>
              </a:rPr>
              <a:t>n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40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p</a:t>
            </a:r>
            <a:r>
              <a:rPr sz="2000" b="1" spc="-30" dirty="0">
                <a:latin typeface="Trebuchet MS"/>
                <a:cs typeface="Trebuchet MS"/>
              </a:rPr>
              <a:t>ar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AP</a:t>
            </a:r>
            <a:r>
              <a:rPr sz="2000" b="1" spc="30" dirty="0">
                <a:latin typeface="Trebuchet MS"/>
                <a:cs typeface="Trebuchet MS"/>
              </a:rPr>
              <a:t>I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5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5827" y="3429000"/>
            <a:ext cx="4838700" cy="25968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31745" y="6002528"/>
            <a:ext cx="7042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rebuchet MS"/>
                <a:cs typeface="Trebuchet MS"/>
              </a:rPr>
              <a:t>Circuit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puissance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pour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commander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un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MCC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en </a:t>
            </a:r>
            <a:r>
              <a:rPr sz="1800" spc="-30" dirty="0">
                <a:latin typeface="Trebuchet MS"/>
                <a:cs typeface="Trebuchet MS"/>
              </a:rPr>
              <a:t>deux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rotation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69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CD9C3D-3F04-4AA5-A590-5E7D6B8BFF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69</a:t>
            </a:fld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98648"/>
            <a:ext cx="4721860" cy="3959860"/>
            <a:chOff x="0" y="2898648"/>
            <a:chExt cx="4721860" cy="3959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8695" y="2898648"/>
              <a:ext cx="2962656" cy="14767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1239" y="4354068"/>
              <a:ext cx="2385060" cy="20025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6428" y="1474723"/>
            <a:ext cx="8160384" cy="116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5" dirty="0">
                <a:latin typeface="Trebuchet MS"/>
                <a:cs typeface="Trebuchet MS"/>
              </a:rPr>
              <a:t>1</a:t>
            </a:r>
            <a:r>
              <a:rPr sz="2800" b="1" spc="-580" dirty="0">
                <a:latin typeface="Trebuchet MS"/>
                <a:cs typeface="Trebuchet MS"/>
              </a:rPr>
              <a:t>.</a:t>
            </a:r>
            <a:r>
              <a:rPr sz="2800" b="1" spc="-300" dirty="0">
                <a:latin typeface="Trebuchet MS"/>
                <a:cs typeface="Trebuchet MS"/>
              </a:rPr>
              <a:t>1</a:t>
            </a:r>
            <a:r>
              <a:rPr sz="2800" b="1" spc="-185" dirty="0">
                <a:latin typeface="Trebuchet MS"/>
                <a:cs typeface="Trebuchet MS"/>
              </a:rPr>
              <a:t>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20" dirty="0">
                <a:latin typeface="Trebuchet MS"/>
                <a:cs typeface="Trebuchet MS"/>
              </a:rPr>
              <a:t>I</a:t>
            </a:r>
            <a:r>
              <a:rPr sz="2800" b="1" spc="-190" dirty="0">
                <a:latin typeface="Trebuchet MS"/>
                <a:cs typeface="Trebuchet MS"/>
              </a:rPr>
              <a:t>n</a:t>
            </a:r>
            <a:r>
              <a:rPr sz="2800" b="1" spc="-170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r</a:t>
            </a:r>
            <a:r>
              <a:rPr sz="2800" b="1" spc="-114" dirty="0">
                <a:latin typeface="Trebuchet MS"/>
                <a:cs typeface="Trebuchet MS"/>
              </a:rPr>
              <a:t>oduct</a:t>
            </a:r>
            <a:r>
              <a:rPr sz="2800" b="1" spc="-60" dirty="0">
                <a:latin typeface="Trebuchet MS"/>
                <a:cs typeface="Trebuchet MS"/>
              </a:rPr>
              <a:t>i</a:t>
            </a:r>
            <a:r>
              <a:rPr sz="2800" b="1" spc="-130" dirty="0">
                <a:latin typeface="Trebuchet MS"/>
                <a:cs typeface="Trebuchet MS"/>
              </a:rPr>
              <a:t>on</a:t>
            </a:r>
            <a:endParaRPr sz="2800">
              <a:latin typeface="Trebuchet MS"/>
              <a:cs typeface="Trebuchet MS"/>
            </a:endParaRPr>
          </a:p>
          <a:p>
            <a:pPr marL="1970405">
              <a:lnSpc>
                <a:spcPct val="100000"/>
              </a:lnSpc>
              <a:spcBef>
                <a:spcPts val="2290"/>
              </a:spcBef>
            </a:pPr>
            <a:r>
              <a:rPr sz="2800" spc="-30" dirty="0">
                <a:solidFill>
                  <a:srgbClr val="0068FF"/>
                </a:solidFill>
                <a:latin typeface="Trebuchet MS"/>
                <a:cs typeface="Trebuchet MS"/>
              </a:rPr>
              <a:t>Logique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Cablèe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Vs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0068FF"/>
                </a:solidFill>
                <a:latin typeface="Trebuchet MS"/>
                <a:cs typeface="Trebuchet MS"/>
              </a:rPr>
              <a:t>Logique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Programmée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06211" y="2996183"/>
            <a:ext cx="6304915" cy="3165475"/>
            <a:chOff x="5506211" y="2996183"/>
            <a:chExt cx="6304915" cy="31654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5787" y="2996183"/>
              <a:ext cx="5125211" cy="28666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6211" y="4570475"/>
              <a:ext cx="3019043" cy="159105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119360" cy="2625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actionneurs</a:t>
            </a:r>
            <a:endParaRPr sz="2800">
              <a:latin typeface="Trebuchet MS"/>
              <a:cs typeface="Trebuchet MS"/>
            </a:endParaRPr>
          </a:p>
          <a:p>
            <a:pPr marL="979169" lvl="2" indent="-457834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b="1" spc="-25" dirty="0">
                <a:latin typeface="Trebuchet MS"/>
                <a:cs typeface="Trebuchet MS"/>
              </a:rPr>
              <a:t>Com</a:t>
            </a:r>
            <a:r>
              <a:rPr sz="2000" b="1" spc="-35" dirty="0">
                <a:latin typeface="Trebuchet MS"/>
                <a:cs typeface="Trebuchet MS"/>
              </a:rPr>
              <a:t>m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30" dirty="0">
                <a:latin typeface="Trebuchet MS"/>
                <a:cs typeface="Trebuchet MS"/>
              </a:rPr>
              <a:t>n</a:t>
            </a:r>
            <a:r>
              <a:rPr sz="2000" b="1" spc="-65" dirty="0">
                <a:latin typeface="Trebuchet MS"/>
                <a:cs typeface="Trebuchet MS"/>
              </a:rPr>
              <a:t>de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</a:t>
            </a:r>
            <a:r>
              <a:rPr sz="2000" b="1" spc="-140" dirty="0">
                <a:latin typeface="Trebuchet MS"/>
                <a:cs typeface="Trebuchet MS"/>
              </a:rPr>
              <a:t>’un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210" dirty="0">
                <a:latin typeface="Trebuchet MS"/>
                <a:cs typeface="Trebuchet MS"/>
              </a:rPr>
              <a:t>M</a:t>
            </a:r>
            <a:r>
              <a:rPr sz="2000" b="1" spc="-70" dirty="0">
                <a:latin typeface="Trebuchet MS"/>
                <a:cs typeface="Trebuchet MS"/>
              </a:rPr>
              <a:t>o</a:t>
            </a:r>
            <a:r>
              <a:rPr sz="2000" b="1" spc="-130" dirty="0">
                <a:latin typeface="Trebuchet MS"/>
                <a:cs typeface="Trebuchet MS"/>
              </a:rPr>
              <a:t>t</a:t>
            </a:r>
            <a:r>
              <a:rPr sz="2000" b="1" spc="-150" dirty="0">
                <a:latin typeface="Trebuchet MS"/>
                <a:cs typeface="Trebuchet MS"/>
              </a:rPr>
              <a:t>e</a:t>
            </a:r>
            <a:r>
              <a:rPr sz="2000" b="1" spc="-165" dirty="0">
                <a:latin typeface="Trebuchet MS"/>
                <a:cs typeface="Trebuchet MS"/>
              </a:rPr>
              <a:t>u</a:t>
            </a:r>
            <a:r>
              <a:rPr sz="2000" b="1" spc="-114" dirty="0">
                <a:latin typeface="Trebuchet MS"/>
                <a:cs typeface="Trebuchet MS"/>
              </a:rPr>
              <a:t>r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90" dirty="0">
                <a:latin typeface="Trebuchet MS"/>
                <a:cs typeface="Trebuchet MS"/>
              </a:rPr>
              <a:t>à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85" dirty="0">
                <a:latin typeface="Trebuchet MS"/>
                <a:cs typeface="Trebuchet MS"/>
              </a:rPr>
              <a:t>c</a:t>
            </a:r>
            <a:r>
              <a:rPr sz="2000" b="1" spc="-120" dirty="0">
                <a:latin typeface="Trebuchet MS"/>
                <a:cs typeface="Trebuchet MS"/>
              </a:rPr>
              <a:t>our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40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t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c</a:t>
            </a:r>
            <a:r>
              <a:rPr sz="2000" b="1" spc="-75" dirty="0">
                <a:latin typeface="Trebuchet MS"/>
                <a:cs typeface="Trebuchet MS"/>
              </a:rPr>
              <a:t>o</a:t>
            </a:r>
            <a:r>
              <a:rPr sz="2000" b="1" spc="-140" dirty="0">
                <a:latin typeface="Trebuchet MS"/>
                <a:cs typeface="Trebuchet MS"/>
              </a:rPr>
              <a:t>n</a:t>
            </a:r>
            <a:r>
              <a:rPr sz="2000" b="1" spc="-110" dirty="0">
                <a:latin typeface="Trebuchet MS"/>
                <a:cs typeface="Trebuchet MS"/>
              </a:rPr>
              <a:t>tinu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90" dirty="0">
                <a:latin typeface="Trebuchet MS"/>
                <a:cs typeface="Trebuchet MS"/>
              </a:rPr>
              <a:t>à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20" dirty="0">
                <a:latin typeface="Trebuchet MS"/>
                <a:cs typeface="Trebuchet MS"/>
              </a:rPr>
              <a:t>aim</a:t>
            </a:r>
            <a:r>
              <a:rPr sz="2000" b="1" spc="10" dirty="0">
                <a:latin typeface="Trebuchet MS"/>
                <a:cs typeface="Trebuchet MS"/>
              </a:rPr>
              <a:t>a</a:t>
            </a:r>
            <a:r>
              <a:rPr sz="2000" b="1" spc="-140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p</a:t>
            </a:r>
            <a:r>
              <a:rPr sz="2000" b="1" spc="-150" dirty="0">
                <a:latin typeface="Trebuchet MS"/>
                <a:cs typeface="Trebuchet MS"/>
              </a:rPr>
              <a:t>e</a:t>
            </a:r>
            <a:r>
              <a:rPr sz="2000" b="1" spc="-45" dirty="0">
                <a:latin typeface="Trebuchet MS"/>
                <a:cs typeface="Trebuchet MS"/>
              </a:rPr>
              <a:t>rma</a:t>
            </a:r>
            <a:r>
              <a:rPr sz="2000" b="1" spc="-55" dirty="0">
                <a:latin typeface="Trebuchet MS"/>
                <a:cs typeface="Trebuchet MS"/>
              </a:rPr>
              <a:t>n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40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p</a:t>
            </a:r>
            <a:r>
              <a:rPr sz="2000" b="1" spc="-30" dirty="0">
                <a:latin typeface="Trebuchet MS"/>
                <a:cs typeface="Trebuchet MS"/>
              </a:rPr>
              <a:t>ar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AP</a:t>
            </a:r>
            <a:r>
              <a:rPr sz="2000" b="1" spc="30" dirty="0">
                <a:latin typeface="Trebuchet MS"/>
                <a:cs typeface="Trebuchet MS"/>
              </a:rPr>
              <a:t>I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5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4769" marR="5080">
              <a:lnSpc>
                <a:spcPts val="2590"/>
              </a:lnSpc>
              <a:spcBef>
                <a:spcPts val="1019"/>
              </a:spcBef>
            </a:pPr>
            <a:r>
              <a:rPr sz="2400" spc="-70" dirty="0">
                <a:latin typeface="Trebuchet MS"/>
                <a:cs typeface="Trebuchet MS"/>
              </a:rPr>
              <a:t>Le </a:t>
            </a:r>
            <a:r>
              <a:rPr sz="2400" spc="-40" dirty="0">
                <a:latin typeface="Trebuchet MS"/>
                <a:cs typeface="Trebuchet MS"/>
              </a:rPr>
              <a:t>tableau </a:t>
            </a:r>
            <a:r>
              <a:rPr sz="2400" spc="-30" dirty="0">
                <a:latin typeface="Trebuchet MS"/>
                <a:cs typeface="Trebuchet MS"/>
              </a:rPr>
              <a:t>suivant </a:t>
            </a:r>
            <a:r>
              <a:rPr sz="2400" spc="-55" dirty="0">
                <a:latin typeface="Trebuchet MS"/>
                <a:cs typeface="Trebuchet MS"/>
              </a:rPr>
              <a:t>résume </a:t>
            </a:r>
            <a:r>
              <a:rPr sz="2400" spc="-45" dirty="0">
                <a:latin typeface="Trebuchet MS"/>
                <a:cs typeface="Trebuchet MS"/>
              </a:rPr>
              <a:t>les </a:t>
            </a:r>
            <a:r>
              <a:rPr sz="2400" spc="-55" dirty="0">
                <a:latin typeface="Trebuchet MS"/>
                <a:cs typeface="Trebuchet MS"/>
              </a:rPr>
              <a:t>ordres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15" dirty="0">
                <a:latin typeface="Trebuchet MS"/>
                <a:cs typeface="Trebuchet MS"/>
              </a:rPr>
              <a:t>commande </a:t>
            </a:r>
            <a:r>
              <a:rPr sz="2400" spc="-80" dirty="0">
                <a:latin typeface="Trebuchet MS"/>
                <a:cs typeface="Trebuchet MS"/>
              </a:rPr>
              <a:t>en </a:t>
            </a:r>
            <a:r>
              <a:rPr sz="2400" spc="-65" dirty="0">
                <a:latin typeface="Trebuchet MS"/>
                <a:cs typeface="Trebuchet MS"/>
              </a:rPr>
              <a:t>tenant </a:t>
            </a:r>
            <a:r>
              <a:rPr sz="2400" spc="-55" dirty="0">
                <a:latin typeface="Trebuchet MS"/>
                <a:cs typeface="Trebuchet MS"/>
              </a:rPr>
              <a:t>compte </a:t>
            </a:r>
            <a:r>
              <a:rPr sz="2400" spc="-5" dirty="0">
                <a:latin typeface="Trebuchet MS"/>
                <a:cs typeface="Trebuchet MS"/>
              </a:rPr>
              <a:t>des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conditions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fonctionnement</a:t>
            </a:r>
            <a:r>
              <a:rPr sz="2400" spc="-105" dirty="0">
                <a:latin typeface="Trebuchet MS"/>
                <a:cs typeface="Trebuchet MS"/>
              </a:rPr>
              <a:t> et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protection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l’alimentation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contre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courts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circuits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1616" y="4242815"/>
            <a:ext cx="7668768" cy="12862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19222" y="5520944"/>
            <a:ext cx="6120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Table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d’ordre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commande</a:t>
            </a:r>
            <a:r>
              <a:rPr sz="1800" spc="-80" dirty="0">
                <a:latin typeface="Trebuchet MS"/>
                <a:cs typeface="Trebuchet MS"/>
              </a:rPr>
              <a:t> et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conditions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fonctionnements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70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E5EA6D-0F43-12E6-9C4C-65D1E21148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70</a:t>
            </a:fld>
            <a:endParaRPr lang="fr-FR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094470" cy="1969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actionneurs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85" dirty="0">
                <a:latin typeface="Trebuchet MS"/>
                <a:cs typeface="Trebuchet MS"/>
              </a:rPr>
              <a:t>Trois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exemples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commande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d’un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actionneur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(Moteur)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API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b="1" spc="-25" dirty="0">
                <a:latin typeface="Trebuchet MS"/>
                <a:cs typeface="Trebuchet MS"/>
              </a:rPr>
              <a:t>Com</a:t>
            </a:r>
            <a:r>
              <a:rPr sz="2000" b="1" spc="-35" dirty="0">
                <a:latin typeface="Trebuchet MS"/>
                <a:cs typeface="Trebuchet MS"/>
              </a:rPr>
              <a:t>m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30" dirty="0">
                <a:latin typeface="Trebuchet MS"/>
                <a:cs typeface="Trebuchet MS"/>
              </a:rPr>
              <a:t>n</a:t>
            </a:r>
            <a:r>
              <a:rPr sz="2000" b="1" spc="-65" dirty="0">
                <a:latin typeface="Trebuchet MS"/>
                <a:cs typeface="Trebuchet MS"/>
              </a:rPr>
              <a:t>de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</a:t>
            </a:r>
            <a:r>
              <a:rPr sz="2000" b="1" spc="-140" dirty="0">
                <a:latin typeface="Trebuchet MS"/>
                <a:cs typeface="Trebuchet MS"/>
              </a:rPr>
              <a:t>’un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210" dirty="0">
                <a:latin typeface="Trebuchet MS"/>
                <a:cs typeface="Trebuchet MS"/>
              </a:rPr>
              <a:t>M</a:t>
            </a:r>
            <a:r>
              <a:rPr sz="2000" b="1" spc="-70" dirty="0">
                <a:latin typeface="Trebuchet MS"/>
                <a:cs typeface="Trebuchet MS"/>
              </a:rPr>
              <a:t>o</a:t>
            </a:r>
            <a:r>
              <a:rPr sz="2000" b="1" spc="-130" dirty="0">
                <a:latin typeface="Trebuchet MS"/>
                <a:cs typeface="Trebuchet MS"/>
              </a:rPr>
              <a:t>t</a:t>
            </a:r>
            <a:r>
              <a:rPr sz="2000" b="1" spc="-150" dirty="0">
                <a:latin typeface="Trebuchet MS"/>
                <a:cs typeface="Trebuchet MS"/>
              </a:rPr>
              <a:t>e</a:t>
            </a:r>
            <a:r>
              <a:rPr sz="2000" b="1" spc="-165" dirty="0">
                <a:latin typeface="Trebuchet MS"/>
                <a:cs typeface="Trebuchet MS"/>
              </a:rPr>
              <a:t>u</a:t>
            </a:r>
            <a:r>
              <a:rPr sz="2000" b="1" spc="-114" dirty="0">
                <a:latin typeface="Trebuchet MS"/>
                <a:cs typeface="Trebuchet MS"/>
              </a:rPr>
              <a:t>r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90" dirty="0">
                <a:latin typeface="Trebuchet MS"/>
                <a:cs typeface="Trebuchet MS"/>
              </a:rPr>
              <a:t>à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85" dirty="0">
                <a:latin typeface="Trebuchet MS"/>
                <a:cs typeface="Trebuchet MS"/>
              </a:rPr>
              <a:t>c</a:t>
            </a:r>
            <a:r>
              <a:rPr sz="2000" b="1" spc="-120" dirty="0">
                <a:latin typeface="Trebuchet MS"/>
                <a:cs typeface="Trebuchet MS"/>
              </a:rPr>
              <a:t>our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40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t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c</a:t>
            </a:r>
            <a:r>
              <a:rPr sz="2000" b="1" spc="-75" dirty="0">
                <a:latin typeface="Trebuchet MS"/>
                <a:cs typeface="Trebuchet MS"/>
              </a:rPr>
              <a:t>o</a:t>
            </a:r>
            <a:r>
              <a:rPr sz="2000" b="1" spc="-140" dirty="0">
                <a:latin typeface="Trebuchet MS"/>
                <a:cs typeface="Trebuchet MS"/>
              </a:rPr>
              <a:t>n</a:t>
            </a:r>
            <a:r>
              <a:rPr sz="2000" b="1" spc="-110" dirty="0">
                <a:latin typeface="Trebuchet MS"/>
                <a:cs typeface="Trebuchet MS"/>
              </a:rPr>
              <a:t>tinu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90" dirty="0">
                <a:latin typeface="Trebuchet MS"/>
                <a:cs typeface="Trebuchet MS"/>
              </a:rPr>
              <a:t>à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20" dirty="0">
                <a:latin typeface="Trebuchet MS"/>
                <a:cs typeface="Trebuchet MS"/>
              </a:rPr>
              <a:t>aim</a:t>
            </a:r>
            <a:r>
              <a:rPr sz="2000" b="1" spc="10" dirty="0">
                <a:latin typeface="Trebuchet MS"/>
                <a:cs typeface="Trebuchet MS"/>
              </a:rPr>
              <a:t>a</a:t>
            </a:r>
            <a:r>
              <a:rPr sz="2000" b="1" spc="-140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p</a:t>
            </a:r>
            <a:r>
              <a:rPr sz="2000" b="1" spc="-150" dirty="0">
                <a:latin typeface="Trebuchet MS"/>
                <a:cs typeface="Trebuchet MS"/>
              </a:rPr>
              <a:t>e</a:t>
            </a:r>
            <a:r>
              <a:rPr sz="2000" b="1" spc="-45" dirty="0">
                <a:latin typeface="Trebuchet MS"/>
                <a:cs typeface="Trebuchet MS"/>
              </a:rPr>
              <a:t>rma</a:t>
            </a:r>
            <a:r>
              <a:rPr sz="2000" b="1" spc="-55" dirty="0">
                <a:latin typeface="Trebuchet MS"/>
                <a:cs typeface="Trebuchet MS"/>
              </a:rPr>
              <a:t>n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40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p</a:t>
            </a:r>
            <a:r>
              <a:rPr sz="2000" b="1" spc="-30" dirty="0">
                <a:latin typeface="Trebuchet MS"/>
                <a:cs typeface="Trebuchet MS"/>
              </a:rPr>
              <a:t>ar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AP</a:t>
            </a:r>
            <a:r>
              <a:rPr sz="2000" b="1" spc="30" dirty="0">
                <a:latin typeface="Trebuchet MS"/>
                <a:cs typeface="Trebuchet MS"/>
              </a:rPr>
              <a:t>I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5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95827" y="3429000"/>
            <a:ext cx="4838700" cy="2597150"/>
            <a:chOff x="3195827" y="3429000"/>
            <a:chExt cx="4838700" cy="2597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5827" y="3429000"/>
              <a:ext cx="4838700" cy="25968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55870" y="3751325"/>
              <a:ext cx="2691765" cy="2004060"/>
            </a:xfrm>
            <a:custGeom>
              <a:avLst/>
              <a:gdLst/>
              <a:ahLst/>
              <a:cxnLst/>
              <a:rect l="l" t="t" r="r" b="b"/>
              <a:pathLst>
                <a:path w="2691765" h="2004060">
                  <a:moveTo>
                    <a:pt x="19176" y="935228"/>
                  </a:moveTo>
                  <a:lnTo>
                    <a:pt x="18331" y="922831"/>
                  </a:lnTo>
                  <a:lnTo>
                    <a:pt x="23368" y="908161"/>
                  </a:lnTo>
                  <a:lnTo>
                    <a:pt x="31071" y="892704"/>
                  </a:lnTo>
                  <a:lnTo>
                    <a:pt x="38226" y="877951"/>
                  </a:lnTo>
                  <a:lnTo>
                    <a:pt x="45176" y="863518"/>
                  </a:lnTo>
                  <a:lnTo>
                    <a:pt x="52959" y="849455"/>
                  </a:lnTo>
                  <a:lnTo>
                    <a:pt x="60551" y="835320"/>
                  </a:lnTo>
                  <a:lnTo>
                    <a:pt x="77660" y="766651"/>
                  </a:lnTo>
                  <a:lnTo>
                    <a:pt x="86105" y="715772"/>
                  </a:lnTo>
                  <a:lnTo>
                    <a:pt x="83956" y="691848"/>
                  </a:lnTo>
                  <a:lnTo>
                    <a:pt x="81962" y="667924"/>
                  </a:lnTo>
                  <a:lnTo>
                    <a:pt x="76580" y="620268"/>
                  </a:lnTo>
                  <a:lnTo>
                    <a:pt x="55346" y="567922"/>
                  </a:lnTo>
                  <a:lnTo>
                    <a:pt x="47878" y="553466"/>
                  </a:lnTo>
                  <a:lnTo>
                    <a:pt x="45692" y="541506"/>
                  </a:lnTo>
                  <a:lnTo>
                    <a:pt x="33660" y="493772"/>
                  </a:lnTo>
                  <a:lnTo>
                    <a:pt x="28178" y="482060"/>
                  </a:lnTo>
                  <a:lnTo>
                    <a:pt x="22957" y="470300"/>
                  </a:lnTo>
                  <a:lnTo>
                    <a:pt x="12269" y="418621"/>
                  </a:lnTo>
                  <a:lnTo>
                    <a:pt x="6111" y="374761"/>
                  </a:lnTo>
                  <a:lnTo>
                    <a:pt x="0" y="324485"/>
                  </a:lnTo>
                  <a:lnTo>
                    <a:pt x="4532" y="283872"/>
                  </a:lnTo>
                  <a:lnTo>
                    <a:pt x="8921" y="243236"/>
                  </a:lnTo>
                  <a:lnTo>
                    <a:pt x="13644" y="202648"/>
                  </a:lnTo>
                  <a:lnTo>
                    <a:pt x="19176" y="162179"/>
                  </a:lnTo>
                  <a:lnTo>
                    <a:pt x="20111" y="154392"/>
                  </a:lnTo>
                  <a:lnTo>
                    <a:pt x="44142" y="124174"/>
                  </a:lnTo>
                  <a:lnTo>
                    <a:pt x="95630" y="105029"/>
                  </a:lnTo>
                  <a:lnTo>
                    <a:pt x="145869" y="90420"/>
                  </a:lnTo>
                  <a:lnTo>
                    <a:pt x="162687" y="85851"/>
                  </a:lnTo>
                  <a:lnTo>
                    <a:pt x="172053" y="78458"/>
                  </a:lnTo>
                  <a:lnTo>
                    <a:pt x="181324" y="70897"/>
                  </a:lnTo>
                  <a:lnTo>
                    <a:pt x="190833" y="63670"/>
                  </a:lnTo>
                  <a:lnTo>
                    <a:pt x="200913" y="57276"/>
                  </a:lnTo>
                  <a:lnTo>
                    <a:pt x="250942" y="37623"/>
                  </a:lnTo>
                  <a:lnTo>
                    <a:pt x="303006" y="28733"/>
                  </a:lnTo>
                  <a:lnTo>
                    <a:pt x="356665" y="24558"/>
                  </a:lnTo>
                  <a:lnTo>
                    <a:pt x="411479" y="19050"/>
                  </a:lnTo>
                  <a:lnTo>
                    <a:pt x="435494" y="14984"/>
                  </a:lnTo>
                  <a:lnTo>
                    <a:pt x="459390" y="10144"/>
                  </a:lnTo>
                  <a:lnTo>
                    <a:pt x="483238" y="4994"/>
                  </a:lnTo>
                  <a:lnTo>
                    <a:pt x="507110" y="0"/>
                  </a:lnTo>
                  <a:lnTo>
                    <a:pt x="1884933" y="9525"/>
                  </a:lnTo>
                  <a:lnTo>
                    <a:pt x="1965084" y="10118"/>
                  </a:lnTo>
                  <a:lnTo>
                    <a:pt x="2035308" y="10312"/>
                  </a:lnTo>
                  <a:lnTo>
                    <a:pt x="2096404" y="10173"/>
                  </a:lnTo>
                  <a:lnTo>
                    <a:pt x="2149170" y="9771"/>
                  </a:lnTo>
                  <a:lnTo>
                    <a:pt x="2194403" y="9173"/>
                  </a:lnTo>
                  <a:lnTo>
                    <a:pt x="2232903" y="8447"/>
                  </a:lnTo>
                  <a:lnTo>
                    <a:pt x="2292896" y="6885"/>
                  </a:lnTo>
                  <a:lnTo>
                    <a:pt x="2315984" y="6185"/>
                  </a:lnTo>
                  <a:lnTo>
                    <a:pt x="2335533" y="5631"/>
                  </a:lnTo>
                  <a:lnTo>
                    <a:pt x="2352339" y="5289"/>
                  </a:lnTo>
                  <a:lnTo>
                    <a:pt x="2367202" y="5228"/>
                  </a:lnTo>
                  <a:lnTo>
                    <a:pt x="2380919" y="5517"/>
                  </a:lnTo>
                  <a:lnTo>
                    <a:pt x="2423179" y="9159"/>
                  </a:lnTo>
                  <a:lnTo>
                    <a:pt x="2483866" y="18398"/>
                  </a:lnTo>
                  <a:lnTo>
                    <a:pt x="2545206" y="28575"/>
                  </a:lnTo>
                  <a:lnTo>
                    <a:pt x="2552763" y="32982"/>
                  </a:lnTo>
                  <a:lnTo>
                    <a:pt x="2560605" y="37068"/>
                  </a:lnTo>
                  <a:lnTo>
                    <a:pt x="2584573" y="68476"/>
                  </a:lnTo>
                  <a:lnTo>
                    <a:pt x="2598519" y="120261"/>
                  </a:lnTo>
                  <a:lnTo>
                    <a:pt x="2609421" y="186421"/>
                  </a:lnTo>
                  <a:lnTo>
                    <a:pt x="2612020" y="209084"/>
                  </a:lnTo>
                  <a:lnTo>
                    <a:pt x="2614368" y="218946"/>
                  </a:lnTo>
                  <a:lnTo>
                    <a:pt x="2621787" y="248157"/>
                  </a:lnTo>
                  <a:lnTo>
                    <a:pt x="2623990" y="276770"/>
                  </a:lnTo>
                  <a:lnTo>
                    <a:pt x="2626074" y="305419"/>
                  </a:lnTo>
                  <a:lnTo>
                    <a:pt x="2628395" y="334043"/>
                  </a:lnTo>
                  <a:lnTo>
                    <a:pt x="2631312" y="362585"/>
                  </a:lnTo>
                  <a:lnTo>
                    <a:pt x="2633604" y="374564"/>
                  </a:lnTo>
                  <a:lnTo>
                    <a:pt x="2636789" y="386413"/>
                  </a:lnTo>
                  <a:lnTo>
                    <a:pt x="2639617" y="398285"/>
                  </a:lnTo>
                  <a:lnTo>
                    <a:pt x="2640837" y="410337"/>
                  </a:lnTo>
                  <a:lnTo>
                    <a:pt x="2640949" y="461272"/>
                  </a:lnTo>
                  <a:lnTo>
                    <a:pt x="2641111" y="512283"/>
                  </a:lnTo>
                  <a:lnTo>
                    <a:pt x="2641063" y="563334"/>
                  </a:lnTo>
                  <a:lnTo>
                    <a:pt x="2640545" y="614388"/>
                  </a:lnTo>
                  <a:lnTo>
                    <a:pt x="2639296" y="665409"/>
                  </a:lnTo>
                  <a:lnTo>
                    <a:pt x="2637056" y="716359"/>
                  </a:lnTo>
                  <a:lnTo>
                    <a:pt x="2633565" y="767204"/>
                  </a:lnTo>
                  <a:lnTo>
                    <a:pt x="2628562" y="817904"/>
                  </a:lnTo>
                  <a:lnTo>
                    <a:pt x="2621787" y="868426"/>
                  </a:lnTo>
                  <a:lnTo>
                    <a:pt x="2614626" y="904216"/>
                  </a:lnTo>
                  <a:lnTo>
                    <a:pt x="2612135" y="916178"/>
                  </a:lnTo>
                  <a:lnTo>
                    <a:pt x="2612141" y="960987"/>
                  </a:lnTo>
                  <a:lnTo>
                    <a:pt x="2614507" y="1006812"/>
                  </a:lnTo>
                  <a:lnTo>
                    <a:pt x="2618861" y="1053492"/>
                  </a:lnTo>
                  <a:lnTo>
                    <a:pt x="2624829" y="1100867"/>
                  </a:lnTo>
                  <a:lnTo>
                    <a:pt x="2632039" y="1148776"/>
                  </a:lnTo>
                  <a:lnTo>
                    <a:pt x="2640119" y="1197059"/>
                  </a:lnTo>
                  <a:lnTo>
                    <a:pt x="2648695" y="1245556"/>
                  </a:lnTo>
                  <a:lnTo>
                    <a:pt x="2657395" y="1294106"/>
                  </a:lnTo>
                  <a:lnTo>
                    <a:pt x="2665846" y="1342548"/>
                  </a:lnTo>
                  <a:lnTo>
                    <a:pt x="2673675" y="1390723"/>
                  </a:lnTo>
                  <a:lnTo>
                    <a:pt x="2680509" y="1438470"/>
                  </a:lnTo>
                  <a:lnTo>
                    <a:pt x="2685976" y="1485628"/>
                  </a:lnTo>
                  <a:lnTo>
                    <a:pt x="2689703" y="1532037"/>
                  </a:lnTo>
                  <a:lnTo>
                    <a:pt x="2691317" y="1577537"/>
                  </a:lnTo>
                  <a:lnTo>
                    <a:pt x="2690446" y="1621966"/>
                  </a:lnTo>
                  <a:lnTo>
                    <a:pt x="2686716" y="1665166"/>
                  </a:lnTo>
                  <a:lnTo>
                    <a:pt x="2679754" y="1706975"/>
                  </a:lnTo>
                  <a:lnTo>
                    <a:pt x="2669189" y="1747232"/>
                  </a:lnTo>
                  <a:lnTo>
                    <a:pt x="2654647" y="1785779"/>
                  </a:lnTo>
                  <a:lnTo>
                    <a:pt x="2635756" y="1822453"/>
                  </a:lnTo>
                  <a:lnTo>
                    <a:pt x="2612142" y="1857095"/>
                  </a:lnTo>
                  <a:lnTo>
                    <a:pt x="2583433" y="1889544"/>
                  </a:lnTo>
                  <a:lnTo>
                    <a:pt x="2526029" y="1946795"/>
                  </a:lnTo>
                  <a:lnTo>
                    <a:pt x="2514494" y="1958824"/>
                  </a:lnTo>
                  <a:lnTo>
                    <a:pt x="2478151" y="1975434"/>
                  </a:lnTo>
                  <a:lnTo>
                    <a:pt x="2418629" y="1984584"/>
                  </a:lnTo>
                  <a:lnTo>
                    <a:pt x="2352690" y="1993904"/>
                  </a:lnTo>
                  <a:lnTo>
                    <a:pt x="2299253" y="2001146"/>
                  </a:lnTo>
                  <a:lnTo>
                    <a:pt x="2277236" y="2004060"/>
                  </a:lnTo>
                  <a:lnTo>
                    <a:pt x="2225931" y="2002445"/>
                  </a:lnTo>
                  <a:lnTo>
                    <a:pt x="2174611" y="2001024"/>
                  </a:lnTo>
                  <a:lnTo>
                    <a:pt x="2123280" y="1999723"/>
                  </a:lnTo>
                  <a:lnTo>
                    <a:pt x="2071942" y="1998471"/>
                  </a:lnTo>
                  <a:lnTo>
                    <a:pt x="2020602" y="1997195"/>
                  </a:lnTo>
                  <a:lnTo>
                    <a:pt x="1969262" y="1995822"/>
                  </a:lnTo>
                  <a:lnTo>
                    <a:pt x="1917928" y="1994280"/>
                  </a:lnTo>
                  <a:lnTo>
                    <a:pt x="1866602" y="1992497"/>
                  </a:lnTo>
                  <a:lnTo>
                    <a:pt x="1815290" y="1990399"/>
                  </a:lnTo>
                  <a:lnTo>
                    <a:pt x="1763995" y="1987915"/>
                  </a:lnTo>
                  <a:lnTo>
                    <a:pt x="1712722" y="1984971"/>
                  </a:lnTo>
                  <a:lnTo>
                    <a:pt x="1676288" y="1972177"/>
                  </a:lnTo>
                  <a:lnTo>
                    <a:pt x="1628568" y="1942682"/>
                  </a:lnTo>
                  <a:lnTo>
                    <a:pt x="1605200" y="1889539"/>
                  </a:lnTo>
                  <a:lnTo>
                    <a:pt x="1603057" y="1851361"/>
                  </a:lnTo>
                  <a:lnTo>
                    <a:pt x="1600723" y="1813202"/>
                  </a:lnTo>
                  <a:lnTo>
                    <a:pt x="1597913" y="1775079"/>
                  </a:lnTo>
                  <a:lnTo>
                    <a:pt x="1595639" y="1755917"/>
                  </a:lnTo>
                  <a:lnTo>
                    <a:pt x="1592675" y="1736852"/>
                  </a:lnTo>
                  <a:lnTo>
                    <a:pt x="1589948" y="1717786"/>
                  </a:lnTo>
                  <a:lnTo>
                    <a:pt x="1586778" y="1645652"/>
                  </a:lnTo>
                  <a:lnTo>
                    <a:pt x="1585590" y="1592657"/>
                  </a:lnTo>
                  <a:lnTo>
                    <a:pt x="1584701" y="1539644"/>
                  </a:lnTo>
                  <a:lnTo>
                    <a:pt x="1583987" y="1486618"/>
                  </a:lnTo>
                  <a:lnTo>
                    <a:pt x="1583326" y="1433586"/>
                  </a:lnTo>
                  <a:lnTo>
                    <a:pt x="1582594" y="1380551"/>
                  </a:lnTo>
                  <a:lnTo>
                    <a:pt x="1581667" y="1327519"/>
                  </a:lnTo>
                  <a:lnTo>
                    <a:pt x="1580422" y="1274495"/>
                  </a:lnTo>
                  <a:lnTo>
                    <a:pt x="1578736" y="1221486"/>
                  </a:lnTo>
                  <a:lnTo>
                    <a:pt x="1570593" y="1180036"/>
                  </a:lnTo>
                  <a:lnTo>
                    <a:pt x="1559686" y="1135634"/>
                  </a:lnTo>
                  <a:lnTo>
                    <a:pt x="1528159" y="1093565"/>
                  </a:lnTo>
                  <a:lnTo>
                    <a:pt x="1492630" y="1059307"/>
                  </a:lnTo>
                  <a:lnTo>
                    <a:pt x="1490696" y="1051911"/>
                  </a:lnTo>
                  <a:lnTo>
                    <a:pt x="1468647" y="1017942"/>
                  </a:lnTo>
                  <a:lnTo>
                    <a:pt x="1416177" y="1002030"/>
                  </a:lnTo>
                  <a:lnTo>
                    <a:pt x="1401689" y="997481"/>
                  </a:lnTo>
                  <a:lnTo>
                    <a:pt x="1387332" y="992695"/>
                  </a:lnTo>
                  <a:lnTo>
                    <a:pt x="1373046" y="987813"/>
                  </a:lnTo>
                  <a:lnTo>
                    <a:pt x="1358772" y="982980"/>
                  </a:lnTo>
                  <a:lnTo>
                    <a:pt x="1309298" y="984364"/>
                  </a:lnTo>
                  <a:lnTo>
                    <a:pt x="1259816" y="985505"/>
                  </a:lnTo>
                  <a:lnTo>
                    <a:pt x="1210341" y="986647"/>
                  </a:lnTo>
                  <a:lnTo>
                    <a:pt x="1160888" y="988031"/>
                  </a:lnTo>
                  <a:lnTo>
                    <a:pt x="1111469" y="989903"/>
                  </a:lnTo>
                  <a:lnTo>
                    <a:pt x="1062101" y="992505"/>
                  </a:lnTo>
                  <a:lnTo>
                    <a:pt x="1018797" y="995231"/>
                  </a:lnTo>
                  <a:lnTo>
                    <a:pt x="975518" y="998696"/>
                  </a:lnTo>
                  <a:lnTo>
                    <a:pt x="932477" y="1003827"/>
                  </a:lnTo>
                  <a:lnTo>
                    <a:pt x="889888" y="1011555"/>
                  </a:lnTo>
                  <a:lnTo>
                    <a:pt x="844147" y="1021742"/>
                  </a:lnTo>
                  <a:lnTo>
                    <a:pt x="818044" y="1027561"/>
                  </a:lnTo>
                  <a:lnTo>
                    <a:pt x="801481" y="1031144"/>
                  </a:lnTo>
                  <a:lnTo>
                    <a:pt x="784356" y="1034621"/>
                  </a:lnTo>
                  <a:lnTo>
                    <a:pt x="756571" y="1040124"/>
                  </a:lnTo>
                  <a:lnTo>
                    <a:pt x="708025" y="1049782"/>
                  </a:lnTo>
                  <a:lnTo>
                    <a:pt x="657004" y="1048903"/>
                  </a:lnTo>
                  <a:lnTo>
                    <a:pt x="605971" y="1048294"/>
                  </a:lnTo>
                  <a:lnTo>
                    <a:pt x="554928" y="1047820"/>
                  </a:lnTo>
                  <a:lnTo>
                    <a:pt x="503883" y="1047346"/>
                  </a:lnTo>
                  <a:lnTo>
                    <a:pt x="452840" y="1046737"/>
                  </a:lnTo>
                  <a:lnTo>
                    <a:pt x="401804" y="1045859"/>
                  </a:lnTo>
                  <a:lnTo>
                    <a:pt x="350781" y="1044576"/>
                  </a:lnTo>
                  <a:lnTo>
                    <a:pt x="299775" y="1042753"/>
                  </a:lnTo>
                  <a:lnTo>
                    <a:pt x="248792" y="1040257"/>
                  </a:lnTo>
                  <a:lnTo>
                    <a:pt x="212788" y="1026505"/>
                  </a:lnTo>
                  <a:lnTo>
                    <a:pt x="200913" y="1021080"/>
                  </a:lnTo>
                  <a:lnTo>
                    <a:pt x="193803" y="1018538"/>
                  </a:lnTo>
                  <a:lnTo>
                    <a:pt x="186610" y="1016174"/>
                  </a:lnTo>
                  <a:lnTo>
                    <a:pt x="179393" y="1013882"/>
                  </a:lnTo>
                  <a:lnTo>
                    <a:pt x="172212" y="1011555"/>
                  </a:lnTo>
                  <a:lnTo>
                    <a:pt x="165226" y="1006471"/>
                  </a:lnTo>
                  <a:lnTo>
                    <a:pt x="158337" y="1001172"/>
                  </a:lnTo>
                  <a:lnTo>
                    <a:pt x="151209" y="996303"/>
                  </a:lnTo>
                  <a:lnTo>
                    <a:pt x="143509" y="992505"/>
                  </a:lnTo>
                  <a:lnTo>
                    <a:pt x="107995" y="982091"/>
                  </a:lnTo>
                  <a:lnTo>
                    <a:pt x="97615" y="982726"/>
                  </a:lnTo>
                  <a:lnTo>
                    <a:pt x="93450" y="981075"/>
                  </a:lnTo>
                  <a:lnTo>
                    <a:pt x="76580" y="963803"/>
                  </a:lnTo>
                  <a:lnTo>
                    <a:pt x="58860" y="937299"/>
                  </a:lnTo>
                  <a:lnTo>
                    <a:pt x="41687" y="933513"/>
                  </a:lnTo>
                  <a:lnTo>
                    <a:pt x="27610" y="937728"/>
                  </a:lnTo>
                  <a:lnTo>
                    <a:pt x="19176" y="93522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45602" y="4358132"/>
            <a:ext cx="1102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1800" spc="-6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800" spc="-55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800" spc="6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1800" spc="-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v</a:t>
            </a:r>
            <a:r>
              <a:rPr sz="1800" spc="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800" spc="-8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1745" y="6013257"/>
            <a:ext cx="7042150" cy="6311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65" dirty="0">
                <a:latin typeface="Trebuchet MS"/>
                <a:cs typeface="Trebuchet MS"/>
              </a:rPr>
              <a:t>Circuit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puissance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pour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commander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un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MCC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en </a:t>
            </a:r>
            <a:r>
              <a:rPr sz="1800" spc="-30" dirty="0">
                <a:latin typeface="Trebuchet MS"/>
                <a:cs typeface="Trebuchet MS"/>
              </a:rPr>
              <a:t>deux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rotation</a:t>
            </a:r>
            <a:endParaRPr sz="1800">
              <a:latin typeface="Trebuchet MS"/>
              <a:cs typeface="Trebuchet MS"/>
            </a:endParaRPr>
          </a:p>
          <a:p>
            <a:pPr marL="86995" algn="ctr">
              <a:lnSpc>
                <a:spcPct val="100000"/>
              </a:lnSpc>
              <a:spcBef>
                <a:spcPts val="1190"/>
              </a:spcBef>
            </a:pP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AUTOMATISATION</a:t>
            </a:r>
            <a:r>
              <a:rPr sz="1200" spc="-85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INDUSTRIELLE</a:t>
            </a:r>
            <a:r>
              <a:rPr sz="1200" spc="-5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spc="120" dirty="0">
                <a:solidFill>
                  <a:srgbClr val="627083"/>
                </a:solidFill>
                <a:latin typeface="Trebuchet MS"/>
                <a:cs typeface="Trebuchet MS"/>
              </a:rPr>
              <a:t>-</a:t>
            </a:r>
            <a:r>
              <a:rPr sz="1200" spc="-6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627083"/>
                </a:solidFill>
                <a:latin typeface="Trebuchet MS"/>
                <a:cs typeface="Trebuchet MS"/>
              </a:rPr>
              <a:t>NIVEAU</a:t>
            </a:r>
            <a:r>
              <a:rPr sz="1200" spc="-4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20169" y="6435186"/>
            <a:ext cx="24384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71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7C0D613-C38A-2989-622B-F8DAE9310B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fr-FR"/>
              <a:t>AUTOMATISATION</a:t>
            </a:r>
            <a:r>
              <a:rPr lang="fr-FR" spc="-85"/>
              <a:t> </a:t>
            </a:r>
            <a:r>
              <a:rPr lang="fr-FR"/>
              <a:t>INDUSTRIELLE</a:t>
            </a:r>
            <a:r>
              <a:rPr lang="fr-FR" spc="-55"/>
              <a:t> </a:t>
            </a:r>
            <a:r>
              <a:rPr lang="fr-FR" spc="120"/>
              <a:t>-</a:t>
            </a:r>
            <a:r>
              <a:rPr lang="fr-FR" spc="-65"/>
              <a:t> </a:t>
            </a:r>
            <a:r>
              <a:rPr lang="fr-FR" spc="5"/>
              <a:t>NIVEAU</a:t>
            </a:r>
            <a:r>
              <a:rPr lang="fr-FR" spc="-40"/>
              <a:t> </a:t>
            </a:r>
            <a:r>
              <a:rPr lang="fr-FR"/>
              <a:t>1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F75D592-8C5A-FE77-CBAE-53D1C13924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71</a:t>
            </a:fld>
            <a:endParaRPr lang="fr-FR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094470" cy="1969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actionneurs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85" dirty="0">
                <a:latin typeface="Trebuchet MS"/>
                <a:cs typeface="Trebuchet MS"/>
              </a:rPr>
              <a:t>Trois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exemples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commande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d’un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actionneur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(Moteur)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API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b="1" spc="-25" dirty="0">
                <a:latin typeface="Trebuchet MS"/>
                <a:cs typeface="Trebuchet MS"/>
              </a:rPr>
              <a:t>Com</a:t>
            </a:r>
            <a:r>
              <a:rPr sz="2000" b="1" spc="-35" dirty="0">
                <a:latin typeface="Trebuchet MS"/>
                <a:cs typeface="Trebuchet MS"/>
              </a:rPr>
              <a:t>m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30" dirty="0">
                <a:latin typeface="Trebuchet MS"/>
                <a:cs typeface="Trebuchet MS"/>
              </a:rPr>
              <a:t>n</a:t>
            </a:r>
            <a:r>
              <a:rPr sz="2000" b="1" spc="-65" dirty="0">
                <a:latin typeface="Trebuchet MS"/>
                <a:cs typeface="Trebuchet MS"/>
              </a:rPr>
              <a:t>de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</a:t>
            </a:r>
            <a:r>
              <a:rPr sz="2000" b="1" spc="-140" dirty="0">
                <a:latin typeface="Trebuchet MS"/>
                <a:cs typeface="Trebuchet MS"/>
              </a:rPr>
              <a:t>’un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210" dirty="0">
                <a:latin typeface="Trebuchet MS"/>
                <a:cs typeface="Trebuchet MS"/>
              </a:rPr>
              <a:t>M</a:t>
            </a:r>
            <a:r>
              <a:rPr sz="2000" b="1" spc="-70" dirty="0">
                <a:latin typeface="Trebuchet MS"/>
                <a:cs typeface="Trebuchet MS"/>
              </a:rPr>
              <a:t>o</a:t>
            </a:r>
            <a:r>
              <a:rPr sz="2000" b="1" spc="-130" dirty="0">
                <a:latin typeface="Trebuchet MS"/>
                <a:cs typeface="Trebuchet MS"/>
              </a:rPr>
              <a:t>t</a:t>
            </a:r>
            <a:r>
              <a:rPr sz="2000" b="1" spc="-150" dirty="0">
                <a:latin typeface="Trebuchet MS"/>
                <a:cs typeface="Trebuchet MS"/>
              </a:rPr>
              <a:t>e</a:t>
            </a:r>
            <a:r>
              <a:rPr sz="2000" b="1" spc="-165" dirty="0">
                <a:latin typeface="Trebuchet MS"/>
                <a:cs typeface="Trebuchet MS"/>
              </a:rPr>
              <a:t>u</a:t>
            </a:r>
            <a:r>
              <a:rPr sz="2000" b="1" spc="-114" dirty="0">
                <a:latin typeface="Trebuchet MS"/>
                <a:cs typeface="Trebuchet MS"/>
              </a:rPr>
              <a:t>r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90" dirty="0">
                <a:latin typeface="Trebuchet MS"/>
                <a:cs typeface="Trebuchet MS"/>
              </a:rPr>
              <a:t>à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85" dirty="0">
                <a:latin typeface="Trebuchet MS"/>
                <a:cs typeface="Trebuchet MS"/>
              </a:rPr>
              <a:t>c</a:t>
            </a:r>
            <a:r>
              <a:rPr sz="2000" b="1" spc="-120" dirty="0">
                <a:latin typeface="Trebuchet MS"/>
                <a:cs typeface="Trebuchet MS"/>
              </a:rPr>
              <a:t>our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40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t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c</a:t>
            </a:r>
            <a:r>
              <a:rPr sz="2000" b="1" spc="-75" dirty="0">
                <a:latin typeface="Trebuchet MS"/>
                <a:cs typeface="Trebuchet MS"/>
              </a:rPr>
              <a:t>o</a:t>
            </a:r>
            <a:r>
              <a:rPr sz="2000" b="1" spc="-140" dirty="0">
                <a:latin typeface="Trebuchet MS"/>
                <a:cs typeface="Trebuchet MS"/>
              </a:rPr>
              <a:t>n</a:t>
            </a:r>
            <a:r>
              <a:rPr sz="2000" b="1" spc="-110" dirty="0">
                <a:latin typeface="Trebuchet MS"/>
                <a:cs typeface="Trebuchet MS"/>
              </a:rPr>
              <a:t>tinu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90" dirty="0">
                <a:latin typeface="Trebuchet MS"/>
                <a:cs typeface="Trebuchet MS"/>
              </a:rPr>
              <a:t>à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20" dirty="0">
                <a:latin typeface="Trebuchet MS"/>
                <a:cs typeface="Trebuchet MS"/>
              </a:rPr>
              <a:t>aim</a:t>
            </a:r>
            <a:r>
              <a:rPr sz="2000" b="1" spc="10" dirty="0">
                <a:latin typeface="Trebuchet MS"/>
                <a:cs typeface="Trebuchet MS"/>
              </a:rPr>
              <a:t>a</a:t>
            </a:r>
            <a:r>
              <a:rPr sz="2000" b="1" spc="-140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p</a:t>
            </a:r>
            <a:r>
              <a:rPr sz="2000" b="1" spc="-150" dirty="0">
                <a:latin typeface="Trebuchet MS"/>
                <a:cs typeface="Trebuchet MS"/>
              </a:rPr>
              <a:t>e</a:t>
            </a:r>
            <a:r>
              <a:rPr sz="2000" b="1" spc="-45" dirty="0">
                <a:latin typeface="Trebuchet MS"/>
                <a:cs typeface="Trebuchet MS"/>
              </a:rPr>
              <a:t>rma</a:t>
            </a:r>
            <a:r>
              <a:rPr sz="2000" b="1" spc="-55" dirty="0">
                <a:latin typeface="Trebuchet MS"/>
                <a:cs typeface="Trebuchet MS"/>
              </a:rPr>
              <a:t>n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40" dirty="0">
                <a:latin typeface="Trebuchet MS"/>
                <a:cs typeface="Trebuchet MS"/>
              </a:rPr>
              <a:t>n</a:t>
            </a:r>
            <a:r>
              <a:rPr sz="2000" b="1" spc="-100" dirty="0">
                <a:latin typeface="Trebuchet MS"/>
                <a:cs typeface="Trebuchet MS"/>
              </a:rPr>
              <a:t>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p</a:t>
            </a:r>
            <a:r>
              <a:rPr sz="2000" b="1" spc="-30" dirty="0">
                <a:latin typeface="Trebuchet MS"/>
                <a:cs typeface="Trebuchet MS"/>
              </a:rPr>
              <a:t>ar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AP</a:t>
            </a:r>
            <a:r>
              <a:rPr sz="2000" b="1" spc="30" dirty="0">
                <a:latin typeface="Trebuchet MS"/>
                <a:cs typeface="Trebuchet MS"/>
              </a:rPr>
              <a:t>I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5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95827" y="3429000"/>
            <a:ext cx="4838700" cy="2597150"/>
            <a:chOff x="3195827" y="3429000"/>
            <a:chExt cx="4838700" cy="2597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5827" y="3429000"/>
              <a:ext cx="4838700" cy="25968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73217" y="3841280"/>
              <a:ext cx="2449195" cy="1807845"/>
            </a:xfrm>
            <a:custGeom>
              <a:avLst/>
              <a:gdLst/>
              <a:ahLst/>
              <a:cxnLst/>
              <a:rect l="l" t="t" r="r" b="b"/>
              <a:pathLst>
                <a:path w="2449195" h="1807845">
                  <a:moveTo>
                    <a:pt x="84709" y="1722716"/>
                  </a:moveTo>
                  <a:lnTo>
                    <a:pt x="73011" y="1688132"/>
                  </a:lnTo>
                  <a:lnTo>
                    <a:pt x="68076" y="1673895"/>
                  </a:lnTo>
                  <a:lnTo>
                    <a:pt x="67460" y="1671568"/>
                  </a:lnTo>
                  <a:lnTo>
                    <a:pt x="68719" y="1672713"/>
                  </a:lnTo>
                  <a:lnTo>
                    <a:pt x="69409" y="1668893"/>
                  </a:lnTo>
                  <a:lnTo>
                    <a:pt x="67087" y="1651670"/>
                  </a:lnTo>
                  <a:lnTo>
                    <a:pt x="59309" y="1612607"/>
                  </a:lnTo>
                  <a:lnTo>
                    <a:pt x="47613" y="1562046"/>
                  </a:lnTo>
                  <a:lnTo>
                    <a:pt x="42955" y="1549574"/>
                  </a:lnTo>
                  <a:lnTo>
                    <a:pt x="42375" y="1552205"/>
                  </a:lnTo>
                  <a:lnTo>
                    <a:pt x="42483" y="1557856"/>
                  </a:lnTo>
                  <a:lnTo>
                    <a:pt x="42925" y="1564363"/>
                  </a:lnTo>
                  <a:lnTo>
                    <a:pt x="43344" y="1569557"/>
                  </a:lnTo>
                  <a:lnTo>
                    <a:pt x="43383" y="1571273"/>
                  </a:lnTo>
                  <a:lnTo>
                    <a:pt x="42686" y="1567342"/>
                  </a:lnTo>
                  <a:lnTo>
                    <a:pt x="40895" y="1555599"/>
                  </a:lnTo>
                  <a:lnTo>
                    <a:pt x="37655" y="1533877"/>
                  </a:lnTo>
                  <a:lnTo>
                    <a:pt x="32609" y="1500008"/>
                  </a:lnTo>
                  <a:lnTo>
                    <a:pt x="25400" y="1451825"/>
                  </a:lnTo>
                  <a:lnTo>
                    <a:pt x="21957" y="1425282"/>
                  </a:lnTo>
                  <a:lnTo>
                    <a:pt x="17573" y="1389024"/>
                  </a:lnTo>
                  <a:lnTo>
                    <a:pt x="12880" y="1352384"/>
                  </a:lnTo>
                  <a:lnTo>
                    <a:pt x="8509" y="1324698"/>
                  </a:lnTo>
                  <a:lnTo>
                    <a:pt x="6822" y="1318283"/>
                  </a:lnTo>
                  <a:lnTo>
                    <a:pt x="4635" y="1311950"/>
                  </a:lnTo>
                  <a:lnTo>
                    <a:pt x="2258" y="1305642"/>
                  </a:lnTo>
                  <a:lnTo>
                    <a:pt x="0" y="1299298"/>
                  </a:lnTo>
                  <a:lnTo>
                    <a:pt x="964" y="1252142"/>
                  </a:lnTo>
                  <a:lnTo>
                    <a:pt x="1620" y="1204955"/>
                  </a:lnTo>
                  <a:lnTo>
                    <a:pt x="2202" y="1157753"/>
                  </a:lnTo>
                  <a:lnTo>
                    <a:pt x="2947" y="1110550"/>
                  </a:lnTo>
                  <a:lnTo>
                    <a:pt x="4089" y="1063363"/>
                  </a:lnTo>
                  <a:lnTo>
                    <a:pt x="5864" y="1016207"/>
                  </a:lnTo>
                  <a:lnTo>
                    <a:pt x="8509" y="969098"/>
                  </a:lnTo>
                  <a:lnTo>
                    <a:pt x="20891" y="925569"/>
                  </a:lnTo>
                  <a:lnTo>
                    <a:pt x="50800" y="892898"/>
                  </a:lnTo>
                  <a:lnTo>
                    <a:pt x="90945" y="873677"/>
                  </a:lnTo>
                  <a:lnTo>
                    <a:pt x="103800" y="869828"/>
                  </a:lnTo>
                  <a:lnTo>
                    <a:pt x="110109" y="867498"/>
                  </a:lnTo>
                  <a:lnTo>
                    <a:pt x="137856" y="854439"/>
                  </a:lnTo>
                  <a:lnTo>
                    <a:pt x="144446" y="850274"/>
                  </a:lnTo>
                  <a:lnTo>
                    <a:pt x="152917" y="848371"/>
                  </a:lnTo>
                  <a:lnTo>
                    <a:pt x="186309" y="842098"/>
                  </a:lnTo>
                  <a:lnTo>
                    <a:pt x="194732" y="837798"/>
                  </a:lnTo>
                  <a:lnTo>
                    <a:pt x="203120" y="833414"/>
                  </a:lnTo>
                  <a:lnTo>
                    <a:pt x="211580" y="829150"/>
                  </a:lnTo>
                  <a:lnTo>
                    <a:pt x="220218" y="825207"/>
                  </a:lnTo>
                  <a:lnTo>
                    <a:pt x="226490" y="822931"/>
                  </a:lnTo>
                  <a:lnTo>
                    <a:pt x="232965" y="821095"/>
                  </a:lnTo>
                  <a:lnTo>
                    <a:pt x="239416" y="819188"/>
                  </a:lnTo>
                  <a:lnTo>
                    <a:pt x="245618" y="816698"/>
                  </a:lnTo>
                  <a:lnTo>
                    <a:pt x="269619" y="802889"/>
                  </a:lnTo>
                  <a:lnTo>
                    <a:pt x="270748" y="799664"/>
                  </a:lnTo>
                  <a:lnTo>
                    <a:pt x="274139" y="798607"/>
                  </a:lnTo>
                  <a:lnTo>
                    <a:pt x="304927" y="791298"/>
                  </a:lnTo>
                  <a:lnTo>
                    <a:pt x="353203" y="792010"/>
                  </a:lnTo>
                  <a:lnTo>
                    <a:pt x="401484" y="792524"/>
                  </a:lnTo>
                  <a:lnTo>
                    <a:pt x="449769" y="792928"/>
                  </a:lnTo>
                  <a:lnTo>
                    <a:pt x="498054" y="793306"/>
                  </a:lnTo>
                  <a:lnTo>
                    <a:pt x="546338" y="793743"/>
                  </a:lnTo>
                  <a:lnTo>
                    <a:pt x="594618" y="794325"/>
                  </a:lnTo>
                  <a:lnTo>
                    <a:pt x="642891" y="795137"/>
                  </a:lnTo>
                  <a:lnTo>
                    <a:pt x="691157" y="796264"/>
                  </a:lnTo>
                  <a:lnTo>
                    <a:pt x="739412" y="797793"/>
                  </a:lnTo>
                  <a:lnTo>
                    <a:pt x="787654" y="799807"/>
                  </a:lnTo>
                  <a:lnTo>
                    <a:pt x="843184" y="815079"/>
                  </a:lnTo>
                  <a:lnTo>
                    <a:pt x="869878" y="825989"/>
                  </a:lnTo>
                  <a:lnTo>
                    <a:pt x="897763" y="833589"/>
                  </a:lnTo>
                  <a:lnTo>
                    <a:pt x="925129" y="836937"/>
                  </a:lnTo>
                  <a:lnTo>
                    <a:pt x="952674" y="838939"/>
                  </a:lnTo>
                  <a:lnTo>
                    <a:pt x="980291" y="840393"/>
                  </a:lnTo>
                  <a:lnTo>
                    <a:pt x="1007872" y="842098"/>
                  </a:lnTo>
                  <a:lnTo>
                    <a:pt x="1056565" y="841357"/>
                  </a:lnTo>
                  <a:lnTo>
                    <a:pt x="1105290" y="841054"/>
                  </a:lnTo>
                  <a:lnTo>
                    <a:pt x="1154030" y="840924"/>
                  </a:lnTo>
                  <a:lnTo>
                    <a:pt x="1202769" y="840701"/>
                  </a:lnTo>
                  <a:lnTo>
                    <a:pt x="1251489" y="840121"/>
                  </a:lnTo>
                  <a:lnTo>
                    <a:pt x="1300176" y="838919"/>
                  </a:lnTo>
                  <a:lnTo>
                    <a:pt x="1348812" y="836830"/>
                  </a:lnTo>
                  <a:lnTo>
                    <a:pt x="1397381" y="833589"/>
                  </a:lnTo>
                  <a:lnTo>
                    <a:pt x="1431289" y="808189"/>
                  </a:lnTo>
                  <a:lnTo>
                    <a:pt x="1450774" y="770416"/>
                  </a:lnTo>
                  <a:lnTo>
                    <a:pt x="1456689" y="757389"/>
                  </a:lnTo>
                  <a:lnTo>
                    <a:pt x="1458501" y="725633"/>
                  </a:lnTo>
                  <a:lnTo>
                    <a:pt x="1460134" y="693841"/>
                  </a:lnTo>
                  <a:lnTo>
                    <a:pt x="1462172" y="662074"/>
                  </a:lnTo>
                  <a:lnTo>
                    <a:pt x="1465199" y="630389"/>
                  </a:lnTo>
                  <a:lnTo>
                    <a:pt x="1468945" y="607021"/>
                  </a:lnTo>
                  <a:lnTo>
                    <a:pt x="1473930" y="583844"/>
                  </a:lnTo>
                  <a:lnTo>
                    <a:pt x="1478772" y="560666"/>
                  </a:lnTo>
                  <a:lnTo>
                    <a:pt x="1482089" y="537298"/>
                  </a:lnTo>
                  <a:lnTo>
                    <a:pt x="1485401" y="488659"/>
                  </a:lnTo>
                  <a:lnTo>
                    <a:pt x="1487344" y="439937"/>
                  </a:lnTo>
                  <a:lnTo>
                    <a:pt x="1488787" y="391191"/>
                  </a:lnTo>
                  <a:lnTo>
                    <a:pt x="1490599" y="342480"/>
                  </a:lnTo>
                  <a:lnTo>
                    <a:pt x="1490702" y="298451"/>
                  </a:lnTo>
                  <a:lnTo>
                    <a:pt x="1490471" y="247802"/>
                  </a:lnTo>
                  <a:lnTo>
                    <a:pt x="1494528" y="195819"/>
                  </a:lnTo>
                  <a:lnTo>
                    <a:pt x="1507489" y="147789"/>
                  </a:lnTo>
                  <a:lnTo>
                    <a:pt x="1511506" y="139187"/>
                  </a:lnTo>
                  <a:lnTo>
                    <a:pt x="1515903" y="130787"/>
                  </a:lnTo>
                  <a:lnTo>
                    <a:pt x="1520348" y="122411"/>
                  </a:lnTo>
                  <a:lnTo>
                    <a:pt x="1524508" y="113880"/>
                  </a:lnTo>
                  <a:lnTo>
                    <a:pt x="1528111" y="102787"/>
                  </a:lnTo>
                  <a:lnTo>
                    <a:pt x="1530953" y="91242"/>
                  </a:lnTo>
                  <a:lnTo>
                    <a:pt x="1534795" y="80412"/>
                  </a:lnTo>
                  <a:lnTo>
                    <a:pt x="1541399" y="71462"/>
                  </a:lnTo>
                  <a:lnTo>
                    <a:pt x="1554595" y="62582"/>
                  </a:lnTo>
                  <a:lnTo>
                    <a:pt x="1569529" y="56333"/>
                  </a:lnTo>
                  <a:lnTo>
                    <a:pt x="1585225" y="51299"/>
                  </a:lnTo>
                  <a:lnTo>
                    <a:pt x="1600708" y="46062"/>
                  </a:lnTo>
                  <a:lnTo>
                    <a:pt x="1667414" y="24932"/>
                  </a:lnTo>
                  <a:lnTo>
                    <a:pt x="1736216" y="12280"/>
                  </a:lnTo>
                  <a:lnTo>
                    <a:pt x="1803876" y="7121"/>
                  </a:lnTo>
                  <a:lnTo>
                    <a:pt x="1837801" y="5547"/>
                  </a:lnTo>
                  <a:lnTo>
                    <a:pt x="1871726" y="3771"/>
                  </a:lnTo>
                  <a:lnTo>
                    <a:pt x="1922620" y="3975"/>
                  </a:lnTo>
                  <a:lnTo>
                    <a:pt x="1973625" y="2975"/>
                  </a:lnTo>
                  <a:lnTo>
                    <a:pt x="2024675" y="1496"/>
                  </a:lnTo>
                  <a:lnTo>
                    <a:pt x="2075703" y="263"/>
                  </a:lnTo>
                  <a:lnTo>
                    <a:pt x="2126642" y="0"/>
                  </a:lnTo>
                  <a:lnTo>
                    <a:pt x="2177424" y="1431"/>
                  </a:lnTo>
                  <a:lnTo>
                    <a:pt x="2227984" y="5283"/>
                  </a:lnTo>
                  <a:lnTo>
                    <a:pt x="2278253" y="12280"/>
                  </a:lnTo>
                  <a:lnTo>
                    <a:pt x="2320639" y="42617"/>
                  </a:lnTo>
                  <a:lnTo>
                    <a:pt x="2337438" y="66090"/>
                  </a:lnTo>
                  <a:lnTo>
                    <a:pt x="2354453" y="88480"/>
                  </a:lnTo>
                  <a:lnTo>
                    <a:pt x="2392108" y="135581"/>
                  </a:lnTo>
                  <a:lnTo>
                    <a:pt x="2415696" y="175289"/>
                  </a:lnTo>
                  <a:lnTo>
                    <a:pt x="2417524" y="185921"/>
                  </a:lnTo>
                  <a:lnTo>
                    <a:pt x="2419566" y="196505"/>
                  </a:lnTo>
                  <a:lnTo>
                    <a:pt x="2422143" y="206971"/>
                  </a:lnTo>
                  <a:lnTo>
                    <a:pt x="2429113" y="226003"/>
                  </a:lnTo>
                  <a:lnTo>
                    <a:pt x="2437320" y="244738"/>
                  </a:lnTo>
                  <a:lnTo>
                    <a:pt x="2444289" y="263639"/>
                  </a:lnTo>
                  <a:lnTo>
                    <a:pt x="2447543" y="283171"/>
                  </a:lnTo>
                  <a:lnTo>
                    <a:pt x="2448643" y="334835"/>
                  </a:lnTo>
                  <a:lnTo>
                    <a:pt x="2449037" y="386498"/>
                  </a:lnTo>
                  <a:lnTo>
                    <a:pt x="2448829" y="438162"/>
                  </a:lnTo>
                  <a:lnTo>
                    <a:pt x="2448123" y="489825"/>
                  </a:lnTo>
                  <a:lnTo>
                    <a:pt x="2447020" y="541489"/>
                  </a:lnTo>
                  <a:lnTo>
                    <a:pt x="2445623" y="593153"/>
                  </a:lnTo>
                  <a:lnTo>
                    <a:pt x="2444036" y="644816"/>
                  </a:lnTo>
                  <a:lnTo>
                    <a:pt x="2442362" y="696480"/>
                  </a:lnTo>
                  <a:lnTo>
                    <a:pt x="2440703" y="748143"/>
                  </a:lnTo>
                  <a:lnTo>
                    <a:pt x="2439162" y="799807"/>
                  </a:lnTo>
                  <a:lnTo>
                    <a:pt x="2436121" y="845122"/>
                  </a:lnTo>
                  <a:lnTo>
                    <a:pt x="2430557" y="876483"/>
                  </a:lnTo>
                  <a:lnTo>
                    <a:pt x="2422945" y="907606"/>
                  </a:lnTo>
                  <a:lnTo>
                    <a:pt x="2413762" y="952207"/>
                  </a:lnTo>
                  <a:lnTo>
                    <a:pt x="2411110" y="969035"/>
                  </a:lnTo>
                  <a:lnTo>
                    <a:pt x="2409031" y="985957"/>
                  </a:lnTo>
                  <a:lnTo>
                    <a:pt x="2407189" y="1002928"/>
                  </a:lnTo>
                  <a:lnTo>
                    <a:pt x="2405253" y="1019898"/>
                  </a:lnTo>
                  <a:lnTo>
                    <a:pt x="2404472" y="1068171"/>
                  </a:lnTo>
                  <a:lnTo>
                    <a:pt x="2403782" y="1116443"/>
                  </a:lnTo>
                  <a:lnTo>
                    <a:pt x="2403143" y="1164716"/>
                  </a:lnTo>
                  <a:lnTo>
                    <a:pt x="2402513" y="1212989"/>
                  </a:lnTo>
                  <a:lnTo>
                    <a:pt x="2401855" y="1261262"/>
                  </a:lnTo>
                  <a:lnTo>
                    <a:pt x="2401129" y="1309534"/>
                  </a:lnTo>
                  <a:lnTo>
                    <a:pt x="2400294" y="1357807"/>
                  </a:lnTo>
                  <a:lnTo>
                    <a:pt x="2399311" y="1406080"/>
                  </a:lnTo>
                  <a:lnTo>
                    <a:pt x="2398141" y="1454352"/>
                  </a:lnTo>
                  <a:lnTo>
                    <a:pt x="2396743" y="1502625"/>
                  </a:lnTo>
                  <a:lnTo>
                    <a:pt x="2392142" y="1542447"/>
                  </a:lnTo>
                  <a:lnTo>
                    <a:pt x="2382789" y="1585461"/>
                  </a:lnTo>
                  <a:lnTo>
                    <a:pt x="2371937" y="1627283"/>
                  </a:lnTo>
                  <a:lnTo>
                    <a:pt x="2362835" y="1663534"/>
                  </a:lnTo>
                  <a:lnTo>
                    <a:pt x="2359205" y="1685241"/>
                  </a:lnTo>
                  <a:lnTo>
                    <a:pt x="2355040" y="1711078"/>
                  </a:lnTo>
                  <a:lnTo>
                    <a:pt x="2348422" y="1736413"/>
                  </a:lnTo>
                  <a:lnTo>
                    <a:pt x="2321925" y="1767017"/>
                  </a:lnTo>
                  <a:lnTo>
                    <a:pt x="2278221" y="1779985"/>
                  </a:lnTo>
                  <a:lnTo>
                    <a:pt x="2269743" y="1782025"/>
                  </a:lnTo>
                  <a:lnTo>
                    <a:pt x="2255012" y="1786747"/>
                  </a:lnTo>
                  <a:lnTo>
                    <a:pt x="2240375" y="1791980"/>
                  </a:lnTo>
                  <a:lnTo>
                    <a:pt x="2225595" y="1796468"/>
                  </a:lnTo>
                  <a:lnTo>
                    <a:pt x="2159678" y="1801842"/>
                  </a:lnTo>
                  <a:lnTo>
                    <a:pt x="2108886" y="1803668"/>
                  </a:lnTo>
                  <a:lnTo>
                    <a:pt x="2058066" y="1804785"/>
                  </a:lnTo>
                  <a:lnTo>
                    <a:pt x="2007225" y="1805548"/>
                  </a:lnTo>
                  <a:lnTo>
                    <a:pt x="1956370" y="1806310"/>
                  </a:lnTo>
                  <a:lnTo>
                    <a:pt x="1905508" y="1807425"/>
                  </a:lnTo>
                  <a:lnTo>
                    <a:pt x="880745" y="1798954"/>
                  </a:lnTo>
                  <a:lnTo>
                    <a:pt x="851068" y="1797722"/>
                  </a:lnTo>
                  <a:lnTo>
                    <a:pt x="821451" y="1795400"/>
                  </a:lnTo>
                  <a:lnTo>
                    <a:pt x="791858" y="1792737"/>
                  </a:lnTo>
                  <a:lnTo>
                    <a:pt x="762254" y="1790483"/>
                  </a:lnTo>
                  <a:lnTo>
                    <a:pt x="601345" y="1782025"/>
                  </a:lnTo>
                  <a:lnTo>
                    <a:pt x="525145" y="1773554"/>
                  </a:lnTo>
                  <a:lnTo>
                    <a:pt x="508208" y="1771272"/>
                  </a:lnTo>
                  <a:lnTo>
                    <a:pt x="491283" y="1768752"/>
                  </a:lnTo>
                  <a:lnTo>
                    <a:pt x="474335" y="1766516"/>
                  </a:lnTo>
                  <a:lnTo>
                    <a:pt x="403135" y="1762743"/>
                  </a:lnTo>
                  <a:lnTo>
                    <a:pt x="348925" y="1760969"/>
                  </a:lnTo>
                  <a:lnTo>
                    <a:pt x="294710" y="1759519"/>
                  </a:lnTo>
                  <a:lnTo>
                    <a:pt x="240500" y="1758148"/>
                  </a:lnTo>
                  <a:lnTo>
                    <a:pt x="186309" y="1756612"/>
                  </a:lnTo>
                  <a:lnTo>
                    <a:pt x="165129" y="1749991"/>
                  </a:lnTo>
                  <a:lnTo>
                    <a:pt x="130794" y="1737848"/>
                  </a:lnTo>
                  <a:lnTo>
                    <a:pt x="98815" y="1722390"/>
                  </a:lnTo>
                  <a:lnTo>
                    <a:pt x="84709" y="1705825"/>
                  </a:lnTo>
                  <a:lnTo>
                    <a:pt x="84709" y="172271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45602" y="4358132"/>
            <a:ext cx="1185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1800" spc="-6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800" spc="-55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800" spc="6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1800" spc="-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Trebuchet MS"/>
                <a:cs typeface="Trebuchet MS"/>
              </a:rPr>
              <a:t>ar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800" spc="-6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FF0000"/>
                </a:solidFill>
                <a:latin typeface="Trebuchet MS"/>
                <a:cs typeface="Trebuchet MS"/>
              </a:rPr>
              <a:t>è</a:t>
            </a:r>
            <a:r>
              <a:rPr sz="1800" spc="-9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1745" y="6013257"/>
            <a:ext cx="7042150" cy="6311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65" dirty="0">
                <a:latin typeface="Trebuchet MS"/>
                <a:cs typeface="Trebuchet MS"/>
              </a:rPr>
              <a:t>Circuit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puissance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pour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commander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un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MCC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en </a:t>
            </a:r>
            <a:r>
              <a:rPr sz="1800" spc="-30" dirty="0">
                <a:latin typeface="Trebuchet MS"/>
                <a:cs typeface="Trebuchet MS"/>
              </a:rPr>
              <a:t>deux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sens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rotation</a:t>
            </a:r>
            <a:endParaRPr sz="1800">
              <a:latin typeface="Trebuchet MS"/>
              <a:cs typeface="Trebuchet MS"/>
            </a:endParaRPr>
          </a:p>
          <a:p>
            <a:pPr marL="86995" algn="ctr">
              <a:lnSpc>
                <a:spcPct val="100000"/>
              </a:lnSpc>
              <a:spcBef>
                <a:spcPts val="1190"/>
              </a:spcBef>
            </a:pP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AUTOMATISATION</a:t>
            </a:r>
            <a:r>
              <a:rPr sz="1200" spc="-85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INDUSTRIELLE</a:t>
            </a:r>
            <a:r>
              <a:rPr sz="1200" spc="-5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spc="120" dirty="0">
                <a:solidFill>
                  <a:srgbClr val="627083"/>
                </a:solidFill>
                <a:latin typeface="Trebuchet MS"/>
                <a:cs typeface="Trebuchet MS"/>
              </a:rPr>
              <a:t>-</a:t>
            </a:r>
            <a:r>
              <a:rPr sz="1200" spc="-6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627083"/>
                </a:solidFill>
                <a:latin typeface="Trebuchet MS"/>
                <a:cs typeface="Trebuchet MS"/>
              </a:rPr>
              <a:t>NIVEAU</a:t>
            </a:r>
            <a:r>
              <a:rPr sz="1200" spc="-40" dirty="0">
                <a:solidFill>
                  <a:srgbClr val="62708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20169" y="6435186"/>
            <a:ext cx="24384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72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D63F656-7D2E-0293-9434-9395F3D6535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fr-FR"/>
              <a:t>AUTOMATISATION</a:t>
            </a:r>
            <a:r>
              <a:rPr lang="fr-FR" spc="-85"/>
              <a:t> </a:t>
            </a:r>
            <a:r>
              <a:rPr lang="fr-FR"/>
              <a:t>INDUSTRIELLE</a:t>
            </a:r>
            <a:r>
              <a:rPr lang="fr-FR" spc="-55"/>
              <a:t> </a:t>
            </a:r>
            <a:r>
              <a:rPr lang="fr-FR" spc="120"/>
              <a:t>-</a:t>
            </a:r>
            <a:r>
              <a:rPr lang="fr-FR" spc="-65"/>
              <a:t> </a:t>
            </a:r>
            <a:r>
              <a:rPr lang="fr-FR" spc="5"/>
              <a:t>NIVEAU</a:t>
            </a:r>
            <a:r>
              <a:rPr lang="fr-FR" spc="-40"/>
              <a:t> </a:t>
            </a:r>
            <a:r>
              <a:rPr lang="fr-FR"/>
              <a:t>1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F7B1312D-8F2E-C08B-DDCC-C4335363AA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72</a:t>
            </a:fld>
            <a:endParaRPr lang="fr-FR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73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447530" cy="3996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actionneurs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85" dirty="0">
                <a:latin typeface="Trebuchet MS"/>
                <a:cs typeface="Trebuchet MS"/>
              </a:rPr>
              <a:t>Trois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exemples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commande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d’un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actionneur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(Moteur)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API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b="1" spc="-25" dirty="0">
                <a:latin typeface="Trebuchet MS"/>
                <a:cs typeface="Trebuchet MS"/>
              </a:rPr>
              <a:t>Com</a:t>
            </a:r>
            <a:r>
              <a:rPr sz="2000" b="1" spc="-35" dirty="0">
                <a:latin typeface="Trebuchet MS"/>
                <a:cs typeface="Trebuchet MS"/>
              </a:rPr>
              <a:t>m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30" dirty="0">
                <a:latin typeface="Trebuchet MS"/>
                <a:cs typeface="Trebuchet MS"/>
              </a:rPr>
              <a:t>n</a:t>
            </a:r>
            <a:r>
              <a:rPr sz="2000" b="1" spc="-65" dirty="0">
                <a:latin typeface="Trebuchet MS"/>
                <a:cs typeface="Trebuchet MS"/>
              </a:rPr>
              <a:t>de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</a:t>
            </a:r>
            <a:r>
              <a:rPr sz="2000" b="1" spc="-140" dirty="0">
                <a:latin typeface="Trebuchet MS"/>
                <a:cs typeface="Trebuchet MS"/>
              </a:rPr>
              <a:t>’un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110" dirty="0">
                <a:latin typeface="Trebuchet MS"/>
                <a:cs typeface="Trebuchet MS"/>
              </a:rPr>
              <a:t>M</a:t>
            </a:r>
            <a:r>
              <a:rPr sz="2000" b="1" spc="95" dirty="0">
                <a:latin typeface="Trebuchet MS"/>
                <a:cs typeface="Trebuchet MS"/>
              </a:rPr>
              <a:t>C</a:t>
            </a:r>
            <a:r>
              <a:rPr sz="2000" b="1" spc="-5" dirty="0">
                <a:latin typeface="Trebuchet MS"/>
                <a:cs typeface="Trebuchet MS"/>
              </a:rPr>
              <a:t>A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150" dirty="0">
                <a:latin typeface="Trebuchet MS"/>
                <a:cs typeface="Trebuchet MS"/>
              </a:rPr>
              <a:t>e</a:t>
            </a:r>
            <a:r>
              <a:rPr sz="2000" b="1" spc="-120" dirty="0">
                <a:latin typeface="Trebuchet MS"/>
                <a:cs typeface="Trebuchet MS"/>
              </a:rPr>
              <a:t>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30" dirty="0">
                <a:latin typeface="Trebuchet MS"/>
                <a:cs typeface="Trebuchet MS"/>
              </a:rPr>
              <a:t>u</a:t>
            </a:r>
            <a:r>
              <a:rPr sz="2000" b="1" spc="-125" dirty="0">
                <a:latin typeface="Trebuchet MS"/>
                <a:cs typeface="Trebuchet MS"/>
              </a:rPr>
              <a:t>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seul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sens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65" dirty="0">
                <a:latin typeface="Trebuchet MS"/>
                <a:cs typeface="Trebuchet MS"/>
              </a:rPr>
              <a:t>de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75" dirty="0">
                <a:latin typeface="Trebuchet MS"/>
                <a:cs typeface="Trebuchet MS"/>
              </a:rPr>
              <a:t>r</a:t>
            </a:r>
            <a:r>
              <a:rPr sz="2000" b="1" spc="-70" dirty="0">
                <a:latin typeface="Trebuchet MS"/>
                <a:cs typeface="Trebuchet MS"/>
              </a:rPr>
              <a:t>o</a:t>
            </a:r>
            <a:r>
              <a:rPr sz="2000" b="1" spc="-130" dirty="0">
                <a:latin typeface="Trebuchet MS"/>
                <a:cs typeface="Trebuchet MS"/>
              </a:rPr>
              <a:t>t</a:t>
            </a:r>
            <a:r>
              <a:rPr sz="2000" b="1" spc="-55" dirty="0">
                <a:latin typeface="Trebuchet MS"/>
                <a:cs typeface="Trebuchet MS"/>
              </a:rPr>
              <a:t>ation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par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AP</a:t>
            </a:r>
            <a:r>
              <a:rPr sz="2000" b="1" spc="30" dirty="0">
                <a:latin typeface="Trebuchet MS"/>
                <a:cs typeface="Trebuchet MS"/>
              </a:rPr>
              <a:t>I</a:t>
            </a:r>
            <a:endParaRPr sz="2000">
              <a:latin typeface="Trebuchet MS"/>
              <a:cs typeface="Trebuchet MS"/>
            </a:endParaRPr>
          </a:p>
          <a:p>
            <a:pPr marL="521970">
              <a:lnSpc>
                <a:spcPct val="100000"/>
              </a:lnSpc>
              <a:spcBef>
                <a:spcPts val="265"/>
              </a:spcBef>
            </a:pPr>
            <a:r>
              <a:rPr sz="2000" spc="-50" dirty="0">
                <a:latin typeface="Trebuchet MS"/>
                <a:cs typeface="Trebuchet MS"/>
              </a:rPr>
              <a:t>Le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circuit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puissance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machines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courant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alternatif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00" dirty="0">
                <a:latin typeface="Trebuchet MS"/>
                <a:cs typeface="Trebuchet MS"/>
              </a:rPr>
              <a:t>MCA</a:t>
            </a:r>
            <a:endParaRPr sz="2000">
              <a:latin typeface="Trebuchet MS"/>
              <a:cs typeface="Trebuchet MS"/>
            </a:endParaRPr>
          </a:p>
          <a:p>
            <a:pPr marL="521970">
              <a:lnSpc>
                <a:spcPct val="100000"/>
              </a:lnSpc>
              <a:spcBef>
                <a:spcPts val="250"/>
              </a:spcBef>
            </a:pPr>
            <a:r>
              <a:rPr sz="2000" spc="-50" dirty="0">
                <a:latin typeface="Trebuchet MS"/>
                <a:cs typeface="Trebuchet MS"/>
              </a:rPr>
              <a:t>nécessite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appareillages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sectionnement,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protection</a:t>
            </a:r>
            <a:r>
              <a:rPr sz="2000" spc="-90" dirty="0">
                <a:latin typeface="Trebuchet MS"/>
                <a:cs typeface="Trebuchet MS"/>
              </a:rPr>
              <a:t> et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commande,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ce</a:t>
            </a:r>
            <a:endParaRPr sz="2000">
              <a:latin typeface="Trebuchet MS"/>
              <a:cs typeface="Trebuchet MS"/>
            </a:endParaRPr>
          </a:p>
          <a:p>
            <a:pPr marL="521970">
              <a:lnSpc>
                <a:spcPct val="100000"/>
              </a:lnSpc>
              <a:spcBef>
                <a:spcPts val="265"/>
              </a:spcBef>
            </a:pPr>
            <a:r>
              <a:rPr sz="2000" spc="-10" dirty="0">
                <a:latin typeface="Trebuchet MS"/>
                <a:cs typeface="Trebuchet MS"/>
              </a:rPr>
              <a:t>composant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un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contacteur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dont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tension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commande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est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24V.</a:t>
            </a:r>
            <a:endParaRPr sz="2000">
              <a:latin typeface="Trebuchet MS"/>
              <a:cs typeface="Trebuchet MS"/>
            </a:endParaRPr>
          </a:p>
          <a:p>
            <a:pPr marL="521970" marR="100330">
              <a:lnSpc>
                <a:spcPct val="110800"/>
              </a:lnSpc>
              <a:spcBef>
                <a:spcPts val="5"/>
              </a:spcBef>
            </a:pPr>
            <a:r>
              <a:rPr sz="2000" spc="-30" dirty="0">
                <a:latin typeface="Trebuchet MS"/>
                <a:cs typeface="Trebuchet MS"/>
              </a:rPr>
              <a:t>Dont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cas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où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on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utilise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un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API,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module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sortie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TOR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ce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dernier,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fourni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une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tension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50" dirty="0">
                <a:latin typeface="Trebuchet MS"/>
                <a:cs typeface="Trebuchet MS"/>
              </a:rPr>
              <a:t>+ </a:t>
            </a:r>
            <a:r>
              <a:rPr sz="2000" spc="-25" dirty="0">
                <a:latin typeface="Trebuchet MS"/>
                <a:cs typeface="Trebuchet MS"/>
              </a:rPr>
              <a:t>24V </a:t>
            </a:r>
            <a:r>
              <a:rPr sz="2000" spc="70" dirty="0">
                <a:latin typeface="Trebuchet MS"/>
                <a:cs typeface="Trebuchet MS"/>
              </a:rPr>
              <a:t>à </a:t>
            </a:r>
            <a:r>
              <a:rPr sz="2000" spc="5" dirty="0">
                <a:latin typeface="Trebuchet MS"/>
                <a:cs typeface="Trebuchet MS"/>
              </a:rPr>
              <a:t>son </a:t>
            </a:r>
            <a:r>
              <a:rPr sz="2000" spc="-40" dirty="0">
                <a:latin typeface="Trebuchet MS"/>
                <a:cs typeface="Trebuchet MS"/>
              </a:rPr>
              <a:t>sorti </a:t>
            </a:r>
            <a:r>
              <a:rPr sz="2000" spc="-125" dirty="0">
                <a:latin typeface="Trebuchet MS"/>
                <a:cs typeface="Trebuchet MS"/>
              </a:rPr>
              <a:t>Q0.0,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35" dirty="0">
                <a:latin typeface="Trebuchet MS"/>
                <a:cs typeface="Trebuchet MS"/>
              </a:rPr>
              <a:t>bobine </a:t>
            </a:r>
            <a:r>
              <a:rPr sz="2000" spc="-20" dirty="0">
                <a:latin typeface="Trebuchet MS"/>
                <a:cs typeface="Trebuchet MS"/>
              </a:rPr>
              <a:t>sera </a:t>
            </a:r>
            <a:r>
              <a:rPr sz="2000" spc="-60" dirty="0">
                <a:latin typeface="Trebuchet MS"/>
                <a:cs typeface="Trebuchet MS"/>
              </a:rPr>
              <a:t>alimentée </a:t>
            </a:r>
            <a:r>
              <a:rPr sz="2000" spc="-5" dirty="0">
                <a:latin typeface="Trebuchet MS"/>
                <a:cs typeface="Trebuchet MS"/>
              </a:rPr>
              <a:t>par </a:t>
            </a:r>
            <a:r>
              <a:rPr sz="2000" spc="-90" dirty="0">
                <a:latin typeface="Trebuchet MS"/>
                <a:cs typeface="Trebuchet MS"/>
              </a:rPr>
              <a:t>cette </a:t>
            </a:r>
            <a:r>
              <a:rPr sz="2000" spc="-45" dirty="0">
                <a:latin typeface="Trebuchet MS"/>
                <a:cs typeface="Trebuchet MS"/>
              </a:rPr>
              <a:t>tension </a:t>
            </a:r>
            <a:r>
              <a:rPr sz="2000" spc="-90" dirty="0">
                <a:latin typeface="Trebuchet MS"/>
                <a:cs typeface="Trebuchet MS"/>
              </a:rPr>
              <a:t>et 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ferme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trois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contacts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de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puissance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provoquant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l’alimentation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du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moteur.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3CF766-EB78-65B5-AA3E-868F68398F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73</a:t>
            </a:fld>
            <a:endParaRPr lang="fr-FR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7743" y="2404872"/>
            <a:ext cx="4105655" cy="37292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94954" y="6128234"/>
            <a:ext cx="2925445" cy="4533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sz="1400" spc="-50" dirty="0">
                <a:latin typeface="Trebuchet MS"/>
                <a:cs typeface="Trebuchet MS"/>
              </a:rPr>
              <a:t>Circuit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de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puissance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pour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commander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un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MCA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en </a:t>
            </a:r>
            <a:r>
              <a:rPr sz="1400" spc="-35" dirty="0">
                <a:latin typeface="Trebuchet MS"/>
                <a:cs typeface="Trebuchet MS"/>
              </a:rPr>
              <a:t>un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seul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sens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rotation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74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6782434" cy="2573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actionneurs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ts val="2735"/>
              </a:lnSpc>
              <a:spcBef>
                <a:spcPts val="740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400" spc="-235" dirty="0">
                <a:latin typeface="Trebuchet MS"/>
                <a:cs typeface="Trebuchet MS"/>
              </a:rPr>
              <a:t>T</a:t>
            </a:r>
            <a:r>
              <a:rPr sz="2400" spc="-160" dirty="0">
                <a:latin typeface="Trebuchet MS"/>
                <a:cs typeface="Trebuchet MS"/>
              </a:rPr>
              <a:t>r</a:t>
            </a:r>
            <a:r>
              <a:rPr sz="2400" spc="-10" dirty="0">
                <a:latin typeface="Trebuchet MS"/>
                <a:cs typeface="Trebuchet MS"/>
              </a:rPr>
              <a:t>oi</a:t>
            </a:r>
            <a:r>
              <a:rPr sz="2400" spc="-5" dirty="0">
                <a:latin typeface="Trebuchet MS"/>
                <a:cs typeface="Trebuchet MS"/>
              </a:rPr>
              <a:t>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e</a:t>
            </a:r>
            <a:r>
              <a:rPr sz="2400" spc="-80" dirty="0">
                <a:latin typeface="Trebuchet MS"/>
                <a:cs typeface="Trebuchet MS"/>
              </a:rPr>
              <a:t>x</a:t>
            </a:r>
            <a:r>
              <a:rPr sz="2400" spc="-30" dirty="0">
                <a:latin typeface="Trebuchet MS"/>
                <a:cs typeface="Trebuchet MS"/>
              </a:rPr>
              <a:t>em</a:t>
            </a:r>
            <a:r>
              <a:rPr sz="2400" spc="-20" dirty="0">
                <a:latin typeface="Trebuchet MS"/>
                <a:cs typeface="Trebuchet MS"/>
              </a:rPr>
              <a:t>p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</a:t>
            </a:r>
            <a:r>
              <a:rPr sz="2400" spc="-40" dirty="0">
                <a:latin typeface="Trebuchet MS"/>
                <a:cs typeface="Trebuchet MS"/>
              </a:rPr>
              <a:t>o</a:t>
            </a:r>
            <a:r>
              <a:rPr sz="2400" spc="10" dirty="0">
                <a:latin typeface="Trebuchet MS"/>
                <a:cs typeface="Trebuchet MS"/>
              </a:rPr>
              <a:t>mman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d’u</a:t>
            </a:r>
            <a:r>
              <a:rPr sz="2400" spc="-60" dirty="0">
                <a:latin typeface="Trebuchet MS"/>
                <a:cs typeface="Trebuchet MS"/>
              </a:rPr>
              <a:t>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action</a:t>
            </a:r>
            <a:r>
              <a:rPr sz="2400" spc="-45" dirty="0">
                <a:latin typeface="Trebuchet MS"/>
                <a:cs typeface="Trebuchet MS"/>
              </a:rPr>
              <a:t>n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endParaRPr sz="2400">
              <a:latin typeface="Trebuchet MS"/>
              <a:cs typeface="Trebuchet MS"/>
            </a:endParaRPr>
          </a:p>
          <a:p>
            <a:pPr marL="521970">
              <a:lnSpc>
                <a:spcPts val="2735"/>
              </a:lnSpc>
            </a:pPr>
            <a:r>
              <a:rPr sz="2400" spc="-40" dirty="0">
                <a:latin typeface="Trebuchet MS"/>
                <a:cs typeface="Trebuchet MS"/>
              </a:rPr>
              <a:t>(Moteur)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API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ts val="2280"/>
              </a:lnSpc>
              <a:spcBef>
                <a:spcPts val="280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000" b="1" spc="-25" dirty="0">
                <a:latin typeface="Trebuchet MS"/>
                <a:cs typeface="Trebuchet MS"/>
              </a:rPr>
              <a:t>Com</a:t>
            </a:r>
            <a:r>
              <a:rPr sz="2000" b="1" spc="-35" dirty="0">
                <a:latin typeface="Trebuchet MS"/>
                <a:cs typeface="Trebuchet MS"/>
              </a:rPr>
              <a:t>m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30" dirty="0">
                <a:latin typeface="Trebuchet MS"/>
                <a:cs typeface="Trebuchet MS"/>
              </a:rPr>
              <a:t>n</a:t>
            </a:r>
            <a:r>
              <a:rPr sz="2000" b="1" spc="-65" dirty="0">
                <a:latin typeface="Trebuchet MS"/>
                <a:cs typeface="Trebuchet MS"/>
              </a:rPr>
              <a:t>de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</a:t>
            </a:r>
            <a:r>
              <a:rPr sz="2000" b="1" spc="-140" dirty="0">
                <a:latin typeface="Trebuchet MS"/>
                <a:cs typeface="Trebuchet MS"/>
              </a:rPr>
              <a:t>’un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110" dirty="0">
                <a:latin typeface="Trebuchet MS"/>
                <a:cs typeface="Trebuchet MS"/>
              </a:rPr>
              <a:t>M</a:t>
            </a:r>
            <a:r>
              <a:rPr sz="2000" b="1" spc="95" dirty="0">
                <a:latin typeface="Trebuchet MS"/>
                <a:cs typeface="Trebuchet MS"/>
              </a:rPr>
              <a:t>C</a:t>
            </a:r>
            <a:r>
              <a:rPr sz="2000" b="1" spc="-5" dirty="0">
                <a:latin typeface="Trebuchet MS"/>
                <a:cs typeface="Trebuchet MS"/>
              </a:rPr>
              <a:t>A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150" dirty="0">
                <a:latin typeface="Trebuchet MS"/>
                <a:cs typeface="Trebuchet MS"/>
              </a:rPr>
              <a:t>e</a:t>
            </a:r>
            <a:r>
              <a:rPr sz="2000" b="1" spc="-120" dirty="0">
                <a:latin typeface="Trebuchet MS"/>
                <a:cs typeface="Trebuchet MS"/>
              </a:rPr>
              <a:t>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30" dirty="0">
                <a:latin typeface="Trebuchet MS"/>
                <a:cs typeface="Trebuchet MS"/>
              </a:rPr>
              <a:t>u</a:t>
            </a:r>
            <a:r>
              <a:rPr sz="2000" b="1" spc="-125" dirty="0">
                <a:latin typeface="Trebuchet MS"/>
                <a:cs typeface="Trebuchet MS"/>
              </a:rPr>
              <a:t>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seul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sens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65" dirty="0">
                <a:latin typeface="Trebuchet MS"/>
                <a:cs typeface="Trebuchet MS"/>
              </a:rPr>
              <a:t>de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75" dirty="0">
                <a:latin typeface="Trebuchet MS"/>
                <a:cs typeface="Trebuchet MS"/>
              </a:rPr>
              <a:t>r</a:t>
            </a:r>
            <a:r>
              <a:rPr sz="2000" b="1" spc="-70" dirty="0">
                <a:latin typeface="Trebuchet MS"/>
                <a:cs typeface="Trebuchet MS"/>
              </a:rPr>
              <a:t>o</a:t>
            </a:r>
            <a:r>
              <a:rPr sz="2000" b="1" spc="-130" dirty="0">
                <a:latin typeface="Trebuchet MS"/>
                <a:cs typeface="Trebuchet MS"/>
              </a:rPr>
              <a:t>t</a:t>
            </a:r>
            <a:r>
              <a:rPr sz="2000" b="1" spc="-55" dirty="0">
                <a:latin typeface="Trebuchet MS"/>
                <a:cs typeface="Trebuchet MS"/>
              </a:rPr>
              <a:t>ation</a:t>
            </a:r>
            <a:endParaRPr sz="2000">
              <a:latin typeface="Trebuchet MS"/>
              <a:cs typeface="Trebuchet MS"/>
            </a:endParaRPr>
          </a:p>
          <a:p>
            <a:pPr marL="979169">
              <a:lnSpc>
                <a:spcPts val="2280"/>
              </a:lnSpc>
            </a:pPr>
            <a:r>
              <a:rPr sz="2000" b="1" spc="-20" dirty="0">
                <a:latin typeface="Trebuchet MS"/>
                <a:cs typeface="Trebuchet MS"/>
              </a:rPr>
              <a:t>par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A</a:t>
            </a:r>
            <a:r>
              <a:rPr sz="2000" b="1" spc="-25" dirty="0">
                <a:latin typeface="Trebuchet MS"/>
                <a:cs typeface="Trebuchet MS"/>
              </a:rPr>
              <a:t>P</a:t>
            </a:r>
            <a:r>
              <a:rPr sz="2000" b="1" spc="30" dirty="0">
                <a:latin typeface="Trebuchet MS"/>
                <a:cs typeface="Trebuchet MS"/>
              </a:rPr>
              <a:t>I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F516D4-2F0E-1293-4232-B5A3D661B9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74</a:t>
            </a:fld>
            <a:endParaRPr lang="fr-FR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7743" y="2404872"/>
            <a:ext cx="4105655" cy="37292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94954" y="6128234"/>
            <a:ext cx="2925445" cy="4533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sz="1400" spc="-50" dirty="0">
                <a:latin typeface="Trebuchet MS"/>
                <a:cs typeface="Trebuchet MS"/>
              </a:rPr>
              <a:t>Circuit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de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puissance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pour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commander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un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MCA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en </a:t>
            </a:r>
            <a:r>
              <a:rPr sz="1400" spc="-35" dirty="0">
                <a:latin typeface="Trebuchet MS"/>
                <a:cs typeface="Trebuchet MS"/>
              </a:rPr>
              <a:t>un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seul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sens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rotation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75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6782434" cy="3561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actionneurs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ts val="2280"/>
              </a:lnSpc>
              <a:spcBef>
                <a:spcPts val="80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000" b="1" spc="-25" dirty="0">
                <a:latin typeface="Trebuchet MS"/>
                <a:cs typeface="Trebuchet MS"/>
              </a:rPr>
              <a:t>Com</a:t>
            </a:r>
            <a:r>
              <a:rPr sz="2000" b="1" spc="-35" dirty="0">
                <a:latin typeface="Trebuchet MS"/>
                <a:cs typeface="Trebuchet MS"/>
              </a:rPr>
              <a:t>m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30" dirty="0">
                <a:latin typeface="Trebuchet MS"/>
                <a:cs typeface="Trebuchet MS"/>
              </a:rPr>
              <a:t>n</a:t>
            </a:r>
            <a:r>
              <a:rPr sz="2000" b="1" spc="-65" dirty="0">
                <a:latin typeface="Trebuchet MS"/>
                <a:cs typeface="Trebuchet MS"/>
              </a:rPr>
              <a:t>de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</a:t>
            </a:r>
            <a:r>
              <a:rPr sz="2000" b="1" spc="-140" dirty="0">
                <a:latin typeface="Trebuchet MS"/>
                <a:cs typeface="Trebuchet MS"/>
              </a:rPr>
              <a:t>’un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110" dirty="0">
                <a:latin typeface="Trebuchet MS"/>
                <a:cs typeface="Trebuchet MS"/>
              </a:rPr>
              <a:t>M</a:t>
            </a:r>
            <a:r>
              <a:rPr sz="2000" b="1" spc="95" dirty="0">
                <a:latin typeface="Trebuchet MS"/>
                <a:cs typeface="Trebuchet MS"/>
              </a:rPr>
              <a:t>C</a:t>
            </a:r>
            <a:r>
              <a:rPr sz="2000" b="1" spc="-5" dirty="0">
                <a:latin typeface="Trebuchet MS"/>
                <a:cs typeface="Trebuchet MS"/>
              </a:rPr>
              <a:t>A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150" dirty="0">
                <a:latin typeface="Trebuchet MS"/>
                <a:cs typeface="Trebuchet MS"/>
              </a:rPr>
              <a:t>e</a:t>
            </a:r>
            <a:r>
              <a:rPr sz="2000" b="1" spc="-120" dirty="0">
                <a:latin typeface="Trebuchet MS"/>
                <a:cs typeface="Trebuchet MS"/>
              </a:rPr>
              <a:t>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30" dirty="0">
                <a:latin typeface="Trebuchet MS"/>
                <a:cs typeface="Trebuchet MS"/>
              </a:rPr>
              <a:t>u</a:t>
            </a:r>
            <a:r>
              <a:rPr sz="2000" b="1" spc="-125" dirty="0">
                <a:latin typeface="Trebuchet MS"/>
                <a:cs typeface="Trebuchet MS"/>
              </a:rPr>
              <a:t>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seul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sens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65" dirty="0">
                <a:latin typeface="Trebuchet MS"/>
                <a:cs typeface="Trebuchet MS"/>
              </a:rPr>
              <a:t>de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75" dirty="0">
                <a:latin typeface="Trebuchet MS"/>
                <a:cs typeface="Trebuchet MS"/>
              </a:rPr>
              <a:t>r</a:t>
            </a:r>
            <a:r>
              <a:rPr sz="2000" b="1" spc="-70" dirty="0">
                <a:latin typeface="Trebuchet MS"/>
                <a:cs typeface="Trebuchet MS"/>
              </a:rPr>
              <a:t>o</a:t>
            </a:r>
            <a:r>
              <a:rPr sz="2000" b="1" spc="-130" dirty="0">
                <a:latin typeface="Trebuchet MS"/>
                <a:cs typeface="Trebuchet MS"/>
              </a:rPr>
              <a:t>t</a:t>
            </a:r>
            <a:r>
              <a:rPr sz="2000" b="1" spc="-55" dirty="0">
                <a:latin typeface="Trebuchet MS"/>
                <a:cs typeface="Trebuchet MS"/>
              </a:rPr>
              <a:t>ation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par</a:t>
            </a:r>
            <a:endParaRPr sz="2000">
              <a:latin typeface="Trebuchet MS"/>
              <a:cs typeface="Trebuchet MS"/>
            </a:endParaRPr>
          </a:p>
          <a:p>
            <a:pPr marL="521970">
              <a:lnSpc>
                <a:spcPts val="2280"/>
              </a:lnSpc>
            </a:pPr>
            <a:r>
              <a:rPr sz="2000" b="1" spc="-5" dirty="0">
                <a:latin typeface="Trebuchet MS"/>
                <a:cs typeface="Trebuchet MS"/>
              </a:rPr>
              <a:t>API</a:t>
            </a:r>
            <a:endParaRPr sz="2000">
              <a:latin typeface="Trebuchet MS"/>
              <a:cs typeface="Trebuchet MS"/>
            </a:endParaRPr>
          </a:p>
          <a:p>
            <a:pPr marL="521970" marR="118745">
              <a:lnSpc>
                <a:spcPct val="90000"/>
              </a:lnSpc>
              <a:spcBef>
                <a:spcPts val="500"/>
              </a:spcBef>
              <a:tabLst>
                <a:tab pos="1024890" algn="l"/>
              </a:tabLst>
            </a:pPr>
            <a:r>
              <a:rPr sz="2000" spc="-10" dirty="0">
                <a:latin typeface="Trebuchet MS"/>
                <a:cs typeface="Trebuchet MS"/>
              </a:rPr>
              <a:t>Commande </a:t>
            </a:r>
            <a:r>
              <a:rPr sz="2000" spc="-65" dirty="0">
                <a:latin typeface="Trebuchet MS"/>
                <a:cs typeface="Trebuchet MS"/>
              </a:rPr>
              <a:t>d’un </a:t>
            </a:r>
            <a:r>
              <a:rPr sz="2000" spc="100" dirty="0">
                <a:latin typeface="Trebuchet MS"/>
                <a:cs typeface="Trebuchet MS"/>
              </a:rPr>
              <a:t>MCA </a:t>
            </a:r>
            <a:r>
              <a:rPr sz="2000" spc="-65" dirty="0">
                <a:latin typeface="Trebuchet MS"/>
                <a:cs typeface="Trebuchet MS"/>
              </a:rPr>
              <a:t>en </a:t>
            </a:r>
            <a:r>
              <a:rPr sz="2000" spc="-45" dirty="0">
                <a:latin typeface="Trebuchet MS"/>
                <a:cs typeface="Trebuchet MS"/>
              </a:rPr>
              <a:t>un </a:t>
            </a:r>
            <a:r>
              <a:rPr sz="2000" spc="-40" dirty="0">
                <a:latin typeface="Trebuchet MS"/>
                <a:cs typeface="Trebuchet MS"/>
              </a:rPr>
              <a:t>seul </a:t>
            </a:r>
            <a:r>
              <a:rPr sz="2000" dirty="0">
                <a:latin typeface="Trebuchet MS"/>
                <a:cs typeface="Trebuchet MS"/>
              </a:rPr>
              <a:t>sens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50" dirty="0">
                <a:latin typeface="Trebuchet MS"/>
                <a:cs typeface="Trebuchet MS"/>
              </a:rPr>
              <a:t>rotation </a:t>
            </a:r>
            <a:r>
              <a:rPr sz="2000" spc="-10" dirty="0">
                <a:latin typeface="Trebuchet MS"/>
                <a:cs typeface="Trebuchet MS"/>
              </a:rPr>
              <a:t>par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API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25" dirty="0">
                <a:latin typeface="Trebuchet MS"/>
                <a:cs typeface="Trebuchet MS"/>
              </a:rPr>
              <a:t>L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</a:t>
            </a:r>
            <a:r>
              <a:rPr sz="2000" spc="-10" dirty="0">
                <a:latin typeface="Trebuchet MS"/>
                <a:cs typeface="Trebuchet MS"/>
              </a:rPr>
              <a:t>ab</a:t>
            </a:r>
            <a:r>
              <a:rPr sz="2000" dirty="0">
                <a:latin typeface="Trebuchet MS"/>
                <a:cs typeface="Trebuchet MS"/>
              </a:rPr>
              <a:t>l</a:t>
            </a:r>
            <a:r>
              <a:rPr sz="2000" spc="-100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u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u</a:t>
            </a:r>
            <a:r>
              <a:rPr sz="2000" spc="-25" dirty="0">
                <a:latin typeface="Trebuchet MS"/>
                <a:cs typeface="Trebuchet MS"/>
              </a:rPr>
              <a:t>i</a:t>
            </a:r>
            <a:r>
              <a:rPr sz="2000" spc="-80" dirty="0">
                <a:latin typeface="Trebuchet MS"/>
                <a:cs typeface="Trebuchet MS"/>
              </a:rPr>
              <a:t>v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20" dirty="0">
                <a:latin typeface="Trebuchet MS"/>
                <a:cs typeface="Trebuchet MS"/>
              </a:rPr>
              <a:t>és</a:t>
            </a:r>
            <a:r>
              <a:rPr sz="2000" spc="-35" dirty="0">
                <a:latin typeface="Trebuchet MS"/>
                <a:cs typeface="Trebuchet MS"/>
              </a:rPr>
              <a:t>u</a:t>
            </a:r>
            <a:r>
              <a:rPr sz="2000" spc="-40" dirty="0">
                <a:latin typeface="Trebuchet MS"/>
                <a:cs typeface="Trebuchet MS"/>
              </a:rPr>
              <a:t>me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les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or</a:t>
            </a:r>
            <a:r>
              <a:rPr sz="2000" spc="-55" dirty="0">
                <a:latin typeface="Trebuchet MS"/>
                <a:cs typeface="Trebuchet MS"/>
              </a:rPr>
              <a:t>d</a:t>
            </a:r>
            <a:r>
              <a:rPr sz="2000" spc="-60" dirty="0">
                <a:latin typeface="Trebuchet MS"/>
                <a:cs typeface="Trebuchet MS"/>
              </a:rPr>
              <a:t>r</a:t>
            </a:r>
            <a:r>
              <a:rPr sz="2000" spc="-10" dirty="0">
                <a:latin typeface="Trebuchet MS"/>
                <a:cs typeface="Trebuchet MS"/>
              </a:rPr>
              <a:t>es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com</a:t>
            </a:r>
            <a:r>
              <a:rPr sz="2000" spc="-25" dirty="0">
                <a:latin typeface="Trebuchet MS"/>
                <a:cs typeface="Trebuchet MS"/>
              </a:rPr>
              <a:t>m</a:t>
            </a:r>
            <a:r>
              <a:rPr sz="2000" spc="-15" dirty="0">
                <a:latin typeface="Trebuchet MS"/>
                <a:cs typeface="Trebuchet MS"/>
              </a:rPr>
              <a:t>ande  </a:t>
            </a:r>
            <a:r>
              <a:rPr sz="2000" spc="-65" dirty="0">
                <a:latin typeface="Trebuchet MS"/>
                <a:cs typeface="Trebuchet MS"/>
              </a:rPr>
              <a:t>en </a:t>
            </a:r>
            <a:r>
              <a:rPr sz="2000" spc="-55" dirty="0">
                <a:latin typeface="Trebuchet MS"/>
                <a:cs typeface="Trebuchet MS"/>
              </a:rPr>
              <a:t>tenant </a:t>
            </a:r>
            <a:r>
              <a:rPr sz="2000" spc="-45" dirty="0">
                <a:latin typeface="Trebuchet MS"/>
                <a:cs typeface="Trebuchet MS"/>
              </a:rPr>
              <a:t>compte </a:t>
            </a:r>
            <a:r>
              <a:rPr sz="2000" spc="-35" dirty="0">
                <a:latin typeface="Trebuchet MS"/>
                <a:cs typeface="Trebuchet MS"/>
              </a:rPr>
              <a:t>de </a:t>
            </a:r>
            <a:r>
              <a:rPr sz="2000" spc="-10" dirty="0">
                <a:latin typeface="Trebuchet MS"/>
                <a:cs typeface="Trebuchet MS"/>
              </a:rPr>
              <a:t>la </a:t>
            </a:r>
            <a:r>
              <a:rPr sz="2000" spc="-65" dirty="0">
                <a:latin typeface="Trebuchet MS"/>
                <a:cs typeface="Trebuchet MS"/>
              </a:rPr>
              <a:t>protection </a:t>
            </a:r>
            <a:r>
              <a:rPr sz="2000" spc="-20" dirty="0">
                <a:latin typeface="Trebuchet MS"/>
                <a:cs typeface="Trebuchet MS"/>
              </a:rPr>
              <a:t>du </a:t>
            </a:r>
            <a:r>
              <a:rPr sz="2000" spc="-65" dirty="0">
                <a:latin typeface="Trebuchet MS"/>
                <a:cs typeface="Trebuchet MS"/>
              </a:rPr>
              <a:t>moteur </a:t>
            </a:r>
            <a:r>
              <a:rPr sz="2000" spc="-70" dirty="0">
                <a:latin typeface="Trebuchet MS"/>
                <a:cs typeface="Trebuchet MS"/>
              </a:rPr>
              <a:t>contre </a:t>
            </a:r>
            <a:r>
              <a:rPr sz="2000" spc="-35" dirty="0">
                <a:latin typeface="Trebuchet MS"/>
                <a:cs typeface="Trebuchet MS"/>
              </a:rPr>
              <a:t>les 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surcharges </a:t>
            </a:r>
            <a:r>
              <a:rPr sz="2000" spc="-30" dirty="0">
                <a:latin typeface="Trebuchet MS"/>
                <a:cs typeface="Trebuchet MS"/>
              </a:rPr>
              <a:t>mécaniques </a:t>
            </a:r>
            <a:r>
              <a:rPr sz="2000" spc="-50" dirty="0">
                <a:latin typeface="Trebuchet MS"/>
                <a:cs typeface="Trebuchet MS"/>
              </a:rPr>
              <a:t>protégé </a:t>
            </a:r>
            <a:r>
              <a:rPr sz="2000" spc="-5" dirty="0">
                <a:latin typeface="Trebuchet MS"/>
                <a:cs typeface="Trebuchet MS"/>
              </a:rPr>
              <a:t>par </a:t>
            </a:r>
            <a:r>
              <a:rPr sz="2000" spc="-45" dirty="0">
                <a:latin typeface="Trebuchet MS"/>
                <a:cs typeface="Trebuchet MS"/>
              </a:rPr>
              <a:t>un </a:t>
            </a:r>
            <a:r>
              <a:rPr sz="2000" spc="-40" dirty="0">
                <a:latin typeface="Trebuchet MS"/>
                <a:cs typeface="Trebuchet MS"/>
              </a:rPr>
              <a:t>relais </a:t>
            </a:r>
            <a:r>
              <a:rPr sz="2000" spc="-55" dirty="0">
                <a:latin typeface="Trebuchet MS"/>
                <a:cs typeface="Trebuchet MS"/>
              </a:rPr>
              <a:t>thermique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conn</a:t>
            </a:r>
            <a:r>
              <a:rPr sz="2000" spc="-70" dirty="0">
                <a:latin typeface="Trebuchet MS"/>
                <a:cs typeface="Trebuchet MS"/>
              </a:rPr>
              <a:t>e</a:t>
            </a:r>
            <a:r>
              <a:rPr sz="2000" spc="-85" dirty="0">
                <a:latin typeface="Trebuchet MS"/>
                <a:cs typeface="Trebuchet MS"/>
              </a:rPr>
              <a:t>c</a:t>
            </a:r>
            <a:r>
              <a:rPr sz="2000" spc="-90" dirty="0">
                <a:latin typeface="Trebuchet MS"/>
                <a:cs typeface="Trebuchet MS"/>
              </a:rPr>
              <a:t>t</a:t>
            </a:r>
            <a:r>
              <a:rPr sz="2000" spc="-85" dirty="0">
                <a:latin typeface="Trebuchet MS"/>
                <a:cs typeface="Trebuchet MS"/>
              </a:rPr>
              <a:t>é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u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</a:t>
            </a:r>
            <a:r>
              <a:rPr sz="2000" spc="5" dirty="0">
                <a:latin typeface="Trebuchet MS"/>
                <a:cs typeface="Trebuchet MS"/>
              </a:rPr>
              <a:t>o</a:t>
            </a:r>
            <a:r>
              <a:rPr sz="2000" spc="-20" dirty="0">
                <a:latin typeface="Trebuchet MS"/>
                <a:cs typeface="Trebuchet MS"/>
              </a:rPr>
              <a:t>d</a:t>
            </a:r>
            <a:r>
              <a:rPr sz="2000" spc="-25" dirty="0">
                <a:latin typeface="Trebuchet MS"/>
                <a:cs typeface="Trebuchet MS"/>
              </a:rPr>
              <a:t>u</a:t>
            </a:r>
            <a:r>
              <a:rPr sz="2000" spc="-90" dirty="0">
                <a:latin typeface="Trebuchet MS"/>
                <a:cs typeface="Trebuchet MS"/>
              </a:rPr>
              <a:t>le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d</a:t>
            </a:r>
            <a:r>
              <a:rPr sz="2000" spc="-130" dirty="0">
                <a:latin typeface="Trebuchet MS"/>
                <a:cs typeface="Trebuchet MS"/>
              </a:rPr>
              <a:t>’</a:t>
            </a:r>
            <a:r>
              <a:rPr sz="2000" spc="-65" dirty="0">
                <a:latin typeface="Trebuchet MS"/>
                <a:cs typeface="Trebuchet MS"/>
              </a:rPr>
              <a:t>e</a:t>
            </a:r>
            <a:r>
              <a:rPr sz="2000" spc="-85" dirty="0">
                <a:latin typeface="Trebuchet MS"/>
                <a:cs typeface="Trebuchet MS"/>
              </a:rPr>
              <a:t>n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14" dirty="0">
                <a:latin typeface="Trebuchet MS"/>
                <a:cs typeface="Trebuchet MS"/>
              </a:rPr>
              <a:t>r</a:t>
            </a:r>
            <a:r>
              <a:rPr sz="2000" spc="-100" dirty="0">
                <a:latin typeface="Trebuchet MS"/>
                <a:cs typeface="Trebuchet MS"/>
              </a:rPr>
              <a:t>é</a:t>
            </a:r>
            <a:r>
              <a:rPr sz="2000" spc="-70" dirty="0">
                <a:latin typeface="Trebuchet MS"/>
                <a:cs typeface="Trebuchet MS"/>
              </a:rPr>
              <a:t>e(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spc="-60" dirty="0">
                <a:latin typeface="Trebuchet MS"/>
                <a:cs typeface="Trebuchet MS"/>
              </a:rPr>
              <a:t>0</a:t>
            </a:r>
            <a:r>
              <a:rPr sz="2000" spc="-270" dirty="0">
                <a:latin typeface="Trebuchet MS"/>
                <a:cs typeface="Trebuchet MS"/>
              </a:rPr>
              <a:t>.</a:t>
            </a:r>
            <a:r>
              <a:rPr sz="2000" spc="-55" dirty="0">
                <a:latin typeface="Trebuchet MS"/>
                <a:cs typeface="Trebuchet MS"/>
              </a:rPr>
              <a:t>0</a:t>
            </a:r>
            <a:r>
              <a:rPr sz="2000" dirty="0">
                <a:latin typeface="Trebuchet MS"/>
                <a:cs typeface="Trebuchet MS"/>
              </a:rPr>
              <a:t>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l</a:t>
            </a:r>
            <a:r>
              <a:rPr sz="2000" spc="-405" dirty="0">
                <a:latin typeface="Trebuchet MS"/>
                <a:cs typeface="Trebuchet MS"/>
              </a:rPr>
              <a:t>’</a:t>
            </a:r>
            <a:r>
              <a:rPr sz="2000" spc="20" dirty="0">
                <a:latin typeface="Trebuchet MS"/>
                <a:cs typeface="Trebuchet MS"/>
              </a:rPr>
              <a:t>API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à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14" dirty="0">
                <a:latin typeface="Trebuchet MS"/>
                <a:cs typeface="Trebuchet MS"/>
              </a:rPr>
              <a:t>r</a:t>
            </a:r>
            <a:r>
              <a:rPr sz="2000" spc="3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v</a:t>
            </a:r>
            <a:r>
              <a:rPr sz="2000" spc="-110" dirty="0">
                <a:latin typeface="Trebuchet MS"/>
                <a:cs typeface="Trebuchet MS"/>
              </a:rPr>
              <a:t>er</a:t>
            </a:r>
            <a:r>
              <a:rPr sz="2000" spc="70" dirty="0">
                <a:latin typeface="Trebuchet MS"/>
                <a:cs typeface="Trebuchet MS"/>
              </a:rPr>
              <a:t>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le  </a:t>
            </a:r>
            <a:r>
              <a:rPr sz="2000" spc="-40" dirty="0">
                <a:latin typeface="Trebuchet MS"/>
                <a:cs typeface="Trebuchet MS"/>
              </a:rPr>
              <a:t>co</a:t>
            </a:r>
            <a:r>
              <a:rPr sz="2000" spc="-55" dirty="0">
                <a:latin typeface="Trebuchet MS"/>
                <a:cs typeface="Trebuchet MS"/>
              </a:rPr>
              <a:t>n</a:t>
            </a:r>
            <a:r>
              <a:rPr sz="2000" spc="-114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c</a:t>
            </a:r>
            <a:r>
              <a:rPr sz="2000" spc="-85" dirty="0">
                <a:latin typeface="Trebuchet MS"/>
                <a:cs typeface="Trebuchet MS"/>
              </a:rPr>
              <a:t>t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(</a:t>
            </a:r>
            <a:r>
              <a:rPr sz="2000" spc="-5" dirty="0">
                <a:latin typeface="Trebuchet MS"/>
                <a:cs typeface="Trebuchet MS"/>
              </a:rPr>
              <a:t>9</a:t>
            </a:r>
            <a:r>
              <a:rPr sz="2000" dirty="0">
                <a:latin typeface="Trebuchet MS"/>
                <a:cs typeface="Trebuchet MS"/>
              </a:rPr>
              <a:t>5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10" dirty="0">
                <a:latin typeface="Trebuchet MS"/>
                <a:cs typeface="Trebuchet MS"/>
              </a:rPr>
              <a:t>,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9</a:t>
            </a:r>
            <a:r>
              <a:rPr sz="2000" spc="-45" dirty="0">
                <a:latin typeface="Trebuchet MS"/>
                <a:cs typeface="Trebuchet MS"/>
              </a:rPr>
              <a:t>6</a:t>
            </a:r>
            <a:r>
              <a:rPr sz="2000" spc="-105" dirty="0">
                <a:latin typeface="Trebuchet MS"/>
                <a:cs typeface="Trebuchet MS"/>
              </a:rPr>
              <a:t>).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EE9362-0E3C-ED17-0018-9814DD3831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75</a:t>
            </a:fld>
            <a:endParaRPr lang="fr-FR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7743" y="2404872"/>
            <a:ext cx="4105655" cy="37292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6782434" cy="185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225" lvl="1" indent="-6451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657860" algn="l"/>
              </a:tabLst>
            </a:pPr>
            <a:r>
              <a:rPr sz="2800" b="1" spc="40" dirty="0">
                <a:latin typeface="Trebuchet MS"/>
                <a:cs typeface="Trebuchet MS"/>
              </a:rPr>
              <a:t>C</a:t>
            </a:r>
            <a:r>
              <a:rPr sz="2800" b="1" spc="3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p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/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40" dirty="0">
                <a:latin typeface="Trebuchet MS"/>
                <a:cs typeface="Trebuchet MS"/>
              </a:rPr>
              <a:t>A</a:t>
            </a:r>
            <a:r>
              <a:rPr sz="2800" b="1" spc="-130" dirty="0">
                <a:latin typeface="Trebuchet MS"/>
                <a:cs typeface="Trebuchet MS"/>
              </a:rPr>
              <a:t>ction</a:t>
            </a:r>
            <a:r>
              <a:rPr sz="2800" b="1" spc="-170" dirty="0">
                <a:latin typeface="Trebuchet MS"/>
                <a:cs typeface="Trebuchet MS"/>
              </a:rPr>
              <a:t>n</a:t>
            </a:r>
            <a:r>
              <a:rPr sz="2800" b="1" spc="-215" dirty="0">
                <a:latin typeface="Trebuchet MS"/>
                <a:cs typeface="Trebuchet MS"/>
              </a:rPr>
              <a:t>eu</a:t>
            </a:r>
            <a:r>
              <a:rPr sz="2800" b="1" spc="-200" dirty="0">
                <a:latin typeface="Trebuchet MS"/>
                <a:cs typeface="Trebuchet MS"/>
              </a:rPr>
              <a:t>r</a:t>
            </a:r>
            <a:r>
              <a:rPr sz="2800" b="1" spc="4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Principales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caractéristiques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actionneurs</a:t>
            </a:r>
            <a:endParaRPr sz="2800">
              <a:latin typeface="Trebuchet MS"/>
              <a:cs typeface="Trebuchet MS"/>
            </a:endParaRPr>
          </a:p>
          <a:p>
            <a:pPr marL="521970" lvl="2" indent="-457834">
              <a:lnSpc>
                <a:spcPts val="2280"/>
              </a:lnSpc>
              <a:spcBef>
                <a:spcPts val="805"/>
              </a:spcBef>
              <a:buFont typeface="Arial MT"/>
              <a:buChar char="•"/>
              <a:tabLst>
                <a:tab pos="521970" algn="l"/>
                <a:tab pos="522605" algn="l"/>
              </a:tabLst>
            </a:pPr>
            <a:r>
              <a:rPr sz="2000" b="1" spc="-25" dirty="0">
                <a:latin typeface="Trebuchet MS"/>
                <a:cs typeface="Trebuchet MS"/>
              </a:rPr>
              <a:t>Com</a:t>
            </a:r>
            <a:r>
              <a:rPr sz="2000" b="1" spc="-35" dirty="0">
                <a:latin typeface="Trebuchet MS"/>
                <a:cs typeface="Trebuchet MS"/>
              </a:rPr>
              <a:t>m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30" dirty="0">
                <a:latin typeface="Trebuchet MS"/>
                <a:cs typeface="Trebuchet MS"/>
              </a:rPr>
              <a:t>n</a:t>
            </a:r>
            <a:r>
              <a:rPr sz="2000" b="1" spc="-65" dirty="0">
                <a:latin typeface="Trebuchet MS"/>
                <a:cs typeface="Trebuchet MS"/>
              </a:rPr>
              <a:t>de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</a:t>
            </a:r>
            <a:r>
              <a:rPr sz="2000" b="1" spc="-140" dirty="0">
                <a:latin typeface="Trebuchet MS"/>
                <a:cs typeface="Trebuchet MS"/>
              </a:rPr>
              <a:t>’un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110" dirty="0">
                <a:latin typeface="Trebuchet MS"/>
                <a:cs typeface="Trebuchet MS"/>
              </a:rPr>
              <a:t>M</a:t>
            </a:r>
            <a:r>
              <a:rPr sz="2000" b="1" spc="95" dirty="0">
                <a:latin typeface="Trebuchet MS"/>
                <a:cs typeface="Trebuchet MS"/>
              </a:rPr>
              <a:t>C</a:t>
            </a:r>
            <a:r>
              <a:rPr sz="2000" b="1" spc="-5" dirty="0">
                <a:latin typeface="Trebuchet MS"/>
                <a:cs typeface="Trebuchet MS"/>
              </a:rPr>
              <a:t>A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150" dirty="0">
                <a:latin typeface="Trebuchet MS"/>
                <a:cs typeface="Trebuchet MS"/>
              </a:rPr>
              <a:t>e</a:t>
            </a:r>
            <a:r>
              <a:rPr sz="2000" b="1" spc="-120" dirty="0">
                <a:latin typeface="Trebuchet MS"/>
                <a:cs typeface="Trebuchet MS"/>
              </a:rPr>
              <a:t>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30" dirty="0">
                <a:latin typeface="Trebuchet MS"/>
                <a:cs typeface="Trebuchet MS"/>
              </a:rPr>
              <a:t>u</a:t>
            </a:r>
            <a:r>
              <a:rPr sz="2000" b="1" spc="-125" dirty="0">
                <a:latin typeface="Trebuchet MS"/>
                <a:cs typeface="Trebuchet MS"/>
              </a:rPr>
              <a:t>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seul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sens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65" dirty="0">
                <a:latin typeface="Trebuchet MS"/>
                <a:cs typeface="Trebuchet MS"/>
              </a:rPr>
              <a:t>de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75" dirty="0">
                <a:latin typeface="Trebuchet MS"/>
                <a:cs typeface="Trebuchet MS"/>
              </a:rPr>
              <a:t>r</a:t>
            </a:r>
            <a:r>
              <a:rPr sz="2000" b="1" spc="-70" dirty="0">
                <a:latin typeface="Trebuchet MS"/>
                <a:cs typeface="Trebuchet MS"/>
              </a:rPr>
              <a:t>o</a:t>
            </a:r>
            <a:r>
              <a:rPr sz="2000" b="1" spc="-130" dirty="0">
                <a:latin typeface="Trebuchet MS"/>
                <a:cs typeface="Trebuchet MS"/>
              </a:rPr>
              <a:t>t</a:t>
            </a:r>
            <a:r>
              <a:rPr sz="2000" b="1" spc="-55" dirty="0">
                <a:latin typeface="Trebuchet MS"/>
                <a:cs typeface="Trebuchet MS"/>
              </a:rPr>
              <a:t>ation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par</a:t>
            </a:r>
            <a:endParaRPr sz="2000">
              <a:latin typeface="Trebuchet MS"/>
              <a:cs typeface="Trebuchet MS"/>
            </a:endParaRPr>
          </a:p>
          <a:p>
            <a:pPr marL="521970">
              <a:lnSpc>
                <a:spcPts val="2280"/>
              </a:lnSpc>
            </a:pPr>
            <a:r>
              <a:rPr sz="2000" b="1" spc="-5" dirty="0">
                <a:latin typeface="Trebuchet MS"/>
                <a:cs typeface="Trebuchet MS"/>
              </a:rPr>
              <a:t>API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411" y="3747515"/>
            <a:ext cx="6646164" cy="10149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46428" y="4727194"/>
            <a:ext cx="6120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Table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d’ordre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commande</a:t>
            </a:r>
            <a:r>
              <a:rPr sz="1800" spc="-80" dirty="0">
                <a:latin typeface="Trebuchet MS"/>
                <a:cs typeface="Trebuchet MS"/>
              </a:rPr>
              <a:t> et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conditions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fonctionnements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4161" y="3748278"/>
            <a:ext cx="1757680" cy="1417320"/>
          </a:xfrm>
          <a:custGeom>
            <a:avLst/>
            <a:gdLst/>
            <a:ahLst/>
            <a:cxnLst/>
            <a:rect l="l" t="t" r="r" b="b"/>
            <a:pathLst>
              <a:path w="1757679" h="1417320">
                <a:moveTo>
                  <a:pt x="0" y="493776"/>
                </a:moveTo>
                <a:lnTo>
                  <a:pt x="1566672" y="493776"/>
                </a:lnTo>
                <a:lnTo>
                  <a:pt x="1566672" y="0"/>
                </a:lnTo>
                <a:lnTo>
                  <a:pt x="0" y="0"/>
                </a:lnTo>
                <a:lnTo>
                  <a:pt x="0" y="493776"/>
                </a:lnTo>
                <a:close/>
              </a:path>
              <a:path w="1757679" h="1417320">
                <a:moveTo>
                  <a:pt x="190500" y="1417320"/>
                </a:moveTo>
                <a:lnTo>
                  <a:pt x="1757172" y="1417320"/>
                </a:lnTo>
                <a:lnTo>
                  <a:pt x="1757172" y="922020"/>
                </a:lnTo>
                <a:lnTo>
                  <a:pt x="190500" y="922020"/>
                </a:lnTo>
                <a:lnTo>
                  <a:pt x="190500" y="141732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94954" y="6128234"/>
            <a:ext cx="2925445" cy="4533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sz="1400" spc="-50" dirty="0">
                <a:latin typeface="Trebuchet MS"/>
                <a:cs typeface="Trebuchet MS"/>
              </a:rPr>
              <a:t>Circuit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de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puissance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pour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commander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un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MCA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en </a:t>
            </a:r>
            <a:r>
              <a:rPr sz="1400" spc="-35" dirty="0">
                <a:latin typeface="Trebuchet MS"/>
                <a:cs typeface="Trebuchet MS"/>
              </a:rPr>
              <a:t>un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seul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sens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rotation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24742" y="6435186"/>
            <a:ext cx="234950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76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F3AD4387-3D20-EE0A-5B38-80CFE7E165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76</a:t>
            </a:fld>
            <a:endParaRPr lang="fr-FR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77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5405" cy="3955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9765" lvl="1" indent="-6477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660400" algn="l"/>
              </a:tabLst>
            </a:pPr>
            <a:r>
              <a:rPr sz="2800" b="1" spc="-140" dirty="0">
                <a:latin typeface="Trebuchet MS"/>
                <a:cs typeface="Trebuchet MS"/>
              </a:rPr>
              <a:t>A</a:t>
            </a:r>
            <a:r>
              <a:rPr sz="2800" b="1" spc="-120" dirty="0">
                <a:latin typeface="Trebuchet MS"/>
                <a:cs typeface="Trebuchet MS"/>
              </a:rPr>
              <a:t>r</a:t>
            </a:r>
            <a:r>
              <a:rPr sz="2800" b="1" spc="-135" dirty="0">
                <a:latin typeface="Trebuchet MS"/>
                <a:cs typeface="Trebuchet MS"/>
              </a:rPr>
              <a:t>chit</a:t>
            </a:r>
            <a:r>
              <a:rPr sz="2800" b="1" spc="-175" dirty="0">
                <a:latin typeface="Trebuchet MS"/>
                <a:cs typeface="Trebuchet MS"/>
              </a:rPr>
              <a:t>e</a:t>
            </a:r>
            <a:r>
              <a:rPr sz="2800" b="1" spc="-165" dirty="0">
                <a:latin typeface="Trebuchet MS"/>
                <a:cs typeface="Trebuchet MS"/>
              </a:rPr>
              <a:t>ctu</a:t>
            </a:r>
            <a:r>
              <a:rPr sz="2800" b="1" spc="-170" dirty="0">
                <a:latin typeface="Trebuchet MS"/>
                <a:cs typeface="Trebuchet MS"/>
              </a:rPr>
              <a:t>r</a:t>
            </a:r>
            <a:r>
              <a:rPr sz="2800" b="1" spc="-195" dirty="0">
                <a:latin typeface="Trebuchet MS"/>
                <a:cs typeface="Trebuchet MS"/>
              </a:rPr>
              <a:t>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105" dirty="0">
                <a:latin typeface="Trebuchet MS"/>
                <a:cs typeface="Trebuchet MS"/>
              </a:rPr>
              <a:t>a</a:t>
            </a:r>
            <a:r>
              <a:rPr sz="2800" b="1" spc="-195" dirty="0">
                <a:latin typeface="Trebuchet MS"/>
                <a:cs typeface="Trebuchet MS"/>
              </a:rPr>
              <a:t>u</a:t>
            </a:r>
            <a:r>
              <a:rPr sz="2800" b="1" spc="-160" dirty="0">
                <a:latin typeface="Trebuchet MS"/>
                <a:cs typeface="Trebuchet MS"/>
              </a:rPr>
              <a:t>t</a:t>
            </a:r>
            <a:r>
              <a:rPr sz="2800" b="1" spc="10" dirty="0">
                <a:latin typeface="Trebuchet MS"/>
                <a:cs typeface="Trebuchet MS"/>
              </a:rPr>
              <a:t>om</a:t>
            </a:r>
            <a:r>
              <a:rPr sz="2800" b="1" spc="-5" dirty="0">
                <a:latin typeface="Trebuchet MS"/>
                <a:cs typeface="Trebuchet MS"/>
              </a:rPr>
              <a:t>a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75" dirty="0">
                <a:latin typeface="Trebuchet MS"/>
                <a:cs typeface="Trebuchet MS"/>
              </a:rPr>
              <a:t>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125" dirty="0">
                <a:latin typeface="Trebuchet MS"/>
                <a:cs typeface="Trebuchet MS"/>
              </a:rPr>
              <a:t>p</a:t>
            </a:r>
            <a:r>
              <a:rPr sz="2800" b="1" spc="-120" dirty="0">
                <a:latin typeface="Trebuchet MS"/>
                <a:cs typeface="Trebuchet MS"/>
              </a:rPr>
              <a:t>r</a:t>
            </a:r>
            <a:r>
              <a:rPr sz="2800" b="1" spc="-50" dirty="0">
                <a:latin typeface="Trebuchet MS"/>
                <a:cs typeface="Trebuchet MS"/>
              </a:rPr>
              <a:t>og</a:t>
            </a:r>
            <a:r>
              <a:rPr sz="2800" b="1" spc="-65" dirty="0">
                <a:latin typeface="Trebuchet MS"/>
                <a:cs typeface="Trebuchet MS"/>
              </a:rPr>
              <a:t>r</a:t>
            </a:r>
            <a:r>
              <a:rPr sz="2800" b="1" spc="-5" dirty="0">
                <a:latin typeface="Trebuchet MS"/>
                <a:cs typeface="Trebuchet MS"/>
              </a:rPr>
              <a:t>ammables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A.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Généralités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275" dirty="0">
                <a:solidFill>
                  <a:srgbClr val="0068FF"/>
                </a:solidFill>
                <a:latin typeface="Trebuchet MS"/>
                <a:cs typeface="Trebuchet MS"/>
              </a:rPr>
              <a:t>-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Domaine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d’emploi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0068FF"/>
                </a:solidFill>
                <a:latin typeface="Trebuchet MS"/>
                <a:cs typeface="Trebuchet MS"/>
              </a:rPr>
              <a:t>automates</a:t>
            </a:r>
            <a:endParaRPr sz="2800">
              <a:latin typeface="Trebuchet MS"/>
              <a:cs typeface="Trebuchet MS"/>
            </a:endParaRPr>
          </a:p>
          <a:p>
            <a:pPr marL="64769" marR="5080" algn="just">
              <a:lnSpc>
                <a:spcPts val="2590"/>
              </a:lnSpc>
              <a:spcBef>
                <a:spcPts val="2820"/>
              </a:spcBef>
            </a:pPr>
            <a:r>
              <a:rPr sz="2400" spc="-40" dirty="0">
                <a:latin typeface="Trebuchet MS"/>
                <a:cs typeface="Trebuchet MS"/>
              </a:rPr>
              <a:t>On </a:t>
            </a:r>
            <a:r>
              <a:rPr sz="2400" spc="-70" dirty="0">
                <a:latin typeface="Trebuchet MS"/>
                <a:cs typeface="Trebuchet MS"/>
              </a:rPr>
              <a:t>utilise </a:t>
            </a:r>
            <a:r>
              <a:rPr sz="2400" spc="-50" dirty="0">
                <a:latin typeface="Trebuchet MS"/>
                <a:cs typeface="Trebuchet MS"/>
              </a:rPr>
              <a:t>les </a:t>
            </a:r>
            <a:r>
              <a:rPr sz="2400" spc="20" dirty="0">
                <a:latin typeface="Trebuchet MS"/>
                <a:cs typeface="Trebuchet MS"/>
              </a:rPr>
              <a:t>API </a:t>
            </a:r>
            <a:r>
              <a:rPr sz="2400" spc="30" dirty="0">
                <a:latin typeface="Trebuchet MS"/>
                <a:cs typeface="Trebuchet MS"/>
              </a:rPr>
              <a:t>dans </a:t>
            </a:r>
            <a:r>
              <a:rPr sz="2400" spc="-30" dirty="0">
                <a:latin typeface="Trebuchet MS"/>
                <a:cs typeface="Trebuchet MS"/>
              </a:rPr>
              <a:t>tous </a:t>
            </a:r>
            <a:r>
              <a:rPr sz="2400" spc="-45" dirty="0">
                <a:latin typeface="Trebuchet MS"/>
                <a:cs typeface="Trebuchet MS"/>
              </a:rPr>
              <a:t>les </a:t>
            </a:r>
            <a:r>
              <a:rPr sz="2400" spc="-60" dirty="0">
                <a:latin typeface="Trebuchet MS"/>
                <a:cs typeface="Trebuchet MS"/>
              </a:rPr>
              <a:t>secteurs </a:t>
            </a:r>
            <a:r>
              <a:rPr sz="2400" spc="-50" dirty="0">
                <a:latin typeface="Trebuchet MS"/>
                <a:cs typeface="Trebuchet MS"/>
              </a:rPr>
              <a:t>industriels pour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20" dirty="0">
                <a:latin typeface="Trebuchet MS"/>
                <a:cs typeface="Trebuchet MS"/>
              </a:rPr>
              <a:t>commande </a:t>
            </a:r>
            <a:r>
              <a:rPr sz="2400" dirty="0">
                <a:latin typeface="Trebuchet MS"/>
                <a:cs typeface="Trebuchet MS"/>
              </a:rPr>
              <a:t>des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machines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(convoyage,</a:t>
            </a:r>
            <a:r>
              <a:rPr sz="2400" spc="59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emballage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...)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ou</a:t>
            </a:r>
            <a:r>
              <a:rPr sz="2400" spc="6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chaînes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production 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(automobile, </a:t>
            </a:r>
            <a:r>
              <a:rPr sz="2400" spc="-45" dirty="0">
                <a:latin typeface="Trebuchet MS"/>
                <a:cs typeface="Trebuchet MS"/>
              </a:rPr>
              <a:t>agroalimentaire </a:t>
            </a:r>
            <a:r>
              <a:rPr sz="2400" spc="-195" dirty="0">
                <a:latin typeface="Trebuchet MS"/>
                <a:cs typeface="Trebuchet MS"/>
              </a:rPr>
              <a:t>...)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ou </a:t>
            </a:r>
            <a:r>
              <a:rPr sz="2400" spc="-100" dirty="0">
                <a:latin typeface="Trebuchet MS"/>
                <a:cs typeface="Trebuchet MS"/>
              </a:rPr>
              <a:t>il </a:t>
            </a:r>
            <a:r>
              <a:rPr sz="2400" spc="-60" dirty="0">
                <a:latin typeface="Trebuchet MS"/>
                <a:cs typeface="Trebuchet MS"/>
              </a:rPr>
              <a:t>peut </a:t>
            </a:r>
            <a:r>
              <a:rPr sz="2400" spc="-50" dirty="0">
                <a:latin typeface="Trebuchet MS"/>
                <a:cs typeface="Trebuchet MS"/>
              </a:rPr>
              <a:t>également </a:t>
            </a:r>
            <a:r>
              <a:rPr sz="2400" spc="-30" dirty="0">
                <a:latin typeface="Trebuchet MS"/>
                <a:cs typeface="Trebuchet MS"/>
              </a:rPr>
              <a:t>assurer </a:t>
            </a:r>
            <a:r>
              <a:rPr sz="2400" spc="-5" dirty="0">
                <a:latin typeface="Trebuchet MS"/>
                <a:cs typeface="Trebuchet MS"/>
              </a:rPr>
              <a:t>des </a:t>
            </a:r>
            <a:r>
              <a:rPr sz="2400" spc="-55" dirty="0">
                <a:latin typeface="Trebuchet MS"/>
                <a:cs typeface="Trebuchet MS"/>
              </a:rPr>
              <a:t>fonctions 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régulation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processus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(métallurgie,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chimie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...).</a:t>
            </a:r>
            <a:endParaRPr sz="2400">
              <a:latin typeface="Trebuchet MS"/>
              <a:cs typeface="Trebuchet MS"/>
            </a:endParaRPr>
          </a:p>
          <a:p>
            <a:pPr marL="64769" marR="5080" algn="just">
              <a:lnSpc>
                <a:spcPts val="2590"/>
              </a:lnSpc>
              <a:spcBef>
                <a:spcPts val="1019"/>
              </a:spcBef>
            </a:pPr>
            <a:r>
              <a:rPr sz="2400" spc="-50" dirty="0">
                <a:latin typeface="Trebuchet MS"/>
                <a:cs typeface="Trebuchet MS"/>
              </a:rPr>
              <a:t>Il</a:t>
            </a:r>
            <a:r>
              <a:rPr sz="2400" spc="-45" dirty="0">
                <a:latin typeface="Trebuchet MS"/>
                <a:cs typeface="Trebuchet MS"/>
              </a:rPr>
              <a:t> est de </a:t>
            </a:r>
            <a:r>
              <a:rPr sz="2400" spc="-25" dirty="0">
                <a:latin typeface="Trebuchet MS"/>
                <a:cs typeface="Trebuchet MS"/>
              </a:rPr>
              <a:t>plus 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plus </a:t>
            </a:r>
            <a:r>
              <a:rPr sz="2400" spc="-65" dirty="0">
                <a:latin typeface="Trebuchet MS"/>
                <a:cs typeface="Trebuchet MS"/>
              </a:rPr>
              <a:t>utilisé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dans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domaine </a:t>
            </a:r>
            <a:r>
              <a:rPr sz="2400" spc="-20" dirty="0">
                <a:latin typeface="Trebuchet MS"/>
                <a:cs typeface="Trebuchet MS"/>
              </a:rPr>
              <a:t>du </a:t>
            </a:r>
            <a:r>
              <a:rPr sz="2400" spc="-55" dirty="0">
                <a:latin typeface="Trebuchet MS"/>
                <a:cs typeface="Trebuchet MS"/>
              </a:rPr>
              <a:t>bâtiment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(tertiaire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 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industriel) </a:t>
            </a:r>
            <a:r>
              <a:rPr sz="2400" spc="-45" dirty="0">
                <a:latin typeface="Trebuchet MS"/>
                <a:cs typeface="Trebuchet MS"/>
              </a:rPr>
              <a:t>pour </a:t>
            </a:r>
            <a:r>
              <a:rPr sz="2400" spc="-110" dirty="0">
                <a:latin typeface="Trebuchet MS"/>
                <a:cs typeface="Trebuchet MS"/>
              </a:rPr>
              <a:t>le </a:t>
            </a:r>
            <a:r>
              <a:rPr sz="2400" spc="-85" dirty="0">
                <a:latin typeface="Trebuchet MS"/>
                <a:cs typeface="Trebuchet MS"/>
              </a:rPr>
              <a:t>contrôle </a:t>
            </a:r>
            <a:r>
              <a:rPr sz="2400" spc="-30" dirty="0">
                <a:latin typeface="Trebuchet MS"/>
                <a:cs typeface="Trebuchet MS"/>
              </a:rPr>
              <a:t>du </a:t>
            </a:r>
            <a:r>
              <a:rPr sz="2400" spc="-60" dirty="0">
                <a:latin typeface="Trebuchet MS"/>
                <a:cs typeface="Trebuchet MS"/>
              </a:rPr>
              <a:t>chauffage,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55" dirty="0">
                <a:latin typeface="Trebuchet MS"/>
                <a:cs typeface="Trebuchet MS"/>
              </a:rPr>
              <a:t>l'éclairage,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85" dirty="0">
                <a:latin typeface="Trebuchet MS"/>
                <a:cs typeface="Trebuchet MS"/>
              </a:rPr>
              <a:t>sécurité </a:t>
            </a:r>
            <a:r>
              <a:rPr sz="2400" spc="-40" dirty="0">
                <a:latin typeface="Trebuchet MS"/>
                <a:cs typeface="Trebuchet MS"/>
              </a:rPr>
              <a:t>ou </a:t>
            </a:r>
            <a:r>
              <a:rPr sz="2400" spc="-5" dirty="0">
                <a:latin typeface="Trebuchet MS"/>
                <a:cs typeface="Trebuchet MS"/>
              </a:rPr>
              <a:t>des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alarmes.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18A1D6-71F8-85DC-D193-338DD28C1E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77</a:t>
            </a:fld>
            <a:endParaRPr lang="fr-FR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78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5405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9765" lvl="1" indent="-6477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660400" algn="l"/>
              </a:tabLst>
            </a:pPr>
            <a:r>
              <a:rPr sz="2800" b="1" spc="-140" dirty="0">
                <a:latin typeface="Trebuchet MS"/>
                <a:cs typeface="Trebuchet MS"/>
              </a:rPr>
              <a:t>A</a:t>
            </a:r>
            <a:r>
              <a:rPr sz="2800" b="1" spc="-120" dirty="0">
                <a:latin typeface="Trebuchet MS"/>
                <a:cs typeface="Trebuchet MS"/>
              </a:rPr>
              <a:t>r</a:t>
            </a:r>
            <a:r>
              <a:rPr sz="2800" b="1" spc="-135" dirty="0">
                <a:latin typeface="Trebuchet MS"/>
                <a:cs typeface="Trebuchet MS"/>
              </a:rPr>
              <a:t>chit</a:t>
            </a:r>
            <a:r>
              <a:rPr sz="2800" b="1" spc="-175" dirty="0">
                <a:latin typeface="Trebuchet MS"/>
                <a:cs typeface="Trebuchet MS"/>
              </a:rPr>
              <a:t>e</a:t>
            </a:r>
            <a:r>
              <a:rPr sz="2800" b="1" spc="-165" dirty="0">
                <a:latin typeface="Trebuchet MS"/>
                <a:cs typeface="Trebuchet MS"/>
              </a:rPr>
              <a:t>ctu</a:t>
            </a:r>
            <a:r>
              <a:rPr sz="2800" b="1" spc="-170" dirty="0">
                <a:latin typeface="Trebuchet MS"/>
                <a:cs typeface="Trebuchet MS"/>
              </a:rPr>
              <a:t>r</a:t>
            </a:r>
            <a:r>
              <a:rPr sz="2800" b="1" spc="-195" dirty="0">
                <a:latin typeface="Trebuchet MS"/>
                <a:cs typeface="Trebuchet MS"/>
              </a:rPr>
              <a:t>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105" dirty="0">
                <a:latin typeface="Trebuchet MS"/>
                <a:cs typeface="Trebuchet MS"/>
              </a:rPr>
              <a:t>a</a:t>
            </a:r>
            <a:r>
              <a:rPr sz="2800" b="1" spc="-195" dirty="0">
                <a:latin typeface="Trebuchet MS"/>
                <a:cs typeface="Trebuchet MS"/>
              </a:rPr>
              <a:t>u</a:t>
            </a:r>
            <a:r>
              <a:rPr sz="2800" b="1" spc="-160" dirty="0">
                <a:latin typeface="Trebuchet MS"/>
                <a:cs typeface="Trebuchet MS"/>
              </a:rPr>
              <a:t>t</a:t>
            </a:r>
            <a:r>
              <a:rPr sz="2800" b="1" spc="10" dirty="0">
                <a:latin typeface="Trebuchet MS"/>
                <a:cs typeface="Trebuchet MS"/>
              </a:rPr>
              <a:t>om</a:t>
            </a:r>
            <a:r>
              <a:rPr sz="2800" b="1" spc="-5" dirty="0">
                <a:latin typeface="Trebuchet MS"/>
                <a:cs typeface="Trebuchet MS"/>
              </a:rPr>
              <a:t>a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75" dirty="0">
                <a:latin typeface="Trebuchet MS"/>
                <a:cs typeface="Trebuchet MS"/>
              </a:rPr>
              <a:t>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125" dirty="0">
                <a:latin typeface="Trebuchet MS"/>
                <a:cs typeface="Trebuchet MS"/>
              </a:rPr>
              <a:t>p</a:t>
            </a:r>
            <a:r>
              <a:rPr sz="2800" b="1" spc="-120" dirty="0">
                <a:latin typeface="Trebuchet MS"/>
                <a:cs typeface="Trebuchet MS"/>
              </a:rPr>
              <a:t>r</a:t>
            </a:r>
            <a:r>
              <a:rPr sz="2800" b="1" spc="-50" dirty="0">
                <a:latin typeface="Trebuchet MS"/>
                <a:cs typeface="Trebuchet MS"/>
              </a:rPr>
              <a:t>og</a:t>
            </a:r>
            <a:r>
              <a:rPr sz="2800" b="1" spc="-65" dirty="0">
                <a:latin typeface="Trebuchet MS"/>
                <a:cs typeface="Trebuchet MS"/>
              </a:rPr>
              <a:t>r</a:t>
            </a:r>
            <a:r>
              <a:rPr sz="2800" b="1" spc="-5" dirty="0">
                <a:latin typeface="Trebuchet MS"/>
                <a:cs typeface="Trebuchet MS"/>
              </a:rPr>
              <a:t>ammables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A.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Généralités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275" dirty="0">
                <a:solidFill>
                  <a:srgbClr val="0068FF"/>
                </a:solidFill>
                <a:latin typeface="Trebuchet MS"/>
                <a:cs typeface="Trebuchet MS"/>
              </a:rPr>
              <a:t>-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Nature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des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informations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traitées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par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l'automate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490"/>
              </a:spcBef>
            </a:pPr>
            <a:r>
              <a:rPr sz="2400" spc="-20" dirty="0">
                <a:latin typeface="Trebuchet MS"/>
                <a:cs typeface="Trebuchet MS"/>
              </a:rPr>
              <a:t>Les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informations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peuvent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être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type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407670" marR="6350" indent="-342900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407670" algn="l"/>
                <a:tab pos="408305" algn="l"/>
                <a:tab pos="1168400" algn="l"/>
                <a:tab pos="1681480" algn="l"/>
                <a:tab pos="2448560" algn="l"/>
                <a:tab pos="3416300" algn="l"/>
                <a:tab pos="3698240" algn="l"/>
                <a:tab pos="5561965" algn="l"/>
                <a:tab pos="6065520" algn="l"/>
                <a:tab pos="6848475" algn="l"/>
                <a:tab pos="8044815" algn="l"/>
                <a:tab pos="8719185" algn="l"/>
                <a:tab pos="9546590" algn="l"/>
              </a:tabLst>
            </a:pPr>
            <a:r>
              <a:rPr sz="2400" b="1" spc="-360" dirty="0">
                <a:latin typeface="Trebuchet MS"/>
                <a:cs typeface="Trebuchet MS"/>
              </a:rPr>
              <a:t>T</a:t>
            </a:r>
            <a:r>
              <a:rPr sz="2400" b="1" spc="-80" dirty="0">
                <a:latin typeface="Trebuchet MS"/>
                <a:cs typeface="Trebuchet MS"/>
              </a:rPr>
              <a:t>o</a:t>
            </a:r>
            <a:r>
              <a:rPr sz="2400" b="1" spc="-165" dirty="0">
                <a:latin typeface="Trebuchet MS"/>
                <a:cs typeface="Trebuchet MS"/>
              </a:rPr>
              <a:t>u</a:t>
            </a:r>
            <a:r>
              <a:rPr sz="2400" b="1" spc="-110" dirty="0">
                <a:latin typeface="Trebuchet MS"/>
                <a:cs typeface="Trebuchet MS"/>
              </a:rPr>
              <a:t>t</a:t>
            </a:r>
            <a:r>
              <a:rPr sz="2400" b="1" dirty="0">
                <a:latin typeface="Trebuchet MS"/>
                <a:cs typeface="Trebuchet MS"/>
              </a:rPr>
              <a:t>	</a:t>
            </a:r>
            <a:r>
              <a:rPr sz="2400" b="1" spc="-120" dirty="0">
                <a:latin typeface="Trebuchet MS"/>
                <a:cs typeface="Trebuchet MS"/>
              </a:rPr>
              <a:t>o</a:t>
            </a:r>
            <a:r>
              <a:rPr sz="2400" b="1" spc="-114" dirty="0">
                <a:latin typeface="Trebuchet MS"/>
                <a:cs typeface="Trebuchet MS"/>
              </a:rPr>
              <a:t>u</a:t>
            </a:r>
            <a:r>
              <a:rPr sz="2400" b="1" dirty="0">
                <a:latin typeface="Trebuchet MS"/>
                <a:cs typeface="Trebuchet MS"/>
              </a:rPr>
              <a:t>	</a:t>
            </a:r>
            <a:r>
              <a:rPr sz="2400" b="1" spc="-75" dirty="0">
                <a:latin typeface="Trebuchet MS"/>
                <a:cs typeface="Trebuchet MS"/>
              </a:rPr>
              <a:t>R</a:t>
            </a:r>
            <a:r>
              <a:rPr sz="2400" b="1" spc="-50" dirty="0">
                <a:latin typeface="Trebuchet MS"/>
                <a:cs typeface="Trebuchet MS"/>
              </a:rPr>
              <a:t>i</a:t>
            </a:r>
            <a:r>
              <a:rPr sz="2400" b="1" spc="-160" dirty="0">
                <a:latin typeface="Trebuchet MS"/>
                <a:cs typeface="Trebuchet MS"/>
              </a:rPr>
              <a:t>en</a:t>
            </a:r>
            <a:r>
              <a:rPr sz="2400" b="1" dirty="0">
                <a:latin typeface="Trebuchet MS"/>
                <a:cs typeface="Trebuchet MS"/>
              </a:rPr>
              <a:t>	</a:t>
            </a:r>
            <a:r>
              <a:rPr sz="2400" b="1" spc="-50" dirty="0">
                <a:latin typeface="Trebuchet MS"/>
                <a:cs typeface="Trebuchet MS"/>
              </a:rPr>
              <a:t>(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55" dirty="0">
                <a:latin typeface="Trebuchet MS"/>
                <a:cs typeface="Trebuchet MS"/>
              </a:rPr>
              <a:t>O</a:t>
            </a:r>
            <a:r>
              <a:rPr sz="2400" b="1" spc="-75" dirty="0">
                <a:latin typeface="Trebuchet MS"/>
                <a:cs typeface="Trebuchet MS"/>
              </a:rPr>
              <a:t>R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dirty="0">
                <a:latin typeface="Trebuchet MS"/>
                <a:cs typeface="Trebuchet MS"/>
              </a:rPr>
              <a:t>	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35" dirty="0">
                <a:latin typeface="Trebuchet MS"/>
                <a:cs typeface="Trebuchet MS"/>
              </a:rPr>
              <a:t>l'in</a:t>
            </a:r>
            <a:r>
              <a:rPr sz="2400" spc="-80" dirty="0">
                <a:latin typeface="Trebuchet MS"/>
                <a:cs typeface="Trebuchet MS"/>
              </a:rPr>
              <a:t>f</a:t>
            </a:r>
            <a:r>
              <a:rPr sz="2400" spc="-40" dirty="0">
                <a:latin typeface="Trebuchet MS"/>
                <a:cs typeface="Trebuchet MS"/>
              </a:rPr>
              <a:t>ormatio</a:t>
            </a:r>
            <a:r>
              <a:rPr sz="2400" spc="-60" dirty="0">
                <a:latin typeface="Trebuchet MS"/>
                <a:cs typeface="Trebuchet MS"/>
              </a:rPr>
              <a:t>n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80" dirty="0">
                <a:latin typeface="Trebuchet MS"/>
                <a:cs typeface="Trebuchet MS"/>
              </a:rPr>
              <a:t>ne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25" dirty="0">
                <a:latin typeface="Trebuchet MS"/>
                <a:cs typeface="Trebuchet MS"/>
              </a:rPr>
              <a:t>p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80" dirty="0">
                <a:latin typeface="Trebuchet MS"/>
                <a:cs typeface="Trebuchet MS"/>
              </a:rPr>
              <a:t>ut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70" dirty="0">
                <a:latin typeface="Trebuchet MS"/>
                <a:cs typeface="Trebuchet MS"/>
              </a:rPr>
              <a:t>p</a:t>
            </a:r>
            <a:r>
              <a:rPr sz="2400" spc="-75" dirty="0">
                <a:latin typeface="Trebuchet MS"/>
                <a:cs typeface="Trebuchet MS"/>
              </a:rPr>
              <a:t>r</a:t>
            </a:r>
            <a:r>
              <a:rPr sz="2400" spc="-70" dirty="0">
                <a:latin typeface="Trebuchet MS"/>
                <a:cs typeface="Trebuchet MS"/>
              </a:rPr>
              <a:t>end</a:t>
            </a:r>
            <a:r>
              <a:rPr sz="2400" spc="-85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45" dirty="0">
                <a:latin typeface="Trebuchet MS"/>
                <a:cs typeface="Trebuchet MS"/>
              </a:rPr>
              <a:t>qu</a:t>
            </a:r>
            <a:r>
              <a:rPr sz="2400" spc="-50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55" dirty="0">
                <a:latin typeface="Trebuchet MS"/>
                <a:cs typeface="Trebuchet MS"/>
              </a:rPr>
              <a:t>de</a:t>
            </a:r>
            <a:r>
              <a:rPr sz="2400" spc="-45" dirty="0">
                <a:latin typeface="Trebuchet MS"/>
                <a:cs typeface="Trebuchet MS"/>
              </a:rPr>
              <a:t>u</a:t>
            </a:r>
            <a:r>
              <a:rPr sz="2400" spc="10" dirty="0">
                <a:latin typeface="Trebuchet MS"/>
                <a:cs typeface="Trebuchet MS"/>
              </a:rPr>
              <a:t>x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20" dirty="0">
                <a:latin typeface="Trebuchet MS"/>
                <a:cs typeface="Trebuchet MS"/>
              </a:rPr>
              <a:t>é</a:t>
            </a:r>
            <a:r>
              <a:rPr sz="2400" spc="-125" dirty="0">
                <a:latin typeface="Trebuchet MS"/>
                <a:cs typeface="Trebuchet MS"/>
              </a:rPr>
              <a:t>t</a:t>
            </a:r>
            <a:r>
              <a:rPr sz="2400" spc="-20" dirty="0">
                <a:latin typeface="Trebuchet MS"/>
                <a:cs typeface="Trebuchet MS"/>
              </a:rPr>
              <a:t>a</a:t>
            </a:r>
            <a:r>
              <a:rPr sz="2400" spc="-60" dirty="0">
                <a:latin typeface="Trebuchet MS"/>
                <a:cs typeface="Trebuchet MS"/>
              </a:rPr>
              <a:t>t</a:t>
            </a:r>
            <a:r>
              <a:rPr sz="2400" spc="65" dirty="0">
                <a:latin typeface="Trebuchet MS"/>
                <a:cs typeface="Trebuchet MS"/>
              </a:rPr>
              <a:t>s  </a:t>
            </a:r>
            <a:r>
              <a:rPr sz="2400" spc="-95" dirty="0">
                <a:latin typeface="Trebuchet MS"/>
                <a:cs typeface="Trebuchet MS"/>
              </a:rPr>
              <a:t>(vrai/faux,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0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ou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1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…).</a:t>
            </a:r>
            <a:endParaRPr sz="2400">
              <a:latin typeface="Trebuchet MS"/>
              <a:cs typeface="Trebuchet MS"/>
            </a:endParaRPr>
          </a:p>
          <a:p>
            <a:pPr marL="407670" marR="6985" indent="-342900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407670" algn="l"/>
                <a:tab pos="408305" algn="l"/>
                <a:tab pos="2126615" algn="l"/>
                <a:tab pos="2426970" algn="l"/>
                <a:tab pos="4307840" algn="l"/>
                <a:tab pos="4909820" algn="l"/>
                <a:tab pos="6237605" algn="l"/>
                <a:tab pos="6705600" algn="l"/>
                <a:tab pos="7506970" algn="l"/>
                <a:tab pos="8723630" algn="l"/>
                <a:tab pos="9403080" algn="l"/>
              </a:tabLst>
            </a:pPr>
            <a:r>
              <a:rPr sz="2400" b="1" spc="-45" dirty="0">
                <a:latin typeface="Trebuchet MS"/>
                <a:cs typeface="Trebuchet MS"/>
              </a:rPr>
              <a:t>Ana</a:t>
            </a:r>
            <a:r>
              <a:rPr sz="2400" b="1" spc="-35" dirty="0">
                <a:latin typeface="Trebuchet MS"/>
                <a:cs typeface="Trebuchet MS"/>
              </a:rPr>
              <a:t>l</a:t>
            </a:r>
            <a:r>
              <a:rPr sz="2400" b="1" spc="-60" dirty="0">
                <a:latin typeface="Trebuchet MS"/>
                <a:cs typeface="Trebuchet MS"/>
              </a:rPr>
              <a:t>o</a:t>
            </a:r>
            <a:r>
              <a:rPr sz="2400" b="1" dirty="0">
                <a:latin typeface="Trebuchet MS"/>
                <a:cs typeface="Trebuchet MS"/>
              </a:rPr>
              <a:t>gi</a:t>
            </a:r>
            <a:r>
              <a:rPr sz="2400" b="1" spc="5" dirty="0">
                <a:latin typeface="Trebuchet MS"/>
                <a:cs typeface="Trebuchet MS"/>
              </a:rPr>
              <a:t>q</a:t>
            </a:r>
            <a:r>
              <a:rPr sz="2400" b="1" spc="-165" dirty="0">
                <a:latin typeface="Trebuchet MS"/>
                <a:cs typeface="Trebuchet MS"/>
              </a:rPr>
              <a:t>u</a:t>
            </a:r>
            <a:r>
              <a:rPr sz="2400" b="1" spc="-160" dirty="0">
                <a:latin typeface="Trebuchet MS"/>
                <a:cs typeface="Trebuchet MS"/>
              </a:rPr>
              <a:t>e</a:t>
            </a:r>
            <a:r>
              <a:rPr sz="2400" b="1" dirty="0">
                <a:latin typeface="Trebuchet MS"/>
                <a:cs typeface="Trebuchet MS"/>
              </a:rPr>
              <a:t>	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35" dirty="0">
                <a:latin typeface="Trebuchet MS"/>
                <a:cs typeface="Trebuchet MS"/>
              </a:rPr>
              <a:t>l'in</a:t>
            </a:r>
            <a:r>
              <a:rPr sz="2400" spc="-80" dirty="0">
                <a:latin typeface="Trebuchet MS"/>
                <a:cs typeface="Trebuchet MS"/>
              </a:rPr>
              <a:t>f</a:t>
            </a:r>
            <a:r>
              <a:rPr sz="2400" spc="-40" dirty="0">
                <a:latin typeface="Trebuchet MS"/>
                <a:cs typeface="Trebuchet MS"/>
              </a:rPr>
              <a:t>or</a:t>
            </a:r>
            <a:r>
              <a:rPr sz="2400" spc="-75" dirty="0">
                <a:latin typeface="Trebuchet MS"/>
                <a:cs typeface="Trebuchet MS"/>
              </a:rPr>
              <a:t>m</a:t>
            </a:r>
            <a:r>
              <a:rPr sz="2400" spc="-40" dirty="0">
                <a:latin typeface="Trebuchet MS"/>
                <a:cs typeface="Trebuchet MS"/>
              </a:rPr>
              <a:t>ation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45" dirty="0">
                <a:latin typeface="Trebuchet MS"/>
                <a:cs typeface="Trebuchet MS"/>
              </a:rPr>
              <a:t>est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70" dirty="0">
                <a:latin typeface="Trebuchet MS"/>
                <a:cs typeface="Trebuchet MS"/>
              </a:rPr>
              <a:t>conti</a:t>
            </a:r>
            <a:r>
              <a:rPr sz="2400" spc="-85" dirty="0">
                <a:latin typeface="Trebuchet MS"/>
                <a:cs typeface="Trebuchet MS"/>
              </a:rPr>
              <a:t>n</a:t>
            </a:r>
            <a:r>
              <a:rPr sz="2400" spc="-80" dirty="0">
                <a:latin typeface="Trebuchet MS"/>
                <a:cs typeface="Trebuchet MS"/>
              </a:rPr>
              <a:t>ue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30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t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25" dirty="0">
                <a:latin typeface="Trebuchet MS"/>
                <a:cs typeface="Trebuchet MS"/>
              </a:rPr>
              <a:t>p</a:t>
            </a:r>
            <a:r>
              <a:rPr sz="2400" spc="-90" dirty="0">
                <a:latin typeface="Trebuchet MS"/>
                <a:cs typeface="Trebuchet MS"/>
              </a:rPr>
              <a:t>eut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70" dirty="0">
                <a:latin typeface="Trebuchet MS"/>
                <a:cs typeface="Trebuchet MS"/>
              </a:rPr>
              <a:t>p</a:t>
            </a:r>
            <a:r>
              <a:rPr sz="2400" spc="-75" dirty="0">
                <a:latin typeface="Trebuchet MS"/>
                <a:cs typeface="Trebuchet MS"/>
              </a:rPr>
              <a:t>r</a:t>
            </a:r>
            <a:r>
              <a:rPr sz="2400" spc="-110" dirty="0">
                <a:latin typeface="Trebuchet MS"/>
                <a:cs typeface="Trebuchet MS"/>
              </a:rPr>
              <a:t>e</a:t>
            </a:r>
            <a:r>
              <a:rPr sz="2400" spc="-65" dirty="0">
                <a:latin typeface="Trebuchet MS"/>
                <a:cs typeface="Trebuchet MS"/>
              </a:rPr>
              <a:t>nd</a:t>
            </a:r>
            <a:r>
              <a:rPr sz="2400" spc="-75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75" dirty="0">
                <a:latin typeface="Trebuchet MS"/>
                <a:cs typeface="Trebuchet MS"/>
              </a:rPr>
              <a:t>une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50" dirty="0">
                <a:latin typeface="Trebuchet MS"/>
                <a:cs typeface="Trebuchet MS"/>
              </a:rPr>
              <a:t>valeu</a:t>
            </a:r>
            <a:r>
              <a:rPr sz="2400" spc="-105" dirty="0">
                <a:latin typeface="Trebuchet MS"/>
                <a:cs typeface="Trebuchet MS"/>
              </a:rPr>
              <a:t>r  </a:t>
            </a:r>
            <a:r>
              <a:rPr sz="2400" spc="-40" dirty="0">
                <a:latin typeface="Trebuchet MS"/>
                <a:cs typeface="Trebuchet MS"/>
              </a:rPr>
              <a:t>comprise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dans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une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plage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bien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déterminée. </a:t>
            </a:r>
            <a:r>
              <a:rPr sz="2400" spc="-60" dirty="0">
                <a:latin typeface="Trebuchet MS"/>
                <a:cs typeface="Trebuchet MS"/>
              </a:rPr>
              <a:t>(pression,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température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…)</a:t>
            </a:r>
            <a:endParaRPr sz="2400">
              <a:latin typeface="Trebuchet MS"/>
              <a:cs typeface="Trebuchet MS"/>
            </a:endParaRPr>
          </a:p>
          <a:p>
            <a:pPr marL="407670" marR="5080" indent="-34290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400" b="1" spc="-110" dirty="0">
                <a:latin typeface="Trebuchet MS"/>
                <a:cs typeface="Trebuchet MS"/>
              </a:rPr>
              <a:t>Numérique</a:t>
            </a:r>
            <a:r>
              <a:rPr sz="2400" b="1" spc="16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1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l'information</a:t>
            </a:r>
            <a:r>
              <a:rPr sz="2400" spc="1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est</a:t>
            </a:r>
            <a:r>
              <a:rPr sz="2400" spc="16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contenue</a:t>
            </a:r>
            <a:r>
              <a:rPr sz="2400" spc="185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dans</a:t>
            </a:r>
            <a:r>
              <a:rPr sz="2400" spc="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</a:t>
            </a:r>
            <a:r>
              <a:rPr sz="2400" spc="16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mots</a:t>
            </a:r>
            <a:r>
              <a:rPr sz="2400" spc="16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codés</a:t>
            </a:r>
            <a:r>
              <a:rPr sz="2400" spc="18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sous</a:t>
            </a:r>
            <a:r>
              <a:rPr sz="2400" spc="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forme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binaire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ou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bien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hexadécimale.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63E992-3485-AF58-9696-B1CCB2F379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78</a:t>
            </a:fld>
            <a:endParaRPr lang="fr-FR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79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5405" cy="447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1.5.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Architecture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automates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programmables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ch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670" dirty="0">
                <a:solidFill>
                  <a:srgbClr val="0068FF"/>
                </a:solidFill>
                <a:latin typeface="Trebuchet MS"/>
                <a:cs typeface="Trebuchet MS"/>
              </a:rPr>
              <a:t>–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sp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2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x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éri</a:t>
            </a:r>
            <a:r>
              <a:rPr sz="2800" spc="-16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endParaRPr sz="2800">
              <a:latin typeface="Trebuchet MS"/>
              <a:cs typeface="Trebuchet MS"/>
            </a:endParaRPr>
          </a:p>
          <a:p>
            <a:pPr marL="64769" algn="just">
              <a:lnSpc>
                <a:spcPct val="100000"/>
              </a:lnSpc>
              <a:spcBef>
                <a:spcPts val="2490"/>
              </a:spcBef>
            </a:pPr>
            <a:r>
              <a:rPr sz="2400" spc="-20" dirty="0">
                <a:latin typeface="Trebuchet MS"/>
                <a:cs typeface="Trebuchet MS"/>
              </a:rPr>
              <a:t>Les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automates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peuvent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être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type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compact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ou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modulaire</a:t>
            </a:r>
            <a:r>
              <a:rPr sz="2400" spc="-6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407670" marR="5080" indent="-342900" algn="just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408305" algn="l"/>
              </a:tabLst>
            </a:pPr>
            <a:r>
              <a:rPr sz="2400" b="1" spc="-35" dirty="0">
                <a:latin typeface="Trebuchet MS"/>
                <a:cs typeface="Trebuchet MS"/>
              </a:rPr>
              <a:t>Compact </a:t>
            </a:r>
            <a:r>
              <a:rPr sz="2400" spc="-155" dirty="0">
                <a:latin typeface="Trebuchet MS"/>
                <a:cs typeface="Trebuchet MS"/>
              </a:rPr>
              <a:t>: </a:t>
            </a:r>
            <a:r>
              <a:rPr sz="2400" spc="-50" dirty="0">
                <a:latin typeface="Trebuchet MS"/>
                <a:cs typeface="Trebuchet MS"/>
              </a:rPr>
              <a:t>Il </a:t>
            </a:r>
            <a:r>
              <a:rPr sz="2400" spc="-80" dirty="0">
                <a:latin typeface="Trebuchet MS"/>
                <a:cs typeface="Trebuchet MS"/>
              </a:rPr>
              <a:t>intègre </a:t>
            </a:r>
            <a:r>
              <a:rPr sz="2400" spc="-110" dirty="0">
                <a:latin typeface="Trebuchet MS"/>
                <a:cs typeface="Trebuchet MS"/>
              </a:rPr>
              <a:t>le </a:t>
            </a:r>
            <a:r>
              <a:rPr sz="2400" spc="-80" dirty="0">
                <a:latin typeface="Trebuchet MS"/>
                <a:cs typeface="Trebuchet MS"/>
              </a:rPr>
              <a:t>processeur, </a:t>
            </a:r>
            <a:r>
              <a:rPr sz="2400" spc="-60" dirty="0">
                <a:latin typeface="Trebuchet MS"/>
                <a:cs typeface="Trebuchet MS"/>
              </a:rPr>
              <a:t>l'alimentation, </a:t>
            </a:r>
            <a:r>
              <a:rPr sz="2400" spc="-45" dirty="0">
                <a:latin typeface="Trebuchet MS"/>
                <a:cs typeface="Trebuchet MS"/>
              </a:rPr>
              <a:t>les </a:t>
            </a:r>
            <a:r>
              <a:rPr sz="2400" spc="-80" dirty="0">
                <a:latin typeface="Trebuchet MS"/>
                <a:cs typeface="Trebuchet MS"/>
              </a:rPr>
              <a:t>entrées </a:t>
            </a:r>
            <a:r>
              <a:rPr sz="2400" spc="-105" dirty="0">
                <a:latin typeface="Trebuchet MS"/>
                <a:cs typeface="Trebuchet MS"/>
              </a:rPr>
              <a:t>et </a:t>
            </a:r>
            <a:r>
              <a:rPr sz="2400" spc="-45" dirty="0">
                <a:latin typeface="Trebuchet MS"/>
                <a:cs typeface="Trebuchet MS"/>
              </a:rPr>
              <a:t>les </a:t>
            </a:r>
            <a:r>
              <a:rPr sz="2400" spc="-65" dirty="0">
                <a:latin typeface="Trebuchet MS"/>
                <a:cs typeface="Trebuchet MS"/>
              </a:rPr>
              <a:t>sorties.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Selon </a:t>
            </a:r>
            <a:r>
              <a:rPr sz="2400" spc="-45" dirty="0">
                <a:latin typeface="Trebuchet MS"/>
                <a:cs typeface="Trebuchet MS"/>
              </a:rPr>
              <a:t>les </a:t>
            </a:r>
            <a:r>
              <a:rPr sz="2400" spc="-35" dirty="0">
                <a:latin typeface="Trebuchet MS"/>
                <a:cs typeface="Trebuchet MS"/>
              </a:rPr>
              <a:t>modèles </a:t>
            </a:r>
            <a:r>
              <a:rPr sz="2400" spc="-105" dirty="0">
                <a:latin typeface="Trebuchet MS"/>
                <a:cs typeface="Trebuchet MS"/>
              </a:rPr>
              <a:t>et </a:t>
            </a:r>
            <a:r>
              <a:rPr sz="2400" spc="-40" dirty="0">
                <a:latin typeface="Trebuchet MS"/>
                <a:cs typeface="Trebuchet MS"/>
              </a:rPr>
              <a:t>les </a:t>
            </a:r>
            <a:r>
              <a:rPr sz="2400" spc="-60" dirty="0">
                <a:latin typeface="Trebuchet MS"/>
                <a:cs typeface="Trebuchet MS"/>
              </a:rPr>
              <a:t>fabricants, </a:t>
            </a:r>
            <a:r>
              <a:rPr sz="2400" spc="-100" dirty="0">
                <a:latin typeface="Trebuchet MS"/>
                <a:cs typeface="Trebuchet MS"/>
              </a:rPr>
              <a:t>il </a:t>
            </a:r>
            <a:r>
              <a:rPr sz="2400" spc="-45" dirty="0">
                <a:latin typeface="Trebuchet MS"/>
                <a:cs typeface="Trebuchet MS"/>
              </a:rPr>
              <a:t>pourra </a:t>
            </a:r>
            <a:r>
              <a:rPr sz="2400" spc="-70" dirty="0">
                <a:latin typeface="Trebuchet MS"/>
                <a:cs typeface="Trebuchet MS"/>
              </a:rPr>
              <a:t>réaliser </a:t>
            </a:r>
            <a:r>
              <a:rPr sz="2400" spc="-60" dirty="0">
                <a:latin typeface="Trebuchet MS"/>
                <a:cs typeface="Trebuchet MS"/>
              </a:rPr>
              <a:t>certaines </a:t>
            </a:r>
            <a:r>
              <a:rPr sz="2400" spc="-55" dirty="0">
                <a:latin typeface="Trebuchet MS"/>
                <a:cs typeface="Trebuchet MS"/>
              </a:rPr>
              <a:t>fonctions 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supplémentaires </a:t>
            </a:r>
            <a:r>
              <a:rPr sz="2400" spc="-35" dirty="0">
                <a:latin typeface="Trebuchet MS"/>
                <a:cs typeface="Trebuchet MS"/>
              </a:rPr>
              <a:t>(comptage </a:t>
            </a:r>
            <a:r>
              <a:rPr sz="2400" spc="-70" dirty="0">
                <a:latin typeface="Trebuchet MS"/>
                <a:cs typeface="Trebuchet MS"/>
              </a:rPr>
              <a:t>rapide, </a:t>
            </a:r>
            <a:r>
              <a:rPr sz="2400" spc="-114" dirty="0">
                <a:latin typeface="Trebuchet MS"/>
                <a:cs typeface="Trebuchet MS"/>
              </a:rPr>
              <a:t>E/S </a:t>
            </a:r>
            <a:r>
              <a:rPr sz="2400" spc="-10" dirty="0">
                <a:latin typeface="Trebuchet MS"/>
                <a:cs typeface="Trebuchet MS"/>
              </a:rPr>
              <a:t>analogiques </a:t>
            </a:r>
            <a:r>
              <a:rPr sz="2400" spc="-195" dirty="0">
                <a:latin typeface="Trebuchet MS"/>
                <a:cs typeface="Trebuchet MS"/>
              </a:rPr>
              <a:t>...)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 </a:t>
            </a:r>
            <a:r>
              <a:rPr sz="2400" spc="-90" dirty="0">
                <a:latin typeface="Trebuchet MS"/>
                <a:cs typeface="Trebuchet MS"/>
              </a:rPr>
              <a:t>recevoir </a:t>
            </a:r>
            <a:r>
              <a:rPr sz="2400" spc="-10" dirty="0">
                <a:latin typeface="Trebuchet MS"/>
                <a:cs typeface="Trebuchet MS"/>
              </a:rPr>
              <a:t>des 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extensions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nombre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limité.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50">
              <a:latin typeface="Trebuchet MS"/>
              <a:cs typeface="Trebuchet MS"/>
            </a:endParaRPr>
          </a:p>
          <a:p>
            <a:pPr marL="864869" marR="7620" lvl="1" indent="-342900">
              <a:lnSpc>
                <a:spcPts val="2590"/>
              </a:lnSpc>
              <a:buFont typeface="Arial MT"/>
              <a:buChar char="•"/>
              <a:tabLst>
                <a:tab pos="864869" algn="l"/>
                <a:tab pos="865505" algn="l"/>
              </a:tabLst>
            </a:pPr>
            <a:r>
              <a:rPr sz="2400" spc="-5" dirty="0">
                <a:latin typeface="Trebuchet MS"/>
                <a:cs typeface="Trebuchet MS"/>
              </a:rPr>
              <a:t>Ces </a:t>
            </a:r>
            <a:r>
              <a:rPr sz="2400" spc="-50" dirty="0">
                <a:latin typeface="Trebuchet MS"/>
                <a:cs typeface="Trebuchet MS"/>
              </a:rPr>
              <a:t>automates,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70" dirty="0">
                <a:latin typeface="Trebuchet MS"/>
                <a:cs typeface="Trebuchet MS"/>
              </a:rPr>
              <a:t>fonctionnement </a:t>
            </a:r>
            <a:r>
              <a:rPr sz="2400" spc="-65" dirty="0">
                <a:latin typeface="Trebuchet MS"/>
                <a:cs typeface="Trebuchet MS"/>
              </a:rPr>
              <a:t>simple, </a:t>
            </a:r>
            <a:r>
              <a:rPr sz="2400" spc="-30" dirty="0">
                <a:latin typeface="Trebuchet MS"/>
                <a:cs typeface="Trebuchet MS"/>
              </a:rPr>
              <a:t>sont </a:t>
            </a:r>
            <a:r>
              <a:rPr sz="2400" spc="-60" dirty="0">
                <a:latin typeface="Trebuchet MS"/>
                <a:cs typeface="Trebuchet MS"/>
              </a:rPr>
              <a:t>généralement </a:t>
            </a:r>
            <a:r>
              <a:rPr sz="2400" spc="-40" dirty="0">
                <a:latin typeface="Trebuchet MS"/>
                <a:cs typeface="Trebuchet MS"/>
              </a:rPr>
              <a:t>destinés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commande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petits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automatismes.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330028-8633-CA2F-69D9-F31288C0D6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79</a:t>
            </a:fld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067290" cy="379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5475" lvl="1" indent="-61341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626110" algn="l"/>
              </a:tabLst>
            </a:pPr>
            <a:r>
              <a:rPr sz="2800" b="1" spc="-120" dirty="0">
                <a:latin typeface="Trebuchet MS"/>
                <a:cs typeface="Trebuchet MS"/>
              </a:rPr>
              <a:t>Introduction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Historique</a:t>
            </a:r>
            <a:endParaRPr sz="2800">
              <a:latin typeface="Trebuchet MS"/>
              <a:cs typeface="Trebuchet MS"/>
            </a:endParaRPr>
          </a:p>
          <a:p>
            <a:pPr marL="521970" marR="5080" lvl="2" indent="-457200" algn="just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522605" algn="l"/>
              </a:tabLst>
            </a:pPr>
            <a:r>
              <a:rPr sz="2400" spc="-20" dirty="0">
                <a:latin typeface="Trebuchet MS"/>
                <a:cs typeface="Trebuchet MS"/>
              </a:rPr>
              <a:t>Les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ordinateurs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ou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plus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généralement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les</a:t>
            </a:r>
            <a:r>
              <a:rPr sz="2400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systèmes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à</a:t>
            </a:r>
            <a:r>
              <a:rPr sz="2400" u="sng" spc="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base</a:t>
            </a:r>
            <a:r>
              <a:rPr sz="2400" u="sng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u="sng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microprocesseur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étant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non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adaptés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aux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contraintes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du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monde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industriel,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automates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devaient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permettre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répondre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aux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attentes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40" dirty="0">
                <a:latin typeface="Trebuchet MS"/>
                <a:cs typeface="Trebuchet MS"/>
              </a:rPr>
              <a:t> l'industrie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termes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contraintes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industrielles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comme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979169" algn="l"/>
                <a:tab pos="979805" algn="l"/>
              </a:tabLst>
            </a:pPr>
            <a:r>
              <a:rPr sz="2400" spc="10" dirty="0">
                <a:latin typeface="Trebuchet MS"/>
                <a:cs typeface="Trebuchet MS"/>
              </a:rPr>
              <a:t>I</a:t>
            </a:r>
            <a:r>
              <a:rPr sz="2400" spc="-85" dirty="0">
                <a:latin typeface="Trebuchet MS"/>
                <a:cs typeface="Trebuchet MS"/>
              </a:rPr>
              <a:t>nfl</a:t>
            </a:r>
            <a:r>
              <a:rPr sz="2400" spc="-100" dirty="0">
                <a:latin typeface="Trebuchet MS"/>
                <a:cs typeface="Trebuchet MS"/>
              </a:rPr>
              <a:t>u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n</a:t>
            </a:r>
            <a:r>
              <a:rPr sz="2400" spc="-90" dirty="0">
                <a:latin typeface="Trebuchet MS"/>
                <a:cs typeface="Trebuchet MS"/>
              </a:rPr>
              <a:t>ce</a:t>
            </a:r>
            <a:r>
              <a:rPr sz="2400" spc="80" dirty="0">
                <a:latin typeface="Trebuchet MS"/>
                <a:cs typeface="Trebuchet MS"/>
              </a:rPr>
              <a:t>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e</a:t>
            </a:r>
            <a:r>
              <a:rPr sz="2400" spc="-55" dirty="0">
                <a:latin typeface="Trebuchet MS"/>
                <a:cs typeface="Trebuchet MS"/>
              </a:rPr>
              <a:t>x</a:t>
            </a:r>
            <a:r>
              <a:rPr sz="2400" spc="-85" dirty="0">
                <a:latin typeface="Trebuchet MS"/>
                <a:cs typeface="Trebuchet MS"/>
              </a:rPr>
              <a:t>t</a:t>
            </a:r>
            <a:r>
              <a:rPr sz="2400" spc="-130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r</a:t>
            </a:r>
            <a:r>
              <a:rPr sz="2400" spc="-85" dirty="0">
                <a:latin typeface="Trebuchet MS"/>
                <a:cs typeface="Trebuchet MS"/>
              </a:rPr>
              <a:t>n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80" dirty="0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979169" algn="l"/>
                <a:tab pos="979805" algn="l"/>
              </a:tabLst>
            </a:pPr>
            <a:r>
              <a:rPr sz="2400" spc="-45" dirty="0">
                <a:latin typeface="Trebuchet MS"/>
                <a:cs typeface="Trebuchet MS"/>
              </a:rPr>
              <a:t>Personnels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79169" algn="l"/>
                <a:tab pos="979805" algn="l"/>
              </a:tabLst>
            </a:pPr>
            <a:r>
              <a:rPr sz="2400" spc="-25" dirty="0">
                <a:latin typeface="Trebuchet MS"/>
                <a:cs typeface="Trebuchet MS"/>
              </a:rPr>
              <a:t>Matériels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3429000"/>
            <a:ext cx="3043428" cy="30434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6428" y="1474723"/>
            <a:ext cx="9237980" cy="230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1.5.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Architecture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automates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programmables</a:t>
            </a:r>
            <a:r>
              <a:rPr sz="2800" b="1" spc="-10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ch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670" dirty="0">
                <a:solidFill>
                  <a:srgbClr val="0068FF"/>
                </a:solidFill>
                <a:latin typeface="Trebuchet MS"/>
                <a:cs typeface="Trebuchet MS"/>
              </a:rPr>
              <a:t>–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sp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2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x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éri</a:t>
            </a:r>
            <a:r>
              <a:rPr sz="2800" spc="-16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490"/>
              </a:spcBef>
            </a:pPr>
            <a:r>
              <a:rPr sz="2400" spc="-20" dirty="0">
                <a:latin typeface="Trebuchet MS"/>
                <a:cs typeface="Trebuchet MS"/>
              </a:rPr>
              <a:t>Les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automates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peuvent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être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type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compact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ou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modulaire:</a:t>
            </a:r>
            <a:endParaRPr sz="2400">
              <a:latin typeface="Trebuchet MS"/>
              <a:cs typeface="Trebuchet MS"/>
            </a:endParaRPr>
          </a:p>
          <a:p>
            <a:pPr marL="407670" indent="-3435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400" b="1" spc="-35" dirty="0">
                <a:latin typeface="Trebuchet MS"/>
                <a:cs typeface="Trebuchet MS"/>
              </a:rPr>
              <a:t>Compact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8209" y="3887723"/>
            <a:ext cx="2206586" cy="2038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19288" y="3438144"/>
            <a:ext cx="2755392" cy="275539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80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FB4F552-2046-06A6-B7F4-C76BE243F9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80</a:t>
            </a:fld>
            <a:endParaRPr lang="fr-FR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81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5405" cy="4081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1.5.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Architecture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automates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programmables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ch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670" dirty="0">
                <a:solidFill>
                  <a:srgbClr val="0068FF"/>
                </a:solidFill>
                <a:latin typeface="Trebuchet MS"/>
                <a:cs typeface="Trebuchet MS"/>
              </a:rPr>
              <a:t>–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sp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2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x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éri</a:t>
            </a:r>
            <a:r>
              <a:rPr sz="2800" spc="-16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endParaRPr sz="2800">
              <a:latin typeface="Trebuchet MS"/>
              <a:cs typeface="Trebuchet MS"/>
            </a:endParaRPr>
          </a:p>
          <a:p>
            <a:pPr marL="64769" algn="just">
              <a:lnSpc>
                <a:spcPct val="100000"/>
              </a:lnSpc>
              <a:spcBef>
                <a:spcPts val="2490"/>
              </a:spcBef>
            </a:pPr>
            <a:r>
              <a:rPr sz="2400" spc="-20" dirty="0">
                <a:latin typeface="Trebuchet MS"/>
                <a:cs typeface="Trebuchet MS"/>
              </a:rPr>
              <a:t>Les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automates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peuvent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être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type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compact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ou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modulaire:</a:t>
            </a:r>
            <a:endParaRPr sz="2400">
              <a:latin typeface="Trebuchet MS"/>
              <a:cs typeface="Trebuchet MS"/>
            </a:endParaRPr>
          </a:p>
          <a:p>
            <a:pPr marL="407670" marR="5080" indent="-342900" algn="just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408305" algn="l"/>
              </a:tabLst>
            </a:pPr>
            <a:r>
              <a:rPr sz="2400" b="1" spc="-50" dirty="0">
                <a:latin typeface="Trebuchet MS"/>
                <a:cs typeface="Trebuchet MS"/>
              </a:rPr>
              <a:t>Modulaire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processeur,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l'alimentation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interfaces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d'entrées</a:t>
            </a:r>
            <a:r>
              <a:rPr sz="2400" spc="620" dirty="0">
                <a:latin typeface="Trebuchet MS"/>
                <a:cs typeface="Trebuchet MS"/>
              </a:rPr>
              <a:t> </a:t>
            </a:r>
            <a:r>
              <a:rPr sz="2400" spc="-360" dirty="0">
                <a:latin typeface="Trebuchet MS"/>
                <a:cs typeface="Trebuchet MS"/>
              </a:rPr>
              <a:t>/ </a:t>
            </a:r>
            <a:r>
              <a:rPr sz="2400" spc="-35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sorties </a:t>
            </a:r>
            <a:r>
              <a:rPr sz="2400" spc="-70" dirty="0">
                <a:latin typeface="Trebuchet MS"/>
                <a:cs typeface="Trebuchet MS"/>
              </a:rPr>
              <a:t>résident </a:t>
            </a:r>
            <a:r>
              <a:rPr sz="2400" spc="25" dirty="0">
                <a:latin typeface="Trebuchet MS"/>
                <a:cs typeface="Trebuchet MS"/>
              </a:rPr>
              <a:t>dans </a:t>
            </a:r>
            <a:r>
              <a:rPr sz="2400" dirty="0">
                <a:latin typeface="Trebuchet MS"/>
                <a:cs typeface="Trebuchet MS"/>
              </a:rPr>
              <a:t>des </a:t>
            </a:r>
            <a:r>
              <a:rPr sz="2400" spc="-60" dirty="0">
                <a:latin typeface="Trebuchet MS"/>
                <a:cs typeface="Trebuchet MS"/>
              </a:rPr>
              <a:t>unités </a:t>
            </a:r>
            <a:r>
              <a:rPr sz="2400" spc="-25" dirty="0">
                <a:latin typeface="Trebuchet MS"/>
                <a:cs typeface="Trebuchet MS"/>
              </a:rPr>
              <a:t>séparées </a:t>
            </a:r>
            <a:r>
              <a:rPr sz="2400" spc="-45" dirty="0">
                <a:latin typeface="Trebuchet MS"/>
                <a:cs typeface="Trebuchet MS"/>
              </a:rPr>
              <a:t>(modules) </a:t>
            </a:r>
            <a:r>
              <a:rPr sz="2400" spc="-110" dirty="0">
                <a:latin typeface="Trebuchet MS"/>
                <a:cs typeface="Trebuchet MS"/>
              </a:rPr>
              <a:t>et </a:t>
            </a:r>
            <a:r>
              <a:rPr sz="2400" spc="-30" dirty="0">
                <a:latin typeface="Trebuchet MS"/>
                <a:cs typeface="Trebuchet MS"/>
              </a:rPr>
              <a:t>sont </a:t>
            </a:r>
            <a:r>
              <a:rPr sz="2400" spc="-70" dirty="0">
                <a:latin typeface="Trebuchet MS"/>
                <a:cs typeface="Trebuchet MS"/>
              </a:rPr>
              <a:t>fixées </a:t>
            </a:r>
            <a:r>
              <a:rPr sz="2400" spc="-35" dirty="0">
                <a:latin typeface="Trebuchet MS"/>
                <a:cs typeface="Trebuchet MS"/>
              </a:rPr>
              <a:t>sur </a:t>
            </a:r>
            <a:r>
              <a:rPr sz="2400" spc="-70" dirty="0">
                <a:latin typeface="Trebuchet MS"/>
                <a:cs typeface="Trebuchet MS"/>
              </a:rPr>
              <a:t>un 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ou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plusieurs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racks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contenant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"fond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panier"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(bus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plus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connecteurs).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050">
              <a:latin typeface="Trebuchet MS"/>
              <a:cs typeface="Trebuchet MS"/>
            </a:endParaRPr>
          </a:p>
          <a:p>
            <a:pPr marL="864869" marR="6350" lvl="1" indent="-342900">
              <a:lnSpc>
                <a:spcPts val="2590"/>
              </a:lnSpc>
              <a:buFont typeface="Arial MT"/>
              <a:buChar char="•"/>
              <a:tabLst>
                <a:tab pos="864869" algn="l"/>
                <a:tab pos="865505" algn="l"/>
                <a:tab pos="1496060" algn="l"/>
                <a:tab pos="3067050" algn="l"/>
                <a:tab pos="3789679" algn="l"/>
                <a:tab pos="4992370" algn="l"/>
                <a:tab pos="5789295" algn="l"/>
                <a:tab pos="6313805" algn="l"/>
                <a:tab pos="8353425" algn="l"/>
                <a:tab pos="9890760" algn="l"/>
              </a:tabLst>
            </a:pPr>
            <a:r>
              <a:rPr sz="2400" spc="-5" dirty="0">
                <a:latin typeface="Trebuchet MS"/>
                <a:cs typeface="Trebuchet MS"/>
              </a:rPr>
              <a:t>Ces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35" dirty="0">
                <a:latin typeface="Trebuchet MS"/>
                <a:cs typeface="Trebuchet MS"/>
              </a:rPr>
              <a:t>au</a:t>
            </a:r>
            <a:r>
              <a:rPr sz="2400" spc="-70" dirty="0">
                <a:latin typeface="Trebuchet MS"/>
                <a:cs typeface="Trebuchet MS"/>
              </a:rPr>
              <a:t>t</a:t>
            </a:r>
            <a:r>
              <a:rPr sz="2400" spc="-15" dirty="0">
                <a:latin typeface="Trebuchet MS"/>
                <a:cs typeface="Trebuchet MS"/>
              </a:rPr>
              <a:t>oma</a:t>
            </a:r>
            <a:r>
              <a:rPr sz="2400" spc="-45" dirty="0">
                <a:latin typeface="Trebuchet MS"/>
                <a:cs typeface="Trebuchet MS"/>
              </a:rPr>
              <a:t>t</a:t>
            </a:r>
            <a:r>
              <a:rPr sz="2400" spc="-10" dirty="0">
                <a:latin typeface="Trebuchet MS"/>
                <a:cs typeface="Trebuchet MS"/>
              </a:rPr>
              <a:t>es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25" dirty="0">
                <a:latin typeface="Trebuchet MS"/>
                <a:cs typeface="Trebuchet MS"/>
              </a:rPr>
              <a:t>sont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00" dirty="0">
                <a:latin typeface="Trebuchet MS"/>
                <a:cs typeface="Trebuchet MS"/>
              </a:rPr>
              <a:t>i</a:t>
            </a:r>
            <a:r>
              <a:rPr sz="2400" spc="-70" dirty="0">
                <a:latin typeface="Trebuchet MS"/>
                <a:cs typeface="Trebuchet MS"/>
              </a:rPr>
              <a:t>n</a:t>
            </a:r>
            <a:r>
              <a:rPr sz="2400" spc="-140" dirty="0">
                <a:latin typeface="Trebuchet MS"/>
                <a:cs typeface="Trebuchet MS"/>
              </a:rPr>
              <a:t>t</a:t>
            </a:r>
            <a:r>
              <a:rPr sz="2400" spc="-110" dirty="0">
                <a:latin typeface="Trebuchet MS"/>
                <a:cs typeface="Trebuchet MS"/>
              </a:rPr>
              <a:t>é</a:t>
            </a:r>
            <a:r>
              <a:rPr sz="2400" spc="-15" dirty="0">
                <a:latin typeface="Trebuchet MS"/>
                <a:cs typeface="Trebuchet MS"/>
              </a:rPr>
              <a:t>g</a:t>
            </a:r>
            <a:r>
              <a:rPr sz="2400" spc="-50" dirty="0">
                <a:latin typeface="Trebuchet MS"/>
                <a:cs typeface="Trebuchet MS"/>
              </a:rPr>
              <a:t>r</a:t>
            </a:r>
            <a:r>
              <a:rPr sz="2400" spc="-10" dirty="0">
                <a:latin typeface="Trebuchet MS"/>
                <a:cs typeface="Trebuchet MS"/>
              </a:rPr>
              <a:t>és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25" dirty="0">
                <a:latin typeface="Trebuchet MS"/>
                <a:cs typeface="Trebuchet MS"/>
              </a:rPr>
              <a:t>dans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65" dirty="0">
                <a:latin typeface="Trebuchet MS"/>
                <a:cs typeface="Trebuchet MS"/>
              </a:rPr>
              <a:t>a</a:t>
            </a:r>
            <a:r>
              <a:rPr sz="2400" spc="-95" dirty="0">
                <a:latin typeface="Trebuchet MS"/>
                <a:cs typeface="Trebuchet MS"/>
              </a:rPr>
              <a:t>u</a:t>
            </a:r>
            <a:r>
              <a:rPr sz="2400" spc="-100" dirty="0">
                <a:latin typeface="Trebuchet MS"/>
                <a:cs typeface="Trebuchet MS"/>
              </a:rPr>
              <a:t>t</a:t>
            </a: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m</a:t>
            </a:r>
            <a:r>
              <a:rPr sz="2400" spc="-15" dirty="0">
                <a:latin typeface="Trebuchet MS"/>
                <a:cs typeface="Trebuchet MS"/>
              </a:rPr>
              <a:t>ati</a:t>
            </a:r>
            <a:r>
              <a:rPr sz="2400" spc="-20" dirty="0">
                <a:latin typeface="Trebuchet MS"/>
                <a:cs typeface="Trebuchet MS"/>
              </a:rPr>
              <a:t>s</a:t>
            </a:r>
            <a:r>
              <a:rPr sz="2400" spc="-5" dirty="0">
                <a:latin typeface="Trebuchet MS"/>
                <a:cs typeface="Trebuchet MS"/>
              </a:rPr>
              <a:t>mes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45" dirty="0">
                <a:latin typeface="Trebuchet MS"/>
                <a:cs typeface="Trebuchet MS"/>
              </a:rPr>
              <a:t>c</a:t>
            </a:r>
            <a:r>
              <a:rPr sz="2400" spc="-55" dirty="0">
                <a:latin typeface="Trebuchet MS"/>
                <a:cs typeface="Trebuchet MS"/>
              </a:rPr>
              <a:t>o</a:t>
            </a:r>
            <a:r>
              <a:rPr sz="2400" spc="10" dirty="0">
                <a:latin typeface="Trebuchet MS"/>
                <a:cs typeface="Trebuchet MS"/>
              </a:rPr>
              <a:t>mp</a:t>
            </a:r>
            <a:r>
              <a:rPr sz="2400" spc="-75" dirty="0">
                <a:latin typeface="Trebuchet MS"/>
                <a:cs typeface="Trebuchet MS"/>
              </a:rPr>
              <a:t>l</a:t>
            </a:r>
            <a:r>
              <a:rPr sz="2400" spc="-220" dirty="0">
                <a:latin typeface="Trebuchet MS"/>
                <a:cs typeface="Trebuchet MS"/>
              </a:rPr>
              <a:t>e</a:t>
            </a:r>
            <a:r>
              <a:rPr sz="2400" spc="-80" dirty="0">
                <a:latin typeface="Trebuchet MS"/>
                <a:cs typeface="Trebuchet MS"/>
              </a:rPr>
              <a:t>x</a:t>
            </a:r>
            <a:r>
              <a:rPr sz="2400" spc="-10" dirty="0">
                <a:latin typeface="Trebuchet MS"/>
                <a:cs typeface="Trebuchet MS"/>
              </a:rPr>
              <a:t>es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40" dirty="0">
                <a:latin typeface="Trebuchet MS"/>
                <a:cs typeface="Trebuchet MS"/>
              </a:rPr>
              <a:t>où  puissance,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capacité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traitement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flexibilité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sont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nécessaires.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054D43-1802-1133-B60D-D55380AE4C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81</a:t>
            </a:fld>
            <a:endParaRPr lang="fr-FR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237980" cy="230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1.5.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Architecture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automates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programmables</a:t>
            </a:r>
            <a:r>
              <a:rPr sz="2800" b="1" spc="-10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ch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670" dirty="0">
                <a:solidFill>
                  <a:srgbClr val="0068FF"/>
                </a:solidFill>
                <a:latin typeface="Trebuchet MS"/>
                <a:cs typeface="Trebuchet MS"/>
              </a:rPr>
              <a:t>–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sp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2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x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éri</a:t>
            </a:r>
            <a:r>
              <a:rPr sz="2800" spc="-16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490"/>
              </a:spcBef>
            </a:pPr>
            <a:r>
              <a:rPr sz="2400" spc="-20" dirty="0">
                <a:latin typeface="Trebuchet MS"/>
                <a:cs typeface="Trebuchet MS"/>
              </a:rPr>
              <a:t>Les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automates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peuvent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être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type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compact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ou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modulaire:</a:t>
            </a:r>
            <a:endParaRPr sz="2400">
              <a:latin typeface="Trebuchet MS"/>
              <a:cs typeface="Trebuchet MS"/>
            </a:endParaRPr>
          </a:p>
          <a:p>
            <a:pPr marL="407670" indent="-3435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400" b="1" spc="-50" dirty="0">
                <a:latin typeface="Trebuchet MS"/>
                <a:cs typeface="Trebuchet MS"/>
              </a:rPr>
              <a:t>Modulaire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3366" y="3919728"/>
            <a:ext cx="3658683" cy="20562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9111" y="3919728"/>
            <a:ext cx="4518660" cy="234086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82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076EE3-43FD-5747-9D43-545E893ECE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82</a:t>
            </a:fld>
            <a:endParaRPr lang="fr-FR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237980" cy="116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1.5.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Architecture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automates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programmables</a:t>
            </a:r>
            <a:r>
              <a:rPr sz="2800" b="1" spc="-10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ch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670" dirty="0">
                <a:solidFill>
                  <a:srgbClr val="0068FF"/>
                </a:solidFill>
                <a:latin typeface="Trebuchet MS"/>
                <a:cs typeface="Trebuchet MS"/>
              </a:rPr>
              <a:t>–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Stru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tu</a:t>
            </a:r>
            <a:r>
              <a:rPr sz="2800" spc="-14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erne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8852" y="2743200"/>
            <a:ext cx="5888736" cy="345643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83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963C916-4349-AE74-95EB-4717819425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83</a:t>
            </a:fld>
            <a:endParaRPr lang="fr-FR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84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237980" cy="3965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1.5.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Architecture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automates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programmables</a:t>
            </a:r>
            <a:r>
              <a:rPr sz="2800" b="1" spc="-10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ch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670" dirty="0">
                <a:solidFill>
                  <a:srgbClr val="0068FF"/>
                </a:solidFill>
                <a:latin typeface="Trebuchet MS"/>
                <a:cs typeface="Trebuchet MS"/>
              </a:rPr>
              <a:t>–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Stru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tu</a:t>
            </a:r>
            <a:r>
              <a:rPr sz="2800" spc="-14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erne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100">
              <a:latin typeface="Trebuchet MS"/>
              <a:cs typeface="Trebuchet MS"/>
            </a:endParaRPr>
          </a:p>
          <a:p>
            <a:pPr marL="521970" indent="-457834">
              <a:lnSpc>
                <a:spcPct val="100000"/>
              </a:lnSpc>
              <a:buAutoNum type="arabicPeriod"/>
              <a:tabLst>
                <a:tab pos="521970" algn="l"/>
                <a:tab pos="522605" algn="l"/>
              </a:tabLst>
            </a:pPr>
            <a:r>
              <a:rPr sz="2400" b="1" spc="245" dirty="0">
                <a:latin typeface="Trebuchet MS"/>
                <a:cs typeface="Trebuchet MS"/>
              </a:rPr>
              <a:t>M</a:t>
            </a:r>
            <a:r>
              <a:rPr sz="2400" b="1" spc="-60" dirty="0">
                <a:latin typeface="Trebuchet MS"/>
                <a:cs typeface="Trebuchet MS"/>
              </a:rPr>
              <a:t>o</a:t>
            </a:r>
            <a:r>
              <a:rPr sz="2400" b="1" spc="-75" dirty="0">
                <a:latin typeface="Trebuchet MS"/>
                <a:cs typeface="Trebuchet MS"/>
              </a:rPr>
              <a:t>d</a:t>
            </a:r>
            <a:r>
              <a:rPr sz="2400" b="1" spc="-70" dirty="0">
                <a:latin typeface="Trebuchet MS"/>
                <a:cs typeface="Trebuchet MS"/>
              </a:rPr>
              <a:t>u</a:t>
            </a:r>
            <a:r>
              <a:rPr sz="2400" b="1" spc="-130" dirty="0">
                <a:latin typeface="Trebuchet MS"/>
                <a:cs typeface="Trebuchet MS"/>
              </a:rPr>
              <a:t>le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40" dirty="0">
                <a:latin typeface="Trebuchet MS"/>
                <a:cs typeface="Trebuchet MS"/>
              </a:rPr>
              <a:t>d</a:t>
            </a:r>
            <a:r>
              <a:rPr sz="2400" b="1" spc="-45" dirty="0">
                <a:latin typeface="Trebuchet MS"/>
                <a:cs typeface="Trebuchet MS"/>
              </a:rPr>
              <a:t>'</a:t>
            </a:r>
            <a:r>
              <a:rPr sz="2400" b="1" spc="5" dirty="0">
                <a:latin typeface="Trebuchet MS"/>
                <a:cs typeface="Trebuchet MS"/>
              </a:rPr>
              <a:t>a</a:t>
            </a:r>
            <a:r>
              <a:rPr sz="2400" b="1" spc="-5" dirty="0">
                <a:latin typeface="Trebuchet MS"/>
                <a:cs typeface="Trebuchet MS"/>
              </a:rPr>
              <a:t>l</a:t>
            </a:r>
            <a:r>
              <a:rPr sz="2400" b="1" spc="-35" dirty="0">
                <a:latin typeface="Trebuchet MS"/>
                <a:cs typeface="Trebuchet MS"/>
              </a:rPr>
              <a:t>i</a:t>
            </a:r>
            <a:r>
              <a:rPr sz="2400" b="1" spc="-90" dirty="0">
                <a:latin typeface="Trebuchet MS"/>
                <a:cs typeface="Trebuchet MS"/>
              </a:rPr>
              <a:t>m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75" dirty="0">
                <a:latin typeface="Trebuchet MS"/>
                <a:cs typeface="Trebuchet MS"/>
              </a:rPr>
              <a:t>n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65" dirty="0">
                <a:latin typeface="Trebuchet MS"/>
                <a:cs typeface="Trebuchet MS"/>
              </a:rPr>
              <a:t>ation</a:t>
            </a:r>
            <a:endParaRPr sz="2400">
              <a:latin typeface="Trebuchet MS"/>
              <a:cs typeface="Trebuchet MS"/>
            </a:endParaRPr>
          </a:p>
          <a:p>
            <a:pPr marL="521970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1970" algn="l"/>
                <a:tab pos="522605" algn="l"/>
              </a:tabLst>
            </a:pPr>
            <a:r>
              <a:rPr sz="2400" b="1" spc="-114" dirty="0">
                <a:latin typeface="Trebuchet MS"/>
                <a:cs typeface="Trebuchet MS"/>
              </a:rPr>
              <a:t>Uni</a:t>
            </a:r>
            <a:r>
              <a:rPr sz="2400" b="1" spc="-110" dirty="0">
                <a:latin typeface="Trebuchet MS"/>
                <a:cs typeface="Trebuchet MS"/>
              </a:rPr>
              <a:t>t</a:t>
            </a:r>
            <a:r>
              <a:rPr sz="2400" b="1" spc="-170" dirty="0">
                <a:latin typeface="Trebuchet MS"/>
                <a:cs typeface="Trebuchet MS"/>
              </a:rPr>
              <a:t>é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30" dirty="0">
                <a:latin typeface="Trebuchet MS"/>
                <a:cs typeface="Trebuchet MS"/>
              </a:rPr>
              <a:t>ce</a:t>
            </a:r>
            <a:r>
              <a:rPr sz="2400" b="1" spc="-160" dirty="0">
                <a:latin typeface="Trebuchet MS"/>
                <a:cs typeface="Trebuchet MS"/>
              </a:rPr>
              <a:t>n</a:t>
            </a:r>
            <a:r>
              <a:rPr sz="2400" b="1" spc="-145" dirty="0">
                <a:latin typeface="Trebuchet MS"/>
                <a:cs typeface="Trebuchet MS"/>
              </a:rPr>
              <a:t>t</a:t>
            </a:r>
            <a:r>
              <a:rPr sz="2400" b="1" spc="-170" dirty="0">
                <a:latin typeface="Trebuchet MS"/>
                <a:cs typeface="Trebuchet MS"/>
              </a:rPr>
              <a:t>r</a:t>
            </a:r>
            <a:r>
              <a:rPr sz="2400" b="1" spc="5" dirty="0">
                <a:latin typeface="Trebuchet MS"/>
                <a:cs typeface="Trebuchet MS"/>
              </a:rPr>
              <a:t>a</a:t>
            </a:r>
            <a:r>
              <a:rPr sz="2400" b="1" spc="-5" dirty="0">
                <a:latin typeface="Trebuchet MS"/>
                <a:cs typeface="Trebuchet MS"/>
              </a:rPr>
              <a:t>l</a:t>
            </a:r>
            <a:r>
              <a:rPr sz="2400" b="1" spc="-170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52197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21970" algn="l"/>
                <a:tab pos="522605" algn="l"/>
              </a:tabLst>
            </a:pPr>
            <a:r>
              <a:rPr sz="2400" b="1" spc="-165" dirty="0">
                <a:latin typeface="Trebuchet MS"/>
                <a:cs typeface="Trebuchet MS"/>
              </a:rPr>
              <a:t>L</a:t>
            </a:r>
            <a:r>
              <a:rPr sz="2400" b="1" spc="-170" dirty="0">
                <a:latin typeface="Trebuchet MS"/>
                <a:cs typeface="Trebuchet MS"/>
              </a:rPr>
              <a:t>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bu</a:t>
            </a:r>
            <a:r>
              <a:rPr sz="2400" b="1" spc="-30" dirty="0">
                <a:latin typeface="Trebuchet MS"/>
                <a:cs typeface="Trebuchet MS"/>
              </a:rPr>
              <a:t>s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90" dirty="0">
                <a:latin typeface="Trebuchet MS"/>
                <a:cs typeface="Trebuchet MS"/>
              </a:rPr>
              <a:t>i</a:t>
            </a:r>
            <a:r>
              <a:rPr sz="2400" b="1" spc="-180" dirty="0">
                <a:latin typeface="Trebuchet MS"/>
                <a:cs typeface="Trebuchet MS"/>
              </a:rPr>
              <a:t>n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165" dirty="0">
                <a:latin typeface="Trebuchet MS"/>
                <a:cs typeface="Trebuchet MS"/>
              </a:rPr>
              <a:t>erne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52197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21970" algn="l"/>
                <a:tab pos="522605" algn="l"/>
              </a:tabLst>
            </a:pPr>
            <a:r>
              <a:rPr sz="2400" b="1" spc="-55" dirty="0">
                <a:latin typeface="Trebuchet MS"/>
                <a:cs typeface="Trebuchet MS"/>
              </a:rPr>
              <a:t>Mémoires</a:t>
            </a:r>
            <a:endParaRPr sz="2400">
              <a:latin typeface="Trebuchet MS"/>
              <a:cs typeface="Trebuchet MS"/>
            </a:endParaRPr>
          </a:p>
          <a:p>
            <a:pPr marL="521970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1970" algn="l"/>
                <a:tab pos="522605" algn="l"/>
              </a:tabLst>
            </a:pPr>
            <a:r>
              <a:rPr sz="2400" b="1" spc="25" dirty="0">
                <a:latin typeface="Trebuchet MS"/>
                <a:cs typeface="Trebuchet MS"/>
              </a:rPr>
              <a:t>I</a:t>
            </a:r>
            <a:r>
              <a:rPr sz="2400" b="1" spc="-165" dirty="0">
                <a:latin typeface="Trebuchet MS"/>
                <a:cs typeface="Trebuchet MS"/>
              </a:rPr>
              <a:t>n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200" dirty="0">
                <a:latin typeface="Trebuchet MS"/>
                <a:cs typeface="Trebuchet MS"/>
              </a:rPr>
              <a:t>e</a:t>
            </a:r>
            <a:r>
              <a:rPr sz="2400" b="1" spc="-140" dirty="0">
                <a:latin typeface="Trebuchet MS"/>
                <a:cs typeface="Trebuchet MS"/>
              </a:rPr>
              <a:t>r</a:t>
            </a:r>
            <a:r>
              <a:rPr sz="2400" b="1" spc="-125" dirty="0">
                <a:latin typeface="Trebuchet MS"/>
                <a:cs typeface="Trebuchet MS"/>
              </a:rPr>
              <a:t>f</a:t>
            </a:r>
            <a:r>
              <a:rPr sz="2400" b="1" spc="5" dirty="0">
                <a:latin typeface="Trebuchet MS"/>
                <a:cs typeface="Trebuchet MS"/>
              </a:rPr>
              <a:t>a</a:t>
            </a:r>
            <a:r>
              <a:rPr sz="2400" b="1" spc="-5" dirty="0">
                <a:latin typeface="Trebuchet MS"/>
                <a:cs typeface="Trebuchet MS"/>
              </a:rPr>
              <a:t>c</a:t>
            </a:r>
            <a:r>
              <a:rPr sz="2400" b="1" spc="-65" dirty="0">
                <a:latin typeface="Trebuchet MS"/>
                <a:cs typeface="Trebuchet MS"/>
              </a:rPr>
              <a:t>es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5" dirty="0">
                <a:latin typeface="Trebuchet MS"/>
                <a:cs typeface="Trebuchet MS"/>
              </a:rPr>
              <a:t>d</a:t>
            </a:r>
            <a:r>
              <a:rPr sz="2400" b="1" spc="-15" dirty="0">
                <a:latin typeface="Trebuchet MS"/>
                <a:cs typeface="Trebuchet MS"/>
              </a:rPr>
              <a:t>'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75" dirty="0">
                <a:latin typeface="Trebuchet MS"/>
                <a:cs typeface="Trebuchet MS"/>
              </a:rPr>
              <a:t>n</a:t>
            </a:r>
            <a:r>
              <a:rPr sz="2400" b="1" spc="-145" dirty="0">
                <a:latin typeface="Trebuchet MS"/>
                <a:cs typeface="Trebuchet MS"/>
              </a:rPr>
              <a:t>t</a:t>
            </a:r>
            <a:r>
              <a:rPr sz="2400" b="1" spc="-170" dirty="0">
                <a:latin typeface="Trebuchet MS"/>
                <a:cs typeface="Trebuchet MS"/>
              </a:rPr>
              <a:t>r</a:t>
            </a:r>
            <a:r>
              <a:rPr sz="2400" b="1" spc="-155" dirty="0">
                <a:latin typeface="Trebuchet MS"/>
                <a:cs typeface="Trebuchet MS"/>
              </a:rPr>
              <a:t>é</a:t>
            </a:r>
            <a:r>
              <a:rPr sz="2400" b="1" spc="-65" dirty="0">
                <a:latin typeface="Trebuchet MS"/>
                <a:cs typeface="Trebuchet MS"/>
              </a:rPr>
              <a:t>es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/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so</a:t>
            </a:r>
            <a:r>
              <a:rPr sz="2400" b="1" spc="-60" dirty="0">
                <a:latin typeface="Trebuchet MS"/>
                <a:cs typeface="Trebuchet MS"/>
              </a:rPr>
              <a:t>r</a:t>
            </a:r>
            <a:r>
              <a:rPr sz="2400" b="1" spc="-90" dirty="0">
                <a:latin typeface="Trebuchet MS"/>
                <a:cs typeface="Trebuchet MS"/>
              </a:rPr>
              <a:t>ties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E99BA4-E5D8-657E-7E83-A7E1ED7FF0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84</a:t>
            </a:fld>
            <a:endParaRPr lang="fr-FR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85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850120" cy="404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1.5.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Architecture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automates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programmables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ch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670" dirty="0">
                <a:solidFill>
                  <a:srgbClr val="0068FF"/>
                </a:solidFill>
                <a:latin typeface="Trebuchet MS"/>
                <a:cs typeface="Trebuchet MS"/>
              </a:rPr>
              <a:t>–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Stru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tu</a:t>
            </a:r>
            <a:r>
              <a:rPr sz="2800" spc="-14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erne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>
              <a:latin typeface="Trebuchet MS"/>
              <a:cs typeface="Trebuchet MS"/>
            </a:endParaRPr>
          </a:p>
          <a:p>
            <a:pPr marL="407670" marR="5080" indent="-342900">
              <a:lnSpc>
                <a:spcPts val="2590"/>
              </a:lnSpc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400" b="1" spc="-35" dirty="0">
                <a:latin typeface="Trebuchet MS"/>
                <a:cs typeface="Trebuchet MS"/>
              </a:rPr>
              <a:t>Module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-65" dirty="0">
                <a:latin typeface="Trebuchet MS"/>
                <a:cs typeface="Trebuchet MS"/>
              </a:rPr>
              <a:t>d'alimentation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il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assure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distribution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d'énergie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aux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différents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modules.</a:t>
            </a:r>
            <a:endParaRPr sz="2400">
              <a:latin typeface="Trebuchet MS"/>
              <a:cs typeface="Trebuchet MS"/>
            </a:endParaRPr>
          </a:p>
          <a:p>
            <a:pPr marL="407670" indent="-343535">
              <a:lnSpc>
                <a:spcPts val="2735"/>
              </a:lnSpc>
              <a:spcBef>
                <a:spcPts val="685"/>
              </a:spcBef>
              <a:buFont typeface="Arial MT"/>
              <a:buChar char="•"/>
              <a:tabLst>
                <a:tab pos="407670" algn="l"/>
                <a:tab pos="408305" algn="l"/>
                <a:tab pos="2591435" algn="l"/>
              </a:tabLst>
            </a:pPr>
            <a:r>
              <a:rPr sz="2400" b="1" spc="-125" dirty="0">
                <a:latin typeface="Trebuchet MS"/>
                <a:cs typeface="Trebuchet MS"/>
              </a:rPr>
              <a:t>Unité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14" dirty="0">
                <a:latin typeface="Trebuchet MS"/>
                <a:cs typeface="Trebuchet MS"/>
              </a:rPr>
              <a:t>centrale</a:t>
            </a:r>
            <a:r>
              <a:rPr sz="2400" b="1" spc="-8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	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base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microprocesseur,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elle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réalise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toutes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endParaRPr sz="2400">
              <a:latin typeface="Trebuchet MS"/>
              <a:cs typeface="Trebuchet MS"/>
            </a:endParaRPr>
          </a:p>
          <a:p>
            <a:pPr marL="407670">
              <a:lnSpc>
                <a:spcPts val="2735"/>
              </a:lnSpc>
            </a:pPr>
            <a:r>
              <a:rPr sz="2400" spc="-55" dirty="0">
                <a:latin typeface="Trebuchet MS"/>
                <a:cs typeface="Trebuchet MS"/>
              </a:rPr>
              <a:t>fonctions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logiques,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arithmétiques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traitement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numérique</a:t>
            </a:r>
            <a:endParaRPr sz="2400">
              <a:latin typeface="Trebuchet MS"/>
              <a:cs typeface="Trebuchet MS"/>
            </a:endParaRPr>
          </a:p>
          <a:p>
            <a:pPr marL="407670" marR="127000" indent="-342900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400" b="1" spc="-165" dirty="0">
                <a:latin typeface="Trebuchet MS"/>
                <a:cs typeface="Trebuchet MS"/>
              </a:rPr>
              <a:t>Le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40" dirty="0">
                <a:latin typeface="Trebuchet MS"/>
                <a:cs typeface="Trebuchet MS"/>
              </a:rPr>
              <a:t>bus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155" dirty="0">
                <a:latin typeface="Trebuchet MS"/>
                <a:cs typeface="Trebuchet MS"/>
              </a:rPr>
              <a:t>interne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il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permet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communication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l'ensemble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blocs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de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l</a:t>
            </a:r>
            <a:r>
              <a:rPr sz="2400" spc="-40" dirty="0">
                <a:latin typeface="Trebuchet MS"/>
                <a:cs typeface="Trebuchet MS"/>
              </a:rPr>
              <a:t>'</a:t>
            </a:r>
            <a:r>
              <a:rPr sz="2400" spc="-35" dirty="0">
                <a:latin typeface="Trebuchet MS"/>
                <a:cs typeface="Trebuchet MS"/>
              </a:rPr>
              <a:t>au</a:t>
            </a:r>
            <a:r>
              <a:rPr sz="2400" spc="-55" dirty="0">
                <a:latin typeface="Trebuchet MS"/>
                <a:cs typeface="Trebuchet MS"/>
              </a:rPr>
              <a:t>t</a:t>
            </a: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m</a:t>
            </a:r>
            <a:r>
              <a:rPr sz="2400" spc="-20" dirty="0">
                <a:latin typeface="Trebuchet MS"/>
                <a:cs typeface="Trebuchet MS"/>
              </a:rPr>
              <a:t>a</a:t>
            </a:r>
            <a:r>
              <a:rPr sz="2400" spc="-45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e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é</a:t>
            </a:r>
            <a:r>
              <a:rPr sz="2400" spc="-50" dirty="0">
                <a:latin typeface="Trebuchet MS"/>
                <a:cs typeface="Trebuchet MS"/>
              </a:rPr>
              <a:t>v</a:t>
            </a:r>
            <a:r>
              <a:rPr sz="2400" spc="-100" dirty="0">
                <a:latin typeface="Trebuchet MS"/>
                <a:cs typeface="Trebuchet MS"/>
              </a:rPr>
              <a:t>entuel</a:t>
            </a:r>
            <a:r>
              <a:rPr sz="2400" spc="-55" dirty="0">
                <a:latin typeface="Trebuchet MS"/>
                <a:cs typeface="Trebuchet MS"/>
              </a:rPr>
              <a:t>l</a:t>
            </a:r>
            <a:r>
              <a:rPr sz="2400" spc="-10" dirty="0">
                <a:latin typeface="Trebuchet MS"/>
                <a:cs typeface="Trebuchet MS"/>
              </a:rPr>
              <a:t>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e</a:t>
            </a:r>
            <a:r>
              <a:rPr sz="2400" spc="-55" dirty="0">
                <a:latin typeface="Trebuchet MS"/>
                <a:cs typeface="Trebuchet MS"/>
              </a:rPr>
              <a:t>x</a:t>
            </a:r>
            <a:r>
              <a:rPr sz="2400" spc="-85" dirty="0">
                <a:latin typeface="Trebuchet MS"/>
                <a:cs typeface="Trebuchet MS"/>
              </a:rPr>
              <a:t>t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n</a:t>
            </a:r>
            <a:r>
              <a:rPr sz="2400" spc="-20" dirty="0">
                <a:latin typeface="Trebuchet MS"/>
                <a:cs typeface="Trebuchet MS"/>
              </a:rPr>
              <a:t>sion</a:t>
            </a:r>
            <a:r>
              <a:rPr sz="2400" spc="-90" dirty="0">
                <a:latin typeface="Trebuchet MS"/>
                <a:cs typeface="Trebuchet MS"/>
              </a:rPr>
              <a:t>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2DB854-B373-4B82-63A7-667E29A8A5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85</a:t>
            </a:fld>
            <a:endParaRPr lang="fr-FR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86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122535" cy="437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1.5.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Architecture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automates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programmables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B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. 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5" dirty="0">
                <a:solidFill>
                  <a:srgbClr val="0068FF"/>
                </a:solidFill>
                <a:latin typeface="Trebuchet MS"/>
                <a:cs typeface="Trebuchet MS"/>
              </a:rPr>
              <a:t>ch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4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ur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670" dirty="0">
                <a:solidFill>
                  <a:srgbClr val="0068FF"/>
                </a:solidFill>
                <a:latin typeface="Trebuchet MS"/>
                <a:cs typeface="Trebuchet MS"/>
              </a:rPr>
              <a:t>–</a:t>
            </a:r>
            <a:r>
              <a:rPr sz="2800" spc="-11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Stru</a:t>
            </a:r>
            <a:r>
              <a:rPr sz="2800" spc="-7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tu</a:t>
            </a:r>
            <a:r>
              <a:rPr sz="2800" spc="-14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0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0068FF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7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erne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rebuchet MS"/>
              <a:cs typeface="Trebuchet MS"/>
            </a:endParaRPr>
          </a:p>
          <a:p>
            <a:pPr marL="407670" marR="5080" indent="-342900">
              <a:lnSpc>
                <a:spcPct val="90000"/>
              </a:lnSpc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400" b="1" spc="-55" dirty="0">
                <a:latin typeface="Trebuchet MS"/>
                <a:cs typeface="Trebuchet MS"/>
              </a:rPr>
              <a:t>Mémoires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Elles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permettent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stocker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système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d'exploitation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(ROM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ou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PROM), </a:t>
            </a:r>
            <a:r>
              <a:rPr sz="2400" spc="-110" dirty="0">
                <a:latin typeface="Trebuchet MS"/>
                <a:cs typeface="Trebuchet MS"/>
              </a:rPr>
              <a:t>le </a:t>
            </a:r>
            <a:r>
              <a:rPr sz="2400" spc="-25" dirty="0">
                <a:latin typeface="Trebuchet MS"/>
                <a:cs typeface="Trebuchet MS"/>
              </a:rPr>
              <a:t>programme </a:t>
            </a:r>
            <a:r>
              <a:rPr sz="2400" spc="10" dirty="0">
                <a:latin typeface="Trebuchet MS"/>
                <a:cs typeface="Trebuchet MS"/>
              </a:rPr>
              <a:t>(EEPROM) </a:t>
            </a:r>
            <a:r>
              <a:rPr sz="2400" spc="-105" dirty="0">
                <a:latin typeface="Trebuchet MS"/>
                <a:cs typeface="Trebuchet MS"/>
              </a:rPr>
              <a:t>et </a:t>
            </a:r>
            <a:r>
              <a:rPr sz="2400" spc="-45" dirty="0">
                <a:latin typeface="Trebuchet MS"/>
                <a:cs typeface="Trebuchet MS"/>
              </a:rPr>
              <a:t>les </a:t>
            </a:r>
            <a:r>
              <a:rPr sz="2400" spc="-35" dirty="0">
                <a:latin typeface="Trebuchet MS"/>
                <a:cs typeface="Trebuchet MS"/>
              </a:rPr>
              <a:t>données </a:t>
            </a:r>
            <a:r>
              <a:rPr sz="2400" spc="-40" dirty="0">
                <a:latin typeface="Trebuchet MS"/>
                <a:cs typeface="Trebuchet MS"/>
              </a:rPr>
              <a:t>système </a:t>
            </a:r>
            <a:r>
              <a:rPr sz="2400" spc="-50" dirty="0">
                <a:latin typeface="Trebuchet MS"/>
                <a:cs typeface="Trebuchet MS"/>
              </a:rPr>
              <a:t>lors </a:t>
            </a:r>
            <a:r>
              <a:rPr sz="2400" spc="-25" dirty="0">
                <a:latin typeface="Trebuchet MS"/>
                <a:cs typeface="Trebuchet MS"/>
              </a:rPr>
              <a:t>du 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fonctionnement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(RAM).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Cette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dernière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est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généralement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secourue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par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pile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ou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batterie.</a:t>
            </a:r>
            <a:endParaRPr sz="2400">
              <a:latin typeface="Trebuchet MS"/>
              <a:cs typeface="Trebuchet MS"/>
            </a:endParaRPr>
          </a:p>
          <a:p>
            <a:pPr marL="407670" indent="-3435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407670" algn="l"/>
                <a:tab pos="408305" algn="l"/>
              </a:tabLst>
            </a:pPr>
            <a:r>
              <a:rPr sz="2400" b="1" spc="25" dirty="0">
                <a:latin typeface="Trebuchet MS"/>
                <a:cs typeface="Trebuchet MS"/>
              </a:rPr>
              <a:t>I</a:t>
            </a:r>
            <a:r>
              <a:rPr sz="2400" b="1" spc="-165" dirty="0">
                <a:latin typeface="Trebuchet MS"/>
                <a:cs typeface="Trebuchet MS"/>
              </a:rPr>
              <a:t>n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200" dirty="0">
                <a:latin typeface="Trebuchet MS"/>
                <a:cs typeface="Trebuchet MS"/>
              </a:rPr>
              <a:t>e</a:t>
            </a:r>
            <a:r>
              <a:rPr sz="2400" b="1" spc="-140" dirty="0">
                <a:latin typeface="Trebuchet MS"/>
                <a:cs typeface="Trebuchet MS"/>
              </a:rPr>
              <a:t>r</a:t>
            </a:r>
            <a:r>
              <a:rPr sz="2400" b="1" spc="-125" dirty="0">
                <a:latin typeface="Trebuchet MS"/>
                <a:cs typeface="Trebuchet MS"/>
              </a:rPr>
              <a:t>f</a:t>
            </a:r>
            <a:r>
              <a:rPr sz="2400" b="1" spc="5" dirty="0">
                <a:latin typeface="Trebuchet MS"/>
                <a:cs typeface="Trebuchet MS"/>
              </a:rPr>
              <a:t>a</a:t>
            </a:r>
            <a:r>
              <a:rPr sz="2400" b="1" spc="-5" dirty="0">
                <a:latin typeface="Trebuchet MS"/>
                <a:cs typeface="Trebuchet MS"/>
              </a:rPr>
              <a:t>c</a:t>
            </a:r>
            <a:r>
              <a:rPr sz="2400" b="1" spc="-65" dirty="0">
                <a:latin typeface="Trebuchet MS"/>
                <a:cs typeface="Trebuchet MS"/>
              </a:rPr>
              <a:t>es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5" dirty="0">
                <a:latin typeface="Trebuchet MS"/>
                <a:cs typeface="Trebuchet MS"/>
              </a:rPr>
              <a:t>d</a:t>
            </a:r>
            <a:r>
              <a:rPr sz="2400" b="1" spc="-15" dirty="0">
                <a:latin typeface="Trebuchet MS"/>
                <a:cs typeface="Trebuchet MS"/>
              </a:rPr>
              <a:t>'</a:t>
            </a:r>
            <a:r>
              <a:rPr sz="2400" b="1" spc="-155" dirty="0">
                <a:latin typeface="Trebuchet MS"/>
                <a:cs typeface="Trebuchet MS"/>
              </a:rPr>
              <a:t>e</a:t>
            </a:r>
            <a:r>
              <a:rPr sz="2400" b="1" spc="-175" dirty="0">
                <a:latin typeface="Trebuchet MS"/>
                <a:cs typeface="Trebuchet MS"/>
              </a:rPr>
              <a:t>n</a:t>
            </a:r>
            <a:r>
              <a:rPr sz="2400" b="1" spc="-145" dirty="0">
                <a:latin typeface="Trebuchet MS"/>
                <a:cs typeface="Trebuchet MS"/>
              </a:rPr>
              <a:t>t</a:t>
            </a:r>
            <a:r>
              <a:rPr sz="2400" b="1" spc="-170" dirty="0">
                <a:latin typeface="Trebuchet MS"/>
                <a:cs typeface="Trebuchet MS"/>
              </a:rPr>
              <a:t>r</a:t>
            </a:r>
            <a:r>
              <a:rPr sz="2400" b="1" spc="-155" dirty="0">
                <a:latin typeface="Trebuchet MS"/>
                <a:cs typeface="Trebuchet MS"/>
              </a:rPr>
              <a:t>é</a:t>
            </a:r>
            <a:r>
              <a:rPr sz="2400" b="1" spc="-65" dirty="0">
                <a:latin typeface="Trebuchet MS"/>
                <a:cs typeface="Trebuchet MS"/>
              </a:rPr>
              <a:t>es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/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so</a:t>
            </a:r>
            <a:r>
              <a:rPr sz="2400" b="1" spc="-60" dirty="0">
                <a:latin typeface="Trebuchet MS"/>
                <a:cs typeface="Trebuchet MS"/>
              </a:rPr>
              <a:t>r</a:t>
            </a:r>
            <a:r>
              <a:rPr sz="2400" b="1" spc="-90" dirty="0">
                <a:latin typeface="Trebuchet MS"/>
                <a:cs typeface="Trebuchet MS"/>
              </a:rPr>
              <a:t>ties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864869" lvl="1" indent="-3435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864869" algn="l"/>
                <a:tab pos="865505" algn="l"/>
              </a:tabLst>
            </a:pPr>
            <a:r>
              <a:rPr sz="2400" spc="10" dirty="0">
                <a:latin typeface="Trebuchet MS"/>
                <a:cs typeface="Trebuchet MS"/>
              </a:rPr>
              <a:t>I</a:t>
            </a:r>
            <a:r>
              <a:rPr sz="2400" spc="-100" dirty="0">
                <a:latin typeface="Trebuchet MS"/>
                <a:cs typeface="Trebuchet MS"/>
              </a:rPr>
              <a:t>n</a:t>
            </a:r>
            <a:r>
              <a:rPr sz="2400" spc="-110" dirty="0">
                <a:latin typeface="Trebuchet MS"/>
                <a:cs typeface="Trebuchet MS"/>
              </a:rPr>
              <a:t>t</a:t>
            </a:r>
            <a:r>
              <a:rPr sz="2400" spc="-130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r</a:t>
            </a:r>
            <a:r>
              <a:rPr sz="2400" spc="-135" dirty="0">
                <a:latin typeface="Trebuchet MS"/>
                <a:cs typeface="Trebuchet MS"/>
              </a:rPr>
              <a:t>f</a:t>
            </a:r>
            <a:r>
              <a:rPr sz="2400" spc="-35" dirty="0">
                <a:latin typeface="Trebuchet MS"/>
                <a:cs typeface="Trebuchet MS"/>
              </a:rPr>
              <a:t>ace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d</a:t>
            </a:r>
            <a:r>
              <a:rPr sz="2400" spc="-20" dirty="0">
                <a:latin typeface="Trebuchet MS"/>
                <a:cs typeface="Trebuchet MS"/>
              </a:rPr>
              <a:t>'</a:t>
            </a:r>
            <a:r>
              <a:rPr sz="2400" spc="-100" dirty="0">
                <a:latin typeface="Trebuchet MS"/>
                <a:cs typeface="Trebuchet MS"/>
              </a:rPr>
              <a:t>ent</a:t>
            </a:r>
            <a:r>
              <a:rPr sz="2400" spc="-114" dirty="0">
                <a:latin typeface="Trebuchet MS"/>
                <a:cs typeface="Trebuchet MS"/>
              </a:rPr>
              <a:t>r</a:t>
            </a:r>
            <a:r>
              <a:rPr sz="2400" spc="-110" dirty="0">
                <a:latin typeface="Trebuchet MS"/>
                <a:cs typeface="Trebuchet MS"/>
              </a:rPr>
              <a:t>é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864869" lvl="1" indent="-3435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64869" algn="l"/>
                <a:tab pos="865505" algn="l"/>
              </a:tabLst>
            </a:pPr>
            <a:r>
              <a:rPr sz="2400" spc="15" dirty="0">
                <a:latin typeface="Trebuchet MS"/>
                <a:cs typeface="Trebuchet MS"/>
              </a:rPr>
              <a:t>I</a:t>
            </a:r>
            <a:r>
              <a:rPr sz="2400" spc="-100" dirty="0">
                <a:latin typeface="Trebuchet MS"/>
                <a:cs typeface="Trebuchet MS"/>
              </a:rPr>
              <a:t>n</a:t>
            </a:r>
            <a:r>
              <a:rPr sz="2400" spc="-110" dirty="0">
                <a:latin typeface="Trebuchet MS"/>
                <a:cs typeface="Trebuchet MS"/>
              </a:rPr>
              <a:t>t</a:t>
            </a:r>
            <a:r>
              <a:rPr sz="2400" spc="-130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r</a:t>
            </a:r>
            <a:r>
              <a:rPr sz="2400" spc="-130" dirty="0">
                <a:latin typeface="Trebuchet MS"/>
                <a:cs typeface="Trebuchet MS"/>
              </a:rPr>
              <a:t>f</a:t>
            </a:r>
            <a:r>
              <a:rPr sz="2400" spc="-35" dirty="0">
                <a:latin typeface="Trebuchet MS"/>
                <a:cs typeface="Trebuchet MS"/>
              </a:rPr>
              <a:t>ac</a:t>
            </a:r>
            <a:r>
              <a:rPr sz="2400" spc="-30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</a:t>
            </a:r>
            <a:r>
              <a:rPr sz="2400" spc="-40" dirty="0">
                <a:latin typeface="Trebuchet MS"/>
                <a:cs typeface="Trebuchet MS"/>
              </a:rPr>
              <a:t>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s</a:t>
            </a:r>
            <a:r>
              <a:rPr sz="2400" spc="45" dirty="0">
                <a:latin typeface="Trebuchet MS"/>
                <a:cs typeface="Trebuchet MS"/>
              </a:rPr>
              <a:t>o</a:t>
            </a:r>
            <a:r>
              <a:rPr sz="2400" spc="-114" dirty="0">
                <a:latin typeface="Trebuchet MS"/>
                <a:cs typeface="Trebuchet MS"/>
              </a:rPr>
              <a:t>r</a:t>
            </a:r>
            <a:r>
              <a:rPr sz="2400" spc="-110" dirty="0">
                <a:latin typeface="Trebuchet MS"/>
                <a:cs typeface="Trebuchet MS"/>
              </a:rPr>
              <a:t>t</a:t>
            </a:r>
            <a:r>
              <a:rPr sz="2400" spc="-95" dirty="0">
                <a:latin typeface="Trebuchet MS"/>
                <a:cs typeface="Trebuchet MS"/>
              </a:rPr>
              <a:t>ie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3AC35E-BE9E-8649-3BFE-CD63A4079C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86</a:t>
            </a:fld>
            <a:endParaRPr lang="fr-FR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237980" cy="162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1.5.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Architecture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automates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programmables</a:t>
            </a:r>
            <a:r>
              <a:rPr sz="2800" b="1" spc="-10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7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ai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p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g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amm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au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740"/>
              </a:spcBef>
            </a:pPr>
            <a:r>
              <a:rPr sz="2400" spc="-75" dirty="0">
                <a:latin typeface="Trebuchet MS"/>
                <a:cs typeface="Trebuchet MS"/>
              </a:rPr>
              <a:t>Tous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automates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fonctionnent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selon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même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mode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opératoire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253" y="3390900"/>
            <a:ext cx="4306014" cy="28289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87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4A0FFE1-504E-9701-78D3-852B7EE58A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87</a:t>
            </a:fld>
            <a:endParaRPr lang="fr-FR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88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4770" cy="464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1.5.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Architecture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automates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programmables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 algn="just">
              <a:lnSpc>
                <a:spcPct val="100000"/>
              </a:lnSpc>
              <a:spcBef>
                <a:spcPts val="2290"/>
              </a:spcBef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7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ai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p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g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amm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au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marL="64769" marR="5080" algn="just">
              <a:lnSpc>
                <a:spcPts val="2590"/>
              </a:lnSpc>
              <a:spcBef>
                <a:spcPts val="1065"/>
              </a:spcBef>
            </a:pPr>
            <a:r>
              <a:rPr sz="2400" b="1" spc="-125" dirty="0">
                <a:latin typeface="Trebuchet MS"/>
                <a:cs typeface="Trebuchet MS"/>
              </a:rPr>
              <a:t>Traitement </a:t>
            </a:r>
            <a:r>
              <a:rPr sz="2400" b="1" spc="-155" dirty="0">
                <a:latin typeface="Trebuchet MS"/>
                <a:cs typeface="Trebuchet MS"/>
              </a:rPr>
              <a:t>interne </a:t>
            </a:r>
            <a:r>
              <a:rPr sz="2400" spc="-155" dirty="0">
                <a:latin typeface="Trebuchet MS"/>
                <a:cs typeface="Trebuchet MS"/>
              </a:rPr>
              <a:t>: </a:t>
            </a:r>
            <a:r>
              <a:rPr sz="2400" spc="-30" dirty="0">
                <a:latin typeface="Trebuchet MS"/>
                <a:cs typeface="Trebuchet MS"/>
              </a:rPr>
              <a:t>L'automate </a:t>
            </a:r>
            <a:r>
              <a:rPr sz="2400" spc="-100" dirty="0">
                <a:latin typeface="Trebuchet MS"/>
                <a:cs typeface="Trebuchet MS"/>
              </a:rPr>
              <a:t>effectue </a:t>
            </a:r>
            <a:r>
              <a:rPr sz="2400" dirty="0">
                <a:latin typeface="Trebuchet MS"/>
                <a:cs typeface="Trebuchet MS"/>
              </a:rPr>
              <a:t>des </a:t>
            </a:r>
            <a:r>
              <a:rPr sz="2400" spc="-35" dirty="0">
                <a:latin typeface="Trebuchet MS"/>
                <a:cs typeface="Trebuchet MS"/>
              </a:rPr>
              <a:t>opérations </a:t>
            </a:r>
            <a:r>
              <a:rPr sz="2400" spc="-45" dirty="0">
                <a:latin typeface="Trebuchet MS"/>
                <a:cs typeface="Trebuchet MS"/>
              </a:rPr>
              <a:t>de </a:t>
            </a:r>
            <a:r>
              <a:rPr sz="2400" spc="-80" dirty="0">
                <a:latin typeface="Trebuchet MS"/>
                <a:cs typeface="Trebuchet MS"/>
              </a:rPr>
              <a:t>contrôle </a:t>
            </a:r>
            <a:r>
              <a:rPr sz="2400" spc="-105" dirty="0">
                <a:latin typeface="Trebuchet MS"/>
                <a:cs typeface="Trebuchet MS"/>
              </a:rPr>
              <a:t>et </a:t>
            </a:r>
            <a:r>
              <a:rPr sz="2400" spc="-65" dirty="0">
                <a:latin typeface="Trebuchet MS"/>
                <a:cs typeface="Trebuchet MS"/>
              </a:rPr>
              <a:t>met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jour </a:t>
            </a:r>
            <a:r>
              <a:rPr sz="2400" spc="-55" dirty="0">
                <a:latin typeface="Trebuchet MS"/>
                <a:cs typeface="Trebuchet MS"/>
              </a:rPr>
              <a:t>certains </a:t>
            </a:r>
            <a:r>
              <a:rPr sz="2400" spc="-40" dirty="0">
                <a:latin typeface="Trebuchet MS"/>
                <a:cs typeface="Trebuchet MS"/>
              </a:rPr>
              <a:t>paramètres </a:t>
            </a:r>
            <a:r>
              <a:rPr sz="2400" spc="-25" dirty="0">
                <a:latin typeface="Trebuchet MS"/>
                <a:cs typeface="Trebuchet MS"/>
              </a:rPr>
              <a:t>systèmes </a:t>
            </a:r>
            <a:r>
              <a:rPr sz="2400" spc="-85" dirty="0">
                <a:latin typeface="Trebuchet MS"/>
                <a:cs typeface="Trebuchet MS"/>
              </a:rPr>
              <a:t>(détection </a:t>
            </a:r>
            <a:r>
              <a:rPr sz="2400" dirty="0">
                <a:latin typeface="Trebuchet MS"/>
                <a:cs typeface="Trebuchet MS"/>
              </a:rPr>
              <a:t>des </a:t>
            </a:r>
            <a:r>
              <a:rPr sz="2400" spc="50" dirty="0">
                <a:latin typeface="Trebuchet MS"/>
                <a:cs typeface="Trebuchet MS"/>
              </a:rPr>
              <a:t>passages </a:t>
            </a:r>
            <a:r>
              <a:rPr sz="2400" spc="-80" dirty="0">
                <a:latin typeface="Trebuchet MS"/>
                <a:cs typeface="Trebuchet MS"/>
              </a:rPr>
              <a:t>en </a:t>
            </a:r>
            <a:r>
              <a:rPr sz="2400" spc="35" dirty="0">
                <a:latin typeface="Trebuchet MS"/>
                <a:cs typeface="Trebuchet MS"/>
              </a:rPr>
              <a:t>RUN </a:t>
            </a:r>
            <a:r>
              <a:rPr sz="2400" spc="-360" dirty="0">
                <a:latin typeface="Trebuchet MS"/>
                <a:cs typeface="Trebuchet MS"/>
              </a:rPr>
              <a:t>/</a:t>
            </a:r>
            <a:r>
              <a:rPr sz="2400" spc="-35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STOP, 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mis</a:t>
            </a:r>
            <a:r>
              <a:rPr sz="2400" spc="-20" dirty="0">
                <a:latin typeface="Trebuchet MS"/>
                <a:cs typeface="Trebuchet MS"/>
              </a:rPr>
              <a:t>e</a:t>
            </a:r>
            <a:r>
              <a:rPr sz="2400" spc="80" dirty="0">
                <a:latin typeface="Trebuchet MS"/>
                <a:cs typeface="Trebuchet MS"/>
              </a:rPr>
              <a:t>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jo</a:t>
            </a:r>
            <a:r>
              <a:rPr sz="2400" spc="-130" dirty="0">
                <a:latin typeface="Trebuchet MS"/>
                <a:cs typeface="Trebuchet MS"/>
              </a:rPr>
              <a:t>u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valeu</a:t>
            </a:r>
            <a:r>
              <a:rPr sz="2400" spc="-160" dirty="0">
                <a:latin typeface="Trebuchet MS"/>
                <a:cs typeface="Trebuchet MS"/>
              </a:rPr>
              <a:t>r</a:t>
            </a:r>
            <a:r>
              <a:rPr sz="2400" spc="80" dirty="0">
                <a:latin typeface="Trebuchet MS"/>
                <a:cs typeface="Trebuchet MS"/>
              </a:rPr>
              <a:t>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l'</a:t>
            </a:r>
            <a:r>
              <a:rPr sz="2400" spc="10" dirty="0">
                <a:latin typeface="Trebuchet MS"/>
                <a:cs typeface="Trebuchet MS"/>
              </a:rPr>
              <a:t>h</a:t>
            </a:r>
            <a:r>
              <a:rPr sz="2400" spc="-80" dirty="0">
                <a:latin typeface="Trebuchet MS"/>
                <a:cs typeface="Trebuchet MS"/>
              </a:rPr>
              <a:t>o</a:t>
            </a:r>
            <a:r>
              <a:rPr sz="2400" spc="-85" dirty="0">
                <a:latin typeface="Trebuchet MS"/>
                <a:cs typeface="Trebuchet MS"/>
              </a:rPr>
              <a:t>r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0" dirty="0">
                <a:latin typeface="Trebuchet MS"/>
                <a:cs typeface="Trebuchet MS"/>
              </a:rPr>
              <a:t>da</a:t>
            </a:r>
            <a:r>
              <a:rPr sz="2400" spc="-40" dirty="0">
                <a:latin typeface="Trebuchet MS"/>
                <a:cs typeface="Trebuchet MS"/>
              </a:rPr>
              <a:t>t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u</a:t>
            </a:r>
            <a:r>
              <a:rPr sz="2400" spc="-254" dirty="0">
                <a:latin typeface="Trebuchet MS"/>
                <a:cs typeface="Trebuchet MS"/>
              </a:rPr>
              <a:t>r,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260" dirty="0">
                <a:latin typeface="Trebuchet MS"/>
                <a:cs typeface="Trebuchet MS"/>
              </a:rPr>
              <a:t>...</a:t>
            </a:r>
            <a:r>
              <a:rPr sz="2400" spc="-10" dirty="0">
                <a:latin typeface="Trebuchet MS"/>
                <a:cs typeface="Trebuchet MS"/>
              </a:rPr>
              <a:t>)</a:t>
            </a:r>
            <a:r>
              <a:rPr sz="2400" spc="-25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64769" algn="just">
              <a:lnSpc>
                <a:spcPts val="2735"/>
              </a:lnSpc>
              <a:spcBef>
                <a:spcPts val="675"/>
              </a:spcBef>
            </a:pPr>
            <a:r>
              <a:rPr sz="2400" b="1" spc="-150" dirty="0">
                <a:latin typeface="Trebuchet MS"/>
                <a:cs typeface="Trebuchet MS"/>
              </a:rPr>
              <a:t>Lecture</a:t>
            </a:r>
            <a:r>
              <a:rPr sz="2400" b="1" spc="175" dirty="0">
                <a:latin typeface="Trebuchet MS"/>
                <a:cs typeface="Trebuchet MS"/>
              </a:rPr>
              <a:t> </a:t>
            </a:r>
            <a:r>
              <a:rPr sz="2400" b="1" spc="-45" dirty="0">
                <a:latin typeface="Trebuchet MS"/>
                <a:cs typeface="Trebuchet MS"/>
              </a:rPr>
              <a:t>des</a:t>
            </a:r>
            <a:r>
              <a:rPr sz="2400" b="1" spc="170" dirty="0">
                <a:latin typeface="Trebuchet MS"/>
                <a:cs typeface="Trebuchet MS"/>
              </a:rPr>
              <a:t> </a:t>
            </a:r>
            <a:r>
              <a:rPr sz="2400" b="1" spc="-130" dirty="0">
                <a:latin typeface="Trebuchet MS"/>
                <a:cs typeface="Trebuchet MS"/>
              </a:rPr>
              <a:t>entrées</a:t>
            </a:r>
            <a:r>
              <a:rPr sz="2400" b="1" spc="18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17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L'automate</a:t>
            </a:r>
            <a:r>
              <a:rPr sz="2400" spc="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lit</a:t>
            </a:r>
            <a:r>
              <a:rPr sz="2400" spc="1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entrées</a:t>
            </a:r>
            <a:r>
              <a:rPr sz="2400" spc="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(de</a:t>
            </a:r>
            <a:r>
              <a:rPr sz="2400" spc="18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façon</a:t>
            </a:r>
            <a:r>
              <a:rPr sz="2400" spc="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synchrone)</a:t>
            </a:r>
            <a:r>
              <a:rPr sz="2400" spc="15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1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endParaRPr sz="2400">
              <a:latin typeface="Trebuchet MS"/>
              <a:cs typeface="Trebuchet MS"/>
            </a:endParaRPr>
          </a:p>
          <a:p>
            <a:pPr marL="64769" algn="just">
              <a:lnSpc>
                <a:spcPts val="2735"/>
              </a:lnSpc>
            </a:pPr>
            <a:r>
              <a:rPr sz="2400" spc="-75" dirty="0">
                <a:latin typeface="Trebuchet MS"/>
                <a:cs typeface="Trebuchet MS"/>
              </a:rPr>
              <a:t>recopie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dans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mémoire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image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entrées.</a:t>
            </a:r>
            <a:endParaRPr sz="2400">
              <a:latin typeface="Trebuchet MS"/>
              <a:cs typeface="Trebuchet MS"/>
            </a:endParaRPr>
          </a:p>
          <a:p>
            <a:pPr marL="64769" marR="5080" algn="just">
              <a:lnSpc>
                <a:spcPts val="2590"/>
              </a:lnSpc>
              <a:spcBef>
                <a:spcPts val="1050"/>
              </a:spcBef>
            </a:pPr>
            <a:r>
              <a:rPr sz="2400" b="1" spc="-105" dirty="0">
                <a:latin typeface="Trebuchet MS"/>
                <a:cs typeface="Trebuchet MS"/>
              </a:rPr>
              <a:t>E</a:t>
            </a:r>
            <a:r>
              <a:rPr sz="2400" b="1" spc="-195" dirty="0">
                <a:latin typeface="Trebuchet MS"/>
                <a:cs typeface="Trebuchet MS"/>
              </a:rPr>
              <a:t>x</a:t>
            </a:r>
            <a:r>
              <a:rPr sz="2400" b="1" spc="-155" dirty="0">
                <a:latin typeface="Trebuchet MS"/>
                <a:cs typeface="Trebuchet MS"/>
              </a:rPr>
              <a:t>é</a:t>
            </a:r>
            <a:r>
              <a:rPr sz="2400" b="1" spc="-135" dirty="0">
                <a:latin typeface="Trebuchet MS"/>
                <a:cs typeface="Trebuchet MS"/>
              </a:rPr>
              <a:t>cu</a:t>
            </a:r>
            <a:r>
              <a:rPr sz="2400" b="1" spc="-90" dirty="0">
                <a:latin typeface="Trebuchet MS"/>
                <a:cs typeface="Trebuchet MS"/>
              </a:rPr>
              <a:t>t</a:t>
            </a:r>
            <a:r>
              <a:rPr sz="2400" b="1" spc="-100" dirty="0">
                <a:latin typeface="Trebuchet MS"/>
                <a:cs typeface="Trebuchet MS"/>
              </a:rPr>
              <a:t>io</a:t>
            </a:r>
            <a:r>
              <a:rPr sz="2400" b="1" spc="-130" dirty="0">
                <a:latin typeface="Trebuchet MS"/>
                <a:cs typeface="Trebuchet MS"/>
              </a:rPr>
              <a:t>n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d</a:t>
            </a:r>
            <a:r>
              <a:rPr sz="2400" b="1" spc="-75" dirty="0">
                <a:latin typeface="Trebuchet MS"/>
                <a:cs typeface="Trebuchet MS"/>
              </a:rPr>
              <a:t>u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pr</a:t>
            </a:r>
            <a:r>
              <a:rPr sz="2400" b="1" spc="35" dirty="0">
                <a:latin typeface="Trebuchet MS"/>
                <a:cs typeface="Trebuchet MS"/>
              </a:rPr>
              <a:t>og</a:t>
            </a:r>
            <a:r>
              <a:rPr sz="2400" b="1" spc="-200" dirty="0">
                <a:latin typeface="Trebuchet MS"/>
                <a:cs typeface="Trebuchet MS"/>
              </a:rPr>
              <a:t>r</a:t>
            </a:r>
            <a:r>
              <a:rPr sz="2400" b="1" spc="-20" dirty="0">
                <a:latin typeface="Trebuchet MS"/>
                <a:cs typeface="Trebuchet MS"/>
              </a:rPr>
              <a:t>amme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L</a:t>
            </a:r>
            <a:r>
              <a:rPr sz="2400" spc="114" dirty="0">
                <a:latin typeface="Trebuchet MS"/>
                <a:cs typeface="Trebuchet MS"/>
              </a:rPr>
              <a:t>'</a:t>
            </a:r>
            <a:r>
              <a:rPr sz="2400" spc="-35" dirty="0">
                <a:latin typeface="Trebuchet MS"/>
                <a:cs typeface="Trebuchet MS"/>
              </a:rPr>
              <a:t>au</a:t>
            </a:r>
            <a:r>
              <a:rPr sz="2400" spc="-55" dirty="0">
                <a:latin typeface="Trebuchet MS"/>
                <a:cs typeface="Trebuchet MS"/>
              </a:rPr>
              <a:t>t</a:t>
            </a:r>
            <a:r>
              <a:rPr sz="2400" spc="-20" dirty="0">
                <a:latin typeface="Trebuchet MS"/>
                <a:cs typeface="Trebuchet MS"/>
              </a:rPr>
              <a:t>o</a:t>
            </a:r>
            <a:r>
              <a:rPr sz="2400" spc="-5" dirty="0">
                <a:latin typeface="Trebuchet MS"/>
                <a:cs typeface="Trebuchet MS"/>
              </a:rPr>
              <a:t>ma</a:t>
            </a:r>
            <a:r>
              <a:rPr sz="2400" spc="-35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e</a:t>
            </a:r>
            <a:r>
              <a:rPr sz="2400" spc="-80" dirty="0">
                <a:latin typeface="Trebuchet MS"/>
                <a:cs typeface="Trebuchet MS"/>
              </a:rPr>
              <a:t>x</a:t>
            </a:r>
            <a:r>
              <a:rPr sz="2400" spc="-110" dirty="0">
                <a:latin typeface="Trebuchet MS"/>
                <a:cs typeface="Trebuchet MS"/>
              </a:rPr>
              <a:t>é</a:t>
            </a:r>
            <a:r>
              <a:rPr sz="2400" spc="-90" dirty="0">
                <a:latin typeface="Trebuchet MS"/>
                <a:cs typeface="Trebuchet MS"/>
              </a:rPr>
              <a:t>cu</a:t>
            </a:r>
            <a:r>
              <a:rPr sz="2400" spc="-95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</a:t>
            </a:r>
            <a:r>
              <a:rPr sz="2400" spc="-75" dirty="0">
                <a:latin typeface="Trebuchet MS"/>
                <a:cs typeface="Trebuchet MS"/>
              </a:rPr>
              <a:t>r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5" dirty="0">
                <a:latin typeface="Trebuchet MS"/>
                <a:cs typeface="Trebuchet MS"/>
              </a:rPr>
              <a:t>g</a:t>
            </a:r>
            <a:r>
              <a:rPr sz="2400" spc="-50" dirty="0">
                <a:latin typeface="Trebuchet MS"/>
                <a:cs typeface="Trebuchet MS"/>
              </a:rPr>
              <a:t>r</a:t>
            </a:r>
            <a:r>
              <a:rPr sz="2400" spc="-5" dirty="0">
                <a:latin typeface="Trebuchet MS"/>
                <a:cs typeface="Trebuchet MS"/>
              </a:rPr>
              <a:t>amm</a:t>
            </a:r>
            <a:r>
              <a:rPr sz="2400" dirty="0">
                <a:latin typeface="Trebuchet MS"/>
                <a:cs typeface="Trebuchet MS"/>
              </a:rPr>
              <a:t>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instruction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p</a:t>
            </a:r>
            <a:r>
              <a:rPr sz="2400" spc="65" dirty="0">
                <a:latin typeface="Trebuchet MS"/>
                <a:cs typeface="Trebuchet MS"/>
              </a:rPr>
              <a:t>a</a:t>
            </a:r>
            <a:r>
              <a:rPr sz="2400" spc="-105" dirty="0">
                <a:latin typeface="Trebuchet MS"/>
                <a:cs typeface="Trebuchet MS"/>
              </a:rPr>
              <a:t>r  </a:t>
            </a:r>
            <a:r>
              <a:rPr sz="2400" spc="-65" dirty="0">
                <a:latin typeface="Trebuchet MS"/>
                <a:cs typeface="Trebuchet MS"/>
              </a:rPr>
              <a:t>instruction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écrit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sorties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dans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mémoire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image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sorties.</a:t>
            </a:r>
            <a:endParaRPr sz="2400">
              <a:latin typeface="Trebuchet MS"/>
              <a:cs typeface="Trebuchet MS"/>
            </a:endParaRPr>
          </a:p>
          <a:p>
            <a:pPr marL="64769" algn="just">
              <a:lnSpc>
                <a:spcPts val="2735"/>
              </a:lnSpc>
              <a:spcBef>
                <a:spcPts val="670"/>
              </a:spcBef>
            </a:pPr>
            <a:r>
              <a:rPr sz="2400" b="1" spc="-150" dirty="0">
                <a:latin typeface="Trebuchet MS"/>
                <a:cs typeface="Trebuchet MS"/>
              </a:rPr>
              <a:t>Ecriture</a:t>
            </a:r>
            <a:r>
              <a:rPr sz="2400" b="1" spc="395" dirty="0">
                <a:latin typeface="Trebuchet MS"/>
                <a:cs typeface="Trebuchet MS"/>
              </a:rPr>
              <a:t> </a:t>
            </a:r>
            <a:r>
              <a:rPr sz="2400" b="1" spc="-45" dirty="0">
                <a:latin typeface="Trebuchet MS"/>
                <a:cs typeface="Trebuchet MS"/>
              </a:rPr>
              <a:t>des</a:t>
            </a:r>
            <a:r>
              <a:rPr sz="2400" b="1" spc="40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sorties</a:t>
            </a:r>
            <a:r>
              <a:rPr sz="2400" b="1" spc="38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r>
              <a:rPr sz="2400" spc="39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L'automate</a:t>
            </a:r>
            <a:r>
              <a:rPr sz="2400" spc="4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bascule</a:t>
            </a:r>
            <a:r>
              <a:rPr sz="2400" spc="409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les</a:t>
            </a:r>
            <a:r>
              <a:rPr sz="2400" spc="4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différentes</a:t>
            </a:r>
            <a:r>
              <a:rPr sz="2400" spc="40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sorties</a:t>
            </a:r>
            <a:r>
              <a:rPr sz="2400" spc="4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(de</a:t>
            </a:r>
            <a:r>
              <a:rPr sz="2400" spc="4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façon</a:t>
            </a:r>
            <a:endParaRPr sz="2400">
              <a:latin typeface="Trebuchet MS"/>
              <a:cs typeface="Trebuchet MS"/>
            </a:endParaRPr>
          </a:p>
          <a:p>
            <a:pPr marL="64769" algn="just">
              <a:lnSpc>
                <a:spcPts val="2735"/>
              </a:lnSpc>
            </a:pPr>
            <a:r>
              <a:rPr sz="2400" spc="-60" dirty="0">
                <a:latin typeface="Trebuchet MS"/>
                <a:cs typeface="Trebuchet MS"/>
              </a:rPr>
              <a:t>synchrone)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aux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positions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définies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dans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mémoire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image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sorties.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8B418D-B4C2-18B4-B5E1-FF68FA95F8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88</a:t>
            </a:fld>
            <a:endParaRPr lang="fr-FR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89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5405" cy="1958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1.5.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Architecture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automates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programmables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7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ai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p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g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amm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au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ts val="2735"/>
              </a:lnSpc>
              <a:spcBef>
                <a:spcPts val="740"/>
              </a:spcBef>
              <a:tabLst>
                <a:tab pos="755015" algn="l"/>
                <a:tab pos="1837055" algn="l"/>
                <a:tab pos="3457575" algn="l"/>
                <a:tab pos="4239260" algn="l"/>
                <a:tab pos="5806440" algn="l"/>
                <a:tab pos="8126095" algn="l"/>
                <a:tab pos="8793480" algn="l"/>
              </a:tabLst>
            </a:pPr>
            <a:r>
              <a:rPr sz="2400" spc="-10" dirty="0">
                <a:latin typeface="Trebuchet MS"/>
                <a:cs typeface="Trebuchet MS"/>
              </a:rPr>
              <a:t>Ces	</a:t>
            </a:r>
            <a:r>
              <a:rPr sz="2400" spc="-55" dirty="0">
                <a:latin typeface="Trebuchet MS"/>
                <a:cs typeface="Trebuchet MS"/>
              </a:rPr>
              <a:t>quatre	</a:t>
            </a:r>
            <a:r>
              <a:rPr sz="2400" spc="-35" dirty="0">
                <a:latin typeface="Trebuchet MS"/>
                <a:cs typeface="Trebuchet MS"/>
              </a:rPr>
              <a:t>opérations	</a:t>
            </a:r>
            <a:r>
              <a:rPr sz="2400" spc="-30" dirty="0">
                <a:latin typeface="Trebuchet MS"/>
                <a:cs typeface="Trebuchet MS"/>
              </a:rPr>
              <a:t>sont	</a:t>
            </a:r>
            <a:r>
              <a:rPr sz="2400" spc="-90" dirty="0">
                <a:latin typeface="Trebuchet MS"/>
                <a:cs typeface="Trebuchet MS"/>
              </a:rPr>
              <a:t>effectuées	</a:t>
            </a:r>
            <a:r>
              <a:rPr sz="2400" spc="-80" dirty="0">
                <a:latin typeface="Trebuchet MS"/>
                <a:cs typeface="Trebuchet MS"/>
              </a:rPr>
              <a:t>continuellement	</a:t>
            </a:r>
            <a:r>
              <a:rPr sz="2400" spc="-10" dirty="0">
                <a:latin typeface="Trebuchet MS"/>
                <a:cs typeface="Trebuchet MS"/>
              </a:rPr>
              <a:t>par	</a:t>
            </a:r>
            <a:r>
              <a:rPr sz="2400" spc="-30" dirty="0">
                <a:latin typeface="Trebuchet MS"/>
                <a:cs typeface="Trebuchet MS"/>
              </a:rPr>
              <a:t>l'automate</a:t>
            </a:r>
            <a:endParaRPr sz="2400">
              <a:latin typeface="Trebuchet MS"/>
              <a:cs typeface="Trebuchet MS"/>
            </a:endParaRPr>
          </a:p>
          <a:p>
            <a:pPr marL="64769">
              <a:lnSpc>
                <a:spcPts val="2735"/>
              </a:lnSpc>
            </a:pPr>
            <a:r>
              <a:rPr sz="2400" b="1" spc="-25" dirty="0">
                <a:latin typeface="Trebuchet MS"/>
                <a:cs typeface="Trebuchet MS"/>
              </a:rPr>
              <a:t>(</a:t>
            </a:r>
            <a:r>
              <a:rPr sz="2400" b="1" spc="-125" dirty="0">
                <a:latin typeface="Trebuchet MS"/>
                <a:cs typeface="Trebuchet MS"/>
              </a:rPr>
              <a:t>f</a:t>
            </a:r>
            <a:r>
              <a:rPr sz="2400" b="1" spc="-114" dirty="0">
                <a:latin typeface="Trebuchet MS"/>
                <a:cs typeface="Trebuchet MS"/>
              </a:rPr>
              <a:t>onc</a:t>
            </a:r>
            <a:r>
              <a:rPr sz="2400" b="1" spc="-75" dirty="0">
                <a:latin typeface="Trebuchet MS"/>
                <a:cs typeface="Trebuchet MS"/>
              </a:rPr>
              <a:t>t</a:t>
            </a:r>
            <a:r>
              <a:rPr sz="2400" b="1" spc="-125" dirty="0">
                <a:latin typeface="Trebuchet MS"/>
                <a:cs typeface="Trebuchet MS"/>
              </a:rPr>
              <a:t>ionneme</a:t>
            </a:r>
            <a:r>
              <a:rPr sz="2400" b="1" spc="-140" dirty="0">
                <a:latin typeface="Trebuchet MS"/>
                <a:cs typeface="Trebuchet MS"/>
              </a:rPr>
              <a:t>n</a:t>
            </a:r>
            <a:r>
              <a:rPr sz="2400" b="1" spc="-120" dirty="0">
                <a:latin typeface="Trebuchet MS"/>
                <a:cs typeface="Trebuchet MS"/>
              </a:rPr>
              <a:t>t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spc="-130" dirty="0">
                <a:latin typeface="Trebuchet MS"/>
                <a:cs typeface="Trebuchet MS"/>
              </a:rPr>
              <a:t>c</a:t>
            </a:r>
            <a:r>
              <a:rPr sz="2400" b="1" spc="-110" dirty="0">
                <a:latin typeface="Trebuchet MS"/>
                <a:cs typeface="Trebuchet MS"/>
              </a:rPr>
              <a:t>y</a:t>
            </a:r>
            <a:r>
              <a:rPr sz="2400" b="1" spc="-114" dirty="0">
                <a:latin typeface="Trebuchet MS"/>
                <a:cs typeface="Trebuchet MS"/>
              </a:rPr>
              <a:t>c</a:t>
            </a:r>
            <a:r>
              <a:rPr sz="2400" b="1" spc="-80" dirty="0">
                <a:latin typeface="Trebuchet MS"/>
                <a:cs typeface="Trebuchet MS"/>
              </a:rPr>
              <a:t>l</a:t>
            </a:r>
            <a:r>
              <a:rPr sz="2400" b="1" spc="-85" dirty="0">
                <a:latin typeface="Trebuchet MS"/>
                <a:cs typeface="Trebuchet MS"/>
              </a:rPr>
              <a:t>iq</a:t>
            </a:r>
            <a:r>
              <a:rPr sz="2400" b="1" spc="-110" dirty="0">
                <a:latin typeface="Trebuchet MS"/>
                <a:cs typeface="Trebuchet MS"/>
              </a:rPr>
              <a:t>u</a:t>
            </a:r>
            <a:r>
              <a:rPr sz="2400" b="1" spc="-260" dirty="0">
                <a:latin typeface="Trebuchet MS"/>
                <a:cs typeface="Trebuchet MS"/>
              </a:rPr>
              <a:t>e</a:t>
            </a:r>
            <a:r>
              <a:rPr sz="2400" b="1" spc="55" dirty="0">
                <a:latin typeface="Trebuchet MS"/>
                <a:cs typeface="Trebuchet MS"/>
              </a:rPr>
              <a:t>)</a:t>
            </a:r>
            <a:r>
              <a:rPr sz="2400" b="1" spc="-254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48FF00-B8F7-DCE3-BB06-EA6D994B58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89</a:t>
            </a:fld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5293995" cy="359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5475" lvl="1" indent="-61341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626110" algn="l"/>
              </a:tabLst>
            </a:pPr>
            <a:r>
              <a:rPr sz="2800" b="1" spc="-120" dirty="0">
                <a:latin typeface="Trebuchet MS"/>
                <a:cs typeface="Trebuchet MS"/>
              </a:rPr>
              <a:t>Introduction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Historique</a:t>
            </a:r>
            <a:endParaRPr sz="2800">
              <a:latin typeface="Trebuchet MS"/>
              <a:cs typeface="Trebuchet MS"/>
            </a:endParaRPr>
          </a:p>
          <a:p>
            <a:pPr marL="384810" lvl="2" indent="-320675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385445" algn="l"/>
              </a:tabLst>
            </a:pPr>
            <a:r>
              <a:rPr sz="2400" spc="-60" dirty="0">
                <a:latin typeface="Trebuchet MS"/>
                <a:cs typeface="Trebuchet MS"/>
              </a:rPr>
              <a:t>Influences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externes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400" spc="-45" dirty="0">
                <a:latin typeface="Trebuchet MS"/>
                <a:cs typeface="Trebuchet MS"/>
              </a:rPr>
              <a:t>poussières,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400" spc="-85" dirty="0">
                <a:latin typeface="Trebuchet MS"/>
                <a:cs typeface="Trebuchet MS"/>
              </a:rPr>
              <a:t>température,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400" spc="-85" dirty="0">
                <a:latin typeface="Trebuchet MS"/>
                <a:cs typeface="Trebuchet MS"/>
              </a:rPr>
              <a:t>humidité,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400" spc="-55" dirty="0">
                <a:latin typeface="Trebuchet MS"/>
                <a:cs typeface="Trebuchet MS"/>
              </a:rPr>
              <a:t>vibrations,</a:t>
            </a:r>
            <a:endParaRPr sz="2400">
              <a:latin typeface="Trebuchet MS"/>
              <a:cs typeface="Trebuchet MS"/>
            </a:endParaRPr>
          </a:p>
          <a:p>
            <a:pPr marL="979169" lvl="3" indent="-457834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2400" spc="30" dirty="0">
                <a:latin typeface="Trebuchet MS"/>
                <a:cs typeface="Trebuchet MS"/>
              </a:rPr>
              <a:t>p</a:t>
            </a:r>
            <a:r>
              <a:rPr sz="2400" spc="-30" dirty="0">
                <a:latin typeface="Trebuchet MS"/>
                <a:cs typeface="Trebuchet MS"/>
              </a:rPr>
              <a:t>a</a:t>
            </a:r>
            <a:r>
              <a:rPr sz="2400" spc="-50" dirty="0">
                <a:latin typeface="Trebuchet MS"/>
                <a:cs typeface="Trebuchet MS"/>
              </a:rPr>
              <a:t>r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70" dirty="0">
                <a:latin typeface="Trebuchet MS"/>
                <a:cs typeface="Trebuchet MS"/>
              </a:rPr>
              <a:t>s</a:t>
            </a:r>
            <a:r>
              <a:rPr sz="2400" spc="-80" dirty="0">
                <a:latin typeface="Trebuchet MS"/>
                <a:cs typeface="Trebuchet MS"/>
              </a:rPr>
              <a:t>i</a:t>
            </a:r>
            <a:r>
              <a:rPr sz="2400" spc="-140" dirty="0">
                <a:latin typeface="Trebuchet MS"/>
                <a:cs typeface="Trebuchet MS"/>
              </a:rPr>
              <a:t>t</a:t>
            </a:r>
            <a:r>
              <a:rPr sz="2400" spc="-10" dirty="0">
                <a:latin typeface="Trebuchet MS"/>
                <a:cs typeface="Trebuchet MS"/>
              </a:rPr>
              <a:t>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élect</a:t>
            </a:r>
            <a:r>
              <a:rPr sz="2400" spc="-125" dirty="0">
                <a:latin typeface="Trebuchet MS"/>
                <a:cs typeface="Trebuchet MS"/>
              </a:rPr>
              <a:t>r</a:t>
            </a: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m</a:t>
            </a:r>
            <a:r>
              <a:rPr sz="2400" spc="-25" dirty="0">
                <a:latin typeface="Trebuchet MS"/>
                <a:cs typeface="Trebuchet MS"/>
              </a:rPr>
              <a:t>agnéti</a:t>
            </a:r>
            <a:r>
              <a:rPr sz="2400" spc="-20" dirty="0">
                <a:latin typeface="Trebuchet MS"/>
                <a:cs typeface="Trebuchet MS"/>
              </a:rPr>
              <a:t>q</a:t>
            </a:r>
            <a:r>
              <a:rPr sz="2400" spc="-80" dirty="0">
                <a:latin typeface="Trebuchet MS"/>
                <a:cs typeface="Trebuchet MS"/>
              </a:rPr>
              <a:t>ue</a:t>
            </a:r>
            <a:r>
              <a:rPr sz="2400" spc="-90" dirty="0">
                <a:latin typeface="Trebuchet MS"/>
                <a:cs typeface="Trebuchet MS"/>
              </a:rPr>
              <a:t>s,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…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4135" cy="2287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1.5.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Architecture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automates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programmables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 algn="just">
              <a:lnSpc>
                <a:spcPct val="100000"/>
              </a:lnSpc>
              <a:spcBef>
                <a:spcPts val="2290"/>
              </a:spcBef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7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ai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p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g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amm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au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marL="64769" marR="5080" algn="just">
              <a:lnSpc>
                <a:spcPts val="2590"/>
              </a:lnSpc>
              <a:spcBef>
                <a:spcPts val="1065"/>
              </a:spcBef>
            </a:pPr>
            <a:r>
              <a:rPr sz="2400" spc="-40" dirty="0">
                <a:latin typeface="Trebuchet MS"/>
                <a:cs typeface="Trebuchet MS"/>
              </a:rPr>
              <a:t>On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appelle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scrutation</a:t>
            </a:r>
            <a:r>
              <a:rPr sz="2400" b="1" spc="-8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l'ensemble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quatre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opérations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réalisées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 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l'automate </a:t>
            </a:r>
            <a:r>
              <a:rPr sz="2400" spc="-105" dirty="0">
                <a:latin typeface="Trebuchet MS"/>
                <a:cs typeface="Trebuchet MS"/>
              </a:rPr>
              <a:t>et </a:t>
            </a:r>
            <a:r>
              <a:rPr sz="2400" b="1" spc="-135" dirty="0">
                <a:latin typeface="Trebuchet MS"/>
                <a:cs typeface="Trebuchet MS"/>
              </a:rPr>
              <a:t>le </a:t>
            </a:r>
            <a:r>
              <a:rPr sz="2400" b="1" spc="-60" dirty="0">
                <a:latin typeface="Trebuchet MS"/>
                <a:cs typeface="Trebuchet MS"/>
              </a:rPr>
              <a:t>temps </a:t>
            </a:r>
            <a:r>
              <a:rPr sz="2400" b="1" spc="-80" dirty="0">
                <a:latin typeface="Trebuchet MS"/>
                <a:cs typeface="Trebuchet MS"/>
              </a:rPr>
              <a:t>de </a:t>
            </a:r>
            <a:r>
              <a:rPr sz="2400" b="1" spc="-90" dirty="0">
                <a:latin typeface="Trebuchet MS"/>
                <a:cs typeface="Trebuchet MS"/>
              </a:rPr>
              <a:t>scrutation </a:t>
            </a:r>
            <a:r>
              <a:rPr sz="2400" spc="-45" dirty="0">
                <a:latin typeface="Trebuchet MS"/>
                <a:cs typeface="Trebuchet MS"/>
              </a:rPr>
              <a:t>est </a:t>
            </a:r>
            <a:r>
              <a:rPr sz="2400" spc="-105" dirty="0">
                <a:latin typeface="Trebuchet MS"/>
                <a:cs typeface="Trebuchet MS"/>
              </a:rPr>
              <a:t>le </a:t>
            </a:r>
            <a:r>
              <a:rPr sz="2400" spc="-35" dirty="0">
                <a:latin typeface="Trebuchet MS"/>
                <a:cs typeface="Trebuchet MS"/>
              </a:rPr>
              <a:t>temps </a:t>
            </a:r>
            <a:r>
              <a:rPr sz="2400" dirty="0">
                <a:latin typeface="Trebuchet MS"/>
                <a:cs typeface="Trebuchet MS"/>
              </a:rPr>
              <a:t>mis </a:t>
            </a:r>
            <a:r>
              <a:rPr sz="2400" spc="-10" dirty="0">
                <a:latin typeface="Trebuchet MS"/>
                <a:cs typeface="Trebuchet MS"/>
              </a:rPr>
              <a:t>par </a:t>
            </a:r>
            <a:r>
              <a:rPr sz="2400" spc="-30" dirty="0">
                <a:latin typeface="Trebuchet MS"/>
                <a:cs typeface="Trebuchet MS"/>
              </a:rPr>
              <a:t>l'automate </a:t>
            </a:r>
            <a:r>
              <a:rPr sz="2400" spc="-45" dirty="0">
                <a:latin typeface="Trebuchet MS"/>
                <a:cs typeface="Trebuchet MS"/>
              </a:rPr>
              <a:t>pour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traiter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ces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quatre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opérations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programme.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672" y="4366259"/>
            <a:ext cx="6772656" cy="723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90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493CBC0-28E1-8201-D00F-E511AE9C5A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90</a:t>
            </a:fld>
            <a:endParaRPr lang="fr-FR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5405" cy="2287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1.5.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Architecture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automates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programmables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 algn="just">
              <a:lnSpc>
                <a:spcPct val="100000"/>
              </a:lnSpc>
              <a:spcBef>
                <a:spcPts val="2290"/>
              </a:spcBef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7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ai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p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g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amm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au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marL="64769" marR="5080" algn="just">
              <a:lnSpc>
                <a:spcPts val="2590"/>
              </a:lnSpc>
              <a:spcBef>
                <a:spcPts val="1065"/>
              </a:spcBef>
            </a:pPr>
            <a:r>
              <a:rPr sz="2400" b="1" spc="-165" dirty="0">
                <a:latin typeface="Trebuchet MS"/>
                <a:cs typeface="Trebuchet MS"/>
              </a:rPr>
              <a:t>Le</a:t>
            </a:r>
            <a:r>
              <a:rPr sz="2400" b="1" spc="-160" dirty="0">
                <a:latin typeface="Trebuchet MS"/>
                <a:cs typeface="Trebuchet MS"/>
              </a:rPr>
              <a:t> </a:t>
            </a:r>
            <a:r>
              <a:rPr sz="2400" b="1" spc="-60" dirty="0">
                <a:latin typeface="Trebuchet MS"/>
                <a:cs typeface="Trebuchet MS"/>
              </a:rPr>
              <a:t>temps</a:t>
            </a:r>
            <a:r>
              <a:rPr sz="2400" b="1" spc="-55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de</a:t>
            </a:r>
            <a:r>
              <a:rPr sz="2400" b="1" spc="-75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réponse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total</a:t>
            </a:r>
            <a:r>
              <a:rPr sz="2400" b="1" spc="-70" dirty="0">
                <a:latin typeface="Trebuchet MS"/>
                <a:cs typeface="Trebuchet MS"/>
              </a:rPr>
              <a:t> </a:t>
            </a:r>
            <a:r>
              <a:rPr sz="2400" b="1" spc="-60" dirty="0">
                <a:latin typeface="Trebuchet MS"/>
                <a:cs typeface="Trebuchet MS"/>
              </a:rPr>
              <a:t>(TRT)</a:t>
            </a:r>
            <a:r>
              <a:rPr sz="2400" b="1" spc="-5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est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temps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qui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s'écoule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entre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 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changement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d'état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d'une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entrée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et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changement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d'état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sortie 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correspondante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955" y="3976115"/>
            <a:ext cx="6800088" cy="22006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91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F09EBD2-BDDB-AF2F-0647-28F4D5C885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91</a:t>
            </a:fld>
            <a:endParaRPr lang="fr-FR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92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5405" cy="385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1.5.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Architecture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automates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programmables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 algn="just">
              <a:lnSpc>
                <a:spcPct val="100000"/>
              </a:lnSpc>
              <a:spcBef>
                <a:spcPts val="2290"/>
              </a:spcBef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7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ai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p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g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amm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au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marL="407670" marR="5080" indent="-342900" algn="just">
              <a:lnSpc>
                <a:spcPts val="2590"/>
              </a:lnSpc>
              <a:spcBef>
                <a:spcPts val="1065"/>
              </a:spcBef>
              <a:buFont typeface="Arial MT"/>
              <a:buChar char="•"/>
              <a:tabLst>
                <a:tab pos="408305" algn="l"/>
              </a:tabLst>
            </a:pPr>
            <a:r>
              <a:rPr sz="2400" spc="-45" dirty="0">
                <a:latin typeface="Trebuchet MS"/>
                <a:cs typeface="Trebuchet MS"/>
              </a:rPr>
              <a:t>Certains </a:t>
            </a:r>
            <a:r>
              <a:rPr sz="2400" spc="-25" dirty="0">
                <a:latin typeface="Trebuchet MS"/>
                <a:cs typeface="Trebuchet MS"/>
              </a:rPr>
              <a:t>automates sont </a:t>
            </a:r>
            <a:r>
              <a:rPr sz="2400" spc="-45" dirty="0">
                <a:latin typeface="Trebuchet MS"/>
                <a:cs typeface="Trebuchet MS"/>
              </a:rPr>
              <a:t>également </a:t>
            </a:r>
            <a:r>
              <a:rPr sz="2400" spc="-35" dirty="0">
                <a:latin typeface="Trebuchet MS"/>
                <a:cs typeface="Trebuchet MS"/>
              </a:rPr>
              <a:t>pourvues </a:t>
            </a:r>
            <a:r>
              <a:rPr sz="2400" spc="-50" dirty="0">
                <a:latin typeface="Trebuchet MS"/>
                <a:cs typeface="Trebuchet MS"/>
              </a:rPr>
              <a:t>d'entrées </a:t>
            </a:r>
            <a:r>
              <a:rPr sz="2400" spc="-20" dirty="0">
                <a:latin typeface="Trebuchet MS"/>
                <a:cs typeface="Trebuchet MS"/>
              </a:rPr>
              <a:t>rapides </a:t>
            </a:r>
            <a:r>
              <a:rPr sz="2400" spc="-50" dirty="0">
                <a:latin typeface="Trebuchet MS"/>
                <a:cs typeface="Trebuchet MS"/>
              </a:rPr>
              <a:t>qui </a:t>
            </a:r>
            <a:r>
              <a:rPr sz="2400" spc="-30" dirty="0">
                <a:latin typeface="Trebuchet MS"/>
                <a:cs typeface="Trebuchet MS"/>
              </a:rPr>
              <a:t>sont </a:t>
            </a:r>
            <a:r>
              <a:rPr sz="2400" spc="-25" dirty="0">
                <a:latin typeface="Trebuchet MS"/>
                <a:cs typeface="Trebuchet MS"/>
              </a:rPr>
              <a:t> prises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compte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avant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traitement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séquentiel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mais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traitement 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évènementiel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reste </a:t>
            </a:r>
            <a:r>
              <a:rPr sz="2400" spc="-90" dirty="0">
                <a:latin typeface="Trebuchet MS"/>
                <a:cs typeface="Trebuchet MS"/>
              </a:rPr>
              <a:t>prioritaire.</a:t>
            </a:r>
            <a:endParaRPr sz="2400">
              <a:latin typeface="Trebuchet MS"/>
              <a:cs typeface="Trebuchet MS"/>
            </a:endParaRPr>
          </a:p>
          <a:p>
            <a:pPr marL="407670" indent="-343535" algn="just">
              <a:lnSpc>
                <a:spcPts val="2735"/>
              </a:lnSpc>
              <a:spcBef>
                <a:spcPts val="675"/>
              </a:spcBef>
              <a:buFont typeface="Arial MT"/>
              <a:buChar char="•"/>
              <a:tabLst>
                <a:tab pos="408305" algn="l"/>
              </a:tabLst>
            </a:pPr>
            <a:r>
              <a:rPr sz="2400" spc="-25" dirty="0">
                <a:latin typeface="Trebuchet MS"/>
                <a:cs typeface="Trebuchet MS"/>
              </a:rPr>
              <a:t>Donc</a:t>
            </a:r>
            <a:r>
              <a:rPr sz="2400" spc="86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on</a:t>
            </a:r>
            <a:r>
              <a:rPr sz="2400" spc="86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parle</a:t>
            </a:r>
            <a:r>
              <a:rPr sz="2400" spc="8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de</a:t>
            </a:r>
            <a:r>
              <a:rPr sz="2400" spc="86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deux</a:t>
            </a:r>
            <a:r>
              <a:rPr sz="2400" spc="86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structures</a:t>
            </a:r>
            <a:r>
              <a:rPr sz="2400" spc="8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supportées</a:t>
            </a:r>
            <a:r>
              <a:rPr sz="2400" spc="869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par</a:t>
            </a:r>
            <a:r>
              <a:rPr sz="2400" spc="86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l’architecture</a:t>
            </a:r>
            <a:r>
              <a:rPr sz="2400" spc="8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</a:t>
            </a:r>
            <a:endParaRPr sz="2400">
              <a:latin typeface="Trebuchet MS"/>
              <a:cs typeface="Trebuchet MS"/>
            </a:endParaRPr>
          </a:p>
          <a:p>
            <a:pPr marL="407670">
              <a:lnSpc>
                <a:spcPts val="2735"/>
              </a:lnSpc>
            </a:pPr>
            <a:r>
              <a:rPr sz="2400" spc="-25" dirty="0">
                <a:latin typeface="Trebuchet MS"/>
                <a:cs typeface="Trebuchet MS"/>
              </a:rPr>
              <a:t>automates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selon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technologie:</a:t>
            </a:r>
            <a:endParaRPr sz="2400">
              <a:latin typeface="Trebuchet MS"/>
              <a:cs typeface="Trebuchet MS"/>
            </a:endParaRPr>
          </a:p>
          <a:p>
            <a:pPr marL="864869" lvl="1" indent="-3435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864869" algn="l"/>
                <a:tab pos="865505" algn="l"/>
              </a:tabLst>
            </a:pP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-50" dirty="0">
                <a:latin typeface="Trebuchet MS"/>
                <a:cs typeface="Trebuchet MS"/>
              </a:rPr>
              <a:t>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st</a:t>
            </a:r>
            <a:r>
              <a:rPr sz="2400" spc="-45" dirty="0">
                <a:latin typeface="Trebuchet MS"/>
                <a:cs typeface="Trebuchet MS"/>
              </a:rPr>
              <a:t>r</a:t>
            </a:r>
            <a:r>
              <a:rPr sz="2400" spc="-80" dirty="0">
                <a:latin typeface="Trebuchet MS"/>
                <a:cs typeface="Trebuchet MS"/>
              </a:rPr>
              <a:t>uct</a:t>
            </a:r>
            <a:r>
              <a:rPr sz="2400" spc="-70" dirty="0">
                <a:latin typeface="Trebuchet MS"/>
                <a:cs typeface="Trebuchet MS"/>
              </a:rPr>
              <a:t>u</a:t>
            </a:r>
            <a:r>
              <a:rPr sz="2400" spc="-160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</a:t>
            </a:r>
            <a:r>
              <a:rPr sz="2400" spc="5" dirty="0">
                <a:latin typeface="Trebuchet MS"/>
                <a:cs typeface="Trebuchet MS"/>
              </a:rPr>
              <a:t>o</a:t>
            </a:r>
            <a:r>
              <a:rPr sz="2400" spc="-50" dirty="0">
                <a:latin typeface="Trebuchet MS"/>
                <a:cs typeface="Trebuchet MS"/>
              </a:rPr>
              <a:t>notâche</a:t>
            </a:r>
            <a:endParaRPr sz="2400">
              <a:latin typeface="Trebuchet MS"/>
              <a:cs typeface="Trebuchet MS"/>
            </a:endParaRPr>
          </a:p>
          <a:p>
            <a:pPr marL="864869" lvl="1" indent="-3435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64869" algn="l"/>
                <a:tab pos="865505" algn="l"/>
              </a:tabLst>
            </a:pPr>
            <a:r>
              <a:rPr sz="2400" spc="-60" dirty="0">
                <a:latin typeface="Trebuchet MS"/>
                <a:cs typeface="Trebuchet MS"/>
              </a:rPr>
              <a:t>Un</a:t>
            </a:r>
            <a:r>
              <a:rPr sz="2400" spc="-50" dirty="0">
                <a:latin typeface="Trebuchet MS"/>
                <a:cs typeface="Trebuchet MS"/>
              </a:rPr>
              <a:t>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st</a:t>
            </a:r>
            <a:r>
              <a:rPr sz="2400" spc="-45" dirty="0">
                <a:latin typeface="Trebuchet MS"/>
                <a:cs typeface="Trebuchet MS"/>
              </a:rPr>
              <a:t>r</a:t>
            </a:r>
            <a:r>
              <a:rPr sz="2400" spc="-80" dirty="0">
                <a:latin typeface="Trebuchet MS"/>
                <a:cs typeface="Trebuchet MS"/>
              </a:rPr>
              <a:t>uct</a:t>
            </a:r>
            <a:r>
              <a:rPr sz="2400" spc="-70" dirty="0">
                <a:latin typeface="Trebuchet MS"/>
                <a:cs typeface="Trebuchet MS"/>
              </a:rPr>
              <a:t>u</a:t>
            </a:r>
            <a:r>
              <a:rPr sz="2400" spc="-160" dirty="0">
                <a:latin typeface="Trebuchet MS"/>
                <a:cs typeface="Trebuchet MS"/>
              </a:rPr>
              <a:t>r</a:t>
            </a:r>
            <a:r>
              <a:rPr sz="2400" spc="-100" dirty="0">
                <a:latin typeface="Trebuchet MS"/>
                <a:cs typeface="Trebuchet MS"/>
              </a:rPr>
              <a:t>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m</a:t>
            </a:r>
            <a:r>
              <a:rPr sz="2400" spc="-15" dirty="0">
                <a:latin typeface="Trebuchet MS"/>
                <a:cs typeface="Trebuchet MS"/>
              </a:rPr>
              <a:t>u</a:t>
            </a:r>
            <a:r>
              <a:rPr sz="2400" spc="-100" dirty="0">
                <a:latin typeface="Trebuchet MS"/>
                <a:cs typeface="Trebuchet MS"/>
              </a:rPr>
              <a:t>lti</a:t>
            </a:r>
            <a:r>
              <a:rPr sz="2400" spc="-114" dirty="0">
                <a:latin typeface="Trebuchet MS"/>
                <a:cs typeface="Trebuchet MS"/>
              </a:rPr>
              <a:t>t</a:t>
            </a:r>
            <a:r>
              <a:rPr sz="2400" spc="-45" dirty="0">
                <a:latin typeface="Trebuchet MS"/>
                <a:cs typeface="Trebuchet MS"/>
              </a:rPr>
              <a:t>âche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779BE6-4157-0C21-1B1B-F25937251D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92</a:t>
            </a:fld>
            <a:endParaRPr lang="fr-FR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93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10224770" cy="3275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9765" lvl="1" indent="-647700" algn="just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660400" algn="l"/>
              </a:tabLst>
            </a:pPr>
            <a:r>
              <a:rPr sz="2800" b="1" spc="-140" dirty="0">
                <a:latin typeface="Trebuchet MS"/>
                <a:cs typeface="Trebuchet MS"/>
              </a:rPr>
              <a:t>A</a:t>
            </a:r>
            <a:r>
              <a:rPr sz="2800" b="1" spc="-120" dirty="0">
                <a:latin typeface="Trebuchet MS"/>
                <a:cs typeface="Trebuchet MS"/>
              </a:rPr>
              <a:t>r</a:t>
            </a:r>
            <a:r>
              <a:rPr sz="2800" b="1" spc="-135" dirty="0">
                <a:latin typeface="Trebuchet MS"/>
                <a:cs typeface="Trebuchet MS"/>
              </a:rPr>
              <a:t>chit</a:t>
            </a:r>
            <a:r>
              <a:rPr sz="2800" b="1" spc="-175" dirty="0">
                <a:latin typeface="Trebuchet MS"/>
                <a:cs typeface="Trebuchet MS"/>
              </a:rPr>
              <a:t>e</a:t>
            </a:r>
            <a:r>
              <a:rPr sz="2800" b="1" spc="-165" dirty="0">
                <a:latin typeface="Trebuchet MS"/>
                <a:cs typeface="Trebuchet MS"/>
              </a:rPr>
              <a:t>ctu</a:t>
            </a:r>
            <a:r>
              <a:rPr sz="2800" b="1" spc="-170" dirty="0">
                <a:latin typeface="Trebuchet MS"/>
                <a:cs typeface="Trebuchet MS"/>
              </a:rPr>
              <a:t>r</a:t>
            </a:r>
            <a:r>
              <a:rPr sz="2800" b="1" spc="-195" dirty="0">
                <a:latin typeface="Trebuchet MS"/>
                <a:cs typeface="Trebuchet MS"/>
              </a:rPr>
              <a:t>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105" dirty="0">
                <a:latin typeface="Trebuchet MS"/>
                <a:cs typeface="Trebuchet MS"/>
              </a:rPr>
              <a:t>a</a:t>
            </a:r>
            <a:r>
              <a:rPr sz="2800" b="1" spc="-195" dirty="0">
                <a:latin typeface="Trebuchet MS"/>
                <a:cs typeface="Trebuchet MS"/>
              </a:rPr>
              <a:t>u</a:t>
            </a:r>
            <a:r>
              <a:rPr sz="2800" b="1" spc="-160" dirty="0">
                <a:latin typeface="Trebuchet MS"/>
                <a:cs typeface="Trebuchet MS"/>
              </a:rPr>
              <a:t>t</a:t>
            </a:r>
            <a:r>
              <a:rPr sz="2800" b="1" spc="10" dirty="0">
                <a:latin typeface="Trebuchet MS"/>
                <a:cs typeface="Trebuchet MS"/>
              </a:rPr>
              <a:t>om</a:t>
            </a:r>
            <a:r>
              <a:rPr sz="2800" b="1" spc="-5" dirty="0">
                <a:latin typeface="Trebuchet MS"/>
                <a:cs typeface="Trebuchet MS"/>
              </a:rPr>
              <a:t>a</a:t>
            </a:r>
            <a:r>
              <a:rPr sz="2800" b="1" spc="-165" dirty="0">
                <a:latin typeface="Trebuchet MS"/>
                <a:cs typeface="Trebuchet MS"/>
              </a:rPr>
              <a:t>t</a:t>
            </a:r>
            <a:r>
              <a:rPr sz="2800" b="1" spc="-75" dirty="0">
                <a:latin typeface="Trebuchet MS"/>
                <a:cs typeface="Trebuchet MS"/>
              </a:rPr>
              <a:t>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125" dirty="0">
                <a:latin typeface="Trebuchet MS"/>
                <a:cs typeface="Trebuchet MS"/>
              </a:rPr>
              <a:t>p</a:t>
            </a:r>
            <a:r>
              <a:rPr sz="2800" b="1" spc="-120" dirty="0">
                <a:latin typeface="Trebuchet MS"/>
                <a:cs typeface="Trebuchet MS"/>
              </a:rPr>
              <a:t>r</a:t>
            </a:r>
            <a:r>
              <a:rPr sz="2800" b="1" spc="-50" dirty="0">
                <a:latin typeface="Trebuchet MS"/>
                <a:cs typeface="Trebuchet MS"/>
              </a:rPr>
              <a:t>og</a:t>
            </a:r>
            <a:r>
              <a:rPr sz="2800" b="1" spc="-65" dirty="0">
                <a:latin typeface="Trebuchet MS"/>
                <a:cs typeface="Trebuchet MS"/>
              </a:rPr>
              <a:t>r</a:t>
            </a:r>
            <a:r>
              <a:rPr sz="2800" b="1" spc="-5" dirty="0">
                <a:latin typeface="Trebuchet MS"/>
                <a:cs typeface="Trebuchet MS"/>
              </a:rPr>
              <a:t>ammables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 algn="just">
              <a:lnSpc>
                <a:spcPct val="100000"/>
              </a:lnSpc>
              <a:spcBef>
                <a:spcPts val="2290"/>
              </a:spcBef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7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ai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p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g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amm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au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marL="521970" algn="just">
              <a:lnSpc>
                <a:spcPct val="100000"/>
              </a:lnSpc>
              <a:spcBef>
                <a:spcPts val="235"/>
              </a:spcBef>
            </a:pPr>
            <a:r>
              <a:rPr sz="2400" spc="-20" dirty="0">
                <a:latin typeface="Trebuchet MS"/>
                <a:cs typeface="Trebuchet MS"/>
              </a:rPr>
              <a:t>E</a:t>
            </a:r>
            <a:r>
              <a:rPr sz="2400" spc="-110" dirty="0">
                <a:latin typeface="Trebuchet MS"/>
                <a:cs typeface="Trebuchet MS"/>
              </a:rPr>
              <a:t>x</a:t>
            </a:r>
            <a:r>
              <a:rPr sz="2400" spc="-30" dirty="0">
                <a:latin typeface="Trebuchet MS"/>
                <a:cs typeface="Trebuchet MS"/>
              </a:rPr>
              <a:t>em</a:t>
            </a:r>
            <a:r>
              <a:rPr sz="2400" spc="-20" dirty="0">
                <a:latin typeface="Trebuchet MS"/>
                <a:cs typeface="Trebuchet MS"/>
              </a:rPr>
              <a:t>p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t</a:t>
            </a:r>
            <a:r>
              <a:rPr sz="2400" b="1" spc="-170" dirty="0">
                <a:latin typeface="Trebuchet MS"/>
                <a:cs typeface="Trebuchet MS"/>
              </a:rPr>
              <a:t>r</a:t>
            </a:r>
            <a:r>
              <a:rPr sz="2400" b="1" dirty="0">
                <a:latin typeface="Trebuchet MS"/>
                <a:cs typeface="Trebuchet MS"/>
              </a:rPr>
              <a:t>a</a:t>
            </a:r>
            <a:r>
              <a:rPr sz="2400" b="1" spc="-10" dirty="0">
                <a:latin typeface="Trebuchet MS"/>
                <a:cs typeface="Trebuchet MS"/>
              </a:rPr>
              <a:t>i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120" dirty="0">
                <a:latin typeface="Trebuchet MS"/>
                <a:cs typeface="Trebuchet MS"/>
              </a:rPr>
              <a:t>em</a:t>
            </a:r>
            <a:r>
              <a:rPr sz="2400" b="1" spc="-110" dirty="0">
                <a:latin typeface="Trebuchet MS"/>
                <a:cs typeface="Trebuchet MS"/>
              </a:rPr>
              <a:t>e</a:t>
            </a:r>
            <a:r>
              <a:rPr sz="2400" b="1" spc="-165" dirty="0">
                <a:latin typeface="Trebuchet MS"/>
                <a:cs typeface="Trebuchet MS"/>
              </a:rPr>
              <a:t>n</a:t>
            </a:r>
            <a:r>
              <a:rPr sz="2400" b="1" spc="-120" dirty="0">
                <a:latin typeface="Trebuchet MS"/>
                <a:cs typeface="Trebuchet MS"/>
              </a:rPr>
              <a:t>t</a:t>
            </a:r>
            <a:r>
              <a:rPr sz="2400" b="1" spc="-85" dirty="0">
                <a:latin typeface="Trebuchet MS"/>
                <a:cs typeface="Trebuchet MS"/>
              </a:rPr>
              <a:t> </a:t>
            </a:r>
            <a:r>
              <a:rPr sz="2400" b="1" spc="-90" dirty="0">
                <a:latin typeface="Trebuchet MS"/>
                <a:cs typeface="Trebuchet MS"/>
              </a:rPr>
              <a:t>multitâch</a:t>
            </a:r>
            <a:r>
              <a:rPr sz="2400" b="1" spc="-100" dirty="0">
                <a:latin typeface="Trebuchet MS"/>
                <a:cs typeface="Trebuchet MS"/>
              </a:rPr>
              <a:t>e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864869" marR="5080" lvl="2" indent="-342900" algn="just">
              <a:lnSpc>
                <a:spcPct val="90000"/>
              </a:lnSpc>
              <a:spcBef>
                <a:spcPts val="505"/>
              </a:spcBef>
              <a:buFont typeface="Arial MT"/>
              <a:buChar char="•"/>
              <a:tabLst>
                <a:tab pos="865505" algn="l"/>
              </a:tabLst>
            </a:pPr>
            <a:r>
              <a:rPr sz="2400" spc="50" dirty="0">
                <a:latin typeface="Trebuchet MS"/>
                <a:cs typeface="Trebuchet MS"/>
              </a:rPr>
              <a:t>A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50" dirty="0">
                <a:latin typeface="Trebuchet MS"/>
                <a:cs typeface="Trebuchet MS"/>
              </a:rPr>
              <a:t>tâche </a:t>
            </a:r>
            <a:r>
              <a:rPr sz="2400" spc="-85" dirty="0">
                <a:latin typeface="Trebuchet MS"/>
                <a:cs typeface="Trebuchet MS"/>
              </a:rPr>
              <a:t>précédente </a:t>
            </a:r>
            <a:r>
              <a:rPr sz="2400" spc="-60" dirty="0">
                <a:latin typeface="Trebuchet MS"/>
                <a:cs typeface="Trebuchet MS"/>
              </a:rPr>
              <a:t>peut </a:t>
            </a:r>
            <a:r>
              <a:rPr sz="2400" spc="-114" dirty="0">
                <a:latin typeface="Trebuchet MS"/>
                <a:cs typeface="Trebuchet MS"/>
              </a:rPr>
              <a:t>être </a:t>
            </a:r>
            <a:r>
              <a:rPr sz="2400" spc="-100" dirty="0">
                <a:latin typeface="Trebuchet MS"/>
                <a:cs typeface="Trebuchet MS"/>
              </a:rPr>
              <a:t>rajouté </a:t>
            </a:r>
            <a:r>
              <a:rPr sz="2400" spc="-40" dirty="0">
                <a:latin typeface="Trebuchet MS"/>
                <a:cs typeface="Trebuchet MS"/>
              </a:rPr>
              <a:t>deux </a:t>
            </a:r>
            <a:r>
              <a:rPr sz="2400" spc="-45" dirty="0">
                <a:latin typeface="Trebuchet MS"/>
                <a:cs typeface="Trebuchet MS"/>
              </a:rPr>
              <a:t>autres </a:t>
            </a:r>
            <a:r>
              <a:rPr sz="2400" spc="-30" dirty="0">
                <a:latin typeface="Trebuchet MS"/>
                <a:cs typeface="Trebuchet MS"/>
              </a:rPr>
              <a:t>tâches </a:t>
            </a:r>
            <a:r>
              <a:rPr sz="2400" spc="-155" dirty="0">
                <a:latin typeface="Trebuchet MS"/>
                <a:cs typeface="Trebuchet MS"/>
              </a:rPr>
              <a:t>: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50" dirty="0">
                <a:latin typeface="Trebuchet MS"/>
                <a:cs typeface="Trebuchet MS"/>
              </a:rPr>
              <a:t>tâche 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rapide </a:t>
            </a:r>
            <a:r>
              <a:rPr sz="2400" spc="-105" dirty="0">
                <a:latin typeface="Trebuchet MS"/>
                <a:cs typeface="Trebuchet MS"/>
              </a:rPr>
              <a:t>et </a:t>
            </a:r>
            <a:r>
              <a:rPr sz="2400" spc="-15" dirty="0">
                <a:latin typeface="Trebuchet MS"/>
                <a:cs typeface="Trebuchet MS"/>
              </a:rPr>
              <a:t>la </a:t>
            </a:r>
            <a:r>
              <a:rPr sz="2400" spc="-50" dirty="0">
                <a:latin typeface="Trebuchet MS"/>
                <a:cs typeface="Trebuchet MS"/>
              </a:rPr>
              <a:t>tâche </a:t>
            </a:r>
            <a:r>
              <a:rPr sz="2400" spc="-100" dirty="0">
                <a:latin typeface="Trebuchet MS"/>
                <a:cs typeface="Trebuchet MS"/>
              </a:rPr>
              <a:t>événementielle. </a:t>
            </a:r>
            <a:r>
              <a:rPr sz="2400" spc="20" dirty="0">
                <a:latin typeface="Trebuchet MS"/>
                <a:cs typeface="Trebuchet MS"/>
              </a:rPr>
              <a:t>La </a:t>
            </a:r>
            <a:r>
              <a:rPr sz="2400" spc="-50" dirty="0">
                <a:latin typeface="Trebuchet MS"/>
                <a:cs typeface="Trebuchet MS"/>
              </a:rPr>
              <a:t>tâche </a:t>
            </a:r>
            <a:r>
              <a:rPr sz="2400" spc="-40" dirty="0">
                <a:latin typeface="Trebuchet MS"/>
                <a:cs typeface="Trebuchet MS"/>
              </a:rPr>
              <a:t>rapide </a:t>
            </a:r>
            <a:r>
              <a:rPr sz="2400" spc="-45" dirty="0">
                <a:latin typeface="Trebuchet MS"/>
                <a:cs typeface="Trebuchet MS"/>
              </a:rPr>
              <a:t>est </a:t>
            </a:r>
            <a:r>
              <a:rPr sz="2400" spc="-30" dirty="0">
                <a:latin typeface="Trebuchet MS"/>
                <a:cs typeface="Trebuchet MS"/>
              </a:rPr>
              <a:t>alors </a:t>
            </a:r>
            <a:r>
              <a:rPr sz="2400" spc="-55" dirty="0">
                <a:latin typeface="Trebuchet MS"/>
                <a:cs typeface="Trebuchet MS"/>
              </a:rPr>
              <a:t>périodique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pour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laisser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temps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à </a:t>
            </a:r>
            <a:r>
              <a:rPr sz="2400" spc="-15" dirty="0">
                <a:latin typeface="Trebuchet MS"/>
                <a:cs typeface="Trebuchet MS"/>
              </a:rPr>
              <a:t>la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tâche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maître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s'exécuter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(la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moins 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prioritaire).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La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tâche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événementielle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est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prioritaire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sur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autres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tâches.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89A69-4B9C-6BD0-3E68-5D454CB740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93</a:t>
            </a:fld>
            <a:endParaRPr lang="fr-FR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305" dirty="0"/>
              <a:t>1</a:t>
            </a:r>
            <a:r>
              <a:rPr spc="-730" dirty="0"/>
              <a:t>.</a:t>
            </a:r>
            <a:r>
              <a:rPr spc="-320" dirty="0"/>
              <a:t>Géné</a:t>
            </a:r>
            <a:r>
              <a:rPr spc="-280" dirty="0"/>
              <a:t>r</a:t>
            </a:r>
            <a:r>
              <a:rPr spc="-105" dirty="0"/>
              <a:t>ali</a:t>
            </a:r>
            <a:r>
              <a:rPr spc="-150" dirty="0"/>
              <a:t>t</a:t>
            </a:r>
            <a:r>
              <a:rPr spc="-125" dirty="0"/>
              <a:t>és</a:t>
            </a:r>
            <a:r>
              <a:rPr spc="-240" dirty="0"/>
              <a:t> </a:t>
            </a:r>
            <a:r>
              <a:rPr spc="-195" dirty="0"/>
              <a:t>sur</a:t>
            </a:r>
            <a:r>
              <a:rPr spc="-225" dirty="0"/>
              <a:t> </a:t>
            </a:r>
            <a:r>
              <a:rPr spc="-185" dirty="0"/>
              <a:t>l</a:t>
            </a:r>
            <a:r>
              <a:rPr spc="-25" dirty="0"/>
              <a:t>'</a:t>
            </a:r>
            <a:r>
              <a:rPr spc="-120" dirty="0"/>
              <a:t>au</a:t>
            </a:r>
            <a:r>
              <a:rPr spc="-140" dirty="0"/>
              <a:t>t</a:t>
            </a:r>
            <a:r>
              <a:rPr spc="-75" dirty="0"/>
              <a:t>omatisme  </a:t>
            </a:r>
            <a:r>
              <a:rPr spc="-185" dirty="0"/>
              <a:t>Industriel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237980" cy="1565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1.5.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Architecture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automates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programmables</a:t>
            </a:r>
            <a:r>
              <a:rPr sz="2800" b="1" spc="-10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2290"/>
              </a:spcBef>
            </a:pPr>
            <a:r>
              <a:rPr sz="2800" spc="-35" dirty="0">
                <a:solidFill>
                  <a:srgbClr val="0068FF"/>
                </a:solidFill>
                <a:latin typeface="Trebuchet MS"/>
                <a:cs typeface="Trebuchet MS"/>
              </a:rPr>
              <a:t>C</a:t>
            </a:r>
            <a:r>
              <a:rPr sz="2800" spc="-300" dirty="0">
                <a:solidFill>
                  <a:srgbClr val="0068FF"/>
                </a:solidFill>
                <a:latin typeface="Trebuchet MS"/>
                <a:cs typeface="Trebuchet MS"/>
              </a:rPr>
              <a:t>.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27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50" dirty="0">
                <a:solidFill>
                  <a:srgbClr val="0068FF"/>
                </a:solidFill>
                <a:latin typeface="Trebuchet MS"/>
                <a:cs typeface="Trebuchet MS"/>
              </a:rPr>
              <a:t>ai</a:t>
            </a:r>
            <a:r>
              <a:rPr sz="2800" spc="-90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4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8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0068FF"/>
                </a:solidFill>
                <a:latin typeface="Trebuchet MS"/>
                <a:cs typeface="Trebuchet MS"/>
              </a:rPr>
              <a:t>n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0068FF"/>
                </a:solidFill>
                <a:latin typeface="Trebuchet MS"/>
                <a:cs typeface="Trebuchet MS"/>
              </a:rPr>
              <a:t>d</a:t>
            </a:r>
            <a:r>
              <a:rPr sz="2800" spc="-25" dirty="0">
                <a:solidFill>
                  <a:srgbClr val="0068FF"/>
                </a:solidFill>
                <a:latin typeface="Trebuchet MS"/>
                <a:cs typeface="Trebuchet MS"/>
              </a:rPr>
              <a:t>u</a:t>
            </a:r>
            <a:r>
              <a:rPr sz="2800" spc="-12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0068FF"/>
                </a:solidFill>
                <a:latin typeface="Trebuchet MS"/>
                <a:cs typeface="Trebuchet MS"/>
              </a:rPr>
              <a:t>p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g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amm</a:t>
            </a:r>
            <a:r>
              <a:rPr sz="2800" spc="-5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r>
              <a:rPr sz="2800" spc="-95" dirty="0">
                <a:solidFill>
                  <a:srgbClr val="0068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0068FF"/>
                </a:solidFill>
                <a:latin typeface="Trebuchet MS"/>
                <a:cs typeface="Trebuchet MS"/>
              </a:rPr>
              <a:t>au</a:t>
            </a:r>
            <a:r>
              <a:rPr sz="2800" spc="-6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0" dirty="0">
                <a:solidFill>
                  <a:srgbClr val="0068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0068FF"/>
                </a:solidFill>
                <a:latin typeface="Trebuchet MS"/>
                <a:cs typeface="Trebuchet MS"/>
              </a:rPr>
              <a:t>m</a:t>
            </a:r>
            <a:r>
              <a:rPr sz="2800" spc="-20" dirty="0">
                <a:solidFill>
                  <a:srgbClr val="0068FF"/>
                </a:solidFill>
                <a:latin typeface="Trebuchet MS"/>
                <a:cs typeface="Trebuchet MS"/>
              </a:rPr>
              <a:t>a</a:t>
            </a:r>
            <a:r>
              <a:rPr sz="2800" spc="-55" dirty="0">
                <a:solidFill>
                  <a:srgbClr val="0068FF"/>
                </a:solidFill>
                <a:latin typeface="Trebuchet MS"/>
                <a:cs typeface="Trebuchet MS"/>
              </a:rPr>
              <a:t>t</a:t>
            </a:r>
            <a:r>
              <a:rPr sz="2800" spc="-120" dirty="0">
                <a:solidFill>
                  <a:srgbClr val="0068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marL="521970">
              <a:lnSpc>
                <a:spcPct val="100000"/>
              </a:lnSpc>
              <a:spcBef>
                <a:spcPts val="235"/>
              </a:spcBef>
            </a:pPr>
            <a:r>
              <a:rPr sz="2400" spc="-20" dirty="0">
                <a:latin typeface="Trebuchet MS"/>
                <a:cs typeface="Trebuchet MS"/>
              </a:rPr>
              <a:t>E</a:t>
            </a:r>
            <a:r>
              <a:rPr sz="2400" spc="-110" dirty="0">
                <a:latin typeface="Trebuchet MS"/>
                <a:cs typeface="Trebuchet MS"/>
              </a:rPr>
              <a:t>x</a:t>
            </a:r>
            <a:r>
              <a:rPr sz="2400" spc="-30" dirty="0">
                <a:latin typeface="Trebuchet MS"/>
                <a:cs typeface="Trebuchet MS"/>
              </a:rPr>
              <a:t>em</a:t>
            </a:r>
            <a:r>
              <a:rPr sz="2400" spc="-20" dirty="0">
                <a:latin typeface="Trebuchet MS"/>
                <a:cs typeface="Trebuchet MS"/>
              </a:rPr>
              <a:t>p</a:t>
            </a:r>
            <a:r>
              <a:rPr sz="2400" spc="-110" dirty="0">
                <a:latin typeface="Trebuchet MS"/>
                <a:cs typeface="Trebuchet MS"/>
              </a:rPr>
              <a:t>le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t</a:t>
            </a:r>
            <a:r>
              <a:rPr sz="2400" b="1" spc="-170" dirty="0">
                <a:latin typeface="Trebuchet MS"/>
                <a:cs typeface="Trebuchet MS"/>
              </a:rPr>
              <a:t>r</a:t>
            </a:r>
            <a:r>
              <a:rPr sz="2400" b="1" dirty="0">
                <a:latin typeface="Trebuchet MS"/>
                <a:cs typeface="Trebuchet MS"/>
              </a:rPr>
              <a:t>a</a:t>
            </a:r>
            <a:r>
              <a:rPr sz="2400" b="1" spc="-10" dirty="0">
                <a:latin typeface="Trebuchet MS"/>
                <a:cs typeface="Trebuchet MS"/>
              </a:rPr>
              <a:t>i</a:t>
            </a:r>
            <a:r>
              <a:rPr sz="2400" b="1" spc="-140" dirty="0">
                <a:latin typeface="Trebuchet MS"/>
                <a:cs typeface="Trebuchet MS"/>
              </a:rPr>
              <a:t>t</a:t>
            </a:r>
            <a:r>
              <a:rPr sz="2400" b="1" spc="-120" dirty="0">
                <a:latin typeface="Trebuchet MS"/>
                <a:cs typeface="Trebuchet MS"/>
              </a:rPr>
              <a:t>em</a:t>
            </a:r>
            <a:r>
              <a:rPr sz="2400" b="1" spc="-110" dirty="0">
                <a:latin typeface="Trebuchet MS"/>
                <a:cs typeface="Trebuchet MS"/>
              </a:rPr>
              <a:t>e</a:t>
            </a:r>
            <a:r>
              <a:rPr sz="2400" b="1" spc="-165" dirty="0">
                <a:latin typeface="Trebuchet MS"/>
                <a:cs typeface="Trebuchet MS"/>
              </a:rPr>
              <a:t>n</a:t>
            </a:r>
            <a:r>
              <a:rPr sz="2400" b="1" spc="-120" dirty="0">
                <a:latin typeface="Trebuchet MS"/>
                <a:cs typeface="Trebuchet MS"/>
              </a:rPr>
              <a:t>t</a:t>
            </a:r>
            <a:r>
              <a:rPr sz="2400" b="1" spc="-85" dirty="0">
                <a:latin typeface="Trebuchet MS"/>
                <a:cs typeface="Trebuchet MS"/>
              </a:rPr>
              <a:t> </a:t>
            </a:r>
            <a:r>
              <a:rPr sz="2400" b="1" spc="-90" dirty="0">
                <a:latin typeface="Trebuchet MS"/>
                <a:cs typeface="Trebuchet MS"/>
              </a:rPr>
              <a:t>multitâch</a:t>
            </a:r>
            <a:r>
              <a:rPr sz="2400" b="1" spc="-100" dirty="0">
                <a:latin typeface="Trebuchet MS"/>
                <a:cs typeface="Trebuchet MS"/>
              </a:rPr>
              <a:t>e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3955" y="3073907"/>
            <a:ext cx="9406128" cy="328269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94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ED98C8D-D553-8935-8860-9B45E94538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94</a:t>
            </a:fld>
            <a:endParaRPr lang="fr-FR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945" y="0"/>
            <a:ext cx="84366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b="1" spc="-305" dirty="0">
                <a:latin typeface="Trebuchet MS"/>
                <a:cs typeface="Trebuchet MS"/>
              </a:rPr>
              <a:t>1</a:t>
            </a:r>
            <a:r>
              <a:rPr sz="4800" b="1" spc="-730" dirty="0">
                <a:latin typeface="Trebuchet MS"/>
                <a:cs typeface="Trebuchet MS"/>
              </a:rPr>
              <a:t>.</a:t>
            </a:r>
            <a:r>
              <a:rPr sz="4800" b="1" spc="-320" dirty="0">
                <a:latin typeface="Trebuchet MS"/>
                <a:cs typeface="Trebuchet MS"/>
              </a:rPr>
              <a:t>Géné</a:t>
            </a:r>
            <a:r>
              <a:rPr sz="4800" b="1" spc="-280" dirty="0">
                <a:latin typeface="Trebuchet MS"/>
                <a:cs typeface="Trebuchet MS"/>
              </a:rPr>
              <a:t>r</a:t>
            </a:r>
            <a:r>
              <a:rPr sz="4800" b="1" spc="-105" dirty="0">
                <a:latin typeface="Trebuchet MS"/>
                <a:cs typeface="Trebuchet MS"/>
              </a:rPr>
              <a:t>ali</a:t>
            </a:r>
            <a:r>
              <a:rPr sz="4800" b="1" spc="-150" dirty="0">
                <a:latin typeface="Trebuchet MS"/>
                <a:cs typeface="Trebuchet MS"/>
              </a:rPr>
              <a:t>t</a:t>
            </a:r>
            <a:r>
              <a:rPr sz="4800" b="1" spc="-125" dirty="0">
                <a:latin typeface="Trebuchet MS"/>
                <a:cs typeface="Trebuchet MS"/>
              </a:rPr>
              <a:t>és</a:t>
            </a:r>
            <a:r>
              <a:rPr sz="4800" b="1" spc="-240" dirty="0">
                <a:latin typeface="Trebuchet MS"/>
                <a:cs typeface="Trebuchet MS"/>
              </a:rPr>
              <a:t> </a:t>
            </a:r>
            <a:r>
              <a:rPr sz="4800" b="1" spc="-195" dirty="0">
                <a:latin typeface="Trebuchet MS"/>
                <a:cs typeface="Trebuchet MS"/>
              </a:rPr>
              <a:t>sur</a:t>
            </a:r>
            <a:r>
              <a:rPr sz="4800" b="1" spc="-225" dirty="0">
                <a:latin typeface="Trebuchet MS"/>
                <a:cs typeface="Trebuchet MS"/>
              </a:rPr>
              <a:t> </a:t>
            </a:r>
            <a:r>
              <a:rPr sz="4800" b="1" spc="-185" dirty="0">
                <a:latin typeface="Trebuchet MS"/>
                <a:cs typeface="Trebuchet MS"/>
              </a:rPr>
              <a:t>l</a:t>
            </a:r>
            <a:r>
              <a:rPr sz="4800" b="1" spc="-25" dirty="0">
                <a:latin typeface="Trebuchet MS"/>
                <a:cs typeface="Trebuchet MS"/>
              </a:rPr>
              <a:t>'</a:t>
            </a:r>
            <a:r>
              <a:rPr sz="4800" b="1" spc="-120" dirty="0">
                <a:latin typeface="Trebuchet MS"/>
                <a:cs typeface="Trebuchet MS"/>
              </a:rPr>
              <a:t>au</a:t>
            </a:r>
            <a:r>
              <a:rPr sz="4800" b="1" spc="-140" dirty="0">
                <a:latin typeface="Trebuchet MS"/>
                <a:cs typeface="Trebuchet MS"/>
              </a:rPr>
              <a:t>t</a:t>
            </a:r>
            <a:r>
              <a:rPr sz="4800" b="1" spc="-75" dirty="0">
                <a:latin typeface="Trebuchet MS"/>
                <a:cs typeface="Trebuchet MS"/>
              </a:rPr>
              <a:t>omatisme  </a:t>
            </a:r>
            <a:r>
              <a:rPr sz="4800" b="1" spc="-185" dirty="0">
                <a:latin typeface="Trebuchet MS"/>
                <a:cs typeface="Trebuchet MS"/>
              </a:rPr>
              <a:t>Industriel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AUTOMATISATION</a:t>
            </a:r>
            <a:r>
              <a:rPr spc="-85" dirty="0"/>
              <a:t> </a:t>
            </a:r>
            <a:r>
              <a:rPr dirty="0"/>
              <a:t>INDUSTRIELLE</a:t>
            </a:r>
            <a:r>
              <a:rPr spc="-55" dirty="0"/>
              <a:t> </a:t>
            </a:r>
            <a:r>
              <a:rPr spc="120" dirty="0"/>
              <a:t>-</a:t>
            </a:r>
            <a:r>
              <a:rPr spc="-65" dirty="0"/>
              <a:t> </a:t>
            </a:r>
            <a:r>
              <a:rPr spc="5" dirty="0"/>
              <a:t>NIVEAU</a:t>
            </a:r>
            <a:r>
              <a:rPr spc="-4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23218" y="6435186"/>
            <a:ext cx="238125" cy="208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200" dirty="0">
                <a:solidFill>
                  <a:srgbClr val="627083"/>
                </a:solidFill>
                <a:latin typeface="Trebuchet MS"/>
                <a:cs typeface="Trebuchet MS"/>
              </a:rPr>
              <a:t>95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474723"/>
            <a:ext cx="9237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latin typeface="Trebuchet MS"/>
                <a:cs typeface="Trebuchet MS"/>
              </a:rPr>
              <a:t>1.5.</a:t>
            </a:r>
            <a:r>
              <a:rPr sz="2800" b="1" spc="-13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Architecture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50" dirty="0">
                <a:latin typeface="Trebuchet MS"/>
                <a:cs typeface="Trebuchet MS"/>
              </a:rPr>
              <a:t>des</a:t>
            </a:r>
            <a:r>
              <a:rPr sz="2800" b="1" spc="-135" dirty="0">
                <a:latin typeface="Trebuchet MS"/>
                <a:cs typeface="Trebuchet MS"/>
              </a:rPr>
              <a:t> </a:t>
            </a:r>
            <a:r>
              <a:rPr sz="2800" b="1" spc="-60" dirty="0">
                <a:latin typeface="Trebuchet MS"/>
                <a:cs typeface="Trebuchet MS"/>
              </a:rPr>
              <a:t>automates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35" dirty="0">
                <a:latin typeface="Trebuchet MS"/>
                <a:cs typeface="Trebuchet MS"/>
              </a:rPr>
              <a:t>programmables</a:t>
            </a:r>
            <a:r>
              <a:rPr sz="2800" b="1" spc="-10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industriels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5E76E-8AA9-53FE-E03C-68A4AB77E4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fr-FR" smtClean="0"/>
              <a:t>95</a:t>
            </a:fld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6014</Words>
  <Application>Microsoft Office PowerPoint</Application>
  <PresentationFormat>Grand écran</PresentationFormat>
  <Paragraphs>831</Paragraphs>
  <Slides>95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95</vt:i4>
      </vt:variant>
    </vt:vector>
  </HeadingPairs>
  <TitlesOfParts>
    <vt:vector size="102" baseType="lpstr">
      <vt:lpstr>Arial MT</vt:lpstr>
      <vt:lpstr>Calibri</vt:lpstr>
      <vt:lpstr>Cambria Math</vt:lpstr>
      <vt:lpstr>Times New Roman</vt:lpstr>
      <vt:lpstr>Trebuchet MS</vt:lpstr>
      <vt:lpstr>Wingdings</vt:lpstr>
      <vt:lpstr>Office Theme</vt:lpstr>
      <vt:lpstr>Automatisation Industrielle Niveau 1</vt:lpstr>
      <vt:lpstr>1. Généralités sur l’automatisme industriel</vt:lpstr>
      <vt:lpstr>Syllabus de la séance J1 Automatisation Industrielle – Niveau 1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Présentation PowerPoint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Présentation PowerPoint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1.Généralités sur l'automatisme  Industriel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Automatisation Industrielle</dc:title>
  <dc:creator>Nabil EL BAZI</dc:creator>
  <cp:lastModifiedBy>admin</cp:lastModifiedBy>
  <cp:revision>2</cp:revision>
  <dcterms:created xsi:type="dcterms:W3CDTF">2024-01-25T20:51:12Z</dcterms:created>
  <dcterms:modified xsi:type="dcterms:W3CDTF">2024-01-25T21:46:17Z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2023-10-08T00:00:00Z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2024-01-25T00:00:00Z</vt:filetime>
  </property>
</Properties>
</file>