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14364-60CD-49D8-9EEB-C333C6B8D2B6}" type="datetimeFigureOut">
              <a:rPr lang="fr-FR" smtClean="0"/>
              <a:t>25/11/2024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DFB86-2314-47D0-9ECD-EA5464105912}" type="slidenum">
              <a:rPr lang="fr-FR" smtClean="0"/>
              <a:t>‹N°›</a:t>
            </a:fld>
            <a:endParaRPr lang="fr-FR"/>
          </a:p>
        </p:txBody>
      </p:sp>
    </p:spTree>
    <p:extLst>
      <p:ext uri="{BB962C8B-B14F-4D97-AF65-F5344CB8AC3E}">
        <p14:creationId xmlns:p14="http://schemas.microsoft.com/office/powerpoint/2010/main" val="2134719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BDFB86-2314-47D0-9ECD-EA5464105912}" type="slidenum">
              <a:rPr lang="fr-FR" smtClean="0"/>
              <a:t>14</a:t>
            </a:fld>
            <a:endParaRPr lang="fr-FR"/>
          </a:p>
        </p:txBody>
      </p:sp>
    </p:spTree>
    <p:extLst>
      <p:ext uri="{BB962C8B-B14F-4D97-AF65-F5344CB8AC3E}">
        <p14:creationId xmlns:p14="http://schemas.microsoft.com/office/powerpoint/2010/main" val="3550123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62149-95AC-25F0-0F75-91E34B243F3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E5BD904-0A77-A571-99D3-6984DE53127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F656254-13F4-C1CC-7A44-5E1E19D8FC2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AF742A0-480B-F165-91D6-D51E1070B4EF}"/>
              </a:ext>
            </a:extLst>
          </p:cNvPr>
          <p:cNvSpPr>
            <a:spLocks noGrp="1"/>
          </p:cNvSpPr>
          <p:nvPr>
            <p:ph type="sldNum" sz="quarter" idx="5"/>
          </p:nvPr>
        </p:nvSpPr>
        <p:spPr/>
        <p:txBody>
          <a:bodyPr/>
          <a:lstStyle/>
          <a:p>
            <a:fld id="{BCBDFB86-2314-47D0-9ECD-EA5464105912}" type="slidenum">
              <a:rPr lang="fr-FR" smtClean="0"/>
              <a:t>16</a:t>
            </a:fld>
            <a:endParaRPr lang="fr-FR"/>
          </a:p>
        </p:txBody>
      </p:sp>
    </p:spTree>
    <p:extLst>
      <p:ext uri="{BB962C8B-B14F-4D97-AF65-F5344CB8AC3E}">
        <p14:creationId xmlns:p14="http://schemas.microsoft.com/office/powerpoint/2010/main" val="358800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979F7A-FBE8-599D-A0BC-D05737C0C538}"/>
              </a:ext>
            </a:extLst>
          </p:cNvPr>
          <p:cNvSpPr>
            <a:spLocks noGrp="1"/>
          </p:cNvSpPr>
          <p:nvPr>
            <p:ph type="ctrTitle"/>
          </p:nvPr>
        </p:nvSpPr>
        <p:spPr>
          <a:xfrm>
            <a:off x="612648" y="802298"/>
            <a:ext cx="11579351" cy="2541431"/>
          </a:xfrm>
        </p:spPr>
        <p:txBody>
          <a:bodyPr/>
          <a:lstStyle/>
          <a:p>
            <a:r>
              <a:rPr lang="fr-FR" dirty="0"/>
              <a:t>    Initiation au bobinage </a:t>
            </a:r>
          </a:p>
        </p:txBody>
      </p:sp>
    </p:spTree>
    <p:extLst>
      <p:ext uri="{BB962C8B-B14F-4D97-AF65-F5344CB8AC3E}">
        <p14:creationId xmlns:p14="http://schemas.microsoft.com/office/powerpoint/2010/main" val="160667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8598AA1-5BFC-CAF2-4696-2C7E457CD636}"/>
              </a:ext>
            </a:extLst>
          </p:cNvPr>
          <p:cNvSpPr txBox="1"/>
          <p:nvPr/>
        </p:nvSpPr>
        <p:spPr>
          <a:xfrm>
            <a:off x="0" y="0"/>
            <a:ext cx="12192000" cy="5632311"/>
          </a:xfrm>
          <a:prstGeom prst="rect">
            <a:avLst/>
          </a:prstGeom>
          <a:noFill/>
        </p:spPr>
        <p:txBody>
          <a:bodyPr wrap="square">
            <a:spAutoFit/>
          </a:bodyPr>
          <a:lstStyle/>
          <a:p>
            <a:pPr algn="just" fontAlgn="base">
              <a:lnSpc>
                <a:spcPct val="150000"/>
              </a:lnSpc>
            </a:pPr>
            <a:r>
              <a:rPr lang="fr-FR" sz="3600" b="0" i="0" dirty="0">
                <a:solidFill>
                  <a:srgbClr val="242424"/>
                </a:solidFill>
                <a:effectLst/>
                <a:latin typeface="+mj-lt"/>
              </a:rPr>
              <a:t>Le taux élevé de claquage des conducteurs ronds s'explique par le fait que l'émail du conducteur, l'isolation a la masse et entre phases de la machine sont soumis à un nombre significatif de chocs et d'autres actions mécaniques Comme résultat, des </a:t>
            </a:r>
            <a:r>
              <a:rPr lang="fr-FR" sz="3600" b="0" i="0" dirty="0" err="1">
                <a:solidFill>
                  <a:srgbClr val="242424"/>
                </a:solidFill>
                <a:effectLst/>
                <a:latin typeface="+mj-lt"/>
              </a:rPr>
              <a:t>micro-fissures</a:t>
            </a:r>
            <a:r>
              <a:rPr lang="fr-FR" sz="3600" b="0" i="0" dirty="0">
                <a:solidFill>
                  <a:srgbClr val="242424"/>
                </a:solidFill>
                <a:effectLst/>
                <a:latin typeface="+mj-lt"/>
              </a:rPr>
              <a:t> apparaissent dans l'isolant, particulièrement entre les spires et les bobines.</a:t>
            </a:r>
          </a:p>
          <a:p>
            <a:pPr algn="l" fontAlgn="base"/>
            <a:endParaRPr lang="fr-FR" sz="3600" b="0" i="0" dirty="0">
              <a:solidFill>
                <a:srgbClr val="242424"/>
              </a:solidFill>
              <a:effectLst/>
              <a:latin typeface="+mj-lt"/>
            </a:endParaRPr>
          </a:p>
        </p:txBody>
      </p:sp>
    </p:spTree>
    <p:extLst>
      <p:ext uri="{BB962C8B-B14F-4D97-AF65-F5344CB8AC3E}">
        <p14:creationId xmlns:p14="http://schemas.microsoft.com/office/powerpoint/2010/main" val="123308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21F88BD-8E51-DBFF-28E9-2632B901ACBA}"/>
              </a:ext>
            </a:extLst>
          </p:cNvPr>
          <p:cNvSpPr txBox="1"/>
          <p:nvPr/>
        </p:nvSpPr>
        <p:spPr>
          <a:xfrm>
            <a:off x="0" y="649224"/>
            <a:ext cx="12192000" cy="2487669"/>
          </a:xfrm>
          <a:prstGeom prst="rect">
            <a:avLst/>
          </a:prstGeom>
          <a:noFill/>
        </p:spPr>
        <p:txBody>
          <a:bodyPr wrap="square">
            <a:spAutoFit/>
          </a:bodyPr>
          <a:lstStyle/>
          <a:p>
            <a:pPr algn="l" fontAlgn="base">
              <a:lnSpc>
                <a:spcPct val="150000"/>
              </a:lnSpc>
            </a:pPr>
            <a:r>
              <a:rPr lang="fr-FR" sz="3600" b="0" i="0" dirty="0">
                <a:solidFill>
                  <a:srgbClr val="242424"/>
                </a:solidFill>
                <a:effectLst/>
                <a:latin typeface="+mj-lt"/>
              </a:rPr>
              <a:t>Celles-ci vont évoluer dans le Cas Où la machine fonctionne dans des conditions d'humidité, de vibrations de surtensions de commutation, de forces dynamiques de démarrage et d'inversion.  </a:t>
            </a:r>
          </a:p>
        </p:txBody>
      </p:sp>
    </p:spTree>
    <p:extLst>
      <p:ext uri="{BB962C8B-B14F-4D97-AF65-F5344CB8AC3E}">
        <p14:creationId xmlns:p14="http://schemas.microsoft.com/office/powerpoint/2010/main" val="243815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9A26DFB-3C34-7B06-C3D3-1CD621C5343D}"/>
              </a:ext>
            </a:extLst>
          </p:cNvPr>
          <p:cNvSpPr txBox="1"/>
          <p:nvPr/>
        </p:nvSpPr>
        <p:spPr>
          <a:xfrm>
            <a:off x="0" y="1307592"/>
            <a:ext cx="12192000" cy="2487669"/>
          </a:xfrm>
          <a:prstGeom prst="rect">
            <a:avLst/>
          </a:prstGeom>
          <a:noFill/>
        </p:spPr>
        <p:txBody>
          <a:bodyPr wrap="square">
            <a:spAutoFit/>
          </a:bodyPr>
          <a:lstStyle/>
          <a:p>
            <a:pPr algn="just" fontAlgn="base">
              <a:lnSpc>
                <a:spcPct val="150000"/>
              </a:lnSpc>
            </a:pPr>
            <a:r>
              <a:rPr lang="fr-FR" sz="3600" b="0" i="0" dirty="0">
                <a:solidFill>
                  <a:srgbClr val="242424"/>
                </a:solidFill>
                <a:effectLst/>
                <a:latin typeface="+mj-lt"/>
              </a:rPr>
              <a:t>Les </a:t>
            </a:r>
            <a:r>
              <a:rPr lang="fr-FR" sz="3600" b="0" i="0" dirty="0" err="1">
                <a:solidFill>
                  <a:srgbClr val="242424"/>
                </a:solidFill>
                <a:effectLst/>
                <a:latin typeface="+mj-lt"/>
              </a:rPr>
              <a:t>micro-fissures</a:t>
            </a:r>
            <a:r>
              <a:rPr lang="fr-FR" sz="3600" b="0" i="0" dirty="0">
                <a:solidFill>
                  <a:srgbClr val="242424"/>
                </a:solidFill>
                <a:effectLst/>
                <a:latin typeface="+mj-lt"/>
              </a:rPr>
              <a:t> peuvent également être provoquées par la manipulation du conducteur lors de la formation des bobines ou bien lors de leur placement dans les encoches.</a:t>
            </a:r>
            <a:endParaRPr lang="fr-FR" sz="3600" dirty="0"/>
          </a:p>
        </p:txBody>
      </p:sp>
    </p:spTree>
    <p:extLst>
      <p:ext uri="{BB962C8B-B14F-4D97-AF65-F5344CB8AC3E}">
        <p14:creationId xmlns:p14="http://schemas.microsoft.com/office/powerpoint/2010/main" val="65797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A8E8A19-934E-D883-BBFA-D62DEBE87B66}"/>
              </a:ext>
            </a:extLst>
          </p:cNvPr>
          <p:cNvSpPr txBox="1"/>
          <p:nvPr/>
        </p:nvSpPr>
        <p:spPr>
          <a:xfrm>
            <a:off x="0" y="226244"/>
            <a:ext cx="12192000" cy="4149662"/>
          </a:xfrm>
          <a:prstGeom prst="rect">
            <a:avLst/>
          </a:prstGeom>
          <a:noFill/>
        </p:spPr>
        <p:txBody>
          <a:bodyPr wrap="square" rtlCol="0">
            <a:spAutoFit/>
          </a:bodyPr>
          <a:lstStyle/>
          <a:p>
            <a:pPr algn="just">
              <a:lnSpc>
                <a:spcPct val="150000"/>
              </a:lnSpc>
            </a:pPr>
            <a:r>
              <a:rPr lang="fr-FR" sz="3600" dirty="0"/>
              <a:t>Les enroulements des machines électriques différent par leurs sources d’alimentation a courant alternatif ou à courant continu.</a:t>
            </a:r>
          </a:p>
          <a:p>
            <a:pPr algn="just">
              <a:lnSpc>
                <a:spcPct val="150000"/>
              </a:lnSpc>
            </a:pPr>
            <a:r>
              <a:rPr lang="fr-FR" sz="3600" dirty="0"/>
              <a:t>De même qu’ils différent par les modes de conversion en machines tournantes ou statiques(transformateur). </a:t>
            </a:r>
          </a:p>
          <a:p>
            <a:pPr algn="just">
              <a:lnSpc>
                <a:spcPct val="150000"/>
              </a:lnSpc>
            </a:pPr>
            <a:r>
              <a:rPr lang="fr-FR" sz="3600" dirty="0"/>
              <a:t>Ils peuvent être repartis suivant le schéma ci-dessous</a:t>
            </a:r>
          </a:p>
        </p:txBody>
      </p:sp>
    </p:spTree>
    <p:extLst>
      <p:ext uri="{BB962C8B-B14F-4D97-AF65-F5344CB8AC3E}">
        <p14:creationId xmlns:p14="http://schemas.microsoft.com/office/powerpoint/2010/main" val="25954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ED99D5F1-3021-7C1D-71C9-DEF98CFF2758}"/>
              </a:ext>
            </a:extLst>
          </p:cNvPr>
          <p:cNvSpPr/>
          <p:nvPr/>
        </p:nvSpPr>
        <p:spPr>
          <a:xfrm>
            <a:off x="4663440" y="35661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électriques</a:t>
            </a:r>
          </a:p>
        </p:txBody>
      </p:sp>
      <p:sp>
        <p:nvSpPr>
          <p:cNvPr id="3" name="Rectangle : coins arrondis 2">
            <a:extLst>
              <a:ext uri="{FF2B5EF4-FFF2-40B4-BE49-F238E27FC236}">
                <a16:creationId xmlns:a16="http://schemas.microsoft.com/office/drawing/2014/main" id="{C128B63A-A624-18C6-1D2E-27B3894599F7}"/>
              </a:ext>
            </a:extLst>
          </p:cNvPr>
          <p:cNvSpPr/>
          <p:nvPr/>
        </p:nvSpPr>
        <p:spPr>
          <a:xfrm>
            <a:off x="1816608" y="128625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a CA</a:t>
            </a:r>
          </a:p>
        </p:txBody>
      </p:sp>
      <p:sp>
        <p:nvSpPr>
          <p:cNvPr id="4" name="Rectangle : coins arrondis 3">
            <a:extLst>
              <a:ext uri="{FF2B5EF4-FFF2-40B4-BE49-F238E27FC236}">
                <a16:creationId xmlns:a16="http://schemas.microsoft.com/office/drawing/2014/main" id="{402A6B19-2992-248C-4150-5A88EB859821}"/>
              </a:ext>
            </a:extLst>
          </p:cNvPr>
          <p:cNvSpPr/>
          <p:nvPr/>
        </p:nvSpPr>
        <p:spPr>
          <a:xfrm>
            <a:off x="7778496" y="119481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à CC</a:t>
            </a:r>
          </a:p>
        </p:txBody>
      </p:sp>
      <p:sp>
        <p:nvSpPr>
          <p:cNvPr id="5" name="Rectangle : coins arrondis 4">
            <a:extLst>
              <a:ext uri="{FF2B5EF4-FFF2-40B4-BE49-F238E27FC236}">
                <a16:creationId xmlns:a16="http://schemas.microsoft.com/office/drawing/2014/main" id="{6348251D-35FB-EFD3-FAF6-1CD1A6C73BC5}"/>
              </a:ext>
            </a:extLst>
          </p:cNvPr>
          <p:cNvSpPr/>
          <p:nvPr/>
        </p:nvSpPr>
        <p:spPr>
          <a:xfrm>
            <a:off x="472440" y="252069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tournantes</a:t>
            </a:r>
          </a:p>
        </p:txBody>
      </p:sp>
      <p:sp>
        <p:nvSpPr>
          <p:cNvPr id="6" name="Rectangle : coins arrondis 5">
            <a:extLst>
              <a:ext uri="{FF2B5EF4-FFF2-40B4-BE49-F238E27FC236}">
                <a16:creationId xmlns:a16="http://schemas.microsoft.com/office/drawing/2014/main" id="{D0A72291-DDC8-E413-CD35-3402F042C579}"/>
              </a:ext>
            </a:extLst>
          </p:cNvPr>
          <p:cNvSpPr/>
          <p:nvPr/>
        </p:nvSpPr>
        <p:spPr>
          <a:xfrm>
            <a:off x="3279648" y="252069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statique</a:t>
            </a:r>
          </a:p>
        </p:txBody>
      </p:sp>
      <p:sp>
        <p:nvSpPr>
          <p:cNvPr id="7" name="Rectangle : coins arrondis 6">
            <a:extLst>
              <a:ext uri="{FF2B5EF4-FFF2-40B4-BE49-F238E27FC236}">
                <a16:creationId xmlns:a16="http://schemas.microsoft.com/office/drawing/2014/main" id="{DDD400B7-8A83-B141-0C68-8FE81A133F03}"/>
              </a:ext>
            </a:extLst>
          </p:cNvPr>
          <p:cNvSpPr/>
          <p:nvPr/>
        </p:nvSpPr>
        <p:spPr>
          <a:xfrm>
            <a:off x="6690360" y="2438400"/>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 en bobines</a:t>
            </a:r>
          </a:p>
        </p:txBody>
      </p:sp>
      <p:sp>
        <p:nvSpPr>
          <p:cNvPr id="8" name="Rectangle : coins arrondis 7">
            <a:extLst>
              <a:ext uri="{FF2B5EF4-FFF2-40B4-BE49-F238E27FC236}">
                <a16:creationId xmlns:a16="http://schemas.microsoft.com/office/drawing/2014/main" id="{8888C685-9CA5-4CE9-AA6A-25ACEE0922C0}"/>
              </a:ext>
            </a:extLst>
          </p:cNvPr>
          <p:cNvSpPr/>
          <p:nvPr/>
        </p:nvSpPr>
        <p:spPr>
          <a:xfrm>
            <a:off x="9040368" y="2410968"/>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 d’induit</a:t>
            </a:r>
          </a:p>
        </p:txBody>
      </p:sp>
      <p:sp>
        <p:nvSpPr>
          <p:cNvPr id="9" name="Rectangle : coins arrondis 8">
            <a:extLst>
              <a:ext uri="{FF2B5EF4-FFF2-40B4-BE49-F238E27FC236}">
                <a16:creationId xmlns:a16="http://schemas.microsoft.com/office/drawing/2014/main" id="{A4559F75-A070-6BFF-E7A4-E769D3362E30}"/>
              </a:ext>
            </a:extLst>
          </p:cNvPr>
          <p:cNvSpPr/>
          <p:nvPr/>
        </p:nvSpPr>
        <p:spPr>
          <a:xfrm>
            <a:off x="1679448" y="402945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triphasés</a:t>
            </a:r>
          </a:p>
        </p:txBody>
      </p:sp>
      <p:sp>
        <p:nvSpPr>
          <p:cNvPr id="10" name="Rectangle : coins arrondis 9">
            <a:extLst>
              <a:ext uri="{FF2B5EF4-FFF2-40B4-BE49-F238E27FC236}">
                <a16:creationId xmlns:a16="http://schemas.microsoft.com/office/drawing/2014/main" id="{60200183-A1E3-73A6-1786-87CF860E2A76}"/>
              </a:ext>
            </a:extLst>
          </p:cNvPr>
          <p:cNvSpPr/>
          <p:nvPr/>
        </p:nvSpPr>
        <p:spPr>
          <a:xfrm>
            <a:off x="4934712" y="4020312"/>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BT</a:t>
            </a:r>
          </a:p>
        </p:txBody>
      </p:sp>
      <p:sp>
        <p:nvSpPr>
          <p:cNvPr id="11" name="Rectangle : coins arrondis 10">
            <a:extLst>
              <a:ext uri="{FF2B5EF4-FFF2-40B4-BE49-F238E27FC236}">
                <a16:creationId xmlns:a16="http://schemas.microsoft.com/office/drawing/2014/main" id="{53D5D9EF-973E-1C43-FC3D-F330202CC1F4}"/>
              </a:ext>
            </a:extLst>
          </p:cNvPr>
          <p:cNvSpPr/>
          <p:nvPr/>
        </p:nvSpPr>
        <p:spPr>
          <a:xfrm>
            <a:off x="4925568" y="5099304"/>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HT</a:t>
            </a:r>
          </a:p>
        </p:txBody>
      </p:sp>
      <p:sp>
        <p:nvSpPr>
          <p:cNvPr id="12" name="Rectangle : coins arrondis 11">
            <a:extLst>
              <a:ext uri="{FF2B5EF4-FFF2-40B4-BE49-F238E27FC236}">
                <a16:creationId xmlns:a16="http://schemas.microsoft.com/office/drawing/2014/main" id="{EFBA5F35-26D1-3B4D-FBB1-5CFE125C530B}"/>
              </a:ext>
            </a:extLst>
          </p:cNvPr>
          <p:cNvSpPr/>
          <p:nvPr/>
        </p:nvSpPr>
        <p:spPr>
          <a:xfrm>
            <a:off x="1725168" y="5163312"/>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monophasés</a:t>
            </a:r>
          </a:p>
        </p:txBody>
      </p:sp>
      <p:cxnSp>
        <p:nvCxnSpPr>
          <p:cNvPr id="14" name="Connecteur droit 13">
            <a:extLst>
              <a:ext uri="{FF2B5EF4-FFF2-40B4-BE49-F238E27FC236}">
                <a16:creationId xmlns:a16="http://schemas.microsoft.com/office/drawing/2014/main" id="{B80C1885-915B-B2CB-BCC2-3C73D0341F45}"/>
              </a:ext>
            </a:extLst>
          </p:cNvPr>
          <p:cNvCxnSpPr>
            <a:stCxn id="2" idx="2"/>
            <a:endCxn id="4" idx="1"/>
          </p:cNvCxnSpPr>
          <p:nvPr/>
        </p:nvCxnSpPr>
        <p:spPr>
          <a:xfrm>
            <a:off x="5632704" y="1188720"/>
            <a:ext cx="2145792" cy="422148"/>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4F06FFF5-1812-3FD2-59E2-3A39B1F05DAD}"/>
              </a:ext>
            </a:extLst>
          </p:cNvPr>
          <p:cNvCxnSpPr>
            <a:cxnSpLocks/>
            <a:stCxn id="2" idx="2"/>
            <a:endCxn id="3" idx="3"/>
          </p:cNvCxnSpPr>
          <p:nvPr/>
        </p:nvCxnSpPr>
        <p:spPr>
          <a:xfrm flipH="1">
            <a:off x="3755136" y="1188720"/>
            <a:ext cx="1877568" cy="51358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avec flèche 18">
            <a:extLst>
              <a:ext uri="{FF2B5EF4-FFF2-40B4-BE49-F238E27FC236}">
                <a16:creationId xmlns:a16="http://schemas.microsoft.com/office/drawing/2014/main" id="{2EB4D69A-2514-9438-AE6D-52981C9407E7}"/>
              </a:ext>
            </a:extLst>
          </p:cNvPr>
          <p:cNvCxnSpPr>
            <a:cxnSpLocks/>
            <a:stCxn id="3" idx="2"/>
            <a:endCxn id="5" idx="0"/>
          </p:cNvCxnSpPr>
          <p:nvPr/>
        </p:nvCxnSpPr>
        <p:spPr>
          <a:xfrm flipH="1">
            <a:off x="1441704" y="2118360"/>
            <a:ext cx="1344168" cy="40233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Connecteur droit avec flèche 21">
            <a:extLst>
              <a:ext uri="{FF2B5EF4-FFF2-40B4-BE49-F238E27FC236}">
                <a16:creationId xmlns:a16="http://schemas.microsoft.com/office/drawing/2014/main" id="{92825B4A-EFB4-8AC2-E905-9CB7E4AE4670}"/>
              </a:ext>
            </a:extLst>
          </p:cNvPr>
          <p:cNvCxnSpPr>
            <a:stCxn id="3" idx="2"/>
            <a:endCxn id="6" idx="0"/>
          </p:cNvCxnSpPr>
          <p:nvPr/>
        </p:nvCxnSpPr>
        <p:spPr>
          <a:xfrm>
            <a:off x="2785872" y="2118360"/>
            <a:ext cx="1463040" cy="40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AF28343-C1A0-88AC-D23E-4F27F05C7BFB}"/>
              </a:ext>
            </a:extLst>
          </p:cNvPr>
          <p:cNvCxnSpPr>
            <a:stCxn id="4" idx="2"/>
            <a:endCxn id="7" idx="0"/>
          </p:cNvCxnSpPr>
          <p:nvPr/>
        </p:nvCxnSpPr>
        <p:spPr>
          <a:xfrm flipH="1">
            <a:off x="7659624" y="2026920"/>
            <a:ext cx="1088136"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B2821508-F82C-1A03-8ADF-696FAA613682}"/>
              </a:ext>
            </a:extLst>
          </p:cNvPr>
          <p:cNvCxnSpPr>
            <a:stCxn id="4" idx="2"/>
            <a:endCxn id="8" idx="0"/>
          </p:cNvCxnSpPr>
          <p:nvPr/>
        </p:nvCxnSpPr>
        <p:spPr>
          <a:xfrm>
            <a:off x="8747760" y="2026920"/>
            <a:ext cx="1261872" cy="38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F68B6D6D-8FA6-EDED-FC8F-A98E006056FD}"/>
              </a:ext>
            </a:extLst>
          </p:cNvPr>
          <p:cNvCxnSpPr>
            <a:cxnSpLocks/>
            <a:stCxn id="5" idx="2"/>
            <a:endCxn id="9" idx="1"/>
          </p:cNvCxnSpPr>
          <p:nvPr/>
        </p:nvCxnSpPr>
        <p:spPr>
          <a:xfrm rot="16200000" flipH="1">
            <a:off x="1014222" y="3780282"/>
            <a:ext cx="1092708" cy="2377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ngle 30">
            <a:extLst>
              <a:ext uri="{FF2B5EF4-FFF2-40B4-BE49-F238E27FC236}">
                <a16:creationId xmlns:a16="http://schemas.microsoft.com/office/drawing/2014/main" id="{1154647E-3979-28C2-D3F3-484BDEEA6B20}"/>
              </a:ext>
            </a:extLst>
          </p:cNvPr>
          <p:cNvCxnSpPr>
            <a:stCxn id="5" idx="2"/>
            <a:endCxn id="12" idx="1"/>
          </p:cNvCxnSpPr>
          <p:nvPr/>
        </p:nvCxnSpPr>
        <p:spPr>
          <a:xfrm rot="16200000" flipH="1">
            <a:off x="470154" y="4324350"/>
            <a:ext cx="2226564" cy="2834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 en angle 32">
            <a:extLst>
              <a:ext uri="{FF2B5EF4-FFF2-40B4-BE49-F238E27FC236}">
                <a16:creationId xmlns:a16="http://schemas.microsoft.com/office/drawing/2014/main" id="{54DB6F5D-C266-3B46-058A-ED422F179A2E}"/>
              </a:ext>
            </a:extLst>
          </p:cNvPr>
          <p:cNvCxnSpPr>
            <a:stCxn id="6" idx="2"/>
            <a:endCxn id="10" idx="1"/>
          </p:cNvCxnSpPr>
          <p:nvPr/>
        </p:nvCxnSpPr>
        <p:spPr>
          <a:xfrm rot="16200000" flipH="1">
            <a:off x="4050030" y="3551682"/>
            <a:ext cx="1083564" cy="685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7565D6A0-BBD8-AE89-818E-96908BBA4E3C}"/>
              </a:ext>
            </a:extLst>
          </p:cNvPr>
          <p:cNvCxnSpPr>
            <a:stCxn id="6" idx="2"/>
            <a:endCxn id="11" idx="1"/>
          </p:cNvCxnSpPr>
          <p:nvPr/>
        </p:nvCxnSpPr>
        <p:spPr>
          <a:xfrm rot="16200000" flipH="1">
            <a:off x="3505962" y="4095750"/>
            <a:ext cx="2162556" cy="6766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EDBBAD7-D1A6-BE7F-97E1-0862C6168268}"/>
              </a:ext>
            </a:extLst>
          </p:cNvPr>
          <p:cNvSpPr txBox="1"/>
          <p:nvPr/>
        </p:nvSpPr>
        <p:spPr>
          <a:xfrm>
            <a:off x="1159055" y="6178218"/>
            <a:ext cx="9687011" cy="646331"/>
          </a:xfrm>
          <a:prstGeom prst="rect">
            <a:avLst/>
          </a:prstGeom>
          <a:noFill/>
        </p:spPr>
        <p:txBody>
          <a:bodyPr wrap="none" rtlCol="0">
            <a:spAutoFit/>
          </a:bodyPr>
          <a:lstStyle/>
          <a:p>
            <a:r>
              <a:rPr lang="fr-FR" sz="3600" b="1" dirty="0">
                <a:solidFill>
                  <a:schemeClr val="accent5">
                    <a:lumMod val="20000"/>
                    <a:lumOff val="80000"/>
                  </a:schemeClr>
                </a:solidFill>
              </a:rPr>
              <a:t>Les enroulements des machines électriques </a:t>
            </a:r>
          </a:p>
        </p:txBody>
      </p:sp>
    </p:spTree>
    <p:extLst>
      <p:ext uri="{BB962C8B-B14F-4D97-AF65-F5344CB8AC3E}">
        <p14:creationId xmlns:p14="http://schemas.microsoft.com/office/powerpoint/2010/main" val="360187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A7A258C-31AD-250A-C652-1FA8FB187D1E}"/>
              </a:ext>
            </a:extLst>
          </p:cNvPr>
          <p:cNvSpPr txBox="1"/>
          <p:nvPr/>
        </p:nvSpPr>
        <p:spPr>
          <a:xfrm>
            <a:off x="340936" y="726428"/>
            <a:ext cx="11510128" cy="4149662"/>
          </a:xfrm>
          <a:prstGeom prst="rect">
            <a:avLst/>
          </a:prstGeom>
          <a:noFill/>
        </p:spPr>
        <p:txBody>
          <a:bodyPr wrap="square" rtlCol="0">
            <a:spAutoFit/>
          </a:bodyPr>
          <a:lstStyle/>
          <a:p>
            <a:pPr algn="just">
              <a:lnSpc>
                <a:spcPct val="150000"/>
              </a:lnSpc>
            </a:pPr>
            <a:r>
              <a:rPr lang="fr-FR" sz="3600" dirty="0"/>
              <a:t>Les enroulements à une couche constituent le premier type d’enroulements triphasés. </a:t>
            </a:r>
          </a:p>
          <a:p>
            <a:pPr algn="just">
              <a:lnSpc>
                <a:spcPct val="150000"/>
              </a:lnSpc>
            </a:pPr>
            <a:r>
              <a:rPr lang="fr-FR" sz="3600" dirty="0"/>
              <a:t>Ils peuvent être subdivisés en enroulements pas pole conséquent et par pole comme le montre le schéma ci-dessous </a:t>
            </a:r>
          </a:p>
        </p:txBody>
      </p:sp>
    </p:spTree>
    <p:extLst>
      <p:ext uri="{BB962C8B-B14F-4D97-AF65-F5344CB8AC3E}">
        <p14:creationId xmlns:p14="http://schemas.microsoft.com/office/powerpoint/2010/main" val="205671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1B16D-E501-7821-F8A0-7F26C95F035A}"/>
            </a:ext>
          </a:extLst>
        </p:cNvPr>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C456303C-8470-37F5-691C-E3F7704DC50B}"/>
              </a:ext>
            </a:extLst>
          </p:cNvPr>
          <p:cNvSpPr/>
          <p:nvPr/>
        </p:nvSpPr>
        <p:spPr>
          <a:xfrm>
            <a:off x="4888992" y="0"/>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triphasés</a:t>
            </a:r>
          </a:p>
        </p:txBody>
      </p:sp>
      <p:sp>
        <p:nvSpPr>
          <p:cNvPr id="3" name="Rectangle : coins arrondis 2">
            <a:extLst>
              <a:ext uri="{FF2B5EF4-FFF2-40B4-BE49-F238E27FC236}">
                <a16:creationId xmlns:a16="http://schemas.microsoft.com/office/drawing/2014/main" id="{0B876BB9-D4D8-C982-2D63-C0EA6D0B453B}"/>
              </a:ext>
            </a:extLst>
          </p:cNvPr>
          <p:cNvSpPr/>
          <p:nvPr/>
        </p:nvSpPr>
        <p:spPr>
          <a:xfrm>
            <a:off x="0" y="1268750"/>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à une couche</a:t>
            </a:r>
          </a:p>
        </p:txBody>
      </p:sp>
      <p:sp>
        <p:nvSpPr>
          <p:cNvPr id="4" name="Rectangle : coins arrondis 3">
            <a:extLst>
              <a:ext uri="{FF2B5EF4-FFF2-40B4-BE49-F238E27FC236}">
                <a16:creationId xmlns:a16="http://schemas.microsoft.com/office/drawing/2014/main" id="{D61C0ACB-353F-DBE1-5EA6-66E388356DAE}"/>
              </a:ext>
            </a:extLst>
          </p:cNvPr>
          <p:cNvSpPr/>
          <p:nvPr/>
        </p:nvSpPr>
        <p:spPr>
          <a:xfrm>
            <a:off x="2444496" y="1306107"/>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à deux couches</a:t>
            </a:r>
          </a:p>
        </p:txBody>
      </p:sp>
      <p:sp>
        <p:nvSpPr>
          <p:cNvPr id="5" name="Rectangle : coins arrondis 4">
            <a:extLst>
              <a:ext uri="{FF2B5EF4-FFF2-40B4-BE49-F238E27FC236}">
                <a16:creationId xmlns:a16="http://schemas.microsoft.com/office/drawing/2014/main" id="{EA6F5DA9-46FF-99F4-5459-802C1DF18CC9}"/>
              </a:ext>
            </a:extLst>
          </p:cNvPr>
          <p:cNvSpPr/>
          <p:nvPr/>
        </p:nvSpPr>
        <p:spPr>
          <a:xfrm>
            <a:off x="0" y="2594552"/>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Par pôle conséquent</a:t>
            </a:r>
          </a:p>
          <a:p>
            <a:pPr algn="ctr"/>
            <a:r>
              <a:rPr lang="fr-FR" dirty="0"/>
              <a:t>Y=T</a:t>
            </a:r>
          </a:p>
        </p:txBody>
      </p:sp>
      <p:sp>
        <p:nvSpPr>
          <p:cNvPr id="6" name="Rectangle : coins arrondis 5">
            <a:extLst>
              <a:ext uri="{FF2B5EF4-FFF2-40B4-BE49-F238E27FC236}">
                <a16:creationId xmlns:a16="http://schemas.microsoft.com/office/drawing/2014/main" id="{DA5D5329-24F2-0DB9-8F6E-DA0F0B37090B}"/>
              </a:ext>
            </a:extLst>
          </p:cNvPr>
          <p:cNvSpPr/>
          <p:nvPr/>
        </p:nvSpPr>
        <p:spPr>
          <a:xfrm>
            <a:off x="4888992" y="1306107"/>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à une-deux couches</a:t>
            </a:r>
          </a:p>
        </p:txBody>
      </p:sp>
      <p:sp>
        <p:nvSpPr>
          <p:cNvPr id="7" name="Rectangle : coins arrondis 6">
            <a:extLst>
              <a:ext uri="{FF2B5EF4-FFF2-40B4-BE49-F238E27FC236}">
                <a16:creationId xmlns:a16="http://schemas.microsoft.com/office/drawing/2014/main" id="{6C5C7ACC-DF18-A837-5D2C-14BD636A0EFC}"/>
              </a:ext>
            </a:extLst>
          </p:cNvPr>
          <p:cNvSpPr/>
          <p:nvPr/>
        </p:nvSpPr>
        <p:spPr>
          <a:xfrm>
            <a:off x="7604760" y="1310718"/>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à plusieurs vitesses</a:t>
            </a:r>
          </a:p>
        </p:txBody>
      </p:sp>
      <p:sp>
        <p:nvSpPr>
          <p:cNvPr id="8" name="Rectangle : coins arrondis 7">
            <a:extLst>
              <a:ext uri="{FF2B5EF4-FFF2-40B4-BE49-F238E27FC236}">
                <a16:creationId xmlns:a16="http://schemas.microsoft.com/office/drawing/2014/main" id="{D7B7A530-3288-6C88-AECC-D0B15180926E}"/>
              </a:ext>
            </a:extLst>
          </p:cNvPr>
          <p:cNvSpPr/>
          <p:nvPr/>
        </p:nvSpPr>
        <p:spPr>
          <a:xfrm>
            <a:off x="10253472" y="1255815"/>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ondulés</a:t>
            </a:r>
          </a:p>
        </p:txBody>
      </p:sp>
      <p:sp>
        <p:nvSpPr>
          <p:cNvPr id="9" name="Rectangle : coins arrondis 8">
            <a:extLst>
              <a:ext uri="{FF2B5EF4-FFF2-40B4-BE49-F238E27FC236}">
                <a16:creationId xmlns:a16="http://schemas.microsoft.com/office/drawing/2014/main" id="{28A8408B-E193-5B44-2432-D3F8607EA3AA}"/>
              </a:ext>
            </a:extLst>
          </p:cNvPr>
          <p:cNvSpPr/>
          <p:nvPr/>
        </p:nvSpPr>
        <p:spPr>
          <a:xfrm>
            <a:off x="2444496" y="2594552"/>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Par pole</a:t>
            </a:r>
          </a:p>
          <a:p>
            <a:pPr algn="ctr"/>
            <a:r>
              <a:rPr lang="fr-FR" dirty="0"/>
              <a:t>Y= T  -q/2</a:t>
            </a:r>
          </a:p>
        </p:txBody>
      </p:sp>
      <p:sp>
        <p:nvSpPr>
          <p:cNvPr id="10" name="Rectangle : coins arrondis 9">
            <a:extLst>
              <a:ext uri="{FF2B5EF4-FFF2-40B4-BE49-F238E27FC236}">
                <a16:creationId xmlns:a16="http://schemas.microsoft.com/office/drawing/2014/main" id="{D67FBF1A-66D6-6CD8-425A-24EF13A74B2B}"/>
              </a:ext>
            </a:extLst>
          </p:cNvPr>
          <p:cNvSpPr/>
          <p:nvPr/>
        </p:nvSpPr>
        <p:spPr>
          <a:xfrm>
            <a:off x="4291584" y="3912421"/>
            <a:ext cx="4258056"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Si les groups de bobines sont concentriques et de trois types : petits, moyens et grands</a:t>
            </a:r>
          </a:p>
        </p:txBody>
      </p:sp>
      <p:sp>
        <p:nvSpPr>
          <p:cNvPr id="11" name="Rectangle : coins arrondis 10">
            <a:extLst>
              <a:ext uri="{FF2B5EF4-FFF2-40B4-BE49-F238E27FC236}">
                <a16:creationId xmlns:a16="http://schemas.microsoft.com/office/drawing/2014/main" id="{5383E759-0564-235F-BA93-1F17597D05AB}"/>
              </a:ext>
            </a:extLst>
          </p:cNvPr>
          <p:cNvSpPr/>
          <p:nvPr/>
        </p:nvSpPr>
        <p:spPr>
          <a:xfrm>
            <a:off x="0" y="5074275"/>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  biplan</a:t>
            </a:r>
          </a:p>
        </p:txBody>
      </p:sp>
      <p:sp>
        <p:nvSpPr>
          <p:cNvPr id="12" name="Rectangle : coins arrondis 11">
            <a:extLst>
              <a:ext uri="{FF2B5EF4-FFF2-40B4-BE49-F238E27FC236}">
                <a16:creationId xmlns:a16="http://schemas.microsoft.com/office/drawing/2014/main" id="{438B4299-74EC-5369-6340-4CDD73841FFF}"/>
              </a:ext>
            </a:extLst>
          </p:cNvPr>
          <p:cNvSpPr/>
          <p:nvPr/>
        </p:nvSpPr>
        <p:spPr>
          <a:xfrm>
            <a:off x="0" y="3970333"/>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Concentrique ou Imbriqué</a:t>
            </a:r>
          </a:p>
        </p:txBody>
      </p:sp>
      <p:sp>
        <p:nvSpPr>
          <p:cNvPr id="13" name="ZoneTexte 12">
            <a:extLst>
              <a:ext uri="{FF2B5EF4-FFF2-40B4-BE49-F238E27FC236}">
                <a16:creationId xmlns:a16="http://schemas.microsoft.com/office/drawing/2014/main" id="{8FE79168-55DC-3910-0E2D-B1E7E24A3D17}"/>
              </a:ext>
            </a:extLst>
          </p:cNvPr>
          <p:cNvSpPr txBox="1"/>
          <p:nvPr/>
        </p:nvSpPr>
        <p:spPr>
          <a:xfrm>
            <a:off x="1159055" y="6178218"/>
            <a:ext cx="8396594" cy="646331"/>
          </a:xfrm>
          <a:prstGeom prst="rect">
            <a:avLst/>
          </a:prstGeom>
          <a:noFill/>
        </p:spPr>
        <p:txBody>
          <a:bodyPr wrap="none" rtlCol="0">
            <a:spAutoFit/>
          </a:bodyPr>
          <a:lstStyle/>
          <a:p>
            <a:r>
              <a:rPr lang="fr-FR" sz="3600" b="1" dirty="0">
                <a:solidFill>
                  <a:schemeClr val="accent5">
                    <a:lumMod val="20000"/>
                    <a:lumOff val="80000"/>
                  </a:schemeClr>
                </a:solidFill>
              </a:rPr>
              <a:t>Les types enroulements à une couche </a:t>
            </a:r>
          </a:p>
        </p:txBody>
      </p:sp>
      <p:sp>
        <p:nvSpPr>
          <p:cNvPr id="15" name="Rectangle : coins arrondis 14">
            <a:extLst>
              <a:ext uri="{FF2B5EF4-FFF2-40B4-BE49-F238E27FC236}">
                <a16:creationId xmlns:a16="http://schemas.microsoft.com/office/drawing/2014/main" id="{0F4992C4-F3BD-982E-0FAD-D68334C0CD5C}"/>
              </a:ext>
            </a:extLst>
          </p:cNvPr>
          <p:cNvSpPr/>
          <p:nvPr/>
        </p:nvSpPr>
        <p:spPr>
          <a:xfrm>
            <a:off x="4361688" y="5074275"/>
            <a:ext cx="4187952"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BT</a:t>
            </a:r>
          </a:p>
        </p:txBody>
      </p:sp>
      <p:sp>
        <p:nvSpPr>
          <p:cNvPr id="17" name="Rectangle : coins arrondis 16">
            <a:extLst>
              <a:ext uri="{FF2B5EF4-FFF2-40B4-BE49-F238E27FC236}">
                <a16:creationId xmlns:a16="http://schemas.microsoft.com/office/drawing/2014/main" id="{924F8E88-0F0F-7131-DF12-D5E793335EA6}"/>
              </a:ext>
            </a:extLst>
          </p:cNvPr>
          <p:cNvSpPr/>
          <p:nvPr/>
        </p:nvSpPr>
        <p:spPr>
          <a:xfrm>
            <a:off x="9451848" y="3915392"/>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BT</a:t>
            </a:r>
          </a:p>
        </p:txBody>
      </p:sp>
      <p:sp>
        <p:nvSpPr>
          <p:cNvPr id="18" name="Rectangle : coins arrondis 17">
            <a:extLst>
              <a:ext uri="{FF2B5EF4-FFF2-40B4-BE49-F238E27FC236}">
                <a16:creationId xmlns:a16="http://schemas.microsoft.com/office/drawing/2014/main" id="{C63CCBC5-F02D-402D-DC27-15390E1FD835}"/>
              </a:ext>
            </a:extLst>
          </p:cNvPr>
          <p:cNvSpPr/>
          <p:nvPr/>
        </p:nvSpPr>
        <p:spPr>
          <a:xfrm>
            <a:off x="9451848" y="5073554"/>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BT</a:t>
            </a:r>
          </a:p>
        </p:txBody>
      </p:sp>
      <p:cxnSp>
        <p:nvCxnSpPr>
          <p:cNvPr id="21" name="Connecteur droit avec flèche 20">
            <a:extLst>
              <a:ext uri="{FF2B5EF4-FFF2-40B4-BE49-F238E27FC236}">
                <a16:creationId xmlns:a16="http://schemas.microsoft.com/office/drawing/2014/main" id="{785BC78B-820A-F5B3-22DC-8DA9954C556C}"/>
              </a:ext>
            </a:extLst>
          </p:cNvPr>
          <p:cNvCxnSpPr>
            <a:stCxn id="3" idx="2"/>
            <a:endCxn id="5" idx="0"/>
          </p:cNvCxnSpPr>
          <p:nvPr/>
        </p:nvCxnSpPr>
        <p:spPr>
          <a:xfrm>
            <a:off x="969264" y="2100854"/>
            <a:ext cx="0" cy="493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BFDB2102-2EBB-2FF5-AC80-9709553F988B}"/>
              </a:ext>
            </a:extLst>
          </p:cNvPr>
          <p:cNvCxnSpPr>
            <a:stCxn id="3" idx="2"/>
            <a:endCxn id="9" idx="0"/>
          </p:cNvCxnSpPr>
          <p:nvPr/>
        </p:nvCxnSpPr>
        <p:spPr>
          <a:xfrm>
            <a:off x="969264" y="2100854"/>
            <a:ext cx="2444496" cy="493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E586AD2C-711A-9E6F-983D-B65A24F9B4EB}"/>
              </a:ext>
            </a:extLst>
          </p:cNvPr>
          <p:cNvCxnSpPr>
            <a:stCxn id="5" idx="2"/>
            <a:endCxn id="12" idx="0"/>
          </p:cNvCxnSpPr>
          <p:nvPr/>
        </p:nvCxnSpPr>
        <p:spPr>
          <a:xfrm>
            <a:off x="969264" y="3426656"/>
            <a:ext cx="0" cy="543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329008C9-8A20-7DA9-5739-541A8330E5B2}"/>
              </a:ext>
            </a:extLst>
          </p:cNvPr>
          <p:cNvCxnSpPr>
            <a:stCxn id="12" idx="2"/>
            <a:endCxn id="11" idx="0"/>
          </p:cNvCxnSpPr>
          <p:nvPr/>
        </p:nvCxnSpPr>
        <p:spPr>
          <a:xfrm>
            <a:off x="969264" y="4802437"/>
            <a:ext cx="0" cy="27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8CBC954B-B2ED-065F-3258-D13060B812F8}"/>
              </a:ext>
            </a:extLst>
          </p:cNvPr>
          <p:cNvCxnSpPr>
            <a:stCxn id="9" idx="2"/>
            <a:endCxn id="10" idx="1"/>
          </p:cNvCxnSpPr>
          <p:nvPr/>
        </p:nvCxnSpPr>
        <p:spPr>
          <a:xfrm rot="16200000" flipH="1">
            <a:off x="3401764" y="3438652"/>
            <a:ext cx="901817" cy="8778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 en angle 37">
            <a:extLst>
              <a:ext uri="{FF2B5EF4-FFF2-40B4-BE49-F238E27FC236}">
                <a16:creationId xmlns:a16="http://schemas.microsoft.com/office/drawing/2014/main" id="{A165C849-36F3-2E8F-3730-2119CDE00678}"/>
              </a:ext>
            </a:extLst>
          </p:cNvPr>
          <p:cNvCxnSpPr>
            <a:stCxn id="9" idx="2"/>
            <a:endCxn id="15" idx="1"/>
          </p:cNvCxnSpPr>
          <p:nvPr/>
        </p:nvCxnSpPr>
        <p:spPr>
          <a:xfrm rot="16200000" flipH="1">
            <a:off x="2855889" y="3984527"/>
            <a:ext cx="2063671" cy="9479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F4C2FDD8-2390-D63D-889F-7426A35D9B25}"/>
              </a:ext>
            </a:extLst>
          </p:cNvPr>
          <p:cNvCxnSpPr>
            <a:stCxn id="10" idx="3"/>
            <a:endCxn id="17" idx="1"/>
          </p:cNvCxnSpPr>
          <p:nvPr/>
        </p:nvCxnSpPr>
        <p:spPr>
          <a:xfrm>
            <a:off x="8549640" y="4328473"/>
            <a:ext cx="902208" cy="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B081BF03-5101-E5C2-2B41-4BCC5A9A6589}"/>
              </a:ext>
            </a:extLst>
          </p:cNvPr>
          <p:cNvCxnSpPr>
            <a:stCxn id="15" idx="3"/>
            <a:endCxn id="18" idx="1"/>
          </p:cNvCxnSpPr>
          <p:nvPr/>
        </p:nvCxnSpPr>
        <p:spPr>
          <a:xfrm flipV="1">
            <a:off x="8549640" y="5489606"/>
            <a:ext cx="902208" cy="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79F2ED66-4295-1CF8-9388-CEE9E3927DBC}"/>
              </a:ext>
            </a:extLst>
          </p:cNvPr>
          <p:cNvCxnSpPr>
            <a:stCxn id="2" idx="2"/>
            <a:endCxn id="3" idx="0"/>
          </p:cNvCxnSpPr>
          <p:nvPr/>
        </p:nvCxnSpPr>
        <p:spPr>
          <a:xfrm flipH="1">
            <a:off x="969264" y="832104"/>
            <a:ext cx="4888992" cy="436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6B3A23C2-4DB1-90EE-2B49-22E0AD09047A}"/>
              </a:ext>
            </a:extLst>
          </p:cNvPr>
          <p:cNvCxnSpPr>
            <a:stCxn id="2" idx="2"/>
            <a:endCxn id="4" idx="0"/>
          </p:cNvCxnSpPr>
          <p:nvPr/>
        </p:nvCxnSpPr>
        <p:spPr>
          <a:xfrm flipH="1">
            <a:off x="3413760" y="832104"/>
            <a:ext cx="2444496" cy="474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199EA3F2-B1CD-4BBC-1005-92974CE51EA7}"/>
              </a:ext>
            </a:extLst>
          </p:cNvPr>
          <p:cNvCxnSpPr>
            <a:stCxn id="2" idx="2"/>
            <a:endCxn id="6" idx="0"/>
          </p:cNvCxnSpPr>
          <p:nvPr/>
        </p:nvCxnSpPr>
        <p:spPr>
          <a:xfrm>
            <a:off x="5858256" y="832104"/>
            <a:ext cx="0" cy="474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33A262A3-2B58-6ECB-99A6-9EDDCB59DE7E}"/>
              </a:ext>
            </a:extLst>
          </p:cNvPr>
          <p:cNvCxnSpPr>
            <a:stCxn id="2" idx="2"/>
            <a:endCxn id="7" idx="0"/>
          </p:cNvCxnSpPr>
          <p:nvPr/>
        </p:nvCxnSpPr>
        <p:spPr>
          <a:xfrm>
            <a:off x="5858256" y="832104"/>
            <a:ext cx="2715768" cy="478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4C912029-38D9-27C9-7B58-7280A989F6CE}"/>
              </a:ext>
            </a:extLst>
          </p:cNvPr>
          <p:cNvCxnSpPr>
            <a:stCxn id="2" idx="2"/>
            <a:endCxn id="8" idx="0"/>
          </p:cNvCxnSpPr>
          <p:nvPr/>
        </p:nvCxnSpPr>
        <p:spPr>
          <a:xfrm>
            <a:off x="5858256" y="832104"/>
            <a:ext cx="5364480" cy="42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803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3B4450A-F50D-7832-1166-67557066DC62}"/>
              </a:ext>
            </a:extLst>
          </p:cNvPr>
          <p:cNvSpPr txBox="1"/>
          <p:nvPr/>
        </p:nvSpPr>
        <p:spPr>
          <a:xfrm>
            <a:off x="0" y="-528494"/>
            <a:ext cx="12192000" cy="10949792"/>
          </a:xfrm>
          <a:prstGeom prst="rect">
            <a:avLst/>
          </a:prstGeom>
          <a:noFill/>
        </p:spPr>
        <p:txBody>
          <a:bodyPr wrap="square">
            <a:spAutoFit/>
          </a:bodyPr>
          <a:lstStyle/>
          <a:p>
            <a:pPr algn="just" fontAlgn="base">
              <a:lnSpc>
                <a:spcPct val="150000"/>
              </a:lnSpc>
            </a:pPr>
            <a:endParaRPr lang="fr-FR" sz="4800" dirty="0">
              <a:effectLst/>
            </a:endParaRPr>
          </a:p>
          <a:p>
            <a:pPr algn="just" fontAlgn="base">
              <a:lnSpc>
                <a:spcPct val="150000"/>
              </a:lnSpc>
            </a:pPr>
            <a:r>
              <a:rPr lang="fr-FR" sz="4800" dirty="0">
                <a:effectLst/>
              </a:rPr>
              <a:t>Dans I 'industrie électrotechnique, l'un des problèmes majeurs dans la fabrication des machines électriques reste le taux élevé de travail manuel</a:t>
            </a:r>
            <a:r>
              <a:rPr lang="fr-FR" sz="4800" dirty="0"/>
              <a:t>, principalement la mise </a:t>
            </a:r>
            <a:r>
              <a:rPr lang="fr-FR" sz="4800" dirty="0">
                <a:effectLst/>
              </a:rPr>
              <a:t>encoches des enroulements. </a:t>
            </a:r>
            <a:endParaRPr lang="fr-FR" sz="4800" dirty="0"/>
          </a:p>
          <a:p>
            <a:pPr algn="just" fontAlgn="base">
              <a:lnSpc>
                <a:spcPct val="200000"/>
              </a:lnSpc>
            </a:pPr>
            <a:endParaRPr lang="fr-FR" sz="4800" dirty="0">
              <a:effectLst/>
            </a:endParaRPr>
          </a:p>
          <a:p>
            <a:pPr algn="just">
              <a:lnSpc>
                <a:spcPct val="200000"/>
              </a:lnSpc>
            </a:pPr>
            <a:br>
              <a:rPr lang="fr-FR" sz="4800" dirty="0">
                <a:effectLst/>
              </a:rPr>
            </a:br>
            <a:endParaRPr lang="fr-FR" sz="4800" dirty="0"/>
          </a:p>
        </p:txBody>
      </p:sp>
    </p:spTree>
    <p:extLst>
      <p:ext uri="{BB962C8B-B14F-4D97-AF65-F5344CB8AC3E}">
        <p14:creationId xmlns:p14="http://schemas.microsoft.com/office/powerpoint/2010/main" val="55702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5B8D030-9E41-192E-33A8-CA326D4C8F66}"/>
              </a:ext>
            </a:extLst>
          </p:cNvPr>
          <p:cNvSpPr txBox="1"/>
          <p:nvPr/>
        </p:nvSpPr>
        <p:spPr>
          <a:xfrm>
            <a:off x="0" y="478917"/>
            <a:ext cx="12192000" cy="6276013"/>
          </a:xfrm>
          <a:prstGeom prst="rect">
            <a:avLst/>
          </a:prstGeom>
          <a:noFill/>
        </p:spPr>
        <p:txBody>
          <a:bodyPr wrap="square">
            <a:spAutoFit/>
          </a:bodyPr>
          <a:lstStyle/>
          <a:p>
            <a:pPr algn="just" fontAlgn="base">
              <a:lnSpc>
                <a:spcPct val="150000"/>
              </a:lnSpc>
            </a:pPr>
            <a:r>
              <a:rPr lang="fr-FR" sz="3600" dirty="0">
                <a:effectLst/>
              </a:rPr>
              <a:t>La mise en encoches automatique des enroulements à une couche, dans le domaine des puissances allant jusqu'à 10 kW, a été résolue depuis quelques décennies grâce a la proposition de différents systèmes automatisés permettant soit le bobinage de l'enroulement directement dans les encoches statoriques, soit par attraction électromagnétique des bobines, préalablement con</a:t>
            </a:r>
            <a:r>
              <a:rPr lang="fr-FR" sz="3600" dirty="0"/>
              <a:t>ç</a:t>
            </a:r>
            <a:r>
              <a:rPr lang="fr-FR" sz="3600" dirty="0">
                <a:effectLst/>
              </a:rPr>
              <a:t>ues. </a:t>
            </a:r>
          </a:p>
          <a:p>
            <a:pPr algn="just" fontAlgn="base">
              <a:lnSpc>
                <a:spcPct val="150000"/>
              </a:lnSpc>
            </a:pPr>
            <a:endParaRPr lang="fr-FR" dirty="0">
              <a:effectLst/>
            </a:endParaRPr>
          </a:p>
        </p:txBody>
      </p:sp>
    </p:spTree>
    <p:extLst>
      <p:ext uri="{BB962C8B-B14F-4D97-AF65-F5344CB8AC3E}">
        <p14:creationId xmlns:p14="http://schemas.microsoft.com/office/powerpoint/2010/main" val="411899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1B3F1C2-81B3-7882-0827-5B0187BDD28D}"/>
              </a:ext>
            </a:extLst>
          </p:cNvPr>
          <p:cNvSpPr txBox="1"/>
          <p:nvPr/>
        </p:nvSpPr>
        <p:spPr>
          <a:xfrm>
            <a:off x="0" y="1309914"/>
            <a:ext cx="12192000" cy="4357411"/>
          </a:xfrm>
          <a:prstGeom prst="rect">
            <a:avLst/>
          </a:prstGeom>
          <a:noFill/>
        </p:spPr>
        <p:txBody>
          <a:bodyPr wrap="square">
            <a:spAutoFit/>
          </a:bodyPr>
          <a:lstStyle/>
          <a:p>
            <a:pPr fontAlgn="base">
              <a:lnSpc>
                <a:spcPct val="200000"/>
              </a:lnSpc>
            </a:pPr>
            <a:r>
              <a:rPr lang="fr-FR" sz="3600" dirty="0">
                <a:effectLst/>
              </a:rPr>
              <a:t>Cependant, celle des enroulements a deux couches reste toujours posée.</a:t>
            </a:r>
          </a:p>
          <a:p>
            <a:pPr algn="just" fontAlgn="base">
              <a:lnSpc>
                <a:spcPct val="200000"/>
              </a:lnSpc>
            </a:pPr>
            <a:r>
              <a:rPr lang="fr-FR" sz="3600" dirty="0">
                <a:effectLst/>
              </a:rPr>
              <a:t>Dans le domaine des grandes puissances ce travail dans sa grande majorité est manuel.</a:t>
            </a:r>
          </a:p>
        </p:txBody>
      </p:sp>
    </p:spTree>
    <p:extLst>
      <p:ext uri="{BB962C8B-B14F-4D97-AF65-F5344CB8AC3E}">
        <p14:creationId xmlns:p14="http://schemas.microsoft.com/office/powerpoint/2010/main" val="17358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76086AB-5A32-9617-DFA7-90B4009CAEF5}"/>
              </a:ext>
            </a:extLst>
          </p:cNvPr>
          <p:cNvSpPr txBox="1"/>
          <p:nvPr/>
        </p:nvSpPr>
        <p:spPr>
          <a:xfrm>
            <a:off x="0" y="0"/>
            <a:ext cx="12192000" cy="5078313"/>
          </a:xfrm>
          <a:prstGeom prst="rect">
            <a:avLst/>
          </a:prstGeom>
          <a:noFill/>
        </p:spPr>
        <p:txBody>
          <a:bodyPr wrap="square">
            <a:spAutoFit/>
          </a:bodyPr>
          <a:lstStyle/>
          <a:p>
            <a:pPr fontAlgn="base"/>
            <a:r>
              <a:rPr lang="fr-FR" sz="3600" dirty="0">
                <a:effectLst/>
              </a:rPr>
              <a:t>En considérant un grand nombre de machines électriques qui diffère non seulement par le processus technologique de production, mais aussi par les conditions de fonctionnement, on remarque que les défaillances sont réparties comme suit :</a:t>
            </a:r>
          </a:p>
          <a:p>
            <a:pPr fontAlgn="base"/>
            <a:endParaRPr lang="fr-FR" sz="3600" dirty="0">
              <a:effectLst/>
            </a:endParaRPr>
          </a:p>
          <a:p>
            <a:pPr marL="285750" indent="-285750" fontAlgn="base">
              <a:buFont typeface="Wingdings" panose="05000000000000000000" pitchFamily="2" charset="2"/>
              <a:buChar char="v"/>
            </a:pPr>
            <a:r>
              <a:rPr lang="fr-FR" sz="3600" dirty="0">
                <a:effectLst/>
              </a:rPr>
              <a:t>Défaillance de l'enroulement statorique :  70 - 100%</a:t>
            </a:r>
          </a:p>
          <a:p>
            <a:pPr marL="285750" indent="-285750" fontAlgn="base">
              <a:buFont typeface="Wingdings" panose="05000000000000000000" pitchFamily="2" charset="2"/>
              <a:buChar char="v"/>
            </a:pPr>
            <a:r>
              <a:rPr lang="fr-FR" sz="3600" dirty="0">
                <a:effectLst/>
              </a:rPr>
              <a:t>Défaillance des roulements :  00 – 16,3%</a:t>
            </a:r>
          </a:p>
          <a:p>
            <a:pPr marL="285750" indent="-285750" fontAlgn="base">
              <a:buFont typeface="Wingdings" panose="05000000000000000000" pitchFamily="2" charset="2"/>
              <a:buChar char="v"/>
            </a:pPr>
            <a:r>
              <a:rPr lang="fr-FR" sz="3600" dirty="0">
                <a:effectLst/>
              </a:rPr>
              <a:t>Défaillance de l’axe rotorique :  00 -  12,2%</a:t>
            </a:r>
            <a:endParaRPr lang="fr-FR" sz="3600" dirty="0"/>
          </a:p>
          <a:p>
            <a:pPr marL="285750" indent="-285750" fontAlgn="base">
              <a:buFont typeface="Wingdings" panose="05000000000000000000" pitchFamily="2" charset="2"/>
              <a:buChar char="v"/>
            </a:pPr>
            <a:r>
              <a:rPr lang="fr-FR" sz="3600" dirty="0">
                <a:effectLst/>
              </a:rPr>
              <a:t>Défaillance rotorique : 00  -  1,2%</a:t>
            </a:r>
            <a:endParaRPr lang="fr-FR" sz="3600" dirty="0"/>
          </a:p>
        </p:txBody>
      </p:sp>
    </p:spTree>
    <p:extLst>
      <p:ext uri="{BB962C8B-B14F-4D97-AF65-F5344CB8AC3E}">
        <p14:creationId xmlns:p14="http://schemas.microsoft.com/office/powerpoint/2010/main" val="407813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8D5D80A-E9D2-2BD7-A0EF-D2DCAEC5167E}"/>
              </a:ext>
            </a:extLst>
          </p:cNvPr>
          <p:cNvSpPr txBox="1"/>
          <p:nvPr/>
        </p:nvSpPr>
        <p:spPr>
          <a:xfrm>
            <a:off x="0" y="187059"/>
            <a:ext cx="12192000" cy="5355312"/>
          </a:xfrm>
          <a:prstGeom prst="rect">
            <a:avLst/>
          </a:prstGeom>
          <a:noFill/>
        </p:spPr>
        <p:txBody>
          <a:bodyPr wrap="square">
            <a:spAutoFit/>
          </a:bodyPr>
          <a:lstStyle/>
          <a:p>
            <a:pPr algn="just" fontAlgn="base">
              <a:lnSpc>
                <a:spcPct val="150000"/>
              </a:lnSpc>
            </a:pPr>
            <a:r>
              <a:rPr lang="fr-FR" sz="3600" dirty="0">
                <a:effectLst/>
              </a:rPr>
              <a:t>La réalisation des enroulements peut être divisée en deux étapes. La première étape concerne la conception des éléments de l'enroulement ( les groupes de bobines).</a:t>
            </a:r>
          </a:p>
          <a:p>
            <a:pPr algn="just" fontAlgn="base">
              <a:lnSpc>
                <a:spcPct val="150000"/>
              </a:lnSpc>
            </a:pPr>
            <a:r>
              <a:rPr lang="fr-FR" sz="3600" dirty="0">
                <a:effectLst/>
              </a:rPr>
              <a:t>La deuxième étape est dédiée au placement de ces groupes dans les encoches. </a:t>
            </a:r>
          </a:p>
          <a:p>
            <a:pPr algn="just"/>
            <a:br>
              <a:rPr lang="fr-FR" sz="3600" dirty="0">
                <a:effectLst/>
              </a:rPr>
            </a:br>
            <a:endParaRPr lang="fr-FR" sz="3600" dirty="0"/>
          </a:p>
        </p:txBody>
      </p:sp>
    </p:spTree>
    <p:extLst>
      <p:ext uri="{BB962C8B-B14F-4D97-AF65-F5344CB8AC3E}">
        <p14:creationId xmlns:p14="http://schemas.microsoft.com/office/powerpoint/2010/main" val="58501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CC3E80-7185-756C-5F9D-3EEC1D6AA3A3}"/>
              </a:ext>
            </a:extLst>
          </p:cNvPr>
          <p:cNvSpPr txBox="1"/>
          <p:nvPr/>
        </p:nvSpPr>
        <p:spPr>
          <a:xfrm>
            <a:off x="0" y="333078"/>
            <a:ext cx="12192000" cy="4149662"/>
          </a:xfrm>
          <a:prstGeom prst="rect">
            <a:avLst/>
          </a:prstGeom>
          <a:noFill/>
        </p:spPr>
        <p:txBody>
          <a:bodyPr wrap="square">
            <a:spAutoFit/>
          </a:bodyPr>
          <a:lstStyle/>
          <a:p>
            <a:pPr fontAlgn="base">
              <a:lnSpc>
                <a:spcPct val="150000"/>
              </a:lnSpc>
            </a:pPr>
            <a:r>
              <a:rPr lang="fr-FR" sz="3600" dirty="0">
                <a:effectLst/>
              </a:rPr>
              <a:t>Vu le temps important alloué, le placement des enroulements prend environ 20 à 30% du temps global nécessaire pour la fabrication d'une machine électrique. </a:t>
            </a:r>
          </a:p>
          <a:p>
            <a:pPr fontAlgn="base">
              <a:lnSpc>
                <a:spcPct val="150000"/>
              </a:lnSpc>
            </a:pPr>
            <a:r>
              <a:rPr lang="fr-FR" sz="3600" dirty="0">
                <a:effectLst/>
              </a:rPr>
              <a:t>Ce temps augmente avec l'augmentation de la tension et de la puissance de la machine.</a:t>
            </a:r>
            <a:endParaRPr lang="fr-FR" sz="3600" dirty="0"/>
          </a:p>
        </p:txBody>
      </p:sp>
    </p:spTree>
    <p:extLst>
      <p:ext uri="{BB962C8B-B14F-4D97-AF65-F5344CB8AC3E}">
        <p14:creationId xmlns:p14="http://schemas.microsoft.com/office/powerpoint/2010/main" val="390684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194432A-3438-2FBB-04BD-BFE2D4F2B76A}"/>
              </a:ext>
            </a:extLst>
          </p:cNvPr>
          <p:cNvSpPr txBox="1"/>
          <p:nvPr/>
        </p:nvSpPr>
        <p:spPr>
          <a:xfrm>
            <a:off x="0" y="-100941"/>
            <a:ext cx="12192000" cy="7473649"/>
          </a:xfrm>
          <a:prstGeom prst="rect">
            <a:avLst/>
          </a:prstGeom>
          <a:noFill/>
        </p:spPr>
        <p:txBody>
          <a:bodyPr wrap="square">
            <a:spAutoFit/>
          </a:bodyPr>
          <a:lstStyle/>
          <a:p>
            <a:pPr fontAlgn="base">
              <a:lnSpc>
                <a:spcPct val="150000"/>
              </a:lnSpc>
            </a:pPr>
            <a:r>
              <a:rPr lang="fr-FR" sz="3600" dirty="0">
                <a:effectLst/>
              </a:rPr>
              <a:t>L'analyse des causes de défaillance sur des moteurs asynchrones montre que les causes liées aux défauts des enroulements peuvent être réparties comme suit :</a:t>
            </a:r>
          </a:p>
          <a:p>
            <a:pPr marL="571500" indent="-571500" fontAlgn="base">
              <a:lnSpc>
                <a:spcPct val="150000"/>
              </a:lnSpc>
              <a:buFont typeface="Wingdings" panose="05000000000000000000" pitchFamily="2" charset="2"/>
              <a:buChar char="v"/>
            </a:pPr>
            <a:r>
              <a:rPr lang="fr-FR" sz="3600" dirty="0">
                <a:effectLst/>
              </a:rPr>
              <a:t>court-circuit entre spires : 70-75%;</a:t>
            </a:r>
          </a:p>
          <a:p>
            <a:pPr marL="571500" indent="-571500" fontAlgn="base">
              <a:lnSpc>
                <a:spcPct val="150000"/>
              </a:lnSpc>
              <a:buFont typeface="Wingdings" panose="05000000000000000000" pitchFamily="2" charset="2"/>
              <a:buChar char="v"/>
            </a:pPr>
            <a:r>
              <a:rPr lang="fr-FR" sz="3600" dirty="0">
                <a:effectLst/>
              </a:rPr>
              <a:t>court-circuit entre phases : 12 - 15%;</a:t>
            </a:r>
          </a:p>
          <a:p>
            <a:pPr marL="571500" indent="-571500" fontAlgn="base">
              <a:lnSpc>
                <a:spcPct val="150000"/>
              </a:lnSpc>
              <a:buFont typeface="Wingdings" panose="05000000000000000000" pitchFamily="2" charset="2"/>
              <a:buChar char="v"/>
            </a:pPr>
            <a:r>
              <a:rPr lang="fr-FR" sz="3600" dirty="0">
                <a:effectLst/>
              </a:rPr>
              <a:t>court-circuit à la masse : 2 -5%;</a:t>
            </a:r>
          </a:p>
          <a:p>
            <a:pPr marL="571500" indent="-571500" fontAlgn="base">
              <a:lnSpc>
                <a:spcPct val="150000"/>
              </a:lnSpc>
              <a:buFont typeface="Wingdings" panose="05000000000000000000" pitchFamily="2" charset="2"/>
              <a:buChar char="v"/>
            </a:pPr>
            <a:r>
              <a:rPr lang="fr-FR" sz="3600" dirty="0">
                <a:effectLst/>
              </a:rPr>
              <a:t>rupture de conducteurs d'alimentation :  4 - 7%</a:t>
            </a:r>
          </a:p>
          <a:p>
            <a:pPr>
              <a:lnSpc>
                <a:spcPct val="150000"/>
              </a:lnSpc>
            </a:pPr>
            <a:br>
              <a:rPr lang="fr-FR" sz="3600" dirty="0">
                <a:effectLst/>
              </a:rPr>
            </a:br>
            <a:endParaRPr lang="fr-FR" sz="3600" dirty="0"/>
          </a:p>
        </p:txBody>
      </p:sp>
    </p:spTree>
    <p:extLst>
      <p:ext uri="{BB962C8B-B14F-4D97-AF65-F5344CB8AC3E}">
        <p14:creationId xmlns:p14="http://schemas.microsoft.com/office/powerpoint/2010/main" val="164745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7E640EA-8E12-5BFB-4C7D-3ACF8FF78AB7}"/>
              </a:ext>
            </a:extLst>
          </p:cNvPr>
          <p:cNvSpPr txBox="1"/>
          <p:nvPr/>
        </p:nvSpPr>
        <p:spPr>
          <a:xfrm>
            <a:off x="0" y="730288"/>
            <a:ext cx="12192000" cy="2482090"/>
          </a:xfrm>
          <a:prstGeom prst="rect">
            <a:avLst/>
          </a:prstGeom>
          <a:noFill/>
        </p:spPr>
        <p:txBody>
          <a:bodyPr wrap="square">
            <a:spAutoFit/>
          </a:bodyPr>
          <a:lstStyle/>
          <a:p>
            <a:pPr algn="just" fontAlgn="base">
              <a:lnSpc>
                <a:spcPct val="150000"/>
              </a:lnSpc>
            </a:pPr>
            <a:r>
              <a:rPr lang="fr-FR" sz="3600" b="0" i="0" dirty="0">
                <a:solidFill>
                  <a:srgbClr val="242424"/>
                </a:solidFill>
                <a:effectLst/>
                <a:latin typeface="+mj-lt"/>
              </a:rPr>
              <a:t>L'analyse des résultats acquis pendant des essais réels confirme le pourcentage élevé de pannes dû au court-circuit entre les spires de l'enroulement.</a:t>
            </a:r>
          </a:p>
        </p:txBody>
      </p:sp>
    </p:spTree>
    <p:extLst>
      <p:ext uri="{BB962C8B-B14F-4D97-AF65-F5344CB8AC3E}">
        <p14:creationId xmlns:p14="http://schemas.microsoft.com/office/powerpoint/2010/main" val="351858632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1776</TotalTime>
  <Words>651</Words>
  <Application>Microsoft Office PowerPoint</Application>
  <PresentationFormat>Grand écran</PresentationFormat>
  <Paragraphs>65</Paragraphs>
  <Slides>16</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Gill Sans MT</vt:lpstr>
      <vt:lpstr>Wingdings</vt:lpstr>
      <vt:lpstr>Galerie</vt:lpstr>
      <vt:lpstr>    Initiation au bobinage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Abdoulaye GUEYE</dc:creator>
  <cp:lastModifiedBy>Abdoulaye GUEYE</cp:lastModifiedBy>
  <cp:revision>5</cp:revision>
  <dcterms:created xsi:type="dcterms:W3CDTF">2024-10-21T18:08:06Z</dcterms:created>
  <dcterms:modified xsi:type="dcterms:W3CDTF">2024-11-25T21:39:04Z</dcterms:modified>
</cp:coreProperties>
</file>