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sldIdLst>
    <p:sldId id="256" r:id="rId2"/>
    <p:sldId id="257" r:id="rId3"/>
    <p:sldId id="258" r:id="rId4"/>
    <p:sldId id="259" r:id="rId5"/>
    <p:sldId id="260" r:id="rId6"/>
    <p:sldId id="264"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93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EC08E0-3ACD-44F1-97F8-A748CBFAD317}"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E3940-635D-45DA-AFF5-9886E3BBB4B6}" type="slidenum">
              <a:rPr lang="en-US" smtClean="0"/>
              <a:t>‹#›</a:t>
            </a:fld>
            <a:endParaRPr lang="en-US"/>
          </a:p>
        </p:txBody>
      </p:sp>
    </p:spTree>
    <p:extLst>
      <p:ext uri="{BB962C8B-B14F-4D97-AF65-F5344CB8AC3E}">
        <p14:creationId xmlns:p14="http://schemas.microsoft.com/office/powerpoint/2010/main" val="504853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C08E0-3ACD-44F1-97F8-A748CBFAD317}"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E3940-635D-45DA-AFF5-9886E3BBB4B6}" type="slidenum">
              <a:rPr lang="en-US" smtClean="0"/>
              <a:t>‹#›</a:t>
            </a:fld>
            <a:endParaRPr lang="en-US"/>
          </a:p>
        </p:txBody>
      </p:sp>
    </p:spTree>
    <p:extLst>
      <p:ext uri="{BB962C8B-B14F-4D97-AF65-F5344CB8AC3E}">
        <p14:creationId xmlns:p14="http://schemas.microsoft.com/office/powerpoint/2010/main" val="850746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C08E0-3ACD-44F1-97F8-A748CBFAD317}"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E3940-635D-45DA-AFF5-9886E3BBB4B6}" type="slidenum">
              <a:rPr lang="en-US" smtClean="0"/>
              <a:t>‹#›</a:t>
            </a:fld>
            <a:endParaRPr lang="en-US"/>
          </a:p>
        </p:txBody>
      </p:sp>
    </p:spTree>
    <p:extLst>
      <p:ext uri="{BB962C8B-B14F-4D97-AF65-F5344CB8AC3E}">
        <p14:creationId xmlns:p14="http://schemas.microsoft.com/office/powerpoint/2010/main" val="297025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C08E0-3ACD-44F1-97F8-A748CBFAD317}"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E3940-635D-45DA-AFF5-9886E3BBB4B6}" type="slidenum">
              <a:rPr lang="en-US" smtClean="0"/>
              <a:t>‹#›</a:t>
            </a:fld>
            <a:endParaRPr lang="en-US"/>
          </a:p>
        </p:txBody>
      </p:sp>
    </p:spTree>
    <p:extLst>
      <p:ext uri="{BB962C8B-B14F-4D97-AF65-F5344CB8AC3E}">
        <p14:creationId xmlns:p14="http://schemas.microsoft.com/office/powerpoint/2010/main" val="2916074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EC08E0-3ACD-44F1-97F8-A748CBFAD317}"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E3940-635D-45DA-AFF5-9886E3BBB4B6}" type="slidenum">
              <a:rPr lang="en-US" smtClean="0"/>
              <a:t>‹#›</a:t>
            </a:fld>
            <a:endParaRPr lang="en-US"/>
          </a:p>
        </p:txBody>
      </p:sp>
    </p:spTree>
    <p:extLst>
      <p:ext uri="{BB962C8B-B14F-4D97-AF65-F5344CB8AC3E}">
        <p14:creationId xmlns:p14="http://schemas.microsoft.com/office/powerpoint/2010/main" val="280159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EC08E0-3ACD-44F1-97F8-A748CBFAD317}"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E3940-635D-45DA-AFF5-9886E3BBB4B6}" type="slidenum">
              <a:rPr lang="en-US" smtClean="0"/>
              <a:t>‹#›</a:t>
            </a:fld>
            <a:endParaRPr lang="en-US"/>
          </a:p>
        </p:txBody>
      </p:sp>
    </p:spTree>
    <p:extLst>
      <p:ext uri="{BB962C8B-B14F-4D97-AF65-F5344CB8AC3E}">
        <p14:creationId xmlns:p14="http://schemas.microsoft.com/office/powerpoint/2010/main" val="303113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EC08E0-3ACD-44F1-97F8-A748CBFAD317}" type="datetimeFigureOut">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AE3940-635D-45DA-AFF5-9886E3BBB4B6}" type="slidenum">
              <a:rPr lang="en-US" smtClean="0"/>
              <a:t>‹#›</a:t>
            </a:fld>
            <a:endParaRPr lang="en-US"/>
          </a:p>
        </p:txBody>
      </p:sp>
    </p:spTree>
    <p:extLst>
      <p:ext uri="{BB962C8B-B14F-4D97-AF65-F5344CB8AC3E}">
        <p14:creationId xmlns:p14="http://schemas.microsoft.com/office/powerpoint/2010/main" val="157699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EC08E0-3ACD-44F1-97F8-A748CBFAD317}" type="datetimeFigureOut">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AE3940-635D-45DA-AFF5-9886E3BBB4B6}" type="slidenum">
              <a:rPr lang="en-US" smtClean="0"/>
              <a:t>‹#›</a:t>
            </a:fld>
            <a:endParaRPr lang="en-US"/>
          </a:p>
        </p:txBody>
      </p:sp>
    </p:spTree>
    <p:extLst>
      <p:ext uri="{BB962C8B-B14F-4D97-AF65-F5344CB8AC3E}">
        <p14:creationId xmlns:p14="http://schemas.microsoft.com/office/powerpoint/2010/main" val="224803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C08E0-3ACD-44F1-97F8-A748CBFAD317}" type="datetimeFigureOut">
              <a:rPr lang="en-US" smtClean="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AE3940-635D-45DA-AFF5-9886E3BBB4B6}" type="slidenum">
              <a:rPr lang="en-US" smtClean="0"/>
              <a:t>‹#›</a:t>
            </a:fld>
            <a:endParaRPr lang="en-US"/>
          </a:p>
        </p:txBody>
      </p:sp>
    </p:spTree>
    <p:extLst>
      <p:ext uri="{BB962C8B-B14F-4D97-AF65-F5344CB8AC3E}">
        <p14:creationId xmlns:p14="http://schemas.microsoft.com/office/powerpoint/2010/main" val="2646577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EC08E0-3ACD-44F1-97F8-A748CBFAD317}"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E3940-635D-45DA-AFF5-9886E3BBB4B6}" type="slidenum">
              <a:rPr lang="en-US" smtClean="0"/>
              <a:t>‹#›</a:t>
            </a:fld>
            <a:endParaRPr lang="en-US"/>
          </a:p>
        </p:txBody>
      </p:sp>
    </p:spTree>
    <p:extLst>
      <p:ext uri="{BB962C8B-B14F-4D97-AF65-F5344CB8AC3E}">
        <p14:creationId xmlns:p14="http://schemas.microsoft.com/office/powerpoint/2010/main" val="3627633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EC08E0-3ACD-44F1-97F8-A748CBFAD317}"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E3940-635D-45DA-AFF5-9886E3BBB4B6}" type="slidenum">
              <a:rPr lang="en-US" smtClean="0"/>
              <a:t>‹#›</a:t>
            </a:fld>
            <a:endParaRPr lang="en-US"/>
          </a:p>
        </p:txBody>
      </p:sp>
    </p:spTree>
    <p:extLst>
      <p:ext uri="{BB962C8B-B14F-4D97-AF65-F5344CB8AC3E}">
        <p14:creationId xmlns:p14="http://schemas.microsoft.com/office/powerpoint/2010/main" val="2266778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C08E0-3ACD-44F1-97F8-A748CBFAD317}" type="datetimeFigureOut">
              <a:rPr lang="en-US" smtClean="0"/>
              <a:t>1/27/2024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E3940-635D-45DA-AFF5-9886E3BBB4B6}" type="slidenum">
              <a:rPr lang="en-US" smtClean="0"/>
              <a:t>‹#›</a:t>
            </a:fld>
            <a:endParaRPr lang="en-US"/>
          </a:p>
        </p:txBody>
      </p:sp>
    </p:spTree>
    <p:extLst>
      <p:ext uri="{BB962C8B-B14F-4D97-AF65-F5344CB8AC3E}">
        <p14:creationId xmlns:p14="http://schemas.microsoft.com/office/powerpoint/2010/main" val="4032417115"/>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209799"/>
          </a:xfrm>
        </p:spPr>
        <p:txBody>
          <a:bodyPr>
            <a:normAutofit fontScale="90000"/>
          </a:bodyPr>
          <a:lstStyle/>
          <a:p>
            <a:r>
              <a:rPr lang="en-US" dirty="0" smtClean="0">
                <a:latin typeface="Times New Roman" pitchFamily="18" charset="0"/>
                <a:cs typeface="Times New Roman" pitchFamily="18" charset="0"/>
              </a:rPr>
              <a:t>DATABASE ADMINISTRATION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NOMES: TUYIZERE ABOUDHARI  22RP08043</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49892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Describe oracle memory structures and background processes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sz="1200" dirty="0" smtClean="0">
                <a:latin typeface="Times New Roman" pitchFamily="18" charset="0"/>
                <a:cs typeface="Times New Roman" pitchFamily="18" charset="0"/>
              </a:rPr>
              <a:t>Oracle Memory Structures and Background Processes: A </a:t>
            </a:r>
            <a:r>
              <a:rPr lang="en-US" sz="1200" dirty="0" err="1" smtClean="0">
                <a:latin typeface="Times New Roman" pitchFamily="18" charset="0"/>
                <a:cs typeface="Times New Roman" pitchFamily="18" charset="0"/>
              </a:rPr>
              <a:t>BreakdownOracle</a:t>
            </a:r>
            <a:r>
              <a:rPr lang="en-US" sz="1200" dirty="0" smtClean="0">
                <a:latin typeface="Times New Roman" pitchFamily="18" charset="0"/>
                <a:cs typeface="Times New Roman" pitchFamily="18" charset="0"/>
              </a:rPr>
              <a:t> utilizes memory cleverly to optimize database performance. Two key aspects of this are the memory structures and background processes, which work in tandem to manage data access and operations.</a:t>
            </a:r>
          </a:p>
          <a:p>
            <a:pPr marL="0" indent="0">
              <a:buNone/>
            </a:pPr>
            <a:r>
              <a:rPr lang="en-US" sz="1400" dirty="0" smtClean="0">
                <a:solidFill>
                  <a:srgbClr val="FF0000"/>
                </a:solidFill>
                <a:latin typeface="Times New Roman" pitchFamily="18" charset="0"/>
                <a:cs typeface="Times New Roman" pitchFamily="18" charset="0"/>
              </a:rPr>
              <a:t>Memory Structures</a:t>
            </a:r>
            <a:r>
              <a:rPr lang="en-US" sz="1400" dirty="0" smtClean="0">
                <a:latin typeface="Times New Roman" pitchFamily="18" charset="0"/>
                <a:cs typeface="Times New Roman" pitchFamily="18" charset="0"/>
              </a:rPr>
              <a:t>: System Global Area (SGA): The shared memory pool holding vital information for a single database instance.</a:t>
            </a:r>
          </a:p>
          <a:p>
            <a:r>
              <a:rPr lang="en-US" sz="1400" dirty="0" smtClean="0">
                <a:latin typeface="Times New Roman" pitchFamily="18" charset="0"/>
                <a:cs typeface="Times New Roman" pitchFamily="18" charset="0"/>
              </a:rPr>
              <a:t> It comprises Database Buffer Cache: Stores frequently accessed data blocks, minimizing disk </a:t>
            </a:r>
            <a:r>
              <a:rPr lang="en-US" sz="1400" dirty="0" err="1" smtClean="0">
                <a:latin typeface="Times New Roman" pitchFamily="18" charset="0"/>
                <a:cs typeface="Times New Roman" pitchFamily="18" charset="0"/>
              </a:rPr>
              <a:t>reads.Redo</a:t>
            </a:r>
            <a:r>
              <a:rPr lang="en-US" sz="1400" dirty="0" smtClean="0">
                <a:latin typeface="Times New Roman" pitchFamily="18" charset="0"/>
                <a:cs typeface="Times New Roman" pitchFamily="18" charset="0"/>
              </a:rPr>
              <a:t> Log Buffer: Holds redo entries, ensuring transaction recovery in case of failures.</a:t>
            </a:r>
          </a:p>
          <a:p>
            <a:r>
              <a:rPr lang="en-US" sz="1400" dirty="0" smtClean="0">
                <a:latin typeface="Times New Roman" pitchFamily="18" charset="0"/>
                <a:cs typeface="Times New Roman" pitchFamily="18" charset="0"/>
              </a:rPr>
              <a:t>Shared Pool: Stores parsed SQL statements, dictionary cache, and other frequently used structures.</a:t>
            </a:r>
          </a:p>
          <a:p>
            <a:r>
              <a:rPr lang="en-US" sz="1400" dirty="0" smtClean="0">
                <a:latin typeface="Times New Roman" pitchFamily="18" charset="0"/>
                <a:cs typeface="Times New Roman" pitchFamily="18" charset="0"/>
              </a:rPr>
              <a:t>Large Pool: Allocates memory for large objects like LOBs and CLOBs.</a:t>
            </a:r>
          </a:p>
          <a:p>
            <a:r>
              <a:rPr lang="en-US" sz="1400" dirty="0" smtClean="0">
                <a:latin typeface="Times New Roman" pitchFamily="18" charset="0"/>
                <a:cs typeface="Times New Roman" pitchFamily="18" charset="0"/>
              </a:rPr>
              <a:t>Java Pool: Dedicated memory for Java Virtual Machine used by certain features.</a:t>
            </a:r>
          </a:p>
          <a:p>
            <a:r>
              <a:rPr lang="en-US" sz="1400" dirty="0" smtClean="0">
                <a:latin typeface="Times New Roman" pitchFamily="18" charset="0"/>
                <a:cs typeface="Times New Roman" pitchFamily="18" charset="0"/>
              </a:rPr>
              <a:t>Program Global Area (PGA): Private memory for each user session containing</a:t>
            </a:r>
            <a:r>
              <a:rPr lang="en-US" sz="1400" dirty="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Stack Area: Holds function calls and temporary data during </a:t>
            </a:r>
            <a:r>
              <a:rPr lang="en-US" sz="1400" dirty="0" err="1" smtClean="0">
                <a:latin typeface="Times New Roman" pitchFamily="18" charset="0"/>
                <a:cs typeface="Times New Roman" pitchFamily="18" charset="0"/>
              </a:rPr>
              <a:t>execution.Data</a:t>
            </a:r>
            <a:r>
              <a:rPr lang="en-US" sz="1400" dirty="0" smtClean="0">
                <a:latin typeface="Times New Roman" pitchFamily="18" charset="0"/>
                <a:cs typeface="Times New Roman" pitchFamily="18" charset="0"/>
              </a:rPr>
              <a:t> Area: Stores session-specific information like cursors and private SQL areas.</a:t>
            </a:r>
          </a:p>
          <a:p>
            <a:r>
              <a:rPr lang="en-US" sz="1400" dirty="0" smtClean="0">
                <a:latin typeface="Times New Roman" pitchFamily="18" charset="0"/>
                <a:cs typeface="Times New Roman" pitchFamily="18" charset="0"/>
              </a:rPr>
              <a:t>Sort Areas: Allocated dynamically for sorting operations during queries.</a:t>
            </a:r>
          </a:p>
          <a:p>
            <a:pPr marL="0" indent="0">
              <a:buNone/>
            </a:pPr>
            <a:r>
              <a:rPr lang="en-US" sz="1400" dirty="0" smtClean="0">
                <a:solidFill>
                  <a:srgbClr val="FF0000"/>
                </a:solidFill>
                <a:latin typeface="Times New Roman" pitchFamily="18" charset="0"/>
                <a:cs typeface="Times New Roman" pitchFamily="18" charset="0"/>
              </a:rPr>
              <a:t>Background Processes:</a:t>
            </a:r>
          </a:p>
          <a:p>
            <a:pPr marL="0" indent="0">
              <a:buNone/>
            </a:pPr>
            <a:r>
              <a:rPr lang="en-US" sz="1400" dirty="0" smtClean="0">
                <a:latin typeface="Times New Roman" pitchFamily="18" charset="0"/>
                <a:cs typeface="Times New Roman" pitchFamily="18" charset="0"/>
              </a:rPr>
              <a:t>These continuously running processes handle various database tasks within the </a:t>
            </a:r>
            <a:r>
              <a:rPr lang="en-US" sz="1400" dirty="0" err="1" smtClean="0">
                <a:latin typeface="Times New Roman" pitchFamily="18" charset="0"/>
                <a:cs typeface="Times New Roman" pitchFamily="18" charset="0"/>
              </a:rPr>
              <a:t>instance:Server</a:t>
            </a:r>
            <a:r>
              <a:rPr lang="en-US" sz="1400" dirty="0" smtClean="0">
                <a:latin typeface="Times New Roman" pitchFamily="18" charset="0"/>
                <a:cs typeface="Times New Roman" pitchFamily="18" charset="0"/>
              </a:rPr>
              <a:t> Process (SMON, PMON, DBWR, LGWR, etc.): Each performs specific duties like instance startup/shutdown (SMON), process monitoring (PMON), writing data buffers to disk (DBWR), managing redo logs (LGWR), etc.</a:t>
            </a:r>
          </a:p>
          <a:p>
            <a:r>
              <a:rPr lang="en-US" sz="1400" dirty="0" smtClean="0">
                <a:latin typeface="Times New Roman" pitchFamily="18" charset="0"/>
                <a:cs typeface="Times New Roman" pitchFamily="18" charset="0"/>
              </a:rPr>
              <a:t>Dispatcher Process: Listens for client connections and assigns them to server </a:t>
            </a:r>
            <a:r>
              <a:rPr lang="en-US" sz="1400" dirty="0" err="1" smtClean="0">
                <a:latin typeface="Times New Roman" pitchFamily="18" charset="0"/>
                <a:cs typeface="Times New Roman" pitchFamily="18" charset="0"/>
              </a:rPr>
              <a:t>processes.Archiver</a:t>
            </a:r>
            <a:r>
              <a:rPr lang="en-US" sz="1400" dirty="0" smtClean="0">
                <a:latin typeface="Times New Roman" pitchFamily="18" charset="0"/>
                <a:cs typeface="Times New Roman" pitchFamily="18" charset="0"/>
              </a:rPr>
              <a:t> Process: Periodically copies redo logs to archive </a:t>
            </a:r>
            <a:r>
              <a:rPr lang="en-US" sz="1400" dirty="0" err="1" smtClean="0">
                <a:latin typeface="Times New Roman" pitchFamily="18" charset="0"/>
                <a:cs typeface="Times New Roman" pitchFamily="18" charset="0"/>
              </a:rPr>
              <a:t>storage.Recovery</a:t>
            </a:r>
            <a:r>
              <a:rPr lang="en-US" sz="1400" dirty="0" smtClean="0">
                <a:latin typeface="Times New Roman" pitchFamily="18" charset="0"/>
                <a:cs typeface="Times New Roman" pitchFamily="18" charset="0"/>
              </a:rPr>
              <a:t> Manager (RMAN) Processes: Back up and recover database </a:t>
            </a:r>
            <a:r>
              <a:rPr lang="en-US" sz="1400" dirty="0" err="1" smtClean="0">
                <a:latin typeface="Times New Roman" pitchFamily="18" charset="0"/>
                <a:cs typeface="Times New Roman" pitchFamily="18" charset="0"/>
              </a:rPr>
              <a:t>files.Job</a:t>
            </a:r>
            <a:r>
              <a:rPr lang="en-US" sz="1400" dirty="0" smtClean="0">
                <a:latin typeface="Times New Roman" pitchFamily="18" charset="0"/>
                <a:cs typeface="Times New Roman" pitchFamily="18" charset="0"/>
              </a:rPr>
              <a:t> Queue Processes: Execute scheduled jobs and tasks.</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3619584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Interplay: Background processes constantly interact with the SGA. They read data from the buffer cache, write redo entries to the redo log buffer, and utilize shared pool structures for efficient execution. This continuous interplay ensures smooth database operation, minimizing disk access and optimizing performance.</a:t>
            </a:r>
          </a:p>
          <a:p>
            <a:r>
              <a:rPr lang="en-US" sz="1800" dirty="0" smtClean="0">
                <a:latin typeface="Times New Roman" pitchFamily="18" charset="0"/>
                <a:cs typeface="Times New Roman" pitchFamily="18" charset="0"/>
              </a:rPr>
              <a:t>Additional </a:t>
            </a:r>
            <a:r>
              <a:rPr lang="en-US" sz="1800" dirty="0" err="1" smtClean="0">
                <a:latin typeface="Times New Roman" pitchFamily="18" charset="0"/>
                <a:cs typeface="Times New Roman" pitchFamily="18" charset="0"/>
              </a:rPr>
              <a:t>Points:PGA</a:t>
            </a:r>
            <a:r>
              <a:rPr lang="en-US" sz="1800" dirty="0" smtClean="0">
                <a:latin typeface="Times New Roman" pitchFamily="18" charset="0"/>
                <a:cs typeface="Times New Roman" pitchFamily="18" charset="0"/>
              </a:rPr>
              <a:t> size is dynamic and adapts to user needs.</a:t>
            </a:r>
          </a:p>
          <a:p>
            <a:r>
              <a:rPr lang="en-US" sz="1800" dirty="0" smtClean="0">
                <a:latin typeface="Times New Roman" pitchFamily="18" charset="0"/>
                <a:cs typeface="Times New Roman" pitchFamily="18" charset="0"/>
              </a:rPr>
              <a:t>SGA tuning involves optimizing memory allocation for different components.</a:t>
            </a:r>
          </a:p>
          <a:p>
            <a:pPr marL="0" indent="0">
              <a:buNone/>
            </a:pPr>
            <a:endParaRPr lang="en-US" sz="1800" dirty="0" smtClean="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Monitoring background processes helps identify performance bottlenecks.</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91739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Describe oracle logical and physical storage structures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smtClean="0">
                <a:solidFill>
                  <a:srgbClr val="FF0000"/>
                </a:solidFill>
                <a:latin typeface="Times New Roman" pitchFamily="18" charset="0"/>
                <a:cs typeface="Times New Roman" pitchFamily="18" charset="0"/>
              </a:rPr>
              <a:t>Logical Storage Structures: </a:t>
            </a:r>
            <a:r>
              <a:rPr lang="en-US" sz="2000" dirty="0" smtClean="0">
                <a:latin typeface="Times New Roman" pitchFamily="18" charset="0"/>
                <a:cs typeface="Times New Roman" pitchFamily="18" charset="0"/>
              </a:rPr>
              <a:t>These define how data is organized and accessed within the database, independent of its physical location on disk. Key elements include:</a:t>
            </a:r>
          </a:p>
          <a:p>
            <a:r>
              <a:rPr lang="en-US" sz="2000" dirty="0" smtClean="0">
                <a:latin typeface="Times New Roman" pitchFamily="18" charset="0"/>
                <a:cs typeface="Times New Roman" pitchFamily="18" charset="0"/>
              </a:rPr>
              <a:t>Data Blocks: The smallest unit of data storage, typically fixed in size (e.g., 4KB).</a:t>
            </a:r>
          </a:p>
          <a:p>
            <a:r>
              <a:rPr lang="en-US" sz="2000" dirty="0" smtClean="0">
                <a:latin typeface="Times New Roman" pitchFamily="18" charset="0"/>
                <a:cs typeface="Times New Roman" pitchFamily="18" charset="0"/>
              </a:rPr>
              <a:t>Extents: Contiguous groups of data blocks allocated to a specific segment.</a:t>
            </a:r>
          </a:p>
          <a:p>
            <a:r>
              <a:rPr lang="en-US" sz="2000" dirty="0" smtClean="0">
                <a:latin typeface="Times New Roman" pitchFamily="18" charset="0"/>
                <a:cs typeface="Times New Roman" pitchFamily="18" charset="0"/>
              </a:rPr>
              <a:t>Segments: Collections of related extents, representing database objects like tables, indexes, or LOBs.</a:t>
            </a:r>
          </a:p>
          <a:p>
            <a:r>
              <a:rPr lang="en-US" sz="2000" dirty="0" err="1" smtClean="0">
                <a:latin typeface="Times New Roman" pitchFamily="18" charset="0"/>
                <a:cs typeface="Times New Roman" pitchFamily="18" charset="0"/>
              </a:rPr>
              <a:t>Tablespaces</a:t>
            </a:r>
            <a:r>
              <a:rPr lang="en-US" sz="2000" dirty="0" smtClean="0">
                <a:latin typeface="Times New Roman" pitchFamily="18" charset="0"/>
                <a:cs typeface="Times New Roman" pitchFamily="18" charset="0"/>
              </a:rPr>
              <a:t>: Logical containers holding one or more segments. They group related data for administration and performance optimization.</a:t>
            </a:r>
          </a:p>
          <a:p>
            <a:pPr marL="0" indent="0">
              <a:buNone/>
            </a:pPr>
            <a:r>
              <a:rPr lang="en-US" sz="2000" dirty="0" smtClean="0">
                <a:solidFill>
                  <a:srgbClr val="FF0000"/>
                </a:solidFill>
                <a:latin typeface="Times New Roman" pitchFamily="18" charset="0"/>
                <a:cs typeface="Times New Roman" pitchFamily="18" charset="0"/>
              </a:rPr>
              <a:t>Physical Storage Structures: </a:t>
            </a:r>
            <a:r>
              <a:rPr lang="en-US" sz="2000" dirty="0" smtClean="0">
                <a:latin typeface="Times New Roman" pitchFamily="18" charset="0"/>
                <a:cs typeface="Times New Roman" pitchFamily="18" charset="0"/>
              </a:rPr>
              <a:t>These define the actual location of data on physical storage devices like disks.</a:t>
            </a:r>
          </a:p>
          <a:p>
            <a:r>
              <a:rPr lang="en-US" sz="2000" dirty="0" smtClean="0">
                <a:latin typeface="Times New Roman" pitchFamily="18" charset="0"/>
                <a:cs typeface="Times New Roman" pitchFamily="18" charset="0"/>
              </a:rPr>
              <a:t>Data Files: Operating system files storing data blocks of segments.</a:t>
            </a:r>
          </a:p>
          <a:p>
            <a:r>
              <a:rPr lang="en-US" sz="2000" dirty="0" smtClean="0">
                <a:latin typeface="Times New Roman" pitchFamily="18" charset="0"/>
                <a:cs typeface="Times New Roman" pitchFamily="18" charset="0"/>
              </a:rPr>
              <a:t>Redo Log Files: Record changes made to the database to enable recovery in case of failures.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0546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Control File: Stores critical database information like </a:t>
            </a:r>
            <a:r>
              <a:rPr lang="en-US" sz="1800" dirty="0" err="1" smtClean="0">
                <a:latin typeface="Times New Roman" pitchFamily="18" charset="0"/>
                <a:cs typeface="Times New Roman" pitchFamily="18" charset="0"/>
              </a:rPr>
              <a:t>tablespace</a:t>
            </a:r>
            <a:r>
              <a:rPr lang="en-US" sz="1800" dirty="0" smtClean="0">
                <a:latin typeface="Times New Roman" pitchFamily="18" charset="0"/>
                <a:cs typeface="Times New Roman" pitchFamily="18" charset="0"/>
              </a:rPr>
              <a:t> locations and instance parameters.</a:t>
            </a:r>
          </a:p>
          <a:p>
            <a:r>
              <a:rPr lang="en-US" sz="1800" dirty="0" smtClean="0">
                <a:latin typeface="Times New Roman" pitchFamily="18" charset="0"/>
                <a:cs typeface="Times New Roman" pitchFamily="18" charset="0"/>
              </a:rPr>
              <a:t>Archive Files: Optional storage for historical redo logs.</a:t>
            </a:r>
          </a:p>
          <a:p>
            <a:pPr marL="0" indent="0">
              <a:buNone/>
            </a:pPr>
            <a:r>
              <a:rPr lang="en-US" sz="1800" dirty="0" smtClean="0">
                <a:solidFill>
                  <a:srgbClr val="FF0000"/>
                </a:solidFill>
                <a:latin typeface="Times New Roman" pitchFamily="18" charset="0"/>
                <a:cs typeface="Times New Roman" pitchFamily="18" charset="0"/>
              </a:rPr>
              <a:t>Relationships:</a:t>
            </a:r>
          </a:p>
          <a:p>
            <a:r>
              <a:rPr lang="en-US" sz="1800" dirty="0" smtClean="0">
                <a:latin typeface="Times New Roman" pitchFamily="18" charset="0"/>
                <a:cs typeface="Times New Roman" pitchFamily="18" charset="0"/>
              </a:rPr>
              <a:t>Data blocks in segments reside within extents allocated in </a:t>
            </a:r>
            <a:r>
              <a:rPr lang="en-US" sz="1800" dirty="0" err="1" smtClean="0">
                <a:latin typeface="Times New Roman" pitchFamily="18" charset="0"/>
                <a:cs typeface="Times New Roman" pitchFamily="18" charset="0"/>
              </a:rPr>
              <a:t>tablespaces.Tablespaces</a:t>
            </a:r>
            <a:r>
              <a:rPr lang="en-US" sz="1800" dirty="0" smtClean="0">
                <a:latin typeface="Times New Roman" pitchFamily="18" charset="0"/>
                <a:cs typeface="Times New Roman" pitchFamily="18" charset="0"/>
              </a:rPr>
              <a:t> are stored in data files on physical </a:t>
            </a:r>
            <a:r>
              <a:rPr lang="en-US" sz="1800" dirty="0" err="1" smtClean="0">
                <a:latin typeface="Times New Roman" pitchFamily="18" charset="0"/>
                <a:cs typeface="Times New Roman" pitchFamily="18" charset="0"/>
              </a:rPr>
              <a:t>storage.Redo</a:t>
            </a:r>
            <a:r>
              <a:rPr lang="en-US" sz="1800" dirty="0" smtClean="0">
                <a:latin typeface="Times New Roman" pitchFamily="18" charset="0"/>
                <a:cs typeface="Times New Roman" pitchFamily="18" charset="0"/>
              </a:rPr>
              <a:t> log files and the control file are separate physical entities.</a:t>
            </a:r>
          </a:p>
          <a:p>
            <a:pPr marL="0" indent="0">
              <a:buNone/>
            </a:pPr>
            <a:r>
              <a:rPr lang="en-US" sz="1800" dirty="0" smtClean="0">
                <a:solidFill>
                  <a:srgbClr val="FF0000"/>
                </a:solidFill>
                <a:latin typeface="Times New Roman" pitchFamily="18" charset="0"/>
                <a:cs typeface="Times New Roman" pitchFamily="18" charset="0"/>
              </a:rPr>
              <a:t>Benefits of Separation: </a:t>
            </a:r>
          </a:p>
          <a:p>
            <a:r>
              <a:rPr lang="en-US" sz="1800" dirty="0" smtClean="0">
                <a:latin typeface="Times New Roman" pitchFamily="18" charset="0"/>
                <a:cs typeface="Times New Roman" pitchFamily="18" charset="0"/>
              </a:rPr>
              <a:t>Flexibility: Logical structures can be reorganized or moved without affecting physical files.</a:t>
            </a:r>
          </a:p>
          <a:p>
            <a:r>
              <a:rPr lang="en-US" sz="1800" dirty="0" smtClean="0">
                <a:latin typeface="Times New Roman" pitchFamily="18" charset="0"/>
                <a:cs typeface="Times New Roman" pitchFamily="18" charset="0"/>
              </a:rPr>
              <a:t>Performance Optimization: </a:t>
            </a:r>
            <a:r>
              <a:rPr lang="en-US" sz="1800" dirty="0" err="1" smtClean="0">
                <a:latin typeface="Times New Roman" pitchFamily="18" charset="0"/>
                <a:cs typeface="Times New Roman" pitchFamily="18" charset="0"/>
              </a:rPr>
              <a:t>Tablespaces</a:t>
            </a:r>
            <a:r>
              <a:rPr lang="en-US" sz="1800" dirty="0" smtClean="0">
                <a:latin typeface="Times New Roman" pitchFamily="18" charset="0"/>
                <a:cs typeface="Times New Roman" pitchFamily="18" charset="0"/>
              </a:rPr>
              <a:t> can be placed on different disks for efficient access.</a:t>
            </a:r>
          </a:p>
          <a:p>
            <a:r>
              <a:rPr lang="en-US" sz="1800" dirty="0" smtClean="0">
                <a:latin typeface="Times New Roman" pitchFamily="18" charset="0"/>
                <a:cs typeface="Times New Roman" pitchFamily="18" charset="0"/>
              </a:rPr>
              <a:t>Scalability: Additional storage can be added without affecting logical structures</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Backup and recovery: specific </a:t>
            </a:r>
            <a:r>
              <a:rPr lang="en-US" sz="1800" dirty="0" err="1" smtClean="0">
                <a:latin typeface="Times New Roman" pitchFamily="18" charset="0"/>
                <a:cs typeface="Times New Roman" pitchFamily="18" charset="0"/>
              </a:rPr>
              <a:t>tablespaces</a:t>
            </a:r>
            <a:r>
              <a:rPr lang="en-US" sz="1800" dirty="0" smtClean="0">
                <a:latin typeface="Times New Roman" pitchFamily="18" charset="0"/>
                <a:cs typeface="Times New Roman" pitchFamily="18" charset="0"/>
              </a:rPr>
              <a:t> or segments can be up or recovered.</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8730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latin typeface="Times New Roman" pitchFamily="18" charset="0"/>
                <a:cs typeface="Times New Roman" pitchFamily="18" charset="0"/>
              </a:rPr>
              <a:t>               </a:t>
            </a:r>
          </a:p>
          <a:p>
            <a:pPr marL="0" indent="0">
              <a:buNone/>
            </a:pPr>
            <a:endParaRPr lang="en-US" sz="4400" dirty="0">
              <a:latin typeface="Times New Roman" pitchFamily="18" charset="0"/>
              <a:cs typeface="Times New Roman" pitchFamily="18" charset="0"/>
            </a:endParaRPr>
          </a:p>
          <a:p>
            <a:pPr marL="0" indent="0">
              <a:buNone/>
            </a:pPr>
            <a:r>
              <a:rPr lang="en-US" sz="4400" dirty="0" smtClean="0">
                <a:latin typeface="Times New Roman" pitchFamily="18" charset="0"/>
                <a:cs typeface="Times New Roman" pitchFamily="18" charset="0"/>
              </a:rPr>
              <a:t>                       THANK YOU!!!!</a:t>
            </a:r>
            <a:endParaRPr lang="en-US" sz="4400" dirty="0">
              <a:latin typeface="Times New Roman" pitchFamily="18" charset="0"/>
              <a:cs typeface="Times New Roman" pitchFamily="18" charset="0"/>
            </a:endParaRPr>
          </a:p>
        </p:txBody>
      </p:sp>
    </p:spTree>
    <p:extLst>
      <p:ext uri="{BB962C8B-B14F-4D97-AF65-F5344CB8AC3E}">
        <p14:creationId xmlns:p14="http://schemas.microsoft.com/office/powerpoint/2010/main" val="4142718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TotalTime>
  <Words>190</Words>
  <Application>Microsoft Office PowerPoint</Application>
  <PresentationFormat>On-screen Show (4:3)</PresentationFormat>
  <Paragraphs>58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DATABASE ADMINISTRATION  NOMES: TUYIZERE ABOUDHARI  22RP08043 </vt:lpstr>
      <vt:lpstr>Describe oracle memory structures and background processes</vt:lpstr>
      <vt:lpstr>CONT..</vt:lpstr>
      <vt:lpstr>Describe oracle logical and physical storage structures</vt:lpstr>
      <vt:lpstr>Cont..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WORK</dc:title>
  <dc:creator>David 4K</dc:creator>
  <cp:lastModifiedBy>David 4K</cp:lastModifiedBy>
  <cp:revision>35</cp:revision>
  <dcterms:created xsi:type="dcterms:W3CDTF">2023-08-15T20:55:37Z</dcterms:created>
  <dcterms:modified xsi:type="dcterms:W3CDTF">2024-01-27T21:33:34Z</dcterms:modified>
</cp:coreProperties>
</file>