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71" d="100"/>
          <a:sy n="71" d="100"/>
        </p:scale>
        <p:origin x="-113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8FB4E356-9134-41BB-ABCF-660837864EB2}" type="datetimeFigureOut">
              <a:rPr lang="ar-EG" smtClean="0"/>
              <a:t>03/11/1445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2DB5FC5-0B13-48AB-BA23-7BC6675C829A}" type="slidenum">
              <a:rPr lang="ar-EG" smtClean="0"/>
              <a:t>‹#›</a:t>
            </a:fld>
            <a:endParaRPr lang="ar-EG"/>
          </a:p>
        </p:txBody>
      </p:sp>
    </p:spTree>
    <p:extLst>
      <p:ext uri="{BB962C8B-B14F-4D97-AF65-F5344CB8AC3E}">
        <p14:creationId xmlns:p14="http://schemas.microsoft.com/office/powerpoint/2010/main" val="373730067"/>
      </p:ext>
    </p:extLst>
  </p:cSld>
  <p:clrMapOvr>
    <a:masterClrMapping/>
  </p:clrMapOvr>
  <p:transition spd="slow">
    <p:cover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8FB4E356-9134-41BB-ABCF-660837864EB2}" type="datetimeFigureOut">
              <a:rPr lang="ar-EG" smtClean="0"/>
              <a:t>03/11/1445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2DB5FC5-0B13-48AB-BA23-7BC6675C829A}" type="slidenum">
              <a:rPr lang="ar-EG" smtClean="0"/>
              <a:t>‹#›</a:t>
            </a:fld>
            <a:endParaRPr lang="ar-EG"/>
          </a:p>
        </p:txBody>
      </p:sp>
    </p:spTree>
    <p:extLst>
      <p:ext uri="{BB962C8B-B14F-4D97-AF65-F5344CB8AC3E}">
        <p14:creationId xmlns:p14="http://schemas.microsoft.com/office/powerpoint/2010/main" val="2469473724"/>
      </p:ext>
    </p:extLst>
  </p:cSld>
  <p:clrMapOvr>
    <a:masterClrMapping/>
  </p:clrMapOvr>
  <p:transition spd="slow">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8FB4E356-9134-41BB-ABCF-660837864EB2}" type="datetimeFigureOut">
              <a:rPr lang="ar-EG" smtClean="0"/>
              <a:t>03/11/1445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2DB5FC5-0B13-48AB-BA23-7BC6675C829A}" type="slidenum">
              <a:rPr lang="ar-EG" smtClean="0"/>
              <a:t>‹#›</a:t>
            </a:fld>
            <a:endParaRPr lang="ar-EG"/>
          </a:p>
        </p:txBody>
      </p:sp>
    </p:spTree>
    <p:extLst>
      <p:ext uri="{BB962C8B-B14F-4D97-AF65-F5344CB8AC3E}">
        <p14:creationId xmlns:p14="http://schemas.microsoft.com/office/powerpoint/2010/main" val="2164346330"/>
      </p:ext>
    </p:extLst>
  </p:cSld>
  <p:clrMapOvr>
    <a:masterClrMapping/>
  </p:clrMapOvr>
  <p:transition spd="slow">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8FB4E356-9134-41BB-ABCF-660837864EB2}" type="datetimeFigureOut">
              <a:rPr lang="ar-EG" smtClean="0"/>
              <a:t>03/11/1445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2DB5FC5-0B13-48AB-BA23-7BC6675C829A}" type="slidenum">
              <a:rPr lang="ar-EG" smtClean="0"/>
              <a:t>‹#›</a:t>
            </a:fld>
            <a:endParaRPr lang="ar-EG"/>
          </a:p>
        </p:txBody>
      </p:sp>
    </p:spTree>
    <p:extLst>
      <p:ext uri="{BB962C8B-B14F-4D97-AF65-F5344CB8AC3E}">
        <p14:creationId xmlns:p14="http://schemas.microsoft.com/office/powerpoint/2010/main" val="1994135804"/>
      </p:ext>
    </p:extLst>
  </p:cSld>
  <p:clrMapOvr>
    <a:masterClrMapping/>
  </p:clrMapOvr>
  <p:transition spd="slow">
    <p:cover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B4E356-9134-41BB-ABCF-660837864EB2}" type="datetimeFigureOut">
              <a:rPr lang="ar-EG" smtClean="0"/>
              <a:t>03/11/1445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2DB5FC5-0B13-48AB-BA23-7BC6675C829A}" type="slidenum">
              <a:rPr lang="ar-EG" smtClean="0"/>
              <a:t>‹#›</a:t>
            </a:fld>
            <a:endParaRPr lang="ar-EG"/>
          </a:p>
        </p:txBody>
      </p:sp>
    </p:spTree>
    <p:extLst>
      <p:ext uri="{BB962C8B-B14F-4D97-AF65-F5344CB8AC3E}">
        <p14:creationId xmlns:p14="http://schemas.microsoft.com/office/powerpoint/2010/main" val="3663515050"/>
      </p:ext>
    </p:extLst>
  </p:cSld>
  <p:clrMapOvr>
    <a:masterClrMapping/>
  </p:clrMapOvr>
  <p:transition spd="slow">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8FB4E356-9134-41BB-ABCF-660837864EB2}" type="datetimeFigureOut">
              <a:rPr lang="ar-EG" smtClean="0"/>
              <a:t>03/11/1445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62DB5FC5-0B13-48AB-BA23-7BC6675C829A}" type="slidenum">
              <a:rPr lang="ar-EG" smtClean="0"/>
              <a:t>‹#›</a:t>
            </a:fld>
            <a:endParaRPr lang="ar-EG"/>
          </a:p>
        </p:txBody>
      </p:sp>
    </p:spTree>
    <p:extLst>
      <p:ext uri="{BB962C8B-B14F-4D97-AF65-F5344CB8AC3E}">
        <p14:creationId xmlns:p14="http://schemas.microsoft.com/office/powerpoint/2010/main" val="3573916255"/>
      </p:ext>
    </p:extLst>
  </p:cSld>
  <p:clrMapOvr>
    <a:masterClrMapping/>
  </p:clrMapOvr>
  <p:transition spd="slow">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8FB4E356-9134-41BB-ABCF-660837864EB2}" type="datetimeFigureOut">
              <a:rPr lang="ar-EG" smtClean="0"/>
              <a:t>03/11/1445</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62DB5FC5-0B13-48AB-BA23-7BC6675C829A}" type="slidenum">
              <a:rPr lang="ar-EG" smtClean="0"/>
              <a:t>‹#›</a:t>
            </a:fld>
            <a:endParaRPr lang="ar-EG"/>
          </a:p>
        </p:txBody>
      </p:sp>
    </p:spTree>
    <p:extLst>
      <p:ext uri="{BB962C8B-B14F-4D97-AF65-F5344CB8AC3E}">
        <p14:creationId xmlns:p14="http://schemas.microsoft.com/office/powerpoint/2010/main" val="1124213016"/>
      </p:ext>
    </p:extLst>
  </p:cSld>
  <p:clrMapOvr>
    <a:masterClrMapping/>
  </p:clrMapOvr>
  <p:transition spd="slow">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p>
            <a:fld id="{8FB4E356-9134-41BB-ABCF-660837864EB2}" type="datetimeFigureOut">
              <a:rPr lang="ar-EG" smtClean="0"/>
              <a:t>03/11/1445</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62DB5FC5-0B13-48AB-BA23-7BC6675C829A}" type="slidenum">
              <a:rPr lang="ar-EG" smtClean="0"/>
              <a:t>‹#›</a:t>
            </a:fld>
            <a:endParaRPr lang="ar-EG"/>
          </a:p>
        </p:txBody>
      </p:sp>
    </p:spTree>
    <p:extLst>
      <p:ext uri="{BB962C8B-B14F-4D97-AF65-F5344CB8AC3E}">
        <p14:creationId xmlns:p14="http://schemas.microsoft.com/office/powerpoint/2010/main" val="3612195565"/>
      </p:ext>
    </p:extLst>
  </p:cSld>
  <p:clrMapOvr>
    <a:masterClrMapping/>
  </p:clrMapOvr>
  <p:transition spd="slow">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4E356-9134-41BB-ABCF-660837864EB2}" type="datetimeFigureOut">
              <a:rPr lang="ar-EG" smtClean="0"/>
              <a:t>03/11/1445</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62DB5FC5-0B13-48AB-BA23-7BC6675C829A}" type="slidenum">
              <a:rPr lang="ar-EG" smtClean="0"/>
              <a:t>‹#›</a:t>
            </a:fld>
            <a:endParaRPr lang="ar-EG"/>
          </a:p>
        </p:txBody>
      </p:sp>
    </p:spTree>
    <p:extLst>
      <p:ext uri="{BB962C8B-B14F-4D97-AF65-F5344CB8AC3E}">
        <p14:creationId xmlns:p14="http://schemas.microsoft.com/office/powerpoint/2010/main" val="561488194"/>
      </p:ext>
    </p:extLst>
  </p:cSld>
  <p:clrMapOvr>
    <a:masterClrMapping/>
  </p:clrMapOvr>
  <p:transition spd="slow">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B4E356-9134-41BB-ABCF-660837864EB2}" type="datetimeFigureOut">
              <a:rPr lang="ar-EG" smtClean="0"/>
              <a:t>03/11/1445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62DB5FC5-0B13-48AB-BA23-7BC6675C829A}" type="slidenum">
              <a:rPr lang="ar-EG" smtClean="0"/>
              <a:t>‹#›</a:t>
            </a:fld>
            <a:endParaRPr lang="ar-EG"/>
          </a:p>
        </p:txBody>
      </p:sp>
    </p:spTree>
    <p:extLst>
      <p:ext uri="{BB962C8B-B14F-4D97-AF65-F5344CB8AC3E}">
        <p14:creationId xmlns:p14="http://schemas.microsoft.com/office/powerpoint/2010/main" val="3256742727"/>
      </p:ext>
    </p:extLst>
  </p:cSld>
  <p:clrMapOvr>
    <a:masterClrMapping/>
  </p:clrMapOvr>
  <p:transition spd="slow">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B4E356-9134-41BB-ABCF-660837864EB2}" type="datetimeFigureOut">
              <a:rPr lang="ar-EG" smtClean="0"/>
              <a:t>03/11/1445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62DB5FC5-0B13-48AB-BA23-7BC6675C829A}" type="slidenum">
              <a:rPr lang="ar-EG" smtClean="0"/>
              <a:t>‹#›</a:t>
            </a:fld>
            <a:endParaRPr lang="ar-EG"/>
          </a:p>
        </p:txBody>
      </p:sp>
    </p:spTree>
    <p:extLst>
      <p:ext uri="{BB962C8B-B14F-4D97-AF65-F5344CB8AC3E}">
        <p14:creationId xmlns:p14="http://schemas.microsoft.com/office/powerpoint/2010/main" val="685655180"/>
      </p:ext>
    </p:extLst>
  </p:cSld>
  <p:clrMapOvr>
    <a:masterClrMapping/>
  </p:clrMapOvr>
  <p:transition spd="slow">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FB4E356-9134-41BB-ABCF-660837864EB2}" type="datetimeFigureOut">
              <a:rPr lang="ar-EG" smtClean="0"/>
              <a:t>03/11/1445</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2DB5FC5-0B13-48AB-BA23-7BC6675C829A}" type="slidenum">
              <a:rPr lang="ar-EG" smtClean="0"/>
              <a:t>‹#›</a:t>
            </a:fld>
            <a:endParaRPr lang="ar-EG"/>
          </a:p>
        </p:txBody>
      </p:sp>
    </p:spTree>
    <p:extLst>
      <p:ext uri="{BB962C8B-B14F-4D97-AF65-F5344CB8AC3E}">
        <p14:creationId xmlns:p14="http://schemas.microsoft.com/office/powerpoint/2010/main" val="1023037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dir="r"/>
  </p:transition>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1" y="-11705"/>
            <a:ext cx="9144000" cy="6858000"/>
          </a:xfrm>
          <a:prstGeom prst="rect">
            <a:avLst/>
          </a:prstGeom>
        </p:spPr>
      </p:pic>
      <p:sp>
        <p:nvSpPr>
          <p:cNvPr id="2" name="Title 1"/>
          <p:cNvSpPr>
            <a:spLocks noGrp="1"/>
          </p:cNvSpPr>
          <p:nvPr>
            <p:ph type="ctrTitle"/>
          </p:nvPr>
        </p:nvSpPr>
        <p:spPr>
          <a:xfrm>
            <a:off x="395536" y="2693987"/>
            <a:ext cx="8496944" cy="1743125"/>
          </a:xfrm>
        </p:spPr>
        <p:txBody>
          <a:bodyPr>
            <a:normAutofit/>
          </a:bodyPr>
          <a:lstStyle/>
          <a:p>
            <a:r>
              <a:rPr lang="en-US" sz="4800" b="1" dirty="0" smtClean="0">
                <a:solidFill>
                  <a:schemeClr val="bg1"/>
                </a:solidFill>
                <a:latin typeface="Algerian" pitchFamily="82" charset="0"/>
              </a:rPr>
              <a:t>Airport Management </a:t>
            </a:r>
            <a:r>
              <a:rPr lang="ar-EG" sz="4800" b="1" dirty="0" smtClean="0">
                <a:solidFill>
                  <a:schemeClr val="bg1"/>
                </a:solidFill>
                <a:latin typeface="Algerian" pitchFamily="82" charset="0"/>
              </a:rPr>
              <a:t/>
            </a:r>
            <a:br>
              <a:rPr lang="ar-EG" sz="4800" b="1" dirty="0" smtClean="0">
                <a:solidFill>
                  <a:schemeClr val="bg1"/>
                </a:solidFill>
                <a:latin typeface="Algerian" pitchFamily="82" charset="0"/>
              </a:rPr>
            </a:br>
            <a:r>
              <a:rPr lang="en-US" sz="4800" b="1" dirty="0" smtClean="0">
                <a:solidFill>
                  <a:schemeClr val="bg1"/>
                </a:solidFill>
                <a:latin typeface="Algerian" pitchFamily="82" charset="0"/>
              </a:rPr>
              <a:t>Systems</a:t>
            </a:r>
            <a:endParaRPr lang="ar-EG" sz="4800" b="1" dirty="0">
              <a:solidFill>
                <a:schemeClr val="bg1"/>
              </a:solidFill>
              <a:latin typeface="Algerian" pitchFamily="82" charset="0"/>
            </a:endParaRPr>
          </a:p>
        </p:txBody>
      </p:sp>
      <p:pic>
        <p:nvPicPr>
          <p:cNvPr id="1028" name="Picture 4" descr="C:\Users\El-Masria\Downloads\photo_5906483027855392871_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88640"/>
            <a:ext cx="2140708" cy="15841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1520" y="4941168"/>
            <a:ext cx="9030435" cy="1292662"/>
          </a:xfrm>
          <a:prstGeom prst="rect">
            <a:avLst/>
          </a:prstGeom>
          <a:noFill/>
        </p:spPr>
        <p:txBody>
          <a:bodyPr wrap="square" rtlCol="1">
            <a:spAutoFit/>
          </a:bodyPr>
          <a:lstStyle/>
          <a:p>
            <a:pPr algn="l"/>
            <a:r>
              <a:rPr lang="en-US" sz="2400" b="1" dirty="0" smtClean="0">
                <a:solidFill>
                  <a:schemeClr val="bg1"/>
                </a:solidFill>
                <a:latin typeface="Arial Black" pitchFamily="34" charset="0"/>
              </a:rPr>
              <a:t>Prepared By:</a:t>
            </a:r>
          </a:p>
          <a:p>
            <a:pPr algn="l"/>
            <a:r>
              <a:rPr lang="en-US" dirty="0" smtClean="0">
                <a:solidFill>
                  <a:schemeClr val="bg1"/>
                </a:solidFill>
                <a:latin typeface="Arial Black" pitchFamily="34" charset="0"/>
              </a:rPr>
              <a:t>Mohamed </a:t>
            </a:r>
            <a:r>
              <a:rPr lang="en-US" dirty="0" err="1" smtClean="0">
                <a:solidFill>
                  <a:schemeClr val="bg1"/>
                </a:solidFill>
                <a:latin typeface="Arial Black" pitchFamily="34" charset="0"/>
              </a:rPr>
              <a:t>Hesham</a:t>
            </a:r>
            <a:r>
              <a:rPr lang="en-US" dirty="0" smtClean="0">
                <a:solidFill>
                  <a:schemeClr val="bg1"/>
                </a:solidFill>
                <a:latin typeface="Arial Black" pitchFamily="34" charset="0"/>
              </a:rPr>
              <a:t> Abo </a:t>
            </a:r>
            <a:r>
              <a:rPr lang="en-US" dirty="0" err="1" smtClean="0">
                <a:solidFill>
                  <a:schemeClr val="bg1"/>
                </a:solidFill>
                <a:latin typeface="Arial Black" pitchFamily="34" charset="0"/>
              </a:rPr>
              <a:t>Elkher</a:t>
            </a:r>
            <a:r>
              <a:rPr lang="en-US" dirty="0" smtClean="0">
                <a:solidFill>
                  <a:schemeClr val="bg1"/>
                </a:solidFill>
                <a:latin typeface="Arial Black" pitchFamily="34" charset="0"/>
              </a:rPr>
              <a:t>                    </a:t>
            </a:r>
            <a:r>
              <a:rPr lang="en-US" dirty="0" err="1" smtClean="0">
                <a:solidFill>
                  <a:schemeClr val="bg1"/>
                </a:solidFill>
                <a:latin typeface="Arial Black" pitchFamily="34" charset="0"/>
              </a:rPr>
              <a:t>Ezz</a:t>
            </a:r>
            <a:r>
              <a:rPr lang="en-US" dirty="0" smtClean="0">
                <a:solidFill>
                  <a:schemeClr val="bg1"/>
                </a:solidFill>
                <a:latin typeface="Arial Black" pitchFamily="34" charset="0"/>
              </a:rPr>
              <a:t> </a:t>
            </a:r>
            <a:r>
              <a:rPr lang="en-US" dirty="0" err="1" smtClean="0">
                <a:solidFill>
                  <a:schemeClr val="bg1"/>
                </a:solidFill>
                <a:latin typeface="Arial Black" pitchFamily="34" charset="0"/>
              </a:rPr>
              <a:t>Eldin</a:t>
            </a:r>
            <a:r>
              <a:rPr lang="en-US" dirty="0" smtClean="0">
                <a:solidFill>
                  <a:schemeClr val="bg1"/>
                </a:solidFill>
                <a:latin typeface="Arial Black" pitchFamily="34" charset="0"/>
              </a:rPr>
              <a:t> </a:t>
            </a:r>
            <a:r>
              <a:rPr lang="en-US" dirty="0" err="1" smtClean="0">
                <a:solidFill>
                  <a:schemeClr val="bg1"/>
                </a:solidFill>
                <a:latin typeface="Arial Black" pitchFamily="34" charset="0"/>
              </a:rPr>
              <a:t>Shiref</a:t>
            </a:r>
            <a:endParaRPr lang="en-US" dirty="0" smtClean="0">
              <a:solidFill>
                <a:schemeClr val="bg1"/>
              </a:solidFill>
              <a:latin typeface="Arial Black" pitchFamily="34" charset="0"/>
            </a:endParaRPr>
          </a:p>
          <a:p>
            <a:pPr algn="l"/>
            <a:r>
              <a:rPr lang="en-US" dirty="0" smtClean="0">
                <a:solidFill>
                  <a:schemeClr val="bg1"/>
                </a:solidFill>
                <a:latin typeface="Arial Black" pitchFamily="34" charset="0"/>
              </a:rPr>
              <a:t>Ibrahim </a:t>
            </a:r>
            <a:r>
              <a:rPr lang="en-US" dirty="0" err="1" smtClean="0">
                <a:solidFill>
                  <a:schemeClr val="bg1"/>
                </a:solidFill>
                <a:latin typeface="Arial Black" pitchFamily="34" charset="0"/>
              </a:rPr>
              <a:t>Nafea</a:t>
            </a:r>
            <a:r>
              <a:rPr lang="en-US" dirty="0" smtClean="0">
                <a:solidFill>
                  <a:schemeClr val="bg1"/>
                </a:solidFill>
                <a:latin typeface="Arial Black" pitchFamily="34" charset="0"/>
              </a:rPr>
              <a:t>                                              </a:t>
            </a:r>
            <a:r>
              <a:rPr lang="en-US" dirty="0" err="1" smtClean="0">
                <a:solidFill>
                  <a:schemeClr val="bg1"/>
                </a:solidFill>
                <a:latin typeface="Arial Black" pitchFamily="34" charset="0"/>
              </a:rPr>
              <a:t>Abdallah</a:t>
            </a:r>
            <a:r>
              <a:rPr lang="en-US" dirty="0" smtClean="0">
                <a:solidFill>
                  <a:schemeClr val="bg1"/>
                </a:solidFill>
                <a:latin typeface="Arial Black" pitchFamily="34" charset="0"/>
              </a:rPr>
              <a:t> </a:t>
            </a:r>
            <a:r>
              <a:rPr lang="en-US" dirty="0" err="1" smtClean="0">
                <a:solidFill>
                  <a:schemeClr val="bg1"/>
                </a:solidFill>
                <a:latin typeface="Arial Black" pitchFamily="34" charset="0"/>
              </a:rPr>
              <a:t>Hamdy</a:t>
            </a:r>
            <a:r>
              <a:rPr lang="en-US" dirty="0" smtClean="0">
                <a:solidFill>
                  <a:schemeClr val="bg1"/>
                </a:solidFill>
                <a:latin typeface="Arial Black" pitchFamily="34" charset="0"/>
              </a:rPr>
              <a:t> </a:t>
            </a:r>
            <a:r>
              <a:rPr lang="en-US" dirty="0" err="1" smtClean="0">
                <a:solidFill>
                  <a:schemeClr val="bg1"/>
                </a:solidFill>
                <a:latin typeface="Arial Black" pitchFamily="34" charset="0"/>
              </a:rPr>
              <a:t>Braya</a:t>
            </a:r>
            <a:endParaRPr lang="en-US" dirty="0" smtClean="0">
              <a:solidFill>
                <a:schemeClr val="bg1"/>
              </a:solidFill>
              <a:latin typeface="Arial Black" pitchFamily="34" charset="0"/>
            </a:endParaRPr>
          </a:p>
          <a:p>
            <a:pPr algn="l"/>
            <a:r>
              <a:rPr lang="en-US" dirty="0" err="1" smtClean="0">
                <a:solidFill>
                  <a:schemeClr val="bg1"/>
                </a:solidFill>
                <a:latin typeface="Arial Black" pitchFamily="34" charset="0"/>
              </a:rPr>
              <a:t>Hesham</a:t>
            </a:r>
            <a:r>
              <a:rPr lang="en-US" dirty="0" smtClean="0">
                <a:solidFill>
                  <a:schemeClr val="bg1"/>
                </a:solidFill>
                <a:latin typeface="Arial Black" pitchFamily="34" charset="0"/>
              </a:rPr>
              <a:t> </a:t>
            </a:r>
            <a:r>
              <a:rPr lang="en-US" dirty="0" err="1" smtClean="0">
                <a:solidFill>
                  <a:schemeClr val="bg1"/>
                </a:solidFill>
                <a:latin typeface="Arial Black" pitchFamily="34" charset="0"/>
              </a:rPr>
              <a:t>Hesham</a:t>
            </a:r>
            <a:r>
              <a:rPr lang="en-US" dirty="0" smtClean="0">
                <a:solidFill>
                  <a:schemeClr val="bg1"/>
                </a:solidFill>
                <a:latin typeface="Arial Black" pitchFamily="34" charset="0"/>
              </a:rPr>
              <a:t> </a:t>
            </a:r>
            <a:r>
              <a:rPr lang="en-US" dirty="0" err="1" smtClean="0">
                <a:solidFill>
                  <a:schemeClr val="bg1"/>
                </a:solidFill>
                <a:latin typeface="Arial Black" pitchFamily="34" charset="0"/>
              </a:rPr>
              <a:t>Elazeby</a:t>
            </a:r>
            <a:r>
              <a:rPr lang="en-US" dirty="0" smtClean="0">
                <a:solidFill>
                  <a:schemeClr val="bg1"/>
                </a:solidFill>
                <a:latin typeface="Arial Black" pitchFamily="34" charset="0"/>
              </a:rPr>
              <a:t>                            </a:t>
            </a:r>
            <a:r>
              <a:rPr lang="en-US" dirty="0" err="1" smtClean="0">
                <a:solidFill>
                  <a:schemeClr val="bg1"/>
                </a:solidFill>
                <a:latin typeface="Arial Black" pitchFamily="34" charset="0"/>
              </a:rPr>
              <a:t>Mohmaed</a:t>
            </a:r>
            <a:r>
              <a:rPr lang="en-US" dirty="0" smtClean="0">
                <a:solidFill>
                  <a:schemeClr val="bg1"/>
                </a:solidFill>
                <a:latin typeface="Arial Black" pitchFamily="34" charset="0"/>
              </a:rPr>
              <a:t> </a:t>
            </a:r>
            <a:r>
              <a:rPr lang="en-US" dirty="0" err="1" smtClean="0">
                <a:solidFill>
                  <a:schemeClr val="bg1"/>
                </a:solidFill>
                <a:latin typeface="Arial Black" pitchFamily="34" charset="0"/>
              </a:rPr>
              <a:t>Hesham</a:t>
            </a:r>
            <a:r>
              <a:rPr lang="en-US" dirty="0" smtClean="0">
                <a:solidFill>
                  <a:schemeClr val="bg1"/>
                </a:solidFill>
                <a:latin typeface="Arial Black" pitchFamily="34" charset="0"/>
              </a:rPr>
              <a:t> </a:t>
            </a:r>
            <a:r>
              <a:rPr lang="en-US" dirty="0" err="1" smtClean="0">
                <a:solidFill>
                  <a:schemeClr val="bg1"/>
                </a:solidFill>
                <a:latin typeface="Arial Black" pitchFamily="34" charset="0"/>
              </a:rPr>
              <a:t>Elzahar</a:t>
            </a:r>
            <a:endParaRPr lang="ar-EG" dirty="0">
              <a:solidFill>
                <a:schemeClr val="bg1"/>
              </a:solidFill>
              <a:latin typeface="Arial Black" pitchFamily="34" charset="0"/>
            </a:endParaRPr>
          </a:p>
        </p:txBody>
      </p:sp>
    </p:spTree>
    <p:extLst>
      <p:ext uri="{BB962C8B-B14F-4D97-AF65-F5344CB8AC3E}">
        <p14:creationId xmlns:p14="http://schemas.microsoft.com/office/powerpoint/2010/main" val="2326570783"/>
      </p:ext>
    </p:extLst>
  </p:cSld>
  <p:clrMapOvr>
    <a:masterClrMapping/>
  </p:clrMapOvr>
  <p:transition spd="slow">
    <p:cover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761" y="116632"/>
            <a:ext cx="8712968" cy="6832640"/>
          </a:xfrm>
          <a:prstGeom prst="rect">
            <a:avLst/>
          </a:prstGeom>
          <a:noFill/>
        </p:spPr>
        <p:txBody>
          <a:bodyPr wrap="square" rtlCol="1">
            <a:spAutoFit/>
          </a:bodyPr>
          <a:lstStyle/>
          <a:p>
            <a:pPr algn="l"/>
            <a:r>
              <a:rPr lang="en-US" sz="2000" b="1" dirty="0" smtClean="0">
                <a:solidFill>
                  <a:schemeClr val="bg1"/>
                </a:solidFill>
                <a:latin typeface="+mj-lt"/>
              </a:rPr>
              <a:t>-Usability:</a:t>
            </a:r>
          </a:p>
          <a:p>
            <a:pPr algn="l"/>
            <a:r>
              <a:rPr lang="en-US" dirty="0" smtClean="0">
                <a:solidFill>
                  <a:schemeClr val="bg1"/>
                </a:solidFill>
              </a:rPr>
              <a:t>   </a:t>
            </a:r>
            <a:r>
              <a:rPr lang="en-US" b="1" dirty="0" smtClean="0">
                <a:solidFill>
                  <a:schemeClr val="bg1"/>
                </a:solidFill>
              </a:rPr>
              <a:t>- Requirement: </a:t>
            </a:r>
            <a:r>
              <a:rPr lang="en-US" dirty="0" smtClean="0">
                <a:solidFill>
                  <a:schemeClr val="bg1"/>
                </a:solidFill>
              </a:rPr>
              <a:t>The AMS user interface should be intuitive and user-friendly, requiring minimal training for airport staff and passengers.</a:t>
            </a:r>
          </a:p>
          <a:p>
            <a:pPr algn="l"/>
            <a:r>
              <a:rPr lang="en-US" dirty="0" smtClean="0">
                <a:solidFill>
                  <a:schemeClr val="bg1"/>
                </a:solidFill>
              </a:rPr>
              <a:t>   </a:t>
            </a:r>
            <a:r>
              <a:rPr lang="en-US" b="1" dirty="0" smtClean="0">
                <a:solidFill>
                  <a:schemeClr val="bg1"/>
                </a:solidFill>
              </a:rPr>
              <a:t>- Explanation: </a:t>
            </a:r>
            <a:r>
              <a:rPr lang="en-US" dirty="0" smtClean="0">
                <a:solidFill>
                  <a:schemeClr val="bg1"/>
                </a:solidFill>
              </a:rPr>
              <a:t>The system should feature clear navigation, intuitive controls, and informative feedback messages to facilitate ease of use and enhance user satisfaction.</a:t>
            </a:r>
          </a:p>
          <a:p>
            <a:pPr algn="l"/>
            <a:endParaRPr lang="en-US" dirty="0" smtClean="0">
              <a:solidFill>
                <a:schemeClr val="bg1"/>
              </a:solidFill>
            </a:endParaRPr>
          </a:p>
          <a:p>
            <a:pPr algn="l"/>
            <a:r>
              <a:rPr lang="en-US" sz="2000" b="1" dirty="0">
                <a:solidFill>
                  <a:schemeClr val="bg1"/>
                </a:solidFill>
                <a:latin typeface="+mj-lt"/>
              </a:rPr>
              <a:t>-</a:t>
            </a:r>
            <a:r>
              <a:rPr lang="en-US" sz="2000" b="1" dirty="0" smtClean="0">
                <a:solidFill>
                  <a:schemeClr val="bg1"/>
                </a:solidFill>
                <a:latin typeface="+mj-lt"/>
              </a:rPr>
              <a:t>Scalability:</a:t>
            </a:r>
          </a:p>
          <a:p>
            <a:pPr algn="l"/>
            <a:r>
              <a:rPr lang="en-US" dirty="0" smtClean="0">
                <a:solidFill>
                  <a:schemeClr val="bg1"/>
                </a:solidFill>
              </a:rPr>
              <a:t>   </a:t>
            </a:r>
            <a:r>
              <a:rPr lang="en-US" b="1" dirty="0" smtClean="0">
                <a:solidFill>
                  <a:schemeClr val="bg1"/>
                </a:solidFill>
              </a:rPr>
              <a:t>- Requirement: </a:t>
            </a:r>
            <a:r>
              <a:rPr lang="en-US" dirty="0" smtClean="0">
                <a:solidFill>
                  <a:schemeClr val="bg1"/>
                </a:solidFill>
              </a:rPr>
              <a:t>The AMS architecture should be scalable to accommodate future growth in passenger volumes and operational complexity.</a:t>
            </a:r>
          </a:p>
          <a:p>
            <a:pPr algn="l"/>
            <a:r>
              <a:rPr lang="en-US" dirty="0" smtClean="0">
                <a:solidFill>
                  <a:schemeClr val="bg1"/>
                </a:solidFill>
              </a:rPr>
              <a:t> </a:t>
            </a:r>
            <a:r>
              <a:rPr lang="en-US" b="1" dirty="0" smtClean="0">
                <a:solidFill>
                  <a:schemeClr val="bg1"/>
                </a:solidFill>
              </a:rPr>
              <a:t>  - Explanation: </a:t>
            </a:r>
            <a:r>
              <a:rPr lang="en-US" dirty="0" smtClean="0">
                <a:solidFill>
                  <a:schemeClr val="bg1"/>
                </a:solidFill>
              </a:rPr>
              <a:t>The system should be designed to scale horizontally or vertically to handle increased demand without requiring significant reconfiguration or performance degradation.</a:t>
            </a:r>
          </a:p>
          <a:p>
            <a:pPr algn="l"/>
            <a:r>
              <a:rPr lang="en-US" sz="2000" b="1" dirty="0">
                <a:solidFill>
                  <a:schemeClr val="bg1"/>
                </a:solidFill>
              </a:rPr>
              <a:t>-</a:t>
            </a:r>
            <a:r>
              <a:rPr lang="en-US" sz="2000" b="1" dirty="0" smtClean="0">
                <a:solidFill>
                  <a:schemeClr val="bg1"/>
                </a:solidFill>
              </a:rPr>
              <a:t>Interoperability:</a:t>
            </a:r>
          </a:p>
          <a:p>
            <a:pPr algn="l"/>
            <a:r>
              <a:rPr lang="en-US" dirty="0" smtClean="0">
                <a:solidFill>
                  <a:schemeClr val="bg1"/>
                </a:solidFill>
              </a:rPr>
              <a:t>   </a:t>
            </a:r>
            <a:r>
              <a:rPr lang="en-US" b="1" dirty="0" smtClean="0">
                <a:solidFill>
                  <a:schemeClr val="bg1"/>
                </a:solidFill>
              </a:rPr>
              <a:t>- Requirement: </a:t>
            </a:r>
            <a:r>
              <a:rPr lang="en-US" dirty="0" smtClean="0">
                <a:solidFill>
                  <a:schemeClr val="bg1"/>
                </a:solidFill>
              </a:rPr>
              <a:t>The AMS should support interoperability with existing airport infrastructure and third-party systems, such as airline reservation systems and security databases.</a:t>
            </a:r>
          </a:p>
          <a:p>
            <a:pPr algn="l"/>
            <a:r>
              <a:rPr lang="en-US" dirty="0" smtClean="0">
                <a:solidFill>
                  <a:schemeClr val="bg1"/>
                </a:solidFill>
              </a:rPr>
              <a:t>   </a:t>
            </a:r>
            <a:r>
              <a:rPr lang="en-US" b="1" dirty="0" smtClean="0">
                <a:solidFill>
                  <a:schemeClr val="bg1"/>
                </a:solidFill>
              </a:rPr>
              <a:t>- Explanation: </a:t>
            </a:r>
            <a:r>
              <a:rPr lang="en-US" dirty="0" smtClean="0">
                <a:solidFill>
                  <a:schemeClr val="bg1"/>
                </a:solidFill>
              </a:rPr>
              <a:t>The system should be able to exchange data seamlessly with external systems using standardized protocols or APIs, enabling smooth integration and data sharing across the airport ecosystem.</a:t>
            </a:r>
          </a:p>
          <a:p>
            <a:pPr algn="l"/>
            <a:r>
              <a:rPr lang="en-US" dirty="0" smtClean="0">
                <a:solidFill>
                  <a:schemeClr val="bg1"/>
                </a:solidFill>
              </a:rPr>
              <a:t>By delineating both functional and non-functional requirements, airport authorities and system developers can ensure that the Airport Management System meets the diverse needs and expectations of stakeholders while adhering to industry standards and best practices. These requirements serve as a blueprint for the design, development, and implementation of an AMS that drives efficiency, enhances safety.</a:t>
            </a:r>
            <a:endParaRPr lang="en-US" dirty="0">
              <a:solidFill>
                <a:schemeClr val="bg1"/>
              </a:solidFill>
            </a:endParaRPr>
          </a:p>
        </p:txBody>
      </p:sp>
    </p:spTree>
    <p:extLst>
      <p:ext uri="{BB962C8B-B14F-4D97-AF65-F5344CB8AC3E}">
        <p14:creationId xmlns:p14="http://schemas.microsoft.com/office/powerpoint/2010/main" val="323316261"/>
      </p:ext>
    </p:extLst>
  </p:cSld>
  <p:clrMapOvr>
    <a:masterClrMapping/>
  </p:clrMapOvr>
  <p:transition spd="slow">
    <p:cover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96197"/>
            <a:ext cx="7992888" cy="646331"/>
          </a:xfrm>
          <a:prstGeom prst="rect">
            <a:avLst/>
          </a:prstGeom>
          <a:noFill/>
        </p:spPr>
        <p:txBody>
          <a:bodyPr wrap="square" rtlCol="1">
            <a:spAutoFit/>
          </a:bodyPr>
          <a:lstStyle/>
          <a:p>
            <a:pPr algn="l"/>
            <a:r>
              <a:rPr lang="en-US" sz="3600" b="1" dirty="0" smtClean="0">
                <a:solidFill>
                  <a:schemeClr val="bg1"/>
                </a:solidFill>
                <a:latin typeface="+mj-lt"/>
              </a:rPr>
              <a:t>Example for use case Diagram:</a:t>
            </a:r>
            <a:endParaRPr lang="ar-EG" sz="3600" b="1" dirty="0">
              <a:solidFill>
                <a:schemeClr val="bg1"/>
              </a:solidFill>
              <a:latin typeface="+mj-lt"/>
            </a:endParaRPr>
          </a:p>
        </p:txBody>
      </p:sp>
      <p:pic>
        <p:nvPicPr>
          <p:cNvPr id="2050" name="Picture 2" descr="C:\Users\El-Masria\Downloads\photo_5904361240996726240_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24744"/>
            <a:ext cx="7200800" cy="554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20903"/>
      </p:ext>
    </p:extLst>
  </p:cSld>
  <p:clrMapOvr>
    <a:masterClrMapping/>
  </p:clrMapOvr>
  <p:transition spd="slow">
    <p:cover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8280920" cy="646331"/>
          </a:xfrm>
          <a:prstGeom prst="rect">
            <a:avLst/>
          </a:prstGeom>
          <a:noFill/>
        </p:spPr>
        <p:txBody>
          <a:bodyPr wrap="square" rtlCol="1">
            <a:spAutoFit/>
          </a:bodyPr>
          <a:lstStyle/>
          <a:p>
            <a:pPr algn="l"/>
            <a:r>
              <a:rPr lang="en-US" sz="3600" b="1" dirty="0" smtClean="0">
                <a:solidFill>
                  <a:schemeClr val="bg1"/>
                </a:solidFill>
                <a:latin typeface="+mj-lt"/>
              </a:rPr>
              <a:t>EXAMPLE FOR CLASS DIAGRAM:</a:t>
            </a:r>
            <a:endParaRPr lang="ar-EG" sz="3600" b="1" dirty="0">
              <a:solidFill>
                <a:schemeClr val="bg1"/>
              </a:solidFill>
              <a:latin typeface="+mj-lt"/>
            </a:endParaRPr>
          </a:p>
        </p:txBody>
      </p:sp>
      <p:pic>
        <p:nvPicPr>
          <p:cNvPr id="3074" name="Picture 2" descr="C:\Users\El-Masria\Downloads\photo_5904361240996726241_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2776"/>
            <a:ext cx="8640960" cy="4536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59128"/>
      </p:ext>
    </p:extLst>
  </p:cSld>
  <p:clrMapOvr>
    <a:masterClrMapping/>
  </p:clrMapOvr>
  <p:transition spd="slow">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El-Masria\Downloads\photo_5904361240996726243_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5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821255"/>
      </p:ext>
    </p:extLst>
  </p:cSld>
  <p:clrMapOvr>
    <a:masterClrMapping/>
  </p:clrMapOvr>
  <p:transition spd="slow">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734171"/>
      </p:ext>
    </p:extLst>
  </p:cSld>
  <p:clrMapOvr>
    <a:masterClrMapping/>
  </p:clrMapOvr>
  <p:transition spd="slow">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283152" cy="994122"/>
          </a:xfrm>
        </p:spPr>
        <p:txBody>
          <a:bodyPr>
            <a:normAutofit/>
          </a:bodyPr>
          <a:lstStyle/>
          <a:p>
            <a:pPr algn="l"/>
            <a:r>
              <a:rPr lang="en-US" sz="3600" dirty="0" smtClean="0">
                <a:solidFill>
                  <a:schemeClr val="bg1"/>
                </a:solidFill>
                <a:latin typeface="Arial Black" pitchFamily="34" charset="0"/>
              </a:rPr>
              <a:t>Problem Definition:</a:t>
            </a:r>
            <a:r>
              <a:rPr lang="en-US" sz="3600" dirty="0" smtClean="0"/>
              <a:t>:</a:t>
            </a:r>
            <a:endParaRPr lang="ar-EG" sz="3600" dirty="0"/>
          </a:p>
        </p:txBody>
      </p:sp>
      <p:sp>
        <p:nvSpPr>
          <p:cNvPr id="4" name="TextBox 3"/>
          <p:cNvSpPr txBox="1"/>
          <p:nvPr/>
        </p:nvSpPr>
        <p:spPr>
          <a:xfrm>
            <a:off x="107504" y="1196752"/>
            <a:ext cx="8712968" cy="4524315"/>
          </a:xfrm>
          <a:prstGeom prst="rect">
            <a:avLst/>
          </a:prstGeom>
          <a:noFill/>
        </p:spPr>
        <p:txBody>
          <a:bodyPr wrap="square" rtlCol="1">
            <a:spAutoFit/>
          </a:bodyPr>
          <a:lstStyle/>
          <a:p>
            <a:pPr algn="l"/>
            <a:r>
              <a:rPr lang="en-US" dirty="0" smtClean="0"/>
              <a:t> </a:t>
            </a:r>
            <a:r>
              <a:rPr lang="en-US" sz="3200" dirty="0" smtClean="0">
                <a:solidFill>
                  <a:schemeClr val="bg1"/>
                </a:solidFill>
              </a:rPr>
              <a:t>aviation industry faces challenges in efficiently managing airport operations, including passenger flow, flight scheduling, and security measures. Manual processes often lead to inefficiencies, delays, and safety concerns. Therefore, the objective of implementing an Airport Management System (AMS) is to automate and streamline airport operations to enhance efficiency, safety, and passenger experience.</a:t>
            </a:r>
            <a:endParaRPr lang="ar-EG" dirty="0">
              <a:solidFill>
                <a:schemeClr val="bg1"/>
              </a:solidFill>
            </a:endParaRPr>
          </a:p>
        </p:txBody>
      </p:sp>
    </p:spTree>
    <p:extLst>
      <p:ext uri="{BB962C8B-B14F-4D97-AF65-F5344CB8AC3E}">
        <p14:creationId xmlns:p14="http://schemas.microsoft.com/office/powerpoint/2010/main" val="505103922"/>
      </p:ext>
    </p:extLst>
  </p:cSld>
  <p:clrMapOvr>
    <a:masterClrMapping/>
  </p:clrMapOvr>
  <p:transition spd="slow">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latin typeface="Arial Black" pitchFamily="34" charset="0"/>
              </a:rPr>
              <a:t>Project Objectives</a:t>
            </a:r>
            <a:r>
              <a:rPr lang="en-US" dirty="0" smtClean="0">
                <a:solidFill>
                  <a:schemeClr val="bg1"/>
                </a:solidFill>
              </a:rPr>
              <a:t>:</a:t>
            </a:r>
            <a:endParaRPr lang="ar-EG" dirty="0"/>
          </a:p>
        </p:txBody>
      </p:sp>
      <p:sp>
        <p:nvSpPr>
          <p:cNvPr id="5" name="TextBox 4"/>
          <p:cNvSpPr txBox="1"/>
          <p:nvPr/>
        </p:nvSpPr>
        <p:spPr>
          <a:xfrm>
            <a:off x="251520" y="1412776"/>
            <a:ext cx="8712968" cy="4524315"/>
          </a:xfrm>
          <a:prstGeom prst="rect">
            <a:avLst/>
          </a:prstGeom>
          <a:noFill/>
        </p:spPr>
        <p:txBody>
          <a:bodyPr wrap="square" rtlCol="1">
            <a:spAutoFit/>
          </a:bodyPr>
          <a:lstStyle/>
          <a:p>
            <a:pPr algn="l"/>
            <a:r>
              <a:rPr lang="en-US" sz="2400" dirty="0" smtClean="0">
                <a:solidFill>
                  <a:schemeClr val="bg1"/>
                </a:solidFill>
                <a:cs typeface="+mj-cs"/>
              </a:rPr>
              <a:t>1. Automate Passenger Processes: Implement self-service kiosks and online check-in to reduce queuing times and improve passenger flow.</a:t>
            </a:r>
          </a:p>
          <a:p>
            <a:pPr algn="l"/>
            <a:r>
              <a:rPr lang="en-US" sz="2400" dirty="0" smtClean="0">
                <a:solidFill>
                  <a:schemeClr val="bg1"/>
                </a:solidFill>
                <a:cs typeface="+mj-cs"/>
              </a:rPr>
              <a:t>2. Optimize Flight Operations: Develop a system to efficiently manage flight schedules, gate assignments, and aircraft movements to minimize delays.</a:t>
            </a:r>
          </a:p>
          <a:p>
            <a:pPr algn="l"/>
            <a:r>
              <a:rPr lang="en-US" sz="2400" dirty="0" smtClean="0">
                <a:solidFill>
                  <a:schemeClr val="bg1"/>
                </a:solidFill>
                <a:cs typeface="+mj-cs"/>
              </a:rPr>
              <a:t>3. Enhance Security Measures: Integrate advanced security systems to screen passengers, luggage, and cargo for prohibited items and ensure regulatory compliance.</a:t>
            </a:r>
          </a:p>
          <a:p>
            <a:pPr algn="l"/>
            <a:r>
              <a:rPr lang="en-US" sz="2400" dirty="0" smtClean="0">
                <a:solidFill>
                  <a:schemeClr val="bg1"/>
                </a:solidFill>
                <a:cs typeface="+mj-cs"/>
              </a:rPr>
              <a:t>4. Improve Resource Allocation: Utilize AMS to optimize the allocation of airport resources such as gates, check-in counters, and ground handling equipment based on real-time demand.</a:t>
            </a:r>
          </a:p>
        </p:txBody>
      </p:sp>
    </p:spTree>
    <p:extLst>
      <p:ext uri="{BB962C8B-B14F-4D97-AF65-F5344CB8AC3E}">
        <p14:creationId xmlns:p14="http://schemas.microsoft.com/office/powerpoint/2010/main" val="1561328775"/>
      </p:ext>
    </p:extLst>
  </p:cSld>
  <p:clrMapOvr>
    <a:masterClrMapping/>
  </p:clrMapOvr>
  <p:transition spd="slow">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11823"/>
            <a:ext cx="8856984" cy="4647426"/>
          </a:xfrm>
          <a:prstGeom prst="rect">
            <a:avLst/>
          </a:prstGeom>
          <a:noFill/>
        </p:spPr>
        <p:txBody>
          <a:bodyPr wrap="square" rtlCol="1">
            <a:spAutoFit/>
          </a:bodyPr>
          <a:lstStyle/>
          <a:p>
            <a:pPr algn="l"/>
            <a:r>
              <a:rPr lang="en-US" sz="3200" dirty="0" smtClean="0">
                <a:solidFill>
                  <a:schemeClr val="bg1"/>
                </a:solidFill>
              </a:rPr>
              <a:t>5. Enhance Passenger Experience: Implement features such as flight status updates, way finding assistance, and Personalized </a:t>
            </a:r>
            <a:r>
              <a:rPr lang="en-US" sz="3200" dirty="0" err="1" smtClean="0">
                <a:solidFill>
                  <a:schemeClr val="bg1"/>
                </a:solidFill>
              </a:rPr>
              <a:t>servies</a:t>
            </a:r>
            <a:r>
              <a:rPr lang="en-US" sz="3200" dirty="0">
                <a:solidFill>
                  <a:schemeClr val="bg1"/>
                </a:solidFill>
              </a:rPr>
              <a:t> </a:t>
            </a:r>
            <a:r>
              <a:rPr lang="en-US" sz="3200" dirty="0" smtClean="0">
                <a:solidFill>
                  <a:schemeClr val="bg1"/>
                </a:solidFill>
              </a:rPr>
              <a:t>to improve overall passenger satisfaction. </a:t>
            </a:r>
          </a:p>
          <a:p>
            <a:pPr algn="l"/>
            <a:endParaRPr lang="en-US" sz="2000" dirty="0" smtClean="0">
              <a:solidFill>
                <a:schemeClr val="bg1"/>
              </a:solidFill>
            </a:endParaRPr>
          </a:p>
          <a:p>
            <a:pPr algn="l"/>
            <a:endParaRPr lang="en-US" sz="2000" dirty="0">
              <a:solidFill>
                <a:schemeClr val="bg1"/>
              </a:solidFill>
            </a:endParaRPr>
          </a:p>
          <a:p>
            <a:pPr algn="l"/>
            <a:r>
              <a:rPr lang="en-US" sz="3200" dirty="0" smtClean="0">
                <a:solidFill>
                  <a:schemeClr val="bg1"/>
                </a:solidFill>
              </a:rPr>
              <a:t>By addressing these objectives, the AMS aims to transform airport operations, enhance safety and security, and improve the overall passenger experience.</a:t>
            </a:r>
            <a:endParaRPr lang="en-US" sz="3200" dirty="0">
              <a:solidFill>
                <a:schemeClr val="bg1"/>
              </a:solidFill>
            </a:endParaRPr>
          </a:p>
        </p:txBody>
      </p:sp>
    </p:spTree>
    <p:extLst>
      <p:ext uri="{BB962C8B-B14F-4D97-AF65-F5344CB8AC3E}">
        <p14:creationId xmlns:p14="http://schemas.microsoft.com/office/powerpoint/2010/main" val="3055644133"/>
      </p:ext>
    </p:extLst>
  </p:cSld>
  <p:clrMapOvr>
    <a:masterClrMapping/>
  </p:clrMapOvr>
  <p:transition spd="slow">
    <p:cover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32048"/>
            <a:ext cx="8856984" cy="6863417"/>
          </a:xfrm>
          <a:prstGeom prst="rect">
            <a:avLst/>
          </a:prstGeom>
          <a:noFill/>
        </p:spPr>
        <p:txBody>
          <a:bodyPr wrap="square" rtlCol="1">
            <a:spAutoFit/>
          </a:bodyPr>
          <a:lstStyle/>
          <a:p>
            <a:pPr algn="l"/>
            <a:r>
              <a:rPr lang="en-US" sz="4400" b="1" dirty="0" smtClean="0">
                <a:solidFill>
                  <a:schemeClr val="bg1"/>
                </a:solidFill>
                <a:latin typeface="+mj-lt"/>
              </a:rPr>
              <a:t>Introduction:</a:t>
            </a:r>
          </a:p>
          <a:p>
            <a:pPr algn="l"/>
            <a:r>
              <a:rPr lang="en-US" dirty="0" smtClean="0">
                <a:solidFill>
                  <a:schemeClr val="bg1"/>
                </a:solidFill>
              </a:rPr>
              <a:t>The aviation industry stands at the forefront of modern transportation, connecting people and goods across the globe with unprecedented speed and efficiency. At the heart of this industry lies the airport, a bustling hub of activity where countless processes must seamlessly synchronize to ensure the safe and timely arrival and departure of flights. However, the complexities of managing airport operations, coupled with ever-increasing passenger volumes and stringent security requirements, present significant challenges to airport authorities and stakeholders.</a:t>
            </a:r>
          </a:p>
          <a:p>
            <a:pPr algn="l"/>
            <a:endParaRPr lang="en-US" dirty="0" smtClean="0">
              <a:solidFill>
                <a:schemeClr val="bg1"/>
              </a:solidFill>
            </a:endParaRPr>
          </a:p>
          <a:p>
            <a:pPr algn="l"/>
            <a:r>
              <a:rPr lang="en-US" dirty="0" smtClean="0">
                <a:solidFill>
                  <a:schemeClr val="bg1"/>
                </a:solidFill>
              </a:rPr>
              <a:t>In response to these challenges, the concept of Airport Management Systems (AMS) has emerged as a transformative solution poised to revolutionize the way airports operate. An AMS represents a comprehensive software ecosystem designed to automate and optimize a myriad of processes within the airport environment, ranging from passenger check-in to baggage handling, flight scheduling, security management, and more. By leveraging cutting-edge technology and data-driven insights, AMS empowers airport authorities to enhance efficiency, improve safety standards, and elevate the overall passenger experience.</a:t>
            </a:r>
          </a:p>
          <a:p>
            <a:pPr algn="l"/>
            <a:r>
              <a:rPr lang="en-US" dirty="0" smtClean="0">
                <a:solidFill>
                  <a:schemeClr val="bg1"/>
                </a:solidFill>
              </a:rPr>
              <a:t>The implementation of an AMS is driven by a myriad of factors, including the need to streamline operations, reduce costs, and comply with stringent regulatory standards imposed by aviation authorities. Moreover, the ever-evolving landscape of the aviation industry, characterized by dynamic passenger demands and rapid technological advancements, underscores the imperative for airports to embrace innovative solutions </a:t>
            </a:r>
            <a:r>
              <a:rPr lang="ar-EG" dirty="0" smtClean="0">
                <a:solidFill>
                  <a:schemeClr val="bg1"/>
                </a:solidFill>
              </a:rPr>
              <a:t>  </a:t>
            </a:r>
            <a:r>
              <a:rPr lang="en-US" dirty="0" smtClean="0">
                <a:solidFill>
                  <a:schemeClr val="bg1"/>
                </a:solidFill>
              </a:rPr>
              <a:t>that can adapt to</a:t>
            </a:r>
          </a:p>
          <a:p>
            <a:pPr algn="l"/>
            <a:r>
              <a:rPr lang="en-US" dirty="0" smtClean="0">
                <a:solidFill>
                  <a:schemeClr val="bg1"/>
                </a:solidFill>
              </a:rPr>
              <a:t>changing needs and deliver sustainable performance</a:t>
            </a:r>
            <a:r>
              <a:rPr lang="en-US" sz="2000" dirty="0" smtClean="0">
                <a:solidFill>
                  <a:schemeClr val="bg1"/>
                </a:solidFill>
              </a:rPr>
              <a:t>.</a:t>
            </a:r>
          </a:p>
          <a:p>
            <a:pPr algn="l"/>
            <a:endParaRPr lang="en-US" sz="2000" dirty="0" smtClean="0">
              <a:solidFill>
                <a:schemeClr val="bg1"/>
              </a:solidFill>
            </a:endParaRPr>
          </a:p>
        </p:txBody>
      </p:sp>
    </p:spTree>
    <p:extLst>
      <p:ext uri="{BB962C8B-B14F-4D97-AF65-F5344CB8AC3E}">
        <p14:creationId xmlns:p14="http://schemas.microsoft.com/office/powerpoint/2010/main" val="3440738214"/>
      </p:ext>
    </p:extLst>
  </p:cSld>
  <p:clrMapOvr>
    <a:masterClrMapping/>
  </p:clrMapOvr>
  <p:transition spd="slow">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332656"/>
            <a:ext cx="8568952" cy="4708981"/>
          </a:xfrm>
          <a:prstGeom prst="rect">
            <a:avLst/>
          </a:prstGeom>
          <a:noFill/>
        </p:spPr>
        <p:txBody>
          <a:bodyPr wrap="square" rtlCol="1">
            <a:spAutoFit/>
          </a:bodyPr>
          <a:lstStyle/>
          <a:p>
            <a:pPr algn="l"/>
            <a:r>
              <a:rPr lang="en-US" sz="2000" dirty="0" smtClean="0">
                <a:solidFill>
                  <a:schemeClr val="bg1"/>
                </a:solidFill>
              </a:rPr>
              <a:t>Against this backdrop, this report seeks to explore the concept of Airport Management Systems in depth, examining their functionalities, benefits, and challenges. By providing a comprehensive overview of AMS, this report aims to elucidate the pivotal role that these systems play in modernizing airport operations and shaping the future of the aviation industry. Through critical analysis and insightful discussion, we endeavor to unravel the complexities of AMS and shed light on its transformative potential in redefining the way airports are managed and operated.</a:t>
            </a:r>
          </a:p>
          <a:p>
            <a:pPr algn="l"/>
            <a:endParaRPr lang="en-US" sz="2000" dirty="0" smtClean="0">
              <a:solidFill>
                <a:schemeClr val="bg1"/>
              </a:solidFill>
            </a:endParaRPr>
          </a:p>
          <a:p>
            <a:pPr algn="l"/>
            <a:r>
              <a:rPr lang="en-US" sz="2000" dirty="0" smtClean="0">
                <a:solidFill>
                  <a:schemeClr val="bg1"/>
                </a:solidFill>
              </a:rPr>
              <a:t>As we embark on this journey to unravel the intricacies of Airport Management Systems, it is essential to recognize the profound impact that these systems have on the aviation ecosystem. From optimizing resource allocation to enhancing security measures and elevating the passenger experience, AMS represents a paradigm shift in airport management, signaling a new era of efficiency, innovation, and excellence in the skies.</a:t>
            </a:r>
            <a:endParaRPr lang="en-US" sz="2000" dirty="0">
              <a:solidFill>
                <a:schemeClr val="bg1"/>
              </a:solidFill>
            </a:endParaRPr>
          </a:p>
        </p:txBody>
      </p:sp>
    </p:spTree>
    <p:extLst>
      <p:ext uri="{BB962C8B-B14F-4D97-AF65-F5344CB8AC3E}">
        <p14:creationId xmlns:p14="http://schemas.microsoft.com/office/powerpoint/2010/main" val="1066192931"/>
      </p:ext>
    </p:extLst>
  </p:cSld>
  <p:clrMapOvr>
    <a:masterClrMapping/>
  </p:clrMapOvr>
  <p:transition spd="slow">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188640"/>
            <a:ext cx="8856984" cy="1077218"/>
          </a:xfrm>
          <a:prstGeom prst="rect">
            <a:avLst/>
          </a:prstGeom>
          <a:noFill/>
        </p:spPr>
        <p:txBody>
          <a:bodyPr wrap="square" rtlCol="1">
            <a:spAutoFit/>
          </a:bodyPr>
          <a:lstStyle/>
          <a:p>
            <a:pPr algn="l"/>
            <a:r>
              <a:rPr lang="en-US" sz="3200" b="1" dirty="0" smtClean="0">
                <a:solidFill>
                  <a:schemeClr val="bg1"/>
                </a:solidFill>
                <a:latin typeface="+mj-lt"/>
              </a:rPr>
              <a:t>Functional and Non-Functional Requirements of Airport Management Systems:</a:t>
            </a:r>
            <a:endParaRPr lang="ar-EG" sz="3200" b="1" dirty="0">
              <a:solidFill>
                <a:schemeClr val="bg1"/>
              </a:solidFill>
              <a:latin typeface="+mj-lt"/>
            </a:endParaRPr>
          </a:p>
        </p:txBody>
      </p:sp>
      <p:sp>
        <p:nvSpPr>
          <p:cNvPr id="6" name="TextBox 5"/>
          <p:cNvSpPr txBox="1"/>
          <p:nvPr/>
        </p:nvSpPr>
        <p:spPr>
          <a:xfrm>
            <a:off x="179512" y="1272336"/>
            <a:ext cx="8856984" cy="6093976"/>
          </a:xfrm>
          <a:prstGeom prst="rect">
            <a:avLst/>
          </a:prstGeom>
          <a:noFill/>
        </p:spPr>
        <p:txBody>
          <a:bodyPr wrap="square" rtlCol="1">
            <a:spAutoFit/>
          </a:bodyPr>
          <a:lstStyle/>
          <a:p>
            <a:pPr algn="l"/>
            <a:r>
              <a:rPr lang="en-US" sz="2400" b="1" dirty="0" smtClean="0">
                <a:solidFill>
                  <a:schemeClr val="bg1"/>
                </a:solidFill>
                <a:latin typeface="+mj-lt"/>
              </a:rPr>
              <a:t>1-Functional Requirements:</a:t>
            </a:r>
          </a:p>
          <a:p>
            <a:pPr algn="l"/>
            <a:r>
              <a:rPr lang="en-US" dirty="0" smtClean="0">
                <a:solidFill>
                  <a:schemeClr val="bg1"/>
                </a:solidFill>
              </a:rPr>
              <a:t>Functional requirements define the specific functionalities and capabilities that the Airport Management System (AMS) must possess to meet the needs of airport stakeholders and ensure smooth operations. These requirements are essential for the system to perform its intended tasks effectively. Below are examples of functional requirements with corresponding explanations:</a:t>
            </a:r>
          </a:p>
          <a:p>
            <a:pPr algn="l"/>
            <a:endParaRPr lang="en-US" sz="1600" dirty="0" smtClean="0">
              <a:solidFill>
                <a:schemeClr val="bg1"/>
              </a:solidFill>
            </a:endParaRPr>
          </a:p>
          <a:p>
            <a:pPr algn="l"/>
            <a:r>
              <a:rPr lang="en-US" sz="2000" b="1" dirty="0">
                <a:solidFill>
                  <a:schemeClr val="bg1"/>
                </a:solidFill>
                <a:latin typeface="+mj-lt"/>
              </a:rPr>
              <a:t>-</a:t>
            </a:r>
            <a:r>
              <a:rPr lang="en-US" sz="2000" b="1" dirty="0" smtClean="0">
                <a:solidFill>
                  <a:schemeClr val="bg1"/>
                </a:solidFill>
                <a:latin typeface="+mj-lt"/>
              </a:rPr>
              <a:t>Passenger Check-In:</a:t>
            </a:r>
          </a:p>
          <a:p>
            <a:pPr algn="l"/>
            <a:r>
              <a:rPr lang="en-US" dirty="0" smtClean="0">
                <a:solidFill>
                  <a:schemeClr val="bg1"/>
                </a:solidFill>
              </a:rPr>
              <a:t>   </a:t>
            </a:r>
            <a:r>
              <a:rPr lang="en-US" b="1" dirty="0" smtClean="0">
                <a:solidFill>
                  <a:schemeClr val="bg1"/>
                </a:solidFill>
              </a:rPr>
              <a:t>- Requirement: </a:t>
            </a:r>
            <a:r>
              <a:rPr lang="en-US" dirty="0" smtClean="0">
                <a:solidFill>
                  <a:schemeClr val="bg1"/>
                </a:solidFill>
              </a:rPr>
              <a:t>The AMS should provide self-service kiosks and online check-in functionality for passengers.</a:t>
            </a:r>
          </a:p>
          <a:p>
            <a:pPr algn="l"/>
            <a:r>
              <a:rPr lang="en-US" dirty="0" smtClean="0">
                <a:solidFill>
                  <a:schemeClr val="bg1"/>
                </a:solidFill>
              </a:rPr>
              <a:t>   </a:t>
            </a:r>
            <a:r>
              <a:rPr lang="en-US" b="1" dirty="0" smtClean="0">
                <a:solidFill>
                  <a:schemeClr val="bg1"/>
                </a:solidFill>
              </a:rPr>
              <a:t>- Explanation: </a:t>
            </a:r>
            <a:r>
              <a:rPr lang="en-US" dirty="0" smtClean="0">
                <a:solidFill>
                  <a:schemeClr val="bg1"/>
                </a:solidFill>
              </a:rPr>
              <a:t>Passengers should be able to check-in for their flights using self-service kiosks or online platforms, reducing queuing times and enhancing convenience.</a:t>
            </a:r>
          </a:p>
          <a:p>
            <a:pPr algn="l"/>
            <a:endParaRPr lang="en-US" sz="1600" dirty="0" smtClean="0">
              <a:solidFill>
                <a:schemeClr val="bg1"/>
              </a:solidFill>
            </a:endParaRPr>
          </a:p>
          <a:p>
            <a:pPr algn="l"/>
            <a:r>
              <a:rPr lang="en-US" sz="2000" b="1" dirty="0" smtClean="0">
                <a:solidFill>
                  <a:schemeClr val="bg1"/>
                </a:solidFill>
              </a:rPr>
              <a:t> </a:t>
            </a:r>
            <a:r>
              <a:rPr lang="en-US" sz="2000" b="1" dirty="0" smtClean="0">
                <a:solidFill>
                  <a:schemeClr val="bg1"/>
                </a:solidFill>
                <a:latin typeface="+mj-lt"/>
              </a:rPr>
              <a:t>-Flight Scheduling:</a:t>
            </a:r>
          </a:p>
          <a:p>
            <a:pPr algn="l"/>
            <a:r>
              <a:rPr lang="en-US" sz="1600" dirty="0" smtClean="0">
                <a:solidFill>
                  <a:schemeClr val="bg1"/>
                </a:solidFill>
              </a:rPr>
              <a:t>   </a:t>
            </a:r>
            <a:r>
              <a:rPr lang="en-US" b="1" dirty="0" smtClean="0">
                <a:solidFill>
                  <a:schemeClr val="bg1"/>
                </a:solidFill>
              </a:rPr>
              <a:t>- Requirement: </a:t>
            </a:r>
            <a:r>
              <a:rPr lang="en-US" dirty="0" smtClean="0">
                <a:solidFill>
                  <a:schemeClr val="bg1"/>
                </a:solidFill>
              </a:rPr>
              <a:t>The AMS must support the scheduling and management of flight arrivals and departures.</a:t>
            </a:r>
          </a:p>
          <a:p>
            <a:pPr algn="l"/>
            <a:r>
              <a:rPr lang="en-US" dirty="0" smtClean="0">
                <a:solidFill>
                  <a:schemeClr val="bg1"/>
                </a:solidFill>
              </a:rPr>
              <a:t>   </a:t>
            </a:r>
            <a:r>
              <a:rPr lang="en-US" b="1" dirty="0" smtClean="0">
                <a:solidFill>
                  <a:schemeClr val="bg1"/>
                </a:solidFill>
              </a:rPr>
              <a:t>- Explanation: </a:t>
            </a:r>
            <a:r>
              <a:rPr lang="en-US" dirty="0" smtClean="0">
                <a:solidFill>
                  <a:schemeClr val="bg1"/>
                </a:solidFill>
              </a:rPr>
              <a:t>The system should allow airport authorities to input and manage flight schedules, allocate gates, and update departure/arrival statuses in real-time to ensure efficient use of airport resources.</a:t>
            </a:r>
          </a:p>
          <a:p>
            <a:pPr algn="l"/>
            <a:endParaRPr lang="en-US" dirty="0" smtClean="0">
              <a:solidFill>
                <a:schemeClr val="bg1"/>
              </a:solidFill>
            </a:endParaRPr>
          </a:p>
          <a:p>
            <a:pPr algn="l"/>
            <a:endParaRPr lang="en-US" sz="1600" dirty="0" smtClean="0">
              <a:solidFill>
                <a:schemeClr val="bg1"/>
              </a:solidFill>
            </a:endParaRPr>
          </a:p>
        </p:txBody>
      </p:sp>
    </p:spTree>
    <p:extLst>
      <p:ext uri="{BB962C8B-B14F-4D97-AF65-F5344CB8AC3E}">
        <p14:creationId xmlns:p14="http://schemas.microsoft.com/office/powerpoint/2010/main" val="2613765739"/>
      </p:ext>
    </p:extLst>
  </p:cSld>
  <p:clrMapOvr>
    <a:masterClrMapping/>
  </p:clrMapOvr>
  <p:transition spd="slow">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16632"/>
            <a:ext cx="8784976" cy="7140416"/>
          </a:xfrm>
          <a:prstGeom prst="rect">
            <a:avLst/>
          </a:prstGeom>
          <a:noFill/>
        </p:spPr>
        <p:txBody>
          <a:bodyPr wrap="square" rtlCol="1">
            <a:spAutoFit/>
          </a:bodyPr>
          <a:lstStyle/>
          <a:p>
            <a:pPr algn="l"/>
            <a:r>
              <a:rPr lang="en-US" sz="2000" b="1" dirty="0">
                <a:solidFill>
                  <a:schemeClr val="bg1"/>
                </a:solidFill>
                <a:latin typeface="+mj-lt"/>
              </a:rPr>
              <a:t>-</a:t>
            </a:r>
            <a:r>
              <a:rPr lang="en-US" sz="2000" b="1" dirty="0" smtClean="0">
                <a:solidFill>
                  <a:schemeClr val="bg1"/>
                </a:solidFill>
                <a:latin typeface="+mj-lt"/>
              </a:rPr>
              <a:t>Baggage Handling:</a:t>
            </a:r>
          </a:p>
          <a:p>
            <a:pPr algn="l"/>
            <a:r>
              <a:rPr lang="en-US" dirty="0" smtClean="0">
                <a:solidFill>
                  <a:schemeClr val="bg1"/>
                </a:solidFill>
              </a:rPr>
              <a:t>   </a:t>
            </a:r>
            <a:r>
              <a:rPr lang="en-US" b="1" dirty="0" smtClean="0">
                <a:solidFill>
                  <a:schemeClr val="bg1"/>
                </a:solidFill>
              </a:rPr>
              <a:t>- Requirement: </a:t>
            </a:r>
            <a:r>
              <a:rPr lang="en-US" dirty="0" smtClean="0">
                <a:solidFill>
                  <a:schemeClr val="bg1"/>
                </a:solidFill>
              </a:rPr>
              <a:t>The AMS should track the movement of baggage from check-in to loading onto aircraft and delivery at the destination.</a:t>
            </a:r>
          </a:p>
          <a:p>
            <a:pPr algn="l"/>
            <a:r>
              <a:rPr lang="en-US" dirty="0" smtClean="0">
                <a:solidFill>
                  <a:schemeClr val="bg1"/>
                </a:solidFill>
              </a:rPr>
              <a:t>   </a:t>
            </a:r>
            <a:r>
              <a:rPr lang="en-US" b="1" dirty="0" smtClean="0">
                <a:solidFill>
                  <a:schemeClr val="bg1"/>
                </a:solidFill>
              </a:rPr>
              <a:t>- Explanation: </a:t>
            </a:r>
            <a:r>
              <a:rPr lang="en-US" dirty="0" smtClean="0">
                <a:solidFill>
                  <a:schemeClr val="bg1"/>
                </a:solidFill>
              </a:rPr>
              <a:t>The system should use barcode scanning or RFID technology to monitor the location of baggage throughout the handling process, minimizing the risk of lost or mishandled luggage.</a:t>
            </a:r>
          </a:p>
          <a:p>
            <a:pPr algn="l"/>
            <a:endParaRPr lang="en-US" dirty="0">
              <a:solidFill>
                <a:schemeClr val="bg1"/>
              </a:solidFill>
            </a:endParaRPr>
          </a:p>
          <a:p>
            <a:pPr algn="l"/>
            <a:r>
              <a:rPr lang="en-US" sz="2000" b="1" dirty="0" smtClean="0">
                <a:solidFill>
                  <a:schemeClr val="bg1"/>
                </a:solidFill>
                <a:latin typeface="+mj-lt"/>
              </a:rPr>
              <a:t>-Security Screening:</a:t>
            </a:r>
          </a:p>
          <a:p>
            <a:pPr algn="l"/>
            <a:r>
              <a:rPr lang="en-US" dirty="0" smtClean="0">
                <a:solidFill>
                  <a:schemeClr val="bg1"/>
                </a:solidFill>
              </a:rPr>
              <a:t>   </a:t>
            </a:r>
            <a:r>
              <a:rPr lang="en-US" b="1" dirty="0" smtClean="0">
                <a:solidFill>
                  <a:schemeClr val="bg1"/>
                </a:solidFill>
              </a:rPr>
              <a:t>- Requirement:</a:t>
            </a:r>
            <a:r>
              <a:rPr lang="en-US" dirty="0" smtClean="0">
                <a:solidFill>
                  <a:schemeClr val="bg1"/>
                </a:solidFill>
              </a:rPr>
              <a:t> The AMS must integrate with security systems to screen passengers, luggage, and cargo for prohibited items.</a:t>
            </a:r>
          </a:p>
          <a:p>
            <a:pPr algn="l"/>
            <a:r>
              <a:rPr lang="en-US" dirty="0" smtClean="0">
                <a:solidFill>
                  <a:schemeClr val="bg1"/>
                </a:solidFill>
              </a:rPr>
              <a:t>   </a:t>
            </a:r>
            <a:r>
              <a:rPr lang="en-US" b="1" dirty="0" smtClean="0">
                <a:solidFill>
                  <a:schemeClr val="bg1"/>
                </a:solidFill>
              </a:rPr>
              <a:t>- Explanation:</a:t>
            </a:r>
            <a:r>
              <a:rPr lang="en-US" dirty="0" smtClean="0">
                <a:solidFill>
                  <a:schemeClr val="bg1"/>
                </a:solidFill>
              </a:rPr>
              <a:t> The system should facilitate security checks at various checkpoints within the airport, ensuring compliance with regulatory standards and enhancing safety measures.</a:t>
            </a:r>
          </a:p>
          <a:p>
            <a:pPr algn="l"/>
            <a:endParaRPr lang="en-US" dirty="0" smtClean="0">
              <a:solidFill>
                <a:schemeClr val="bg1"/>
              </a:solidFill>
            </a:endParaRPr>
          </a:p>
          <a:p>
            <a:pPr algn="l"/>
            <a:r>
              <a:rPr lang="en-US" sz="2000" b="1" dirty="0">
                <a:solidFill>
                  <a:schemeClr val="bg1"/>
                </a:solidFill>
                <a:latin typeface="+mj-lt"/>
              </a:rPr>
              <a:t>-</a:t>
            </a:r>
            <a:r>
              <a:rPr lang="en-US" sz="2000" b="1" dirty="0" smtClean="0">
                <a:solidFill>
                  <a:schemeClr val="bg1"/>
                </a:solidFill>
                <a:latin typeface="+mj-lt"/>
              </a:rPr>
              <a:t>Resource Allocation:</a:t>
            </a:r>
          </a:p>
          <a:p>
            <a:pPr algn="l"/>
            <a:r>
              <a:rPr lang="en-US" dirty="0" smtClean="0">
                <a:solidFill>
                  <a:schemeClr val="bg1"/>
                </a:solidFill>
              </a:rPr>
              <a:t>   </a:t>
            </a:r>
            <a:r>
              <a:rPr lang="en-US" b="1" dirty="0" smtClean="0">
                <a:solidFill>
                  <a:schemeClr val="bg1"/>
                </a:solidFill>
              </a:rPr>
              <a:t>- Requirement: </a:t>
            </a:r>
            <a:r>
              <a:rPr lang="en-US" dirty="0" smtClean="0">
                <a:solidFill>
                  <a:schemeClr val="bg1"/>
                </a:solidFill>
              </a:rPr>
              <a:t>The AMS should optimize the allocation of airport resources such as gates, check-in counters, and ground handling equipment based on real-time demand.</a:t>
            </a:r>
          </a:p>
          <a:p>
            <a:pPr algn="l"/>
            <a:r>
              <a:rPr lang="en-US" dirty="0" smtClean="0">
                <a:solidFill>
                  <a:schemeClr val="bg1"/>
                </a:solidFill>
              </a:rPr>
              <a:t>   </a:t>
            </a:r>
            <a:r>
              <a:rPr lang="en-US" b="1" dirty="0" smtClean="0">
                <a:solidFill>
                  <a:schemeClr val="bg1"/>
                </a:solidFill>
              </a:rPr>
              <a:t>- Explanation: </a:t>
            </a:r>
            <a:r>
              <a:rPr lang="en-US" dirty="0" smtClean="0">
                <a:solidFill>
                  <a:schemeClr val="bg1"/>
                </a:solidFill>
              </a:rPr>
              <a:t>The system should dynamically allocate resources to accommodate fluctuations in passenger flow and flight schedules, maximizing operational efficiency.</a:t>
            </a:r>
          </a:p>
          <a:p>
            <a:pPr algn="l"/>
            <a:r>
              <a:rPr lang="en-US" sz="2000" b="1" dirty="0">
                <a:solidFill>
                  <a:schemeClr val="bg1"/>
                </a:solidFill>
                <a:latin typeface="+mj-lt"/>
              </a:rPr>
              <a:t>-</a:t>
            </a:r>
            <a:r>
              <a:rPr lang="en-US" sz="2000" b="1" dirty="0" smtClean="0">
                <a:solidFill>
                  <a:schemeClr val="bg1"/>
                </a:solidFill>
                <a:latin typeface="+mj-lt"/>
              </a:rPr>
              <a:t>Retail Concessions Management:</a:t>
            </a:r>
          </a:p>
          <a:p>
            <a:pPr algn="l"/>
            <a:r>
              <a:rPr lang="en-US" dirty="0" smtClean="0">
                <a:solidFill>
                  <a:schemeClr val="bg1"/>
                </a:solidFill>
              </a:rPr>
              <a:t>   </a:t>
            </a:r>
            <a:r>
              <a:rPr lang="en-US" b="1" dirty="0" smtClean="0">
                <a:solidFill>
                  <a:schemeClr val="bg1"/>
                </a:solidFill>
              </a:rPr>
              <a:t>- Requirement: </a:t>
            </a:r>
            <a:r>
              <a:rPr lang="en-US" dirty="0" smtClean="0">
                <a:solidFill>
                  <a:schemeClr val="bg1"/>
                </a:solidFill>
              </a:rPr>
              <a:t>The AMS should include modules for managing retail concessions and processing transactions.</a:t>
            </a:r>
          </a:p>
          <a:p>
            <a:pPr algn="l"/>
            <a:r>
              <a:rPr lang="en-US" dirty="0" smtClean="0">
                <a:solidFill>
                  <a:schemeClr val="bg1"/>
                </a:solidFill>
              </a:rPr>
              <a:t>   </a:t>
            </a:r>
            <a:r>
              <a:rPr lang="en-US" b="1" dirty="0" smtClean="0">
                <a:solidFill>
                  <a:schemeClr val="bg1"/>
                </a:solidFill>
              </a:rPr>
              <a:t>- Explanation: </a:t>
            </a:r>
            <a:r>
              <a:rPr lang="en-US" dirty="0" smtClean="0">
                <a:solidFill>
                  <a:schemeClr val="bg1"/>
                </a:solidFill>
              </a:rPr>
              <a:t>The system should enable airport authorities to manage retail spaces, track inventory, and facilitate sales transactions, enhancing the overall passenger experience.</a:t>
            </a:r>
          </a:p>
          <a:p>
            <a:pPr algn="l"/>
            <a:endParaRPr lang="en-US" dirty="0">
              <a:solidFill>
                <a:schemeClr val="bg1"/>
              </a:solidFill>
            </a:endParaRPr>
          </a:p>
          <a:p>
            <a:pPr algn="l"/>
            <a:endParaRPr lang="en-US" dirty="0">
              <a:solidFill>
                <a:schemeClr val="bg1"/>
              </a:solidFill>
            </a:endParaRPr>
          </a:p>
        </p:txBody>
      </p:sp>
    </p:spTree>
    <p:extLst>
      <p:ext uri="{BB962C8B-B14F-4D97-AF65-F5344CB8AC3E}">
        <p14:creationId xmlns:p14="http://schemas.microsoft.com/office/powerpoint/2010/main" val="1029563523"/>
      </p:ext>
    </p:extLst>
  </p:cSld>
  <p:clrMapOvr>
    <a:masterClrMapping/>
  </p:clrMapOvr>
  <p:transition spd="slow">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556" y="-6850"/>
            <a:ext cx="8856984" cy="6924973"/>
          </a:xfrm>
          <a:prstGeom prst="rect">
            <a:avLst/>
          </a:prstGeom>
          <a:noFill/>
        </p:spPr>
        <p:txBody>
          <a:bodyPr wrap="square" rtlCol="1">
            <a:spAutoFit/>
          </a:bodyPr>
          <a:lstStyle/>
          <a:p>
            <a:pPr algn="l"/>
            <a:r>
              <a:rPr lang="en-US" sz="2400" b="1" dirty="0" smtClean="0">
                <a:solidFill>
                  <a:schemeClr val="bg1"/>
                </a:solidFill>
                <a:latin typeface="+mj-lt"/>
              </a:rPr>
              <a:t>2-Non-Functional Requirements:</a:t>
            </a:r>
            <a:endParaRPr lang="ar-EG" sz="2400" b="1" dirty="0" smtClean="0">
              <a:solidFill>
                <a:schemeClr val="bg1"/>
              </a:solidFill>
              <a:latin typeface="+mj-lt"/>
            </a:endParaRPr>
          </a:p>
          <a:p>
            <a:pPr algn="l"/>
            <a:r>
              <a:rPr lang="en-US" dirty="0" smtClean="0">
                <a:solidFill>
                  <a:schemeClr val="bg1"/>
                </a:solidFill>
              </a:rPr>
              <a:t>Non-functional requirements specify the qualities or characteristics that the AMS must possess, such as performance, security, and usability. Unlike functional requirements, which focus on what the system should do, non-functional requirements focus on how the system should perform. Below are examples of non-functional requirements with corresponding explanations:</a:t>
            </a:r>
          </a:p>
          <a:p>
            <a:pPr algn="l"/>
            <a:endParaRPr lang="en-US" dirty="0" smtClean="0">
              <a:solidFill>
                <a:schemeClr val="bg1"/>
              </a:solidFill>
            </a:endParaRPr>
          </a:p>
          <a:p>
            <a:pPr algn="l"/>
            <a:r>
              <a:rPr lang="en-US" sz="2000" b="1" dirty="0">
                <a:solidFill>
                  <a:schemeClr val="bg1"/>
                </a:solidFill>
                <a:latin typeface="+mj-lt"/>
              </a:rPr>
              <a:t>-</a:t>
            </a:r>
            <a:r>
              <a:rPr lang="en-US" sz="2000" b="1" dirty="0" smtClean="0">
                <a:solidFill>
                  <a:schemeClr val="bg1"/>
                </a:solidFill>
                <a:latin typeface="+mj-lt"/>
              </a:rPr>
              <a:t>Performance:</a:t>
            </a:r>
          </a:p>
          <a:p>
            <a:pPr algn="l"/>
            <a:r>
              <a:rPr lang="en-US" dirty="0" smtClean="0">
                <a:solidFill>
                  <a:schemeClr val="bg1"/>
                </a:solidFill>
              </a:rPr>
              <a:t>   </a:t>
            </a:r>
            <a:r>
              <a:rPr lang="en-US" b="1" dirty="0" smtClean="0">
                <a:solidFill>
                  <a:schemeClr val="bg1"/>
                </a:solidFill>
              </a:rPr>
              <a:t>- Requirement: </a:t>
            </a:r>
            <a:r>
              <a:rPr lang="en-US" dirty="0" smtClean="0">
                <a:solidFill>
                  <a:schemeClr val="bg1"/>
                </a:solidFill>
              </a:rPr>
              <a:t>The AMS should be able to handle a minimum of 1,000 concurrent user sessions without experiencing performance degradation.</a:t>
            </a:r>
          </a:p>
          <a:p>
            <a:pPr algn="l"/>
            <a:r>
              <a:rPr lang="en-US" dirty="0" smtClean="0">
                <a:solidFill>
                  <a:schemeClr val="bg1"/>
                </a:solidFill>
              </a:rPr>
              <a:t>   </a:t>
            </a:r>
            <a:r>
              <a:rPr lang="en-US" b="1" dirty="0" smtClean="0">
                <a:solidFill>
                  <a:schemeClr val="bg1"/>
                </a:solidFill>
              </a:rPr>
              <a:t>- Explanation: </a:t>
            </a:r>
            <a:r>
              <a:rPr lang="en-US" dirty="0" smtClean="0">
                <a:solidFill>
                  <a:schemeClr val="bg1"/>
                </a:solidFill>
              </a:rPr>
              <a:t>The system should be capable of scaling to accommodate peak loads during busy periods without impacting response times or system stability.</a:t>
            </a:r>
          </a:p>
          <a:p>
            <a:pPr algn="l"/>
            <a:endParaRPr lang="en-US" dirty="0" smtClean="0">
              <a:solidFill>
                <a:schemeClr val="bg1"/>
              </a:solidFill>
            </a:endParaRPr>
          </a:p>
          <a:p>
            <a:pPr algn="l"/>
            <a:r>
              <a:rPr lang="en-US" sz="2000" b="1" dirty="0">
                <a:solidFill>
                  <a:schemeClr val="bg1"/>
                </a:solidFill>
                <a:latin typeface="+mj-lt"/>
              </a:rPr>
              <a:t>-</a:t>
            </a:r>
            <a:r>
              <a:rPr lang="en-US" sz="2000" b="1" dirty="0" smtClean="0">
                <a:solidFill>
                  <a:schemeClr val="bg1"/>
                </a:solidFill>
                <a:latin typeface="+mj-lt"/>
              </a:rPr>
              <a:t>Security:</a:t>
            </a:r>
          </a:p>
          <a:p>
            <a:pPr algn="l"/>
            <a:r>
              <a:rPr lang="en-US" dirty="0" smtClean="0">
                <a:solidFill>
                  <a:schemeClr val="bg1"/>
                </a:solidFill>
              </a:rPr>
              <a:t>   </a:t>
            </a:r>
            <a:r>
              <a:rPr lang="en-US" b="1" dirty="0" smtClean="0">
                <a:solidFill>
                  <a:schemeClr val="bg1"/>
                </a:solidFill>
              </a:rPr>
              <a:t>- Requirement: </a:t>
            </a:r>
            <a:r>
              <a:rPr lang="en-US" dirty="0" smtClean="0">
                <a:solidFill>
                  <a:schemeClr val="bg1"/>
                </a:solidFill>
              </a:rPr>
              <a:t>The AMS must adhere to industry-standard encryption protocols to ensure the confidentiality and integrity of sensitive data.</a:t>
            </a:r>
          </a:p>
          <a:p>
            <a:pPr algn="l"/>
            <a:r>
              <a:rPr lang="en-US" b="1" dirty="0" smtClean="0">
                <a:solidFill>
                  <a:schemeClr val="bg1"/>
                </a:solidFill>
              </a:rPr>
              <a:t>   - Explanation: </a:t>
            </a:r>
            <a:r>
              <a:rPr lang="en-US" dirty="0" smtClean="0">
                <a:solidFill>
                  <a:schemeClr val="bg1"/>
                </a:solidFill>
              </a:rPr>
              <a:t>The system should encrypt data transmitted between users and servers to prevent unauthorized access or tampering, thereby safeguarding sensitive information.</a:t>
            </a:r>
          </a:p>
          <a:p>
            <a:pPr algn="l"/>
            <a:endParaRPr lang="en-US" dirty="0" smtClean="0">
              <a:solidFill>
                <a:schemeClr val="bg1"/>
              </a:solidFill>
            </a:endParaRPr>
          </a:p>
          <a:p>
            <a:pPr algn="l"/>
            <a:r>
              <a:rPr lang="en-US" sz="2000" b="1" dirty="0">
                <a:solidFill>
                  <a:schemeClr val="bg1"/>
                </a:solidFill>
                <a:latin typeface="+mj-lt"/>
              </a:rPr>
              <a:t>-</a:t>
            </a:r>
            <a:r>
              <a:rPr lang="en-US" sz="2000" b="1" dirty="0" smtClean="0">
                <a:solidFill>
                  <a:schemeClr val="bg1"/>
                </a:solidFill>
                <a:latin typeface="+mj-lt"/>
              </a:rPr>
              <a:t>Reliability:</a:t>
            </a:r>
          </a:p>
          <a:p>
            <a:pPr algn="l"/>
            <a:r>
              <a:rPr lang="en-US" dirty="0" smtClean="0">
                <a:solidFill>
                  <a:schemeClr val="bg1"/>
                </a:solidFill>
              </a:rPr>
              <a:t>   </a:t>
            </a:r>
            <a:r>
              <a:rPr lang="en-US" b="1" dirty="0" smtClean="0">
                <a:solidFill>
                  <a:schemeClr val="bg1"/>
                </a:solidFill>
              </a:rPr>
              <a:t>- Requirement:</a:t>
            </a:r>
            <a:r>
              <a:rPr lang="en-US" dirty="0" smtClean="0">
                <a:solidFill>
                  <a:schemeClr val="bg1"/>
                </a:solidFill>
              </a:rPr>
              <a:t> The AMS should have a minimum uptime of 99.9%, with scheduled maintenance windows communicated to users in advance.</a:t>
            </a:r>
          </a:p>
          <a:p>
            <a:pPr algn="l"/>
            <a:r>
              <a:rPr lang="en-US" dirty="0" smtClean="0">
                <a:solidFill>
                  <a:schemeClr val="bg1"/>
                </a:solidFill>
              </a:rPr>
              <a:t>   </a:t>
            </a:r>
            <a:r>
              <a:rPr lang="en-US" b="1" dirty="0" smtClean="0">
                <a:solidFill>
                  <a:schemeClr val="bg1"/>
                </a:solidFill>
              </a:rPr>
              <a:t>- Explanation: </a:t>
            </a:r>
            <a:r>
              <a:rPr lang="en-US" dirty="0" smtClean="0">
                <a:solidFill>
                  <a:schemeClr val="bg1"/>
                </a:solidFill>
              </a:rPr>
              <a:t>The system should be highly available and reliable, with minimal downtime for maintenance or upgrades to minimize disruption to airport operations.</a:t>
            </a:r>
          </a:p>
        </p:txBody>
      </p:sp>
    </p:spTree>
    <p:extLst>
      <p:ext uri="{BB962C8B-B14F-4D97-AF65-F5344CB8AC3E}">
        <p14:creationId xmlns:p14="http://schemas.microsoft.com/office/powerpoint/2010/main" val="783613348"/>
      </p:ext>
    </p:extLst>
  </p:cSld>
  <p:clrMapOvr>
    <a:masterClrMapping/>
  </p:clrMapOvr>
  <p:transition spd="slow">
    <p:cover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1513</Words>
  <Application>Microsoft Office PowerPoint</Application>
  <PresentationFormat>On-screen Show (4:3)</PresentationFormat>
  <Paragraphs>77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Airport Management  Systems</vt:lpstr>
      <vt:lpstr>Problem Definition::</vt:lpstr>
      <vt:lpstr>Project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SyStem</dc:title>
  <dc:creator>El-Masria</dc:creator>
  <cp:lastModifiedBy>El-Masria</cp:lastModifiedBy>
  <cp:revision>9</cp:revision>
  <dcterms:created xsi:type="dcterms:W3CDTF">2024-05-10T21:40:07Z</dcterms:created>
  <dcterms:modified xsi:type="dcterms:W3CDTF">2024-05-10T23:10:04Z</dcterms:modified>
</cp:coreProperties>
</file>