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8" r:id="rId3"/>
    <p:sldId id="289" r:id="rId4"/>
    <p:sldId id="344" r:id="rId5"/>
    <p:sldId id="345" r:id="rId6"/>
    <p:sldId id="346" r:id="rId7"/>
    <p:sldId id="347" r:id="rId8"/>
    <p:sldId id="348" r:id="rId9"/>
    <p:sldId id="356" r:id="rId10"/>
    <p:sldId id="355" r:id="rId11"/>
    <p:sldId id="357" r:id="rId12"/>
    <p:sldId id="358" r:id="rId13"/>
    <p:sldId id="351" r:id="rId14"/>
    <p:sldId id="359" r:id="rId15"/>
    <p:sldId id="360" r:id="rId16"/>
    <p:sldId id="361" r:id="rId17"/>
    <p:sldId id="362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2A136-2111-DB49-A39A-4A4F8F40A5F6}" v="5" dt="2019-03-22T13:14:17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694"/>
  </p:normalViewPr>
  <p:slideViewPr>
    <p:cSldViewPr snapToGrid="0" snapToObjects="1">
      <p:cViewPr>
        <p:scale>
          <a:sx n="100" d="100"/>
          <a:sy n="100" d="100"/>
        </p:scale>
        <p:origin x="528" y="3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2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3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1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9E50C5-5D1F-7E49-941D-D60C6A7A08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2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89E50C5-5D1F-7E49-941D-D60C6A7A08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2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3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5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8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E50C5-5D1F-7E49-941D-D60C6A7A083D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BC-nXj3Ng4" TargetMode="External"/><Relationship Id="rId2" Type="http://schemas.openxmlformats.org/officeDocument/2006/relationships/hyperlink" Target="https://youtu.be/SSo_EIwHSd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eeksforgeeks.org/data-structures/linked-li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C </a:t>
            </a:r>
            <a:r>
              <a:rPr lang="en-US" dirty="0" err="1">
                <a:latin typeface="Helvetica"/>
                <a:cs typeface="Helvetica"/>
              </a:rPr>
              <a:t>Programmeren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/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130326"/>
            <a:ext cx="6400800" cy="669847"/>
          </a:xfrm>
        </p:spPr>
        <p:txBody>
          <a:bodyPr anchor="b">
            <a:normAutofit/>
          </a:bodyPr>
          <a:lstStyle/>
          <a:p>
            <a:r>
              <a:rPr lang="en-US" sz="2400" i="1" dirty="0">
                <a:latin typeface="Helvetica"/>
                <a:cs typeface="Helvetica"/>
              </a:rPr>
              <a:t>Deus</a:t>
            </a:r>
            <a:r>
              <a:rPr lang="en-US" sz="2400" dirty="0">
                <a:latin typeface="Helvetica"/>
                <a:cs typeface="Helvetica"/>
              </a:rPr>
              <a:t> Bart Stukken</a:t>
            </a:r>
          </a:p>
        </p:txBody>
      </p:sp>
    </p:spTree>
    <p:extLst>
      <p:ext uri="{BB962C8B-B14F-4D97-AF65-F5344CB8AC3E}">
        <p14:creationId xmlns:p14="http://schemas.microsoft.com/office/powerpoint/2010/main" val="159509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641C3-F28E-45B0-8F6E-F91C3C3C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Operaties</a:t>
            </a:r>
            <a:r>
              <a:rPr lang="en-US" dirty="0"/>
              <a:t> : </a:t>
            </a:r>
            <a:r>
              <a:rPr lang="en-US" dirty="0" err="1"/>
              <a:t>toevoegen</a:t>
            </a:r>
            <a:r>
              <a:rPr lang="en-US" dirty="0"/>
              <a:t> (push)</a:t>
            </a:r>
            <a:endParaRPr lang="nl-B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9401FCF-B778-434B-A204-B110AC06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9125"/>
            <a:ext cx="72294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6C1A559-1805-4946-ACCD-588F7D648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21" y="1259682"/>
            <a:ext cx="72294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7039624-7199-413F-BA16-9723D6BA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940" y="3429000"/>
            <a:ext cx="722947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22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641C3-F28E-45B0-8F6E-F91C3C3C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Operaties</a:t>
            </a:r>
            <a:r>
              <a:rPr lang="en-US" dirty="0"/>
              <a:t> : </a:t>
            </a:r>
            <a:r>
              <a:rPr lang="en-US" dirty="0" err="1"/>
              <a:t>verwijderen</a:t>
            </a:r>
            <a:r>
              <a:rPr lang="en-US" dirty="0"/>
              <a:t> (pop)</a:t>
            </a:r>
            <a:endParaRPr lang="nl-BE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8C091A2-B5BB-4B78-AE7B-68432B3D2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3" y="1578928"/>
            <a:ext cx="72294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ead, Pop, and Com: WHEN YOU POP THE&#10; HEADOFA LINKED LIST&#10; le 2nd Node&#10; LOOKAT ME, IM THE HEAD NOW&#10; imgfip.com&#10;Unless you forget to reassign the pointer">
            <a:extLst>
              <a:ext uri="{FF2B5EF4-FFF2-40B4-BE49-F238E27FC236}">
                <a16:creationId xmlns:a16="http://schemas.microsoft.com/office/drawing/2014/main" id="{748A6BBE-0DA4-4D5D-8DA1-BA80E345D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17" y="1410653"/>
            <a:ext cx="4762500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50718BA5-9FA2-4D3A-84BC-CD837D1AA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3" y="4667793"/>
            <a:ext cx="6967282" cy="1548581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2626D13B-D403-4193-B85C-12CAAE191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83" y="3119212"/>
            <a:ext cx="6967282" cy="154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8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641C3-F28E-45B0-8F6E-F91C3C3C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Operaties</a:t>
            </a:r>
            <a:r>
              <a:rPr lang="en-US" dirty="0"/>
              <a:t> : </a:t>
            </a:r>
            <a:r>
              <a:rPr lang="en-US" dirty="0" err="1"/>
              <a:t>sorteren</a:t>
            </a:r>
            <a:r>
              <a:rPr lang="en-US" dirty="0"/>
              <a:t> (sort)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6059004-A700-4E9D-BF83-FEA7B41B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89" y="1822409"/>
            <a:ext cx="8709102" cy="2853813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0AEE0A93-A44C-4B14-9F41-951659561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441" y="3516630"/>
            <a:ext cx="4000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01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AF470-926D-4CE7-867B-5C0EFCB3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332038" algn="ctr"/>
                <a:tab pos="5113338" algn="ctr"/>
                <a:tab pos="7894638" algn="ctr"/>
              </a:tabLst>
            </a:pPr>
            <a:r>
              <a:rPr lang="nl-BE" dirty="0"/>
              <a:t>	Arrays	versus	</a:t>
            </a:r>
            <a:r>
              <a:rPr lang="nl-BE" dirty="0" err="1"/>
              <a:t>linked</a:t>
            </a:r>
            <a:r>
              <a:rPr lang="nl-BE" dirty="0"/>
              <a:t> </a:t>
            </a:r>
            <a:r>
              <a:rPr lang="nl-BE" dirty="0" err="1"/>
              <a:t>lists</a:t>
            </a:r>
            <a:endParaRPr lang="nl-BE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224C6AE4-0CB5-4B86-BE6A-7F6056656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9873"/>
            <a:ext cx="5181600" cy="4351338"/>
          </a:xfrm>
        </p:spPr>
        <p:txBody>
          <a:bodyPr/>
          <a:lstStyle/>
          <a:p>
            <a:r>
              <a:rPr lang="nl-BE" dirty="0"/>
              <a:t>Kan op stack en </a:t>
            </a:r>
            <a:r>
              <a:rPr lang="nl-BE" dirty="0" err="1"/>
              <a:t>heap</a:t>
            </a:r>
            <a:endParaRPr lang="nl-BE" dirty="0"/>
          </a:p>
          <a:p>
            <a:pPr lvl="1"/>
            <a:r>
              <a:rPr lang="nl-BE" dirty="0"/>
              <a:t>Vaste grootte (stack)</a:t>
            </a:r>
          </a:p>
          <a:p>
            <a:pPr lvl="1"/>
            <a:r>
              <a:rPr lang="nl-BE" dirty="0"/>
              <a:t>Of dynamisch gealloceerd (</a:t>
            </a:r>
            <a:r>
              <a:rPr lang="nl-BE" dirty="0" err="1"/>
              <a:t>heap</a:t>
            </a:r>
            <a:r>
              <a:rPr lang="nl-BE" dirty="0"/>
              <a:t>)</a:t>
            </a:r>
          </a:p>
          <a:p>
            <a:r>
              <a:rPr lang="nl-BE" dirty="0"/>
              <a:t>Zit lineair in het geheugen</a:t>
            </a:r>
          </a:p>
          <a:p>
            <a:pPr lvl="1"/>
            <a:r>
              <a:rPr lang="nl-BE" dirty="0"/>
              <a:t>Snel voor opvragen van gegevens op willekeurige plaatsen (index)</a:t>
            </a:r>
          </a:p>
          <a:p>
            <a:r>
              <a:rPr lang="nl-BE" dirty="0"/>
              <a:t>Kan moeilijk items toevoegen</a:t>
            </a:r>
          </a:p>
          <a:p>
            <a:pPr lvl="1"/>
            <a:r>
              <a:rPr lang="nl-BE" dirty="0"/>
              <a:t>Moet hele reeks kopiëren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01CF41D7-36C7-4788-9867-213D76FF8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9873"/>
            <a:ext cx="5181600" cy="4351338"/>
          </a:xfrm>
        </p:spPr>
        <p:txBody>
          <a:bodyPr/>
          <a:lstStyle/>
          <a:p>
            <a:r>
              <a:rPr lang="nl-BE" dirty="0"/>
              <a:t>Zit bijna uitsluitend in de </a:t>
            </a:r>
            <a:r>
              <a:rPr lang="nl-BE" dirty="0" err="1"/>
              <a:t>heap</a:t>
            </a:r>
            <a:endParaRPr lang="nl-BE" dirty="0"/>
          </a:p>
          <a:p>
            <a:pPr lvl="1"/>
            <a:r>
              <a:rPr lang="nl-BE" dirty="0"/>
              <a:t>Volledig dynamische grootte</a:t>
            </a:r>
          </a:p>
          <a:p>
            <a:pPr lvl="1"/>
            <a:r>
              <a:rPr lang="nl-BE" dirty="0"/>
              <a:t>Kan groeien en krimpen</a:t>
            </a:r>
          </a:p>
          <a:p>
            <a:r>
              <a:rPr lang="nl-BE" dirty="0"/>
              <a:t>Kan overall in geheugen zitten</a:t>
            </a:r>
          </a:p>
          <a:p>
            <a:pPr lvl="1"/>
            <a:r>
              <a:rPr lang="nl-BE" dirty="0"/>
              <a:t>Moet de lijst volgen en dus enkel snel voor lineair erdoor te gaan</a:t>
            </a:r>
          </a:p>
          <a:p>
            <a:r>
              <a:rPr lang="nl-BE" dirty="0"/>
              <a:t>Kan </a:t>
            </a:r>
            <a:r>
              <a:rPr lang="nl-BE" dirty="0" err="1"/>
              <a:t>nodes</a:t>
            </a:r>
            <a:r>
              <a:rPr lang="nl-BE" dirty="0"/>
              <a:t> tussenin toevoegen</a:t>
            </a:r>
          </a:p>
          <a:p>
            <a:pPr lvl="1"/>
            <a:r>
              <a:rPr lang="nl-BE" dirty="0"/>
              <a:t>Kost maar 3 operaties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C3A06B-D0EC-4EC1-8000-06DA58C6C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0175"/>
            <a:ext cx="56388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7DBCB3A-32F8-42F3-A35C-14045E904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03" y="5210175"/>
            <a:ext cx="72294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81212-B6EC-46F1-8DC5-A58B53FE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Varianten</a:t>
            </a:r>
            <a:r>
              <a:rPr lang="en-US" dirty="0"/>
              <a:t> : queue </a:t>
            </a:r>
            <a:r>
              <a:rPr lang="en-US" dirty="0" err="1"/>
              <a:t>en</a:t>
            </a:r>
            <a:r>
              <a:rPr lang="en-US" dirty="0"/>
              <a:t> stack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B7E627A-1623-4815-BA68-A2FBB299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  <a:p>
            <a:pPr lvl="1"/>
            <a:r>
              <a:rPr lang="en-US" dirty="0"/>
              <a:t>FIFO : First In First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LIFO : Last In First Out</a:t>
            </a:r>
            <a:endParaRPr lang="nl-BE" dirty="0"/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C7055DBE-86B8-4625-8397-7E7970546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290" y="589188"/>
            <a:ext cx="4537710" cy="487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0961BAA-0351-4096-A978-6ABEB7A0B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49" y="2654709"/>
            <a:ext cx="6967282" cy="154858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8139CCF-A695-40A1-ADB3-7935DBC71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33" y="5032374"/>
            <a:ext cx="6967282" cy="154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81212-B6EC-46F1-8DC5-A58B53FE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Varianten</a:t>
            </a:r>
            <a:r>
              <a:rPr lang="en-US" dirty="0"/>
              <a:t> : circular linked list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B7E627A-1623-4815-BA68-A2FBB299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is de pointer die </a:t>
            </a:r>
            <a:r>
              <a:rPr lang="en-US" dirty="0" err="1"/>
              <a:t>circuleert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61E410F-F58B-4D33-949C-1C7FA6074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5" y="2851354"/>
            <a:ext cx="6967282" cy="1805202"/>
          </a:xfrm>
          <a:prstGeom prst="rect">
            <a:avLst/>
          </a:prstGeom>
        </p:spPr>
      </p:pic>
      <p:pic>
        <p:nvPicPr>
          <p:cNvPr id="11266" name="Picture 2" descr="Linked List Data Structure Memes">
            <a:extLst>
              <a:ext uri="{FF2B5EF4-FFF2-40B4-BE49-F238E27FC236}">
                <a16:creationId xmlns:a16="http://schemas.microsoft.com/office/drawing/2014/main" id="{2FBDC0BF-CB97-4815-8CAC-B843975F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77" y="1382230"/>
            <a:ext cx="456565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81212-B6EC-46F1-8DC5-A58B53FE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Varianten</a:t>
            </a:r>
            <a:r>
              <a:rPr lang="en-US" dirty="0"/>
              <a:t> : doubly linked list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B7E627A-1623-4815-BA68-A2FBB299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 node </a:t>
            </a:r>
            <a:r>
              <a:rPr lang="en-US" dirty="0" err="1"/>
              <a:t>een</a:t>
            </a:r>
            <a:r>
              <a:rPr lang="en-US" dirty="0"/>
              <a:t> next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previous pointer</a:t>
            </a:r>
          </a:p>
          <a:p>
            <a:pPr lvl="1"/>
            <a:r>
              <a:rPr lang="en-US" dirty="0" err="1"/>
              <a:t>Meestal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head </a:t>
            </a:r>
            <a:r>
              <a:rPr lang="en-US" dirty="0" err="1"/>
              <a:t>en</a:t>
            </a:r>
            <a:r>
              <a:rPr lang="en-US" dirty="0"/>
              <a:t> tail</a:t>
            </a:r>
            <a:endParaRPr lang="nl-BE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92AF3DC-E303-40DD-9289-FD1C272E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448" y="2420937"/>
            <a:ext cx="86391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5E9AE5DD-B786-4E4D-8C13-B893E9107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448" y="3617914"/>
            <a:ext cx="974407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766E7358-E99B-4C2C-A509-B01F378C3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6117" y="4746625"/>
            <a:ext cx="100203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D7E6E5CD-EF4F-430F-9A6B-ABC5E4975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540" y="4557713"/>
            <a:ext cx="104394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72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2C95B-6751-415B-9BA5-5C65AE63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: Blockchain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BADE4E-6154-4D7C-B983-509DF0C3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Gelimiteerd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transacties</a:t>
            </a:r>
            <a:r>
              <a:rPr lang="en-US" dirty="0"/>
              <a:t> in 1 block</a:t>
            </a:r>
          </a:p>
          <a:p>
            <a:pPr lvl="1"/>
            <a:r>
              <a:rPr lang="en-US" dirty="0"/>
              <a:t>== Struct met members (2400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Bitcoin)</a:t>
            </a:r>
          </a:p>
          <a:p>
            <a:pPr lvl="1"/>
            <a:r>
              <a:rPr lang="en-US" dirty="0" err="1"/>
              <a:t>Transactie</a:t>
            </a:r>
            <a:r>
              <a:rPr lang="en-US" dirty="0"/>
              <a:t> + index is public/private key valid</a:t>
            </a:r>
          </a:p>
          <a:p>
            <a:r>
              <a:rPr lang="en-US" dirty="0"/>
              <a:t>Block </a:t>
            </a:r>
            <a:r>
              <a:rPr lang="en-US" dirty="0" err="1"/>
              <a:t>bevat</a:t>
            </a:r>
            <a:r>
              <a:rPr lang="en-US" dirty="0"/>
              <a:t> hash van </a:t>
            </a:r>
            <a:r>
              <a:rPr lang="en-US" dirty="0" err="1"/>
              <a:t>vorige</a:t>
            </a:r>
            <a:r>
              <a:rPr lang="en-US" dirty="0"/>
              <a:t> block</a:t>
            </a:r>
          </a:p>
          <a:p>
            <a:pPr lvl="1"/>
            <a:r>
              <a:rPr lang="en-US" dirty="0"/>
              <a:t>== Pointer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vorige</a:t>
            </a:r>
            <a:r>
              <a:rPr lang="en-US" dirty="0"/>
              <a:t> node</a:t>
            </a:r>
          </a:p>
          <a:p>
            <a:r>
              <a:rPr lang="en-US" dirty="0"/>
              <a:t>Block </a:t>
            </a:r>
            <a:r>
              <a:rPr lang="en-US" dirty="0" err="1"/>
              <a:t>bevat</a:t>
            </a:r>
            <a:r>
              <a:rPr lang="en-US" dirty="0"/>
              <a:t> “proof of work”</a:t>
            </a:r>
          </a:p>
          <a:p>
            <a:pPr lvl="1"/>
            <a:r>
              <a:rPr lang="en-US" dirty="0"/>
              <a:t>Computational </a:t>
            </a:r>
            <a:r>
              <a:rPr lang="en-US" dirty="0" err="1"/>
              <a:t>zwaar</a:t>
            </a:r>
            <a:r>
              <a:rPr lang="en-US" dirty="0"/>
              <a:t> </a:t>
            </a:r>
            <a:r>
              <a:rPr lang="en-US" dirty="0" err="1"/>
              <a:t>werk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block creators (miners)</a:t>
            </a:r>
          </a:p>
          <a:p>
            <a:r>
              <a:rPr lang="en-US" dirty="0" err="1"/>
              <a:t>Gedistribueerd</a:t>
            </a:r>
            <a:r>
              <a:rPr lang="en-US" dirty="0"/>
              <a:t> </a:t>
            </a:r>
            <a:r>
              <a:rPr lang="en-US" dirty="0" err="1"/>
              <a:t>validatie</a:t>
            </a:r>
            <a:r>
              <a:rPr lang="en-US" dirty="0"/>
              <a:t> van blocks over </a:t>
            </a:r>
            <a:r>
              <a:rPr lang="en-US" dirty="0" err="1"/>
              <a:t>tijd</a:t>
            </a:r>
            <a:endParaRPr lang="en-US" dirty="0"/>
          </a:p>
          <a:p>
            <a:pPr lvl="1"/>
            <a:r>
              <a:rPr lang="en-US" dirty="0" err="1"/>
              <a:t>Langste</a:t>
            </a:r>
            <a:r>
              <a:rPr lang="en-US" dirty="0"/>
              <a:t> </a:t>
            </a:r>
            <a:r>
              <a:rPr lang="en-US" dirty="0" err="1"/>
              <a:t>aaneengesloten</a:t>
            </a:r>
            <a:r>
              <a:rPr lang="en-US" dirty="0"/>
              <a:t> blocks is de </a:t>
            </a:r>
            <a:r>
              <a:rPr lang="en-US" dirty="0" err="1"/>
              <a:t>waarheid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nl-BE" sz="2000" dirty="0"/>
              <a:t>Source : </a:t>
            </a:r>
            <a:r>
              <a:rPr lang="nl-BE" sz="2000" dirty="0">
                <a:hlinkClick r:id="rId2"/>
              </a:rPr>
              <a:t>https://youtu.be/SSo_EIwHSd4</a:t>
            </a:r>
            <a:r>
              <a:rPr lang="nl-BE" sz="2000" dirty="0"/>
              <a:t> &amp;&amp; </a:t>
            </a:r>
            <a:r>
              <a:rPr lang="nl-BE" sz="2000" dirty="0">
                <a:hlinkClick r:id="rId3"/>
              </a:rPr>
              <a:t>https://youtu.be/bBC-nXj3Ng4</a:t>
            </a:r>
            <a:endParaRPr lang="nl-BE" sz="20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CEB67C2-CA77-4FB5-BEBB-18469FC2A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390" y="502285"/>
            <a:ext cx="45910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027E6591-42F9-4859-9C22-12184FB0B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440" y="4075747"/>
            <a:ext cx="3429000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65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Doelstelling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Pointers correct kunnen toepassen</a:t>
            </a:r>
          </a:p>
          <a:p>
            <a:r>
              <a:rPr lang="nl-BE" dirty="0" err="1"/>
              <a:t>Structs</a:t>
            </a:r>
            <a:r>
              <a:rPr lang="nl-BE" dirty="0"/>
              <a:t> correct kunnen toepassen</a:t>
            </a:r>
          </a:p>
          <a:p>
            <a:r>
              <a:rPr lang="nl-BE" dirty="0"/>
              <a:t>Dynamisch geheugen correct kunnen alloceren</a:t>
            </a:r>
          </a:p>
          <a:p>
            <a:r>
              <a:rPr lang="nl-BE" dirty="0"/>
              <a:t>Intelligentere gegevensstructuren begrijpen en kunnen lezen</a:t>
            </a:r>
          </a:p>
          <a:p>
            <a:r>
              <a:rPr lang="nl-BE" dirty="0"/>
              <a:t>Verschillende soorten van </a:t>
            </a:r>
            <a:r>
              <a:rPr lang="nl-BE" dirty="0" err="1"/>
              <a:t>linked</a:t>
            </a:r>
            <a:r>
              <a:rPr lang="nl-BE" dirty="0"/>
              <a:t> </a:t>
            </a:r>
            <a:r>
              <a:rPr lang="nl-BE" dirty="0" err="1"/>
              <a:t>lists</a:t>
            </a:r>
            <a:r>
              <a:rPr lang="nl-BE" dirty="0"/>
              <a:t> kennen</a:t>
            </a:r>
          </a:p>
          <a:p>
            <a:r>
              <a:rPr lang="nl-BE" dirty="0" err="1"/>
              <a:t>Linked</a:t>
            </a:r>
            <a:r>
              <a:rPr lang="nl-BE" dirty="0"/>
              <a:t> </a:t>
            </a:r>
            <a:r>
              <a:rPr lang="nl-BE" dirty="0" err="1"/>
              <a:t>lists</a:t>
            </a:r>
            <a:r>
              <a:rPr lang="nl-BE" dirty="0"/>
              <a:t> kunnen aanmaken en gebruiken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229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Structs met pointer(s)</a:t>
            </a:r>
          </a:p>
          <a:p>
            <a:r>
              <a:rPr lang="en-US" dirty="0"/>
              <a:t>Basis node</a:t>
            </a:r>
          </a:p>
          <a:p>
            <a:r>
              <a:rPr lang="en-US" dirty="0" err="1"/>
              <a:t>Linken</a:t>
            </a:r>
            <a:r>
              <a:rPr lang="en-US" dirty="0"/>
              <a:t> van nodes tot list</a:t>
            </a:r>
          </a:p>
          <a:p>
            <a:r>
              <a:rPr lang="en-US" dirty="0"/>
              <a:t>Basis linked list</a:t>
            </a:r>
          </a:p>
          <a:p>
            <a:r>
              <a:rPr lang="en-US" dirty="0" err="1"/>
              <a:t>Gebruik</a:t>
            </a:r>
            <a:endParaRPr lang="en-US" dirty="0"/>
          </a:p>
          <a:p>
            <a:r>
              <a:rPr lang="en-US" dirty="0" err="1"/>
              <a:t>Operaties</a:t>
            </a:r>
            <a:endParaRPr lang="en-US" dirty="0"/>
          </a:p>
          <a:p>
            <a:r>
              <a:rPr lang="en-US" dirty="0"/>
              <a:t>Array versus linked list</a:t>
            </a:r>
          </a:p>
          <a:p>
            <a:r>
              <a:rPr lang="en-US" dirty="0" err="1"/>
              <a:t>Varianten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Source : </a:t>
            </a:r>
            <a:r>
              <a:rPr lang="nl-BE" sz="2000" dirty="0">
                <a:hlinkClick r:id="rId2"/>
              </a:rPr>
              <a:t>https://www.geeksforgeeks.org/data-structures/linked-list/</a:t>
            </a:r>
            <a:endParaRPr lang="en-US" sz="2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13DC6D1-A101-4EF2-8FC9-04E5AC6D7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1257300"/>
            <a:ext cx="42100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8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6880E-28A5-4A5F-BFAC-CEE0D30F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met pointer(s)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9B2FCA1-DC57-41F0-B1BA-770A5E19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Structs </a:t>
            </a:r>
            <a:r>
              <a:rPr lang="en-US" dirty="0" err="1"/>
              <a:t>verzamelen</a:t>
            </a:r>
            <a:r>
              <a:rPr lang="en-US" dirty="0"/>
              <a:t> data van </a:t>
            </a:r>
            <a:r>
              <a:rPr lang="en-US" dirty="0" err="1"/>
              <a:t>verschillende</a:t>
            </a:r>
            <a:r>
              <a:rPr lang="en-US" dirty="0"/>
              <a:t> datatypes</a:t>
            </a:r>
          </a:p>
          <a:p>
            <a:pPr lvl="1"/>
            <a:r>
              <a:rPr lang="en-US" dirty="0"/>
              <a:t>Basic types, arrays, pointers</a:t>
            </a:r>
          </a:p>
          <a:p>
            <a:r>
              <a:rPr lang="nl-BE" dirty="0"/>
              <a:t>Members kunnen ook andere </a:t>
            </a:r>
            <a:r>
              <a:rPr lang="nl-BE" dirty="0" err="1"/>
              <a:t>structs</a:t>
            </a:r>
            <a:r>
              <a:rPr lang="nl-BE" dirty="0"/>
              <a:t> zijn (</a:t>
            </a:r>
            <a:r>
              <a:rPr lang="nl-BE" dirty="0" err="1"/>
              <a:t>nested</a:t>
            </a:r>
            <a:r>
              <a:rPr lang="nl-BE" dirty="0"/>
              <a:t> </a:t>
            </a:r>
            <a:r>
              <a:rPr lang="nl-BE" dirty="0" err="1"/>
              <a:t>structs</a:t>
            </a:r>
            <a:r>
              <a:rPr lang="nl-BE" dirty="0"/>
              <a:t>)</a:t>
            </a:r>
          </a:p>
          <a:p>
            <a:r>
              <a:rPr lang="nl-BE" dirty="0"/>
              <a:t>Members kunnen ook pointers zijn naar </a:t>
            </a:r>
            <a:r>
              <a:rPr lang="nl-BE" dirty="0" err="1"/>
              <a:t>structs</a:t>
            </a:r>
            <a:r>
              <a:rPr lang="nl-BE" dirty="0"/>
              <a:t>…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22FA72D3-000A-44DD-9AAE-47AA2EDB0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94" y="4441692"/>
            <a:ext cx="3314700" cy="2159000"/>
          </a:xfrm>
          <a:prstGeom prst="rect">
            <a:avLst/>
          </a:prstGeom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0B5751CA-A7B2-43FB-BCDE-93448C92E2A9}"/>
              </a:ext>
            </a:extLst>
          </p:cNvPr>
          <p:cNvSpPr txBox="1"/>
          <p:nvPr/>
        </p:nvSpPr>
        <p:spPr>
          <a:xfrm>
            <a:off x="838200" y="3683324"/>
            <a:ext cx="99742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keyword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9CBAFEC2-5767-4D84-9D5B-A1F1C079C63B}"/>
              </a:ext>
            </a:extLst>
          </p:cNvPr>
          <p:cNvSpPr txBox="1"/>
          <p:nvPr/>
        </p:nvSpPr>
        <p:spPr>
          <a:xfrm>
            <a:off x="2271183" y="3683324"/>
            <a:ext cx="48120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3D5D4935-13FD-4133-97AB-A5A258FE03F2}"/>
              </a:ext>
            </a:extLst>
          </p:cNvPr>
          <p:cNvSpPr txBox="1"/>
          <p:nvPr/>
        </p:nvSpPr>
        <p:spPr>
          <a:xfrm>
            <a:off x="5208355" y="5362606"/>
            <a:ext cx="1075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members</a:t>
            </a:r>
          </a:p>
        </p:txBody>
      </p:sp>
      <p:cxnSp>
        <p:nvCxnSpPr>
          <p:cNvPr id="16" name="Straight Arrow Connector 11">
            <a:extLst>
              <a:ext uri="{FF2B5EF4-FFF2-40B4-BE49-F238E27FC236}">
                <a16:creationId xmlns:a16="http://schemas.microsoft.com/office/drawing/2014/main" id="{7D23E622-00A1-470A-8C65-9502413B0901}"/>
              </a:ext>
            </a:extLst>
          </p:cNvPr>
          <p:cNvCxnSpPr>
            <a:stCxn id="13" idx="2"/>
          </p:cNvCxnSpPr>
          <p:nvPr/>
        </p:nvCxnSpPr>
        <p:spPr>
          <a:xfrm>
            <a:off x="1336913" y="4052656"/>
            <a:ext cx="278491" cy="816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3">
            <a:extLst>
              <a:ext uri="{FF2B5EF4-FFF2-40B4-BE49-F238E27FC236}">
                <a16:creationId xmlns:a16="http://schemas.microsoft.com/office/drawing/2014/main" id="{AA7F3A2A-454C-4FBF-A7E2-7142AFF392A6}"/>
              </a:ext>
            </a:extLst>
          </p:cNvPr>
          <p:cNvCxnSpPr>
            <a:stCxn id="14" idx="2"/>
          </p:cNvCxnSpPr>
          <p:nvPr/>
        </p:nvCxnSpPr>
        <p:spPr>
          <a:xfrm flipH="1">
            <a:off x="2506346" y="4052656"/>
            <a:ext cx="5442" cy="816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5">
            <a:extLst>
              <a:ext uri="{FF2B5EF4-FFF2-40B4-BE49-F238E27FC236}">
                <a16:creationId xmlns:a16="http://schemas.microsoft.com/office/drawing/2014/main" id="{E13BB75F-F91A-4B3B-9051-D7CF0104318B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3965974" y="5457392"/>
            <a:ext cx="1242381" cy="89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6">
            <a:extLst>
              <a:ext uri="{FF2B5EF4-FFF2-40B4-BE49-F238E27FC236}">
                <a16:creationId xmlns:a16="http://schemas.microsoft.com/office/drawing/2014/main" id="{4370FE3A-3C30-42DB-AAF4-410F23266DB4}"/>
              </a:ext>
            </a:extLst>
          </p:cNvPr>
          <p:cNvCxnSpPr>
            <a:stCxn id="15" idx="1"/>
          </p:cNvCxnSpPr>
          <p:nvPr/>
        </p:nvCxnSpPr>
        <p:spPr>
          <a:xfrm flipH="1">
            <a:off x="3965974" y="5547272"/>
            <a:ext cx="1242381" cy="156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D0F62E23-ACC4-45DB-9178-2C0C525A9AF6}"/>
              </a:ext>
            </a:extLst>
          </p:cNvPr>
          <p:cNvCxnSpPr>
            <a:stCxn id="15" idx="1"/>
          </p:cNvCxnSpPr>
          <p:nvPr/>
        </p:nvCxnSpPr>
        <p:spPr>
          <a:xfrm flipH="1">
            <a:off x="3965974" y="5547272"/>
            <a:ext cx="1242381" cy="402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18">
            <a:extLst>
              <a:ext uri="{FF2B5EF4-FFF2-40B4-BE49-F238E27FC236}">
                <a16:creationId xmlns:a16="http://schemas.microsoft.com/office/drawing/2014/main" id="{CAF5F24C-22CF-4702-8760-0A2A4B81FF78}"/>
              </a:ext>
            </a:extLst>
          </p:cNvPr>
          <p:cNvCxnSpPr>
            <a:stCxn id="15" idx="1"/>
          </p:cNvCxnSpPr>
          <p:nvPr/>
        </p:nvCxnSpPr>
        <p:spPr>
          <a:xfrm flipH="1">
            <a:off x="3965974" y="5547272"/>
            <a:ext cx="1242381" cy="649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19">
            <a:extLst>
              <a:ext uri="{FF2B5EF4-FFF2-40B4-BE49-F238E27FC236}">
                <a16:creationId xmlns:a16="http://schemas.microsoft.com/office/drawing/2014/main" id="{043FC9D6-2A52-4B2A-9281-05369C67FFC0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3965974" y="5210983"/>
            <a:ext cx="1242381" cy="336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2A1E25FC-2C94-47D8-91E7-23D59EF0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977" y="3867990"/>
            <a:ext cx="2590800" cy="236220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0985CF4F-08CD-4465-822E-B5B044EA6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544" y="3853702"/>
            <a:ext cx="28289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2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9B45A-D318-4F77-B6A4-CE9F099F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node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FD9229B-E46C-4E92-AF83-0B7866D2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Structs met pointer(s) </a:t>
            </a:r>
            <a:r>
              <a:rPr lang="en-US" dirty="0" err="1"/>
              <a:t>naar</a:t>
            </a:r>
            <a:r>
              <a:rPr lang="en-US" dirty="0"/>
              <a:t> eigen type</a:t>
            </a:r>
          </a:p>
          <a:p>
            <a:r>
              <a:rPr lang="en-US" dirty="0"/>
              <a:t>== Node in </a:t>
            </a:r>
            <a:r>
              <a:rPr lang="en-US" dirty="0" err="1"/>
              <a:t>een</a:t>
            </a:r>
            <a:r>
              <a:rPr lang="en-US" dirty="0"/>
              <a:t> linked list</a:t>
            </a:r>
          </a:p>
          <a:p>
            <a:r>
              <a:rPr lang="en-US" dirty="0" err="1"/>
              <a:t>Grafische</a:t>
            </a:r>
            <a:r>
              <a:rPr lang="en-US" dirty="0"/>
              <a:t> </a:t>
            </a:r>
            <a:r>
              <a:rPr lang="en-US" dirty="0" err="1"/>
              <a:t>weergave</a:t>
            </a:r>
            <a:r>
              <a:rPr lang="en-US" dirty="0"/>
              <a:t> is </a:t>
            </a:r>
            <a:r>
              <a:rPr lang="en-US" dirty="0" err="1"/>
              <a:t>datablok</a:t>
            </a:r>
            <a:r>
              <a:rPr lang="en-US" dirty="0"/>
              <a:t> met pointer </a:t>
            </a:r>
            <a:r>
              <a:rPr lang="en-US" dirty="0" err="1"/>
              <a:t>vak</a:t>
            </a:r>
            <a:endParaRPr lang="en-US" dirty="0"/>
          </a:p>
          <a:p>
            <a:r>
              <a:rPr lang="en-US" dirty="0"/>
              <a:t>Data is </a:t>
            </a:r>
            <a:r>
              <a:rPr lang="en-US" dirty="0" err="1"/>
              <a:t>vrij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kiezen</a:t>
            </a:r>
            <a:r>
              <a:rPr lang="en-US" dirty="0"/>
              <a:t> (type, naam </a:t>
            </a:r>
            <a:r>
              <a:rPr lang="en-US" dirty="0" err="1"/>
              <a:t>en</a:t>
            </a:r>
            <a:r>
              <a:rPr lang="en-US" dirty="0"/>
              <a:t> members)</a:t>
            </a:r>
          </a:p>
          <a:p>
            <a:r>
              <a:rPr lang="en-US" dirty="0"/>
              <a:t>Next is vast qua type (naam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is </a:t>
            </a:r>
            <a:r>
              <a:rPr lang="en-US" dirty="0" err="1"/>
              <a:t>vrij</a:t>
            </a:r>
            <a:r>
              <a:rPr lang="en-US" dirty="0"/>
              <a:t>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6BF9637-A195-47C5-B2A9-6ECD267F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578" y="1821750"/>
            <a:ext cx="2686050" cy="10477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85E6237-754A-4580-AD54-E8B769AEE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566" y="3573328"/>
            <a:ext cx="21145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2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B9716-3166-477D-908F-3957440B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Linken</a:t>
            </a:r>
            <a:r>
              <a:rPr lang="en-US" dirty="0"/>
              <a:t> van nodes tot list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81230B2-6171-4CFB-982C-C3DFDCA6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Elke node </a:t>
            </a:r>
            <a:r>
              <a:rPr lang="en-US" dirty="0" err="1"/>
              <a:t>wijst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“</a:t>
            </a:r>
            <a:r>
              <a:rPr lang="en-US" dirty="0" err="1"/>
              <a:t>volgende</a:t>
            </a:r>
            <a:r>
              <a:rPr lang="en-US" dirty="0"/>
              <a:t>” node</a:t>
            </a:r>
          </a:p>
          <a:p>
            <a:r>
              <a:rPr lang="nl-BE" dirty="0"/>
              <a:t>== </a:t>
            </a:r>
            <a:r>
              <a:rPr lang="nl-BE" dirty="0" err="1"/>
              <a:t>linked</a:t>
            </a:r>
            <a:r>
              <a:rPr lang="nl-BE" dirty="0"/>
              <a:t> list</a:t>
            </a:r>
          </a:p>
        </p:txBody>
      </p:sp>
      <p:pic>
        <p:nvPicPr>
          <p:cNvPr id="2050" name="Picture 2" descr="Linked List Data Structure Memes">
            <a:extLst>
              <a:ext uri="{FF2B5EF4-FFF2-40B4-BE49-F238E27FC236}">
                <a16:creationId xmlns:a16="http://schemas.microsoft.com/office/drawing/2014/main" id="{CBE53FD6-084D-44F1-8964-24AD854EA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826" y="1396418"/>
            <a:ext cx="4064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E17EE18-AC61-44E0-8F99-D5FAC626C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1" y="3196431"/>
            <a:ext cx="72294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34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08F0F-60DF-4BC7-8090-5BBB5FE7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linked list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18FFDF1-B47B-458A-8D70-F6E5E63C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50" y="1647825"/>
            <a:ext cx="2705100" cy="521017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91CB926-598C-4A2F-8E50-AB8A49BCC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070" y="0"/>
            <a:ext cx="5998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7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FC39D-1479-447D-B5A4-6B475497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CAA5CA9-DB48-4EF6-B435-1B3754907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0190"/>
            <a:ext cx="4105085" cy="143332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647F67E-864C-4B02-8749-2153CDFB7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120" y="184308"/>
            <a:ext cx="4293680" cy="410508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80A6613-EA89-4A41-A058-75214FDA6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022" y="4289393"/>
            <a:ext cx="7248525" cy="2428875"/>
          </a:xfrm>
          <a:prstGeom prst="rect">
            <a:avLst/>
          </a:prstGeom>
        </p:spPr>
      </p:pic>
      <p:cxnSp>
        <p:nvCxnSpPr>
          <p:cNvPr id="12" name="Verbindingslijn: gekromd 11">
            <a:extLst>
              <a:ext uri="{FF2B5EF4-FFF2-40B4-BE49-F238E27FC236}">
                <a16:creationId xmlns:a16="http://schemas.microsoft.com/office/drawing/2014/main" id="{3108D81F-109F-4B0C-9C92-FC9236867B9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4943285" y="2236851"/>
            <a:ext cx="12700" cy="2052542"/>
          </a:xfrm>
          <a:prstGeom prst="curvedConnector4">
            <a:avLst>
              <a:gd name="adj1" fmla="val 3420000"/>
              <a:gd name="adj2" fmla="val 57434"/>
            </a:avLst>
          </a:prstGeom>
          <a:ln w="304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ingslijn: gekromd 24">
            <a:extLst>
              <a:ext uri="{FF2B5EF4-FFF2-40B4-BE49-F238E27FC236}">
                <a16:creationId xmlns:a16="http://schemas.microsoft.com/office/drawing/2014/main" id="{D26BA444-C86B-46BF-A93F-D6AA99A8AE93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4943286" y="2236851"/>
            <a:ext cx="2116835" cy="2052542"/>
          </a:xfrm>
          <a:prstGeom prst="curvedConnector2">
            <a:avLst/>
          </a:prstGeom>
          <a:ln w="304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C51209DA-968E-4D8F-B216-304F947D2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91" y="2983277"/>
            <a:ext cx="3724275" cy="1276350"/>
          </a:xfrm>
          <a:prstGeom prst="rect">
            <a:avLst/>
          </a:prstGeom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8D1E757A-DFE4-439C-B856-8FE10ED799B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3281" y="3445097"/>
            <a:ext cx="12001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3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7F6FC-D169-4A10-98DE-78FC1681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r>
              <a:rPr lang="en-US" dirty="0"/>
              <a:t> : </a:t>
            </a:r>
            <a:r>
              <a:rPr lang="en-US" dirty="0" err="1"/>
              <a:t>aandachtspunten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FFF751-C053-4BC0-B9B6-7A94BB82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Elke link (next) is </a:t>
            </a:r>
            <a:r>
              <a:rPr lang="en-US" dirty="0" err="1"/>
              <a:t>een</a:t>
            </a:r>
            <a:r>
              <a:rPr lang="en-US" dirty="0"/>
              <a:t> pointer</a:t>
            </a:r>
            <a:br>
              <a:rPr lang="en-US" dirty="0"/>
            </a:b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type </a:t>
            </a:r>
            <a:r>
              <a:rPr lang="en-US" dirty="0" err="1"/>
              <a:t>als</a:t>
            </a:r>
            <a:r>
              <a:rPr lang="en-US" dirty="0"/>
              <a:t> node</a:t>
            </a:r>
          </a:p>
          <a:p>
            <a:r>
              <a:rPr lang="en-US" dirty="0"/>
              <a:t>Elke link (next)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wijzen</a:t>
            </a:r>
            <a:endParaRPr lang="en-US" dirty="0"/>
          </a:p>
          <a:p>
            <a:pPr lvl="1"/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node</a:t>
            </a:r>
          </a:p>
          <a:p>
            <a:pPr lvl="1"/>
            <a:r>
              <a:rPr lang="en-US" dirty="0" err="1"/>
              <a:t>Naar</a:t>
            </a:r>
            <a:r>
              <a:rPr lang="en-US" dirty="0"/>
              <a:t> NULL (het </a:t>
            </a:r>
            <a:r>
              <a:rPr lang="en-US" dirty="0" err="1"/>
              <a:t>uiteinde</a:t>
            </a:r>
            <a:r>
              <a:rPr lang="en-US" dirty="0"/>
              <a:t>)</a:t>
            </a:r>
          </a:p>
          <a:p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aanspreekpunt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en-US" dirty="0"/>
          </a:p>
          <a:p>
            <a:pPr lvl="1"/>
            <a:r>
              <a:rPr lang="en-US" dirty="0"/>
              <a:t>Never lose your “head”</a:t>
            </a:r>
          </a:p>
          <a:p>
            <a:r>
              <a:rPr lang="en-US" dirty="0" err="1"/>
              <a:t>Alloceer</a:t>
            </a:r>
            <a:r>
              <a:rPr lang="en-US" dirty="0"/>
              <a:t> node </a:t>
            </a:r>
            <a:r>
              <a:rPr lang="en-US" dirty="0" err="1"/>
              <a:t>en</a:t>
            </a:r>
            <a:r>
              <a:rPr lang="en-US" dirty="0"/>
              <a:t> assign data</a:t>
            </a:r>
          </a:p>
          <a:p>
            <a:pPr lvl="1"/>
            <a:r>
              <a:rPr lang="en-US" dirty="0" err="1"/>
              <a:t>Laat</a:t>
            </a:r>
            <a:r>
              <a:rPr lang="en-US" dirty="0"/>
              <a:t> je nodes free !</a:t>
            </a:r>
          </a:p>
          <a:p>
            <a:pPr lvl="1"/>
            <a:endParaRPr lang="en-US" dirty="0"/>
          </a:p>
        </p:txBody>
      </p:sp>
      <p:pic>
        <p:nvPicPr>
          <p:cNvPr id="7170" name="Picture 2" descr="Linked List Data Structure Memes">
            <a:extLst>
              <a:ext uri="{FF2B5EF4-FFF2-40B4-BE49-F238E27FC236}">
                <a16:creationId xmlns:a16="http://schemas.microsoft.com/office/drawing/2014/main" id="{F8E1E875-3242-4779-97F2-7B58F59C0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414463"/>
            <a:ext cx="67437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5776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</Template>
  <TotalTime>11456</TotalTime>
  <Words>476</Words>
  <Application>Microsoft Office PowerPoint</Application>
  <PresentationFormat>Breedbeeld</PresentationFormat>
  <Paragraphs>91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</vt:lpstr>
      <vt:lpstr>Kantoorthema</vt:lpstr>
      <vt:lpstr>C Programmeren 2</vt:lpstr>
      <vt:lpstr>Doelstelling</vt:lpstr>
      <vt:lpstr>Inhoud</vt:lpstr>
      <vt:lpstr>Structs met pointer(s)</vt:lpstr>
      <vt:lpstr>Basis node</vt:lpstr>
      <vt:lpstr>Linken van nodes tot list</vt:lpstr>
      <vt:lpstr>Basis linked list</vt:lpstr>
      <vt:lpstr>Gebruik</vt:lpstr>
      <vt:lpstr>Gebruik : aandachtspunten</vt:lpstr>
      <vt:lpstr>Operaties : toevoegen (push)</vt:lpstr>
      <vt:lpstr>Operaties : verwijderen (pop)</vt:lpstr>
      <vt:lpstr>Operaties : sorteren (sort)</vt:lpstr>
      <vt:lpstr> Arrays versus linked lists</vt:lpstr>
      <vt:lpstr>Varianten : queue en stack</vt:lpstr>
      <vt:lpstr>Varianten : circular linked list</vt:lpstr>
      <vt:lpstr>Varianten : doubly linked list</vt:lpstr>
      <vt:lpstr>Extra : Blockchain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Programmeren 1</dc:title>
  <dc:creator>Koen Gilissen</dc:creator>
  <cp:lastModifiedBy>Bart Stukken</cp:lastModifiedBy>
  <cp:revision>355</cp:revision>
  <dcterms:created xsi:type="dcterms:W3CDTF">2017-10-04T09:09:59Z</dcterms:created>
  <dcterms:modified xsi:type="dcterms:W3CDTF">2020-03-22T08:31:46Z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20003435@pxl.be</vt:lpwstr>
  </property>
  <property fmtid="{D5CDD505-2E9C-101B-9397-08002B2CF9AE}" pid="5" name="MSIP_Label_f95379a6-efcb-4855-97e0-03c6be785496_SetDate">
    <vt:lpwstr>2020-02-26T08:52:47.5880666Z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be947afd-becf-4bb1-9f50-4486328c1a62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</Properties>
</file>