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78" r:id="rId3"/>
    <p:sldId id="289" r:id="rId4"/>
    <p:sldId id="25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40" r:id="rId21"/>
    <p:sldId id="341" r:id="rId22"/>
    <p:sldId id="305" r:id="rId23"/>
    <p:sldId id="308" r:id="rId24"/>
    <p:sldId id="306" r:id="rId25"/>
    <p:sldId id="307" r:id="rId26"/>
    <p:sldId id="309" r:id="rId27"/>
    <p:sldId id="310" r:id="rId28"/>
    <p:sldId id="311" r:id="rId2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2A136-2111-DB49-A39A-4A4F8F40A5F6}" v="5" dt="2019-03-22T13:14:17.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4694"/>
  </p:normalViewPr>
  <p:slideViewPr>
    <p:cSldViewPr snapToGrid="0" snapToObjects="1">
      <p:cViewPr varScale="1">
        <p:scale>
          <a:sx n="143" d="100"/>
          <a:sy n="143" d="100"/>
        </p:scale>
        <p:origin x="312" y="2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en-US"/>
              <a:t>Click to edit Master title style</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dirty="0"/>
          </a:p>
        </p:txBody>
      </p:sp>
      <p:sp>
        <p:nvSpPr>
          <p:cNvPr id="4" name="Tijdelijke aanduiding voor datum 3"/>
          <p:cNvSpPr>
            <a:spLocks noGrp="1"/>
          </p:cNvSpPr>
          <p:nvPr>
            <p:ph type="dt" sz="half" idx="10"/>
          </p:nvPr>
        </p:nvSpPr>
        <p:spPr/>
        <p:txBody>
          <a:bodyPr/>
          <a:lstStyle/>
          <a:p>
            <a:fld id="{689E50C5-5D1F-7E49-941D-D60C6A7A083D}" type="datetimeFigureOut">
              <a:rPr lang="en-US" smtClean="0"/>
              <a:t>2/24/2020</a:t>
            </a:fld>
            <a:endParaRPr lang="en-US"/>
          </a:p>
        </p:txBody>
      </p:sp>
      <p:sp>
        <p:nvSpPr>
          <p:cNvPr id="6" name="Tijdelijke aanduiding voor dianummer 5"/>
          <p:cNvSpPr>
            <a:spLocks noGrp="1"/>
          </p:cNvSpPr>
          <p:nvPr>
            <p:ph type="sldNum" sz="quarter" idx="12"/>
          </p:nvPr>
        </p:nvSpPr>
        <p:spPr/>
        <p:txBody>
          <a:bodyPr/>
          <a:lstStyle/>
          <a:p>
            <a:fld id="{A3314A9A-FE93-A74B-8C6D-069A22BF9175}" type="slidenum">
              <a:rPr lang="en-US" smtClean="0"/>
              <a:t>‹nr.›</a:t>
            </a:fld>
            <a:endParaRPr lang="en-US"/>
          </a:p>
        </p:txBody>
      </p:sp>
      <p:pic>
        <p:nvPicPr>
          <p:cNvPr id="5" name="Afbeelding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395242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p:cNvSpPr>
            <a:spLocks noGrp="1"/>
          </p:cNvSpPr>
          <p:nvPr>
            <p:ph type="dt" sz="half" idx="10"/>
          </p:nvPr>
        </p:nvSpPr>
        <p:spPr/>
        <p:txBody>
          <a:bodyPr/>
          <a:lstStyle/>
          <a:p>
            <a:fld id="{689E50C5-5D1F-7E49-941D-D60C6A7A083D}" type="datetimeFigureOut">
              <a:rPr lang="en-US" smtClean="0"/>
              <a:t>2/24/2020</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A3314A9A-FE93-A74B-8C6D-069A22BF9175}" type="slidenum">
              <a:rPr lang="en-US" smtClean="0"/>
              <a:t>‹nr.›</a:t>
            </a:fld>
            <a:endParaRPr lang="en-US"/>
          </a:p>
        </p:txBody>
      </p:sp>
      <p:pic>
        <p:nvPicPr>
          <p:cNvPr id="8" name="Afbeelding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9633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en-US"/>
              <a:t>Click to edit Master title style</a:t>
            </a:r>
            <a:endParaRPr lang="nl-BE"/>
          </a:p>
        </p:txBody>
      </p:sp>
      <p:sp>
        <p:nvSpPr>
          <p:cNvPr id="3" name="Tijdelijke aanduiding voor verticale tekst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p:cNvSpPr>
            <a:spLocks noGrp="1"/>
          </p:cNvSpPr>
          <p:nvPr>
            <p:ph type="dt" sz="half" idx="10"/>
          </p:nvPr>
        </p:nvSpPr>
        <p:spPr/>
        <p:txBody>
          <a:bodyPr/>
          <a:lstStyle/>
          <a:p>
            <a:fld id="{689E50C5-5D1F-7E49-941D-D60C6A7A083D}" type="datetimeFigureOut">
              <a:rPr lang="en-US" smtClean="0"/>
              <a:t>2/24/2020</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A3314A9A-FE93-A74B-8C6D-069A22BF9175}" type="slidenum">
              <a:rPr lang="en-US" smtClean="0"/>
              <a:t>‹nr.›</a:t>
            </a:fld>
            <a:endParaRPr lang="en-US"/>
          </a:p>
        </p:txBody>
      </p:sp>
      <p:pic>
        <p:nvPicPr>
          <p:cNvPr id="7" name="Afbeelding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1923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en-US"/>
              <a:t>Click to edit Master title style</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p:cNvSpPr>
            <a:spLocks noGrp="1"/>
          </p:cNvSpPr>
          <p:nvPr>
            <p:ph type="dt" sz="half" idx="10"/>
          </p:nvPr>
        </p:nvSpPr>
        <p:spPr/>
        <p:txBody>
          <a:bodyPr/>
          <a:lstStyle/>
          <a:p>
            <a:fld id="{689E50C5-5D1F-7E49-941D-D60C6A7A083D}" type="datetimeFigureOut">
              <a:rPr lang="en-US" smtClean="0"/>
              <a:t>2/24/2020</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A3314A9A-FE93-A74B-8C6D-069A22BF9175}" type="slidenum">
              <a:rPr lang="en-US" smtClean="0"/>
              <a:t>‹nr.›</a:t>
            </a:fld>
            <a:endParaRPr lang="en-US"/>
          </a:p>
        </p:txBody>
      </p:sp>
      <p:pic>
        <p:nvPicPr>
          <p:cNvPr id="7" name="Afbeelding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2479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en-US"/>
              <a:t>Click to edit Master title style</a:t>
            </a:r>
            <a:endParaRPr lang="nl-BE" dirty="0"/>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p:cNvSpPr>
            <a:spLocks noGrp="1"/>
          </p:cNvSpPr>
          <p:nvPr>
            <p:ph type="dt" sz="half" idx="10"/>
          </p:nvPr>
        </p:nvSpPr>
        <p:spPr/>
        <p:txBody>
          <a:bodyPr/>
          <a:lstStyle/>
          <a:p>
            <a:fld id="{689E50C5-5D1F-7E49-941D-D60C6A7A083D}" type="datetimeFigureOut">
              <a:rPr lang="en-US" smtClean="0"/>
              <a:t>2/24/2020</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A3314A9A-FE93-A74B-8C6D-069A22BF9175}" type="slidenum">
              <a:rPr lang="en-US" smtClean="0"/>
              <a:t>‹nr.›</a:t>
            </a:fld>
            <a:endParaRPr lang="en-US"/>
          </a:p>
        </p:txBody>
      </p:sp>
      <p:pic>
        <p:nvPicPr>
          <p:cNvPr id="7" name="Afbeelding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956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en-US"/>
              <a:t>Click to edit Master title style</a:t>
            </a:r>
            <a:endParaRPr lang="nl-BE"/>
          </a:p>
        </p:txBody>
      </p:sp>
      <p:sp>
        <p:nvSpPr>
          <p:cNvPr id="3" name="Tijdelijke aanduiding voor datum 2"/>
          <p:cNvSpPr>
            <a:spLocks noGrp="1"/>
          </p:cNvSpPr>
          <p:nvPr>
            <p:ph type="dt" sz="half" idx="10"/>
          </p:nvPr>
        </p:nvSpPr>
        <p:spPr/>
        <p:txBody>
          <a:bodyPr/>
          <a:lstStyle/>
          <a:p>
            <a:fld id="{689E50C5-5D1F-7E49-941D-D60C6A7A083D}" type="datetimeFigureOut">
              <a:rPr lang="en-US" smtClean="0"/>
              <a:t>2/24/2020</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A3314A9A-FE93-A74B-8C6D-069A22BF9175}" type="slidenum">
              <a:rPr lang="en-US" smtClean="0"/>
              <a:t>‹nr.›</a:t>
            </a:fld>
            <a:endParaRPr lang="en-US"/>
          </a:p>
        </p:txBody>
      </p:sp>
      <p:pic>
        <p:nvPicPr>
          <p:cNvPr id="6" name="Afbeelding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86421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en-US"/>
              <a:t>Click to edit Master title style</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89E50C5-5D1F-7E49-941D-D60C6A7A083D}" type="datetimeFigureOut">
              <a:rPr lang="en-US" smtClean="0"/>
              <a:t>2/24/2020</a:t>
            </a:fld>
            <a:endParaRPr lang="en-US"/>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en-US"/>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A3314A9A-FE93-A74B-8C6D-069A22BF9175}" type="slidenum">
              <a:rPr lang="en-US" smtClean="0"/>
              <a:t>‹nr.›</a:t>
            </a:fld>
            <a:endParaRPr lang="en-US"/>
          </a:p>
        </p:txBody>
      </p:sp>
      <p:pic>
        <p:nvPicPr>
          <p:cNvPr id="7" name="Afbeelding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5092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en-US"/>
              <a:t>Click to edit Master title style</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89E50C5-5D1F-7E49-941D-D60C6A7A083D}" type="datetimeFigureOut">
              <a:rPr lang="en-US" smtClean="0"/>
              <a:t>2/24/2020</a:t>
            </a:fld>
            <a:endParaRPr lang="en-US"/>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en-US"/>
          </a:p>
        </p:txBody>
      </p:sp>
      <p:sp>
        <p:nvSpPr>
          <p:cNvPr id="12" name="Tijdelijke aanduiding voor dianummer 5"/>
          <p:cNvSpPr>
            <a:spLocks noGrp="1"/>
          </p:cNvSpPr>
          <p:nvPr>
            <p:ph type="sldNum" sz="quarter" idx="12"/>
          </p:nvPr>
        </p:nvSpPr>
        <p:spPr>
          <a:xfrm>
            <a:off x="838200" y="6356350"/>
            <a:ext cx="1411014" cy="365125"/>
          </a:xfrm>
        </p:spPr>
        <p:txBody>
          <a:bodyPr/>
          <a:lstStyle/>
          <a:p>
            <a:fld id="{A3314A9A-FE93-A74B-8C6D-069A22BF9175}" type="slidenum">
              <a:rPr lang="en-US" smtClean="0"/>
              <a:t>‹nr.›</a:t>
            </a:fld>
            <a:endParaRPr lang="en-US"/>
          </a:p>
        </p:txBody>
      </p:sp>
      <p:pic>
        <p:nvPicPr>
          <p:cNvPr id="8" name="Afbeelding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76072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en-US"/>
              <a:t>Click to edit Master title style</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Tijdelijke aanduiding voor datum 6"/>
          <p:cNvSpPr>
            <a:spLocks noGrp="1"/>
          </p:cNvSpPr>
          <p:nvPr>
            <p:ph type="dt" sz="half" idx="10"/>
          </p:nvPr>
        </p:nvSpPr>
        <p:spPr/>
        <p:txBody>
          <a:bodyPr/>
          <a:lstStyle/>
          <a:p>
            <a:fld id="{689E50C5-5D1F-7E49-941D-D60C6A7A083D}" type="datetimeFigureOut">
              <a:rPr lang="en-US" smtClean="0"/>
              <a:t>2/24/2020</a:t>
            </a:fld>
            <a:endParaRPr lang="en-US"/>
          </a:p>
        </p:txBody>
      </p:sp>
      <p:sp>
        <p:nvSpPr>
          <p:cNvPr id="8" name="Tijdelijke aanduiding voor voettekst 7"/>
          <p:cNvSpPr>
            <a:spLocks noGrp="1"/>
          </p:cNvSpPr>
          <p:nvPr>
            <p:ph type="ftr" sz="quarter" idx="11"/>
          </p:nvPr>
        </p:nvSpPr>
        <p:spPr/>
        <p:txBody>
          <a:bodyPr/>
          <a:lstStyle/>
          <a:p>
            <a:endParaRPr lang="en-US"/>
          </a:p>
        </p:txBody>
      </p:sp>
      <p:sp>
        <p:nvSpPr>
          <p:cNvPr id="9" name="Tijdelijke aanduiding voor dianummer 8"/>
          <p:cNvSpPr>
            <a:spLocks noGrp="1"/>
          </p:cNvSpPr>
          <p:nvPr>
            <p:ph type="sldNum" sz="quarter" idx="12"/>
          </p:nvPr>
        </p:nvSpPr>
        <p:spPr/>
        <p:txBody>
          <a:bodyPr/>
          <a:lstStyle/>
          <a:p>
            <a:fld id="{A3314A9A-FE93-A74B-8C6D-069A22BF9175}" type="slidenum">
              <a:rPr lang="en-US" smtClean="0"/>
              <a:t>‹nr.›</a:t>
            </a:fld>
            <a:endParaRPr lang="en-US"/>
          </a:p>
        </p:txBody>
      </p:sp>
      <p:pic>
        <p:nvPicPr>
          <p:cNvPr id="10" name="Afbeelding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27263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en-US"/>
              <a:t>Click to edit Master title style</a:t>
            </a:r>
            <a:endParaRPr lang="nl-BE"/>
          </a:p>
        </p:txBody>
      </p:sp>
      <p:sp>
        <p:nvSpPr>
          <p:cNvPr id="3" name="Tijdelijke aanduiding voor datum 2"/>
          <p:cNvSpPr>
            <a:spLocks noGrp="1"/>
          </p:cNvSpPr>
          <p:nvPr>
            <p:ph type="dt" sz="half" idx="10"/>
          </p:nvPr>
        </p:nvSpPr>
        <p:spPr/>
        <p:txBody>
          <a:bodyPr/>
          <a:lstStyle/>
          <a:p>
            <a:fld id="{689E50C5-5D1F-7E49-941D-D60C6A7A083D}" type="datetimeFigureOut">
              <a:rPr lang="en-US" smtClean="0"/>
              <a:t>2/24/2020</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A3314A9A-FE93-A74B-8C6D-069A22BF9175}" type="slidenum">
              <a:rPr lang="en-US" smtClean="0"/>
              <a:t>‹nr.›</a:t>
            </a:fld>
            <a:endParaRPr lang="en-US"/>
          </a:p>
        </p:txBody>
      </p:sp>
      <p:pic>
        <p:nvPicPr>
          <p:cNvPr id="6" name="Afbeelding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2235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89E50C5-5D1F-7E49-941D-D60C6A7A083D}" type="datetimeFigureOut">
              <a:rPr lang="en-US" smtClean="0"/>
              <a:t>2/24/2020</a:t>
            </a:fld>
            <a:endParaRPr lang="en-US"/>
          </a:p>
        </p:txBody>
      </p:sp>
      <p:sp>
        <p:nvSpPr>
          <p:cNvPr id="3" name="Tijdelijke aanduiding voor voettekst 2"/>
          <p:cNvSpPr>
            <a:spLocks noGrp="1"/>
          </p:cNvSpPr>
          <p:nvPr>
            <p:ph type="ftr" sz="quarter" idx="11"/>
          </p:nvPr>
        </p:nvSpPr>
        <p:spPr/>
        <p:txBody>
          <a:bodyPr/>
          <a:lstStyle/>
          <a:p>
            <a:endParaRPr lang="en-US"/>
          </a:p>
        </p:txBody>
      </p:sp>
      <p:sp>
        <p:nvSpPr>
          <p:cNvPr id="4" name="Tijdelijke aanduiding voor dianummer 3"/>
          <p:cNvSpPr>
            <a:spLocks noGrp="1"/>
          </p:cNvSpPr>
          <p:nvPr>
            <p:ph type="sldNum" sz="quarter" idx="12"/>
          </p:nvPr>
        </p:nvSpPr>
        <p:spPr/>
        <p:txBody>
          <a:bodyPr/>
          <a:lstStyle/>
          <a:p>
            <a:fld id="{A3314A9A-FE93-A74B-8C6D-069A22BF9175}" type="slidenum">
              <a:rPr lang="en-US" smtClean="0"/>
              <a:t>‹nr.›</a:t>
            </a:fld>
            <a:endParaRPr lang="en-US"/>
          </a:p>
        </p:txBody>
      </p:sp>
      <p:pic>
        <p:nvPicPr>
          <p:cNvPr id="5" name="Afbeelding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427318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p:cNvSpPr>
            <a:spLocks noGrp="1"/>
          </p:cNvSpPr>
          <p:nvPr>
            <p:ph type="dt" sz="half" idx="10"/>
          </p:nvPr>
        </p:nvSpPr>
        <p:spPr/>
        <p:txBody>
          <a:bodyPr/>
          <a:lstStyle/>
          <a:p>
            <a:fld id="{689E50C5-5D1F-7E49-941D-D60C6A7A083D}" type="datetimeFigureOut">
              <a:rPr lang="en-US" smtClean="0"/>
              <a:t>2/24/2020</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A3314A9A-FE93-A74B-8C6D-069A22BF9175}" type="slidenum">
              <a:rPr lang="en-US" smtClean="0"/>
              <a:t>‹nr.›</a:t>
            </a:fld>
            <a:endParaRPr lang="en-US"/>
          </a:p>
        </p:txBody>
      </p:sp>
      <p:pic>
        <p:nvPicPr>
          <p:cNvPr id="8" name="Afbeelding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7378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89E50C5-5D1F-7E49-941D-D60C6A7A083D}" type="datetimeFigureOut">
              <a:rPr lang="en-US" smtClean="0"/>
              <a:t>2/24/2020</a:t>
            </a:fld>
            <a:endParaRPr lang="en-US"/>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14A9A-FE93-A74B-8C6D-069A22BF9175}" type="slidenum">
              <a:rPr lang="en-US" smtClean="0"/>
              <a:t>‹nr.›</a:t>
            </a:fld>
            <a:endParaRPr lang="en-US"/>
          </a:p>
        </p:txBody>
      </p:sp>
    </p:spTree>
    <p:extLst>
      <p:ext uri="{BB962C8B-B14F-4D97-AF65-F5344CB8AC3E}">
        <p14:creationId xmlns:p14="http://schemas.microsoft.com/office/powerpoint/2010/main" val="185667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Helvetica"/>
                <a:cs typeface="Helvetica"/>
              </a:rPr>
              <a:t>C </a:t>
            </a:r>
            <a:r>
              <a:rPr lang="en-US" dirty="0" err="1">
                <a:latin typeface="Helvetica"/>
                <a:cs typeface="Helvetica"/>
              </a:rPr>
              <a:t>Programmeren</a:t>
            </a:r>
            <a:r>
              <a:rPr lang="en-US" dirty="0">
                <a:latin typeface="Helvetica"/>
                <a:cs typeface="Helvetica"/>
              </a:rPr>
              <a:t> </a:t>
            </a:r>
            <a:r>
              <a:rPr lang="en-US" dirty="0"/>
              <a:t>2</a:t>
            </a:r>
            <a:endParaRPr lang="en-US" dirty="0">
              <a:latin typeface="Helvetica"/>
              <a:cs typeface="Helvetica"/>
            </a:endParaRPr>
          </a:p>
        </p:txBody>
      </p:sp>
      <p:sp>
        <p:nvSpPr>
          <p:cNvPr id="3" name="Subtitle 2"/>
          <p:cNvSpPr>
            <a:spLocks noGrp="1"/>
          </p:cNvSpPr>
          <p:nvPr>
            <p:ph type="subTitle" idx="1"/>
          </p:nvPr>
        </p:nvSpPr>
        <p:spPr>
          <a:xfrm>
            <a:off x="2895600" y="4130326"/>
            <a:ext cx="6400800" cy="669847"/>
          </a:xfrm>
        </p:spPr>
        <p:txBody>
          <a:bodyPr anchor="b">
            <a:normAutofit/>
          </a:bodyPr>
          <a:lstStyle/>
          <a:p>
            <a:r>
              <a:rPr lang="en-US" sz="2400" dirty="0" err="1">
                <a:latin typeface="Helvetica"/>
                <a:cs typeface="Helvetica"/>
              </a:rPr>
              <a:t>Dr</a:t>
            </a:r>
            <a:r>
              <a:rPr lang="en-US" sz="2400" dirty="0">
                <a:latin typeface="Helvetica"/>
                <a:cs typeface="Helvetica"/>
              </a:rPr>
              <a:t> </a:t>
            </a:r>
            <a:r>
              <a:rPr lang="en-US" sz="2400" dirty="0" err="1">
                <a:latin typeface="Helvetica"/>
                <a:cs typeface="Helvetica"/>
              </a:rPr>
              <a:t>Ing</a:t>
            </a:r>
            <a:r>
              <a:rPr lang="en-US" sz="2400" dirty="0">
                <a:latin typeface="Helvetica"/>
                <a:cs typeface="Helvetica"/>
              </a:rPr>
              <a:t> Koen Gilissen</a:t>
            </a:r>
          </a:p>
        </p:txBody>
      </p:sp>
    </p:spTree>
    <p:extLst>
      <p:ext uri="{BB962C8B-B14F-4D97-AF65-F5344CB8AC3E}">
        <p14:creationId xmlns:p14="http://schemas.microsoft.com/office/powerpoint/2010/main" val="159509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Q7: Write a program that uses two pointers to read two float numbers first and then to swap the values they point to. Then, use the same pointers to output the greater value.</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10</a:t>
            </a:fld>
            <a:endParaRPr lang="en-US"/>
          </a:p>
        </p:txBody>
      </p:sp>
    </p:spTree>
    <p:extLst>
      <p:ext uri="{BB962C8B-B14F-4D97-AF65-F5344CB8AC3E}">
        <p14:creationId xmlns:p14="http://schemas.microsoft.com/office/powerpoint/2010/main" val="174163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Q8: </a:t>
            </a:r>
            <a:r>
              <a:rPr lang="en-US" sz="2000" dirty="0"/>
              <a:t>What is the output of the following program?</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11</a:t>
            </a:fld>
            <a:endParaRPr lang="en-US"/>
          </a:p>
        </p:txBody>
      </p:sp>
      <p:sp>
        <p:nvSpPr>
          <p:cNvPr id="7" name="TextBox 6"/>
          <p:cNvSpPr txBox="1"/>
          <p:nvPr/>
        </p:nvSpPr>
        <p:spPr>
          <a:xfrm>
            <a:off x="1981200" y="2163997"/>
            <a:ext cx="7958831" cy="3416320"/>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pPr lvl="1"/>
            <a:r>
              <a:rPr lang="nl-BE" b="1" dirty="0">
                <a:solidFill>
                  <a:srgbClr val="92D050"/>
                </a:solidFill>
              </a:rPr>
              <a:t>int </a:t>
            </a:r>
            <a:r>
              <a:rPr lang="nl-BE" dirty="0">
                <a:solidFill>
                  <a:srgbClr val="92D050"/>
                </a:solidFill>
              </a:rPr>
              <a:t>*ptr1, i = 10;</a:t>
            </a:r>
          </a:p>
          <a:p>
            <a:pPr lvl="1"/>
            <a:r>
              <a:rPr lang="nl-BE" b="1" dirty="0">
                <a:solidFill>
                  <a:srgbClr val="92D050"/>
                </a:solidFill>
              </a:rPr>
              <a:t>double </a:t>
            </a:r>
            <a:r>
              <a:rPr lang="nl-BE" dirty="0">
                <a:solidFill>
                  <a:srgbClr val="92D050"/>
                </a:solidFill>
              </a:rPr>
              <a:t>*ptr2, j = 1.234;</a:t>
            </a:r>
          </a:p>
          <a:p>
            <a:pPr lvl="1"/>
            <a:r>
              <a:rPr lang="nl-BE" dirty="0">
                <a:solidFill>
                  <a:srgbClr val="92D050"/>
                </a:solidFill>
              </a:rPr>
              <a:t>ptr1 = &amp;i;</a:t>
            </a:r>
          </a:p>
          <a:p>
            <a:pPr lvl="1"/>
            <a:r>
              <a:rPr lang="nl-BE" dirty="0">
                <a:solidFill>
                  <a:srgbClr val="92D050"/>
                </a:solidFill>
              </a:rPr>
              <a:t>ptr2 = &amp;j;</a:t>
            </a:r>
          </a:p>
          <a:p>
            <a:pPr lvl="1"/>
            <a:r>
              <a:rPr lang="nl-BE" dirty="0">
                <a:solidFill>
                  <a:srgbClr val="92D050"/>
                </a:solidFill>
              </a:rPr>
              <a:t>*ptr1 = *ptr2;</a:t>
            </a:r>
          </a:p>
          <a:p>
            <a:pPr lvl="1"/>
            <a:r>
              <a:rPr lang="pl-PL" dirty="0">
                <a:solidFill>
                  <a:srgbClr val="92D050"/>
                </a:solidFill>
              </a:rPr>
              <a:t>printf("%d %u %u %u\n", i, </a:t>
            </a:r>
            <a:r>
              <a:rPr lang="pl-PL" b="1" dirty="0">
                <a:solidFill>
                  <a:srgbClr val="92D050"/>
                </a:solidFill>
              </a:rPr>
              <a:t>sizeof</a:t>
            </a:r>
            <a:r>
              <a:rPr lang="pl-PL" dirty="0">
                <a:solidFill>
                  <a:srgbClr val="92D050"/>
                </a:solidFill>
              </a:rPr>
              <a:t>(ptr1)</a:t>
            </a:r>
            <a:r>
              <a:rPr lang="pl-PL" b="1" dirty="0">
                <a:solidFill>
                  <a:srgbClr val="92D050"/>
                </a:solidFill>
              </a:rPr>
              <a:t>, sizeof</a:t>
            </a:r>
            <a:r>
              <a:rPr lang="pl-PL" dirty="0">
                <a:solidFill>
                  <a:srgbClr val="92D050"/>
                </a:solidFill>
              </a:rPr>
              <a:t>(ptr2),</a:t>
            </a:r>
          </a:p>
          <a:p>
            <a:pPr lvl="1"/>
            <a:r>
              <a:rPr lang="nl-BE" b="1" dirty="0" err="1">
                <a:solidFill>
                  <a:srgbClr val="92D050"/>
                </a:solidFill>
              </a:rPr>
              <a:t>sizeof</a:t>
            </a:r>
            <a:r>
              <a:rPr lang="nl-BE" dirty="0">
                <a:solidFill>
                  <a:srgbClr val="92D050"/>
                </a:solidFill>
              </a:rPr>
              <a:t>(*ptr2));</a:t>
            </a:r>
          </a:p>
          <a:p>
            <a:pPr lvl="1"/>
            <a:r>
              <a:rPr lang="nl-BE" b="1" dirty="0">
                <a:solidFill>
                  <a:srgbClr val="92D050"/>
                </a:solidFill>
              </a:rPr>
              <a:t>return </a:t>
            </a:r>
            <a:r>
              <a:rPr lang="nl-BE" dirty="0">
                <a:solidFill>
                  <a:srgbClr val="92D050"/>
                </a:solidFill>
              </a:rPr>
              <a:t>0;</a:t>
            </a:r>
          </a:p>
          <a:p>
            <a:r>
              <a:rPr lang="nl-BE"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347195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Q9: </a:t>
            </a:r>
            <a:r>
              <a:rPr lang="en-US" sz="2000" dirty="0"/>
              <a:t>Use the p pointer and a </a:t>
            </a:r>
            <a:r>
              <a:rPr lang="en-US" sz="2000" b="1" dirty="0"/>
              <a:t>while </a:t>
            </a:r>
            <a:r>
              <a:rPr lang="en-US" sz="2000" dirty="0"/>
              <a:t>loop, and complete the following program to display the integers from 1 to 10. Increment the pointer value.</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12</a:t>
            </a:fld>
            <a:endParaRPr lang="en-US"/>
          </a:p>
        </p:txBody>
      </p:sp>
      <p:sp>
        <p:nvSpPr>
          <p:cNvPr id="7" name="TextBox 6"/>
          <p:cNvSpPr txBox="1"/>
          <p:nvPr/>
        </p:nvSpPr>
        <p:spPr>
          <a:xfrm>
            <a:off x="1981201" y="2448082"/>
            <a:ext cx="7958831" cy="1754326"/>
          </a:xfrm>
          <a:prstGeom prst="rect">
            <a:avLst/>
          </a:prstGeom>
          <a:solidFill>
            <a:schemeClr val="bg1">
              <a:lumMod val="50000"/>
            </a:schemeClr>
          </a:solidFill>
        </p:spPr>
        <p:txBody>
          <a:bodyPr wrap="square" rtlCol="0">
            <a:spAutoFit/>
          </a:bodyPr>
          <a:lstStyle/>
          <a:p>
            <a:r>
              <a:rPr lang="en-US" dirty="0">
                <a:solidFill>
                  <a:srgbClr val="92D050"/>
                </a:solidFill>
              </a:rPr>
              <a:t>#include &lt;</a:t>
            </a:r>
            <a:r>
              <a:rPr lang="en-US" dirty="0" err="1">
                <a:solidFill>
                  <a:srgbClr val="92D050"/>
                </a:solidFill>
              </a:rPr>
              <a:t>stdio.h</a:t>
            </a:r>
            <a:r>
              <a:rPr lang="en-US" dirty="0">
                <a:solidFill>
                  <a:srgbClr val="92D050"/>
                </a:solidFill>
              </a:rPr>
              <a:t>&gt;</a:t>
            </a:r>
          </a:p>
          <a:p>
            <a:r>
              <a:rPr lang="en-US" dirty="0" err="1">
                <a:solidFill>
                  <a:srgbClr val="92D050"/>
                </a:solidFill>
              </a:rPr>
              <a:t>int</a:t>
            </a:r>
            <a:r>
              <a:rPr lang="en-US" dirty="0">
                <a:solidFill>
                  <a:srgbClr val="92D050"/>
                </a:solidFill>
              </a:rPr>
              <a:t> main(void)</a:t>
            </a:r>
          </a:p>
          <a:p>
            <a:r>
              <a:rPr lang="en-US" dirty="0">
                <a:solidFill>
                  <a:srgbClr val="92D050"/>
                </a:solidFill>
              </a:rPr>
              <a:t>{</a:t>
            </a:r>
          </a:p>
          <a:p>
            <a:pPr lvl="1"/>
            <a:r>
              <a:rPr lang="en-US" dirty="0" err="1">
                <a:solidFill>
                  <a:srgbClr val="92D050"/>
                </a:solidFill>
              </a:rPr>
              <a:t>int</a:t>
            </a:r>
            <a:r>
              <a:rPr lang="en-US" dirty="0">
                <a:solidFill>
                  <a:srgbClr val="92D050"/>
                </a:solidFill>
              </a:rPr>
              <a:t> *p, </a:t>
            </a:r>
            <a:r>
              <a:rPr lang="en-US" dirty="0" err="1">
                <a:solidFill>
                  <a:srgbClr val="92D050"/>
                </a:solidFill>
              </a:rPr>
              <a:t>i</a:t>
            </a:r>
            <a:r>
              <a:rPr lang="en-US" dirty="0">
                <a:solidFill>
                  <a:srgbClr val="92D050"/>
                </a:solidFill>
              </a:rPr>
              <a:t>;</a:t>
            </a:r>
          </a:p>
          <a:p>
            <a:pPr lvl="1"/>
            <a:r>
              <a:rPr lang="en-US" dirty="0">
                <a:solidFill>
                  <a:srgbClr val="92D050"/>
                </a:solidFill>
              </a:rPr>
              <a:t>...</a:t>
            </a:r>
          </a:p>
          <a:p>
            <a:r>
              <a:rPr lang="en-US" dirty="0">
                <a:solidFill>
                  <a:srgbClr val="92D050"/>
                </a:solidFill>
              </a:rPr>
              <a:t>}</a:t>
            </a:r>
          </a:p>
        </p:txBody>
      </p:sp>
    </p:spTree>
    <p:extLst>
      <p:ext uri="{BB962C8B-B14F-4D97-AF65-F5344CB8AC3E}">
        <p14:creationId xmlns:p14="http://schemas.microsoft.com/office/powerpoint/2010/main" val="364304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dirty="0">
                <a:sym typeface="Wingdings"/>
              </a:rPr>
              <a:t>Q10: </a:t>
            </a:r>
            <a:r>
              <a:rPr lang="en-US" dirty="0"/>
              <a:t>What is the output of the following program?</a:t>
            </a:r>
            <a:endParaRPr lang="en-US"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13</a:t>
            </a:fld>
            <a:endParaRPr lang="en-US"/>
          </a:p>
        </p:txBody>
      </p:sp>
      <p:sp>
        <p:nvSpPr>
          <p:cNvPr id="7" name="TextBox 6"/>
          <p:cNvSpPr txBox="1"/>
          <p:nvPr/>
        </p:nvSpPr>
        <p:spPr>
          <a:xfrm>
            <a:off x="1981200" y="2646477"/>
            <a:ext cx="7958831" cy="3416320"/>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pPr lvl="1"/>
            <a:r>
              <a:rPr lang="nl-BE" b="1" dirty="0">
                <a:solidFill>
                  <a:srgbClr val="92D050"/>
                </a:solidFill>
              </a:rPr>
              <a:t>int </a:t>
            </a:r>
            <a:r>
              <a:rPr lang="nl-BE" dirty="0">
                <a:solidFill>
                  <a:srgbClr val="92D050"/>
                </a:solidFill>
              </a:rPr>
              <a:t>*ptr1, *ptr2, i = 10, j = 20;</a:t>
            </a:r>
          </a:p>
          <a:p>
            <a:pPr lvl="1"/>
            <a:r>
              <a:rPr lang="nl-BE" dirty="0">
                <a:solidFill>
                  <a:srgbClr val="92D050"/>
                </a:solidFill>
              </a:rPr>
              <a:t>ptr1 = &amp;i;</a:t>
            </a:r>
          </a:p>
          <a:p>
            <a:pPr lvl="1"/>
            <a:r>
              <a:rPr lang="nl-BE" dirty="0">
                <a:solidFill>
                  <a:srgbClr val="92D050"/>
                </a:solidFill>
              </a:rPr>
              <a:t>ptr2 = &amp;j;</a:t>
            </a:r>
          </a:p>
          <a:p>
            <a:pPr lvl="1"/>
            <a:r>
              <a:rPr lang="nl-BE" dirty="0">
                <a:solidFill>
                  <a:srgbClr val="92D050"/>
                </a:solidFill>
              </a:rPr>
              <a:t>ptr2 = ptr1;</a:t>
            </a:r>
          </a:p>
          <a:p>
            <a:pPr lvl="1"/>
            <a:r>
              <a:rPr lang="nl-BE" dirty="0">
                <a:solidFill>
                  <a:srgbClr val="92D050"/>
                </a:solidFill>
              </a:rPr>
              <a:t>*ptr1 = *ptr1 + *ptr2;</a:t>
            </a:r>
          </a:p>
          <a:p>
            <a:pPr lvl="1"/>
            <a:r>
              <a:rPr lang="nl-BE" dirty="0">
                <a:solidFill>
                  <a:srgbClr val="92D050"/>
                </a:solidFill>
              </a:rPr>
              <a:t>*ptr2 *= 2;</a:t>
            </a:r>
          </a:p>
          <a:p>
            <a:pPr lvl="1"/>
            <a:r>
              <a:rPr lang="pt-BR" dirty="0">
                <a:solidFill>
                  <a:srgbClr val="92D050"/>
                </a:solidFill>
              </a:rPr>
              <a:t>printf("%d\n", *ptr1 + *ptr2);</a:t>
            </a:r>
          </a:p>
          <a:p>
            <a:pPr lvl="1"/>
            <a:r>
              <a:rPr lang="nl-BE" b="1" dirty="0">
                <a:solidFill>
                  <a:srgbClr val="92D050"/>
                </a:solidFill>
              </a:rPr>
              <a:t>return </a:t>
            </a:r>
            <a:r>
              <a:rPr lang="nl-BE" dirty="0">
                <a:solidFill>
                  <a:srgbClr val="92D050"/>
                </a:solidFill>
              </a:rPr>
              <a:t>0;</a:t>
            </a:r>
          </a:p>
          <a:p>
            <a:r>
              <a:rPr lang="nl-BE"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102116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Q11 Use the p2 pointer and complete the following program to read student’s grades continuously until the user enters -1, using </a:t>
            </a:r>
            <a:r>
              <a:rPr lang="en-US" sz="2000" i="1" dirty="0" err="1">
                <a:sym typeface="Wingdings"/>
              </a:rPr>
              <a:t>scanf</a:t>
            </a:r>
            <a:r>
              <a:rPr lang="en-US" sz="2000" dirty="0">
                <a:sym typeface="Wingdings"/>
              </a:rPr>
              <a:t>. Use the p1 pointer to display how many students got a grade within [5, 10] and the p3 pointer to display the best grade.</a:t>
            </a:r>
          </a:p>
          <a:p>
            <a:pPr marL="0" indent="0">
              <a:buNone/>
            </a:pP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14</a:t>
            </a:fld>
            <a:endParaRPr lang="en-US"/>
          </a:p>
        </p:txBody>
      </p:sp>
      <p:sp>
        <p:nvSpPr>
          <p:cNvPr id="7" name="TextBox 6"/>
          <p:cNvSpPr txBox="1"/>
          <p:nvPr/>
        </p:nvSpPr>
        <p:spPr>
          <a:xfrm>
            <a:off x="1981201" y="3417265"/>
            <a:ext cx="7958831" cy="2031325"/>
          </a:xfrm>
          <a:prstGeom prst="rect">
            <a:avLst/>
          </a:prstGeom>
          <a:solidFill>
            <a:schemeClr val="bg1">
              <a:lumMod val="50000"/>
            </a:schemeClr>
          </a:solidFill>
        </p:spPr>
        <p:txBody>
          <a:bodyPr wrap="square" rtlCol="0">
            <a:spAutoFit/>
          </a:bodyPr>
          <a:lstStyle/>
          <a:p>
            <a:r>
              <a:rPr lang="en-US" dirty="0">
                <a:solidFill>
                  <a:srgbClr val="92D050"/>
                </a:solidFill>
                <a:sym typeface="Wingdings"/>
              </a:rPr>
              <a:t>#include &lt;</a:t>
            </a:r>
            <a:r>
              <a:rPr lang="en-US" dirty="0" err="1">
                <a:solidFill>
                  <a:srgbClr val="92D050"/>
                </a:solidFill>
                <a:sym typeface="Wingdings"/>
              </a:rPr>
              <a:t>stdio.h</a:t>
            </a:r>
            <a:r>
              <a:rPr lang="en-US" dirty="0">
                <a:solidFill>
                  <a:srgbClr val="92D050"/>
                </a:solidFill>
                <a:sym typeface="Wingdings"/>
              </a:rPr>
              <a:t>&gt;</a:t>
            </a:r>
          </a:p>
          <a:p>
            <a:r>
              <a:rPr lang="en-US" dirty="0" err="1">
                <a:solidFill>
                  <a:srgbClr val="92D050"/>
                </a:solidFill>
                <a:sym typeface="Wingdings"/>
              </a:rPr>
              <a:t>int</a:t>
            </a:r>
            <a:r>
              <a:rPr lang="en-US" dirty="0">
                <a:solidFill>
                  <a:srgbClr val="92D050"/>
                </a:solidFill>
                <a:sym typeface="Wingdings"/>
              </a:rPr>
              <a:t> main(void)</a:t>
            </a:r>
          </a:p>
          <a:p>
            <a:r>
              <a:rPr lang="en-US" dirty="0">
                <a:solidFill>
                  <a:srgbClr val="92D050"/>
                </a:solidFill>
                <a:sym typeface="Wingdings"/>
              </a:rPr>
              <a:t>{</a:t>
            </a:r>
          </a:p>
          <a:p>
            <a:pPr lvl="1"/>
            <a:r>
              <a:rPr lang="en-US" dirty="0" err="1">
                <a:solidFill>
                  <a:srgbClr val="92D050"/>
                </a:solidFill>
                <a:sym typeface="Wingdings"/>
              </a:rPr>
              <a:t>int</a:t>
            </a:r>
            <a:r>
              <a:rPr lang="en-US" dirty="0">
                <a:solidFill>
                  <a:srgbClr val="92D050"/>
                </a:solidFill>
                <a:sym typeface="Wingdings"/>
              </a:rPr>
              <a:t> *p1, sum;</a:t>
            </a:r>
          </a:p>
          <a:p>
            <a:pPr lvl="1"/>
            <a:r>
              <a:rPr lang="en-US" dirty="0">
                <a:solidFill>
                  <a:srgbClr val="92D050"/>
                </a:solidFill>
                <a:sym typeface="Wingdings"/>
              </a:rPr>
              <a:t>float *p2, *p3, grade, max;</a:t>
            </a:r>
          </a:p>
          <a:p>
            <a:pPr lvl="1"/>
            <a:r>
              <a:rPr lang="en-US" dirty="0">
                <a:solidFill>
                  <a:srgbClr val="92D050"/>
                </a:solidFill>
                <a:sym typeface="Wingdings"/>
              </a:rPr>
              <a:t>...</a:t>
            </a:r>
          </a:p>
          <a:p>
            <a:r>
              <a:rPr lang="en-US" dirty="0">
                <a:solidFill>
                  <a:srgbClr val="92D050"/>
                </a:solidFill>
                <a:sym typeface="Wingdings"/>
              </a:rPr>
              <a:t>}</a:t>
            </a:r>
            <a:endParaRPr lang="en-US" dirty="0">
              <a:solidFill>
                <a:srgbClr val="92D050"/>
              </a:solidFill>
            </a:endParaRPr>
          </a:p>
        </p:txBody>
      </p:sp>
    </p:spTree>
    <p:extLst>
      <p:ext uri="{BB962C8B-B14F-4D97-AF65-F5344CB8AC3E}">
        <p14:creationId xmlns:p14="http://schemas.microsoft.com/office/powerpoint/2010/main" val="202916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Q12 What is the output of the following program?</a:t>
            </a:r>
          </a:p>
        </p:txBody>
      </p:sp>
      <p:sp>
        <p:nvSpPr>
          <p:cNvPr id="4" name="Slide Number Placeholder 3"/>
          <p:cNvSpPr>
            <a:spLocks noGrp="1"/>
          </p:cNvSpPr>
          <p:nvPr>
            <p:ph type="sldNum" sz="quarter" idx="12"/>
          </p:nvPr>
        </p:nvSpPr>
        <p:spPr/>
        <p:txBody>
          <a:bodyPr/>
          <a:lstStyle/>
          <a:p>
            <a:fld id="{138BA0D6-13EC-E241-A5B2-A025C8ECA4BA}" type="slidenum">
              <a:rPr lang="en-US" smtClean="0"/>
              <a:t>15</a:t>
            </a:fld>
            <a:endParaRPr lang="en-US"/>
          </a:p>
        </p:txBody>
      </p:sp>
      <p:sp>
        <p:nvSpPr>
          <p:cNvPr id="7" name="TextBox 6"/>
          <p:cNvSpPr txBox="1"/>
          <p:nvPr/>
        </p:nvSpPr>
        <p:spPr>
          <a:xfrm>
            <a:off x="1981200" y="2163997"/>
            <a:ext cx="7958831" cy="3416320"/>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pPr lvl="1"/>
            <a:r>
              <a:rPr lang="nl-BE" b="1" dirty="0">
                <a:solidFill>
                  <a:srgbClr val="92D050"/>
                </a:solidFill>
              </a:rPr>
              <a:t>int </a:t>
            </a:r>
            <a:r>
              <a:rPr lang="nl-BE" dirty="0">
                <a:solidFill>
                  <a:srgbClr val="92D050"/>
                </a:solidFill>
              </a:rPr>
              <a:t>*</a:t>
            </a:r>
            <a:r>
              <a:rPr lang="nl-BE" dirty="0" err="1">
                <a:solidFill>
                  <a:srgbClr val="92D050"/>
                </a:solidFill>
              </a:rPr>
              <a:t>ptr</a:t>
            </a:r>
            <a:r>
              <a:rPr lang="nl-BE" dirty="0">
                <a:solidFill>
                  <a:srgbClr val="92D050"/>
                </a:solidFill>
              </a:rPr>
              <a:t>, i = 0;</a:t>
            </a:r>
          </a:p>
          <a:p>
            <a:pPr lvl="1"/>
            <a:r>
              <a:rPr lang="nn-NO" b="1" dirty="0">
                <a:solidFill>
                  <a:srgbClr val="92D050"/>
                </a:solidFill>
              </a:rPr>
              <a:t>for</a:t>
            </a:r>
            <a:r>
              <a:rPr lang="nn-NO" dirty="0">
                <a:solidFill>
                  <a:srgbClr val="92D050"/>
                </a:solidFill>
              </a:rPr>
              <a:t>(ptr = &amp;i; *ptr &lt; 5; i++)</a:t>
            </a:r>
          </a:p>
          <a:p>
            <a:pPr lvl="1"/>
            <a:r>
              <a:rPr lang="nl-BE" dirty="0">
                <a:solidFill>
                  <a:srgbClr val="92D050"/>
                </a:solidFill>
              </a:rPr>
              <a:t>{</a:t>
            </a:r>
          </a:p>
          <a:p>
            <a:pPr lvl="2"/>
            <a:r>
              <a:rPr lang="nl-BE" dirty="0">
                <a:solidFill>
                  <a:srgbClr val="92D050"/>
                </a:solidFill>
              </a:rPr>
              <a:t>(*</a:t>
            </a:r>
            <a:r>
              <a:rPr lang="nl-BE" dirty="0" err="1">
                <a:solidFill>
                  <a:srgbClr val="92D050"/>
                </a:solidFill>
              </a:rPr>
              <a:t>ptr</a:t>
            </a:r>
            <a:r>
              <a:rPr lang="nl-BE" dirty="0">
                <a:solidFill>
                  <a:srgbClr val="92D050"/>
                </a:solidFill>
              </a:rPr>
              <a:t>)++;</a:t>
            </a:r>
          </a:p>
          <a:p>
            <a:pPr lvl="2"/>
            <a:r>
              <a:rPr lang="nl-BE" dirty="0">
                <a:solidFill>
                  <a:srgbClr val="92D050"/>
                </a:solidFill>
              </a:rPr>
              <a:t>++*</a:t>
            </a:r>
            <a:r>
              <a:rPr lang="nl-BE" dirty="0" err="1">
                <a:solidFill>
                  <a:srgbClr val="92D050"/>
                </a:solidFill>
              </a:rPr>
              <a:t>ptr</a:t>
            </a:r>
            <a:r>
              <a:rPr lang="nl-BE" dirty="0">
                <a:solidFill>
                  <a:srgbClr val="92D050"/>
                </a:solidFill>
              </a:rPr>
              <a:t>;</a:t>
            </a:r>
          </a:p>
          <a:p>
            <a:pPr lvl="2"/>
            <a:r>
              <a:rPr lang="nl-BE" dirty="0" err="1">
                <a:solidFill>
                  <a:srgbClr val="92D050"/>
                </a:solidFill>
              </a:rPr>
              <a:t>printf</a:t>
            </a:r>
            <a:r>
              <a:rPr lang="nl-BE" dirty="0">
                <a:solidFill>
                  <a:srgbClr val="92D050"/>
                </a:solidFill>
              </a:rPr>
              <a:t>("%d ", i);</a:t>
            </a:r>
          </a:p>
          <a:p>
            <a:pPr lvl="1"/>
            <a:r>
              <a:rPr lang="nl-BE" dirty="0">
                <a:solidFill>
                  <a:srgbClr val="92D050"/>
                </a:solidFill>
              </a:rPr>
              <a:t>}</a:t>
            </a:r>
          </a:p>
          <a:p>
            <a:pPr lvl="1"/>
            <a:r>
              <a:rPr lang="nl-BE" b="1" dirty="0">
                <a:solidFill>
                  <a:srgbClr val="92D050"/>
                </a:solidFill>
              </a:rPr>
              <a:t>return </a:t>
            </a:r>
            <a:r>
              <a:rPr lang="nl-BE" dirty="0">
                <a:solidFill>
                  <a:srgbClr val="92D050"/>
                </a:solidFill>
              </a:rPr>
              <a:t>0;</a:t>
            </a:r>
          </a:p>
          <a:p>
            <a:r>
              <a:rPr lang="nl-BE"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147660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Q13 Write a program that uses three pointers to read the grades of a student in three tests. If all grades are greater than or equal to 5, the program should display them in ascending order. Otherwise, the program should display their average.</a:t>
            </a:r>
            <a:br>
              <a:rPr lang="en-US" sz="2000" dirty="0">
                <a:sym typeface="Wingdings"/>
              </a:rPr>
            </a:br>
            <a:br>
              <a:rPr lang="en-US" sz="2000" dirty="0">
                <a:sym typeface="Wingdings"/>
              </a:rPr>
            </a:br>
            <a:r>
              <a:rPr lang="en-US" sz="2000" dirty="0">
                <a:sym typeface="Wingdings"/>
              </a:rPr>
              <a:t>Use </a:t>
            </a:r>
            <a:r>
              <a:rPr lang="en-US" sz="2000" i="1" dirty="0" err="1">
                <a:sym typeface="Wingdings"/>
              </a:rPr>
              <a:t>scanf</a:t>
            </a:r>
            <a:r>
              <a:rPr lang="en-US" sz="2000" i="1" dirty="0">
                <a:sym typeface="Wingdings"/>
              </a:rPr>
              <a:t>("%</a:t>
            </a:r>
            <a:r>
              <a:rPr lang="en-US" sz="2000" i="1" dirty="0" err="1">
                <a:sym typeface="Wingdings"/>
              </a:rPr>
              <a:t>f%f%f</a:t>
            </a:r>
            <a:r>
              <a:rPr lang="en-US" sz="2000" i="1" dirty="0">
                <a:sym typeface="Wingdings"/>
              </a:rPr>
              <a:t>", ptr1, ptr2, ptr3);</a:t>
            </a:r>
          </a:p>
        </p:txBody>
      </p:sp>
      <p:sp>
        <p:nvSpPr>
          <p:cNvPr id="4" name="Slide Number Placeholder 3"/>
          <p:cNvSpPr>
            <a:spLocks noGrp="1"/>
          </p:cNvSpPr>
          <p:nvPr>
            <p:ph type="sldNum" sz="quarter" idx="12"/>
          </p:nvPr>
        </p:nvSpPr>
        <p:spPr/>
        <p:txBody>
          <a:bodyPr/>
          <a:lstStyle/>
          <a:p>
            <a:fld id="{138BA0D6-13EC-E241-A5B2-A025C8ECA4BA}" type="slidenum">
              <a:rPr lang="en-US" smtClean="0"/>
              <a:t>16</a:t>
            </a:fld>
            <a:endParaRPr lang="en-US"/>
          </a:p>
        </p:txBody>
      </p:sp>
    </p:spTree>
    <p:extLst>
      <p:ext uri="{BB962C8B-B14F-4D97-AF65-F5344CB8AC3E}">
        <p14:creationId xmlns:p14="http://schemas.microsoft.com/office/powerpoint/2010/main" val="182368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Q14</a:t>
            </a:r>
            <a:r>
              <a:rPr lang="en-US" sz="2000" dirty="0"/>
              <a:t> Use the p1 and p2 pointers and complete the following program to display the product of even numbers from 10 up to 20.</a:t>
            </a:r>
          </a:p>
          <a:p>
            <a:pPr marL="0" indent="0">
              <a:buNone/>
            </a:pP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17</a:t>
            </a:fld>
            <a:endParaRPr lang="en-US"/>
          </a:p>
        </p:txBody>
      </p:sp>
      <p:sp>
        <p:nvSpPr>
          <p:cNvPr id="7" name="TextBox 6"/>
          <p:cNvSpPr txBox="1"/>
          <p:nvPr/>
        </p:nvSpPr>
        <p:spPr>
          <a:xfrm>
            <a:off x="1981200" y="2551837"/>
            <a:ext cx="7958831" cy="1754326"/>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r>
              <a:rPr lang="nl-BE" b="1" dirty="0">
                <a:solidFill>
                  <a:srgbClr val="92D050"/>
                </a:solidFill>
              </a:rPr>
              <a:t>int </a:t>
            </a:r>
            <a:r>
              <a:rPr lang="nl-BE" dirty="0">
                <a:solidFill>
                  <a:srgbClr val="92D050"/>
                </a:solidFill>
              </a:rPr>
              <a:t>*p1, *p2, i, mul;</a:t>
            </a:r>
          </a:p>
          <a:p>
            <a:r>
              <a:rPr lang="nl-BE" dirty="0">
                <a:solidFill>
                  <a:srgbClr val="92D050"/>
                </a:solidFill>
              </a:rPr>
              <a:t>...</a:t>
            </a:r>
          </a:p>
          <a:p>
            <a:r>
              <a:rPr lang="nl-BE"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2935697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Q15 </a:t>
            </a:r>
            <a:r>
              <a:rPr lang="en-US" sz="2000" dirty="0"/>
              <a:t>Use the p1, p2, and p3 pointers and complete the following program to read two integers and display the sum of the integers between them. For example, if the user enters 6 and 10, the program should display 24 (7+8+9). The program should force the user to enter numbers less than 100 and the first integer should be less than the second.</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18</a:t>
            </a:fld>
            <a:endParaRPr lang="en-US"/>
          </a:p>
        </p:txBody>
      </p:sp>
      <p:sp>
        <p:nvSpPr>
          <p:cNvPr id="7" name="TextBox 6"/>
          <p:cNvSpPr txBox="1"/>
          <p:nvPr/>
        </p:nvSpPr>
        <p:spPr>
          <a:xfrm>
            <a:off x="1981201" y="3317970"/>
            <a:ext cx="7958831" cy="1754326"/>
          </a:xfrm>
          <a:prstGeom prst="rect">
            <a:avLst/>
          </a:prstGeom>
          <a:solidFill>
            <a:schemeClr val="bg1">
              <a:lumMod val="50000"/>
            </a:schemeClr>
          </a:solidFill>
        </p:spPr>
        <p:txBody>
          <a:bodyPr wrap="square" rtlCol="0">
            <a:spAutoFit/>
          </a:bodyPr>
          <a:lstStyle/>
          <a:p>
            <a:r>
              <a:rPr lang="en-US" dirty="0">
                <a:solidFill>
                  <a:srgbClr val="92D050"/>
                </a:solidFill>
              </a:rPr>
              <a:t>#include &lt;</a:t>
            </a:r>
            <a:r>
              <a:rPr lang="en-US" dirty="0" err="1">
                <a:solidFill>
                  <a:srgbClr val="92D050"/>
                </a:solidFill>
              </a:rPr>
              <a:t>stdio.h</a:t>
            </a:r>
            <a:r>
              <a:rPr lang="en-US" dirty="0">
                <a:solidFill>
                  <a:srgbClr val="92D050"/>
                </a:solidFill>
              </a:rPr>
              <a:t>&gt;</a:t>
            </a:r>
          </a:p>
          <a:p>
            <a:r>
              <a:rPr lang="en-US" dirty="0" err="1">
                <a:solidFill>
                  <a:srgbClr val="92D050"/>
                </a:solidFill>
              </a:rPr>
              <a:t>int</a:t>
            </a:r>
            <a:r>
              <a:rPr lang="en-US" dirty="0">
                <a:solidFill>
                  <a:srgbClr val="92D050"/>
                </a:solidFill>
              </a:rPr>
              <a:t> main(void)</a:t>
            </a:r>
          </a:p>
          <a:p>
            <a:r>
              <a:rPr lang="en-US" dirty="0">
                <a:solidFill>
                  <a:srgbClr val="92D050"/>
                </a:solidFill>
              </a:rPr>
              <a:t>{</a:t>
            </a:r>
          </a:p>
          <a:p>
            <a:pPr lvl="1"/>
            <a:r>
              <a:rPr lang="en-US" dirty="0" err="1">
                <a:solidFill>
                  <a:srgbClr val="92D050"/>
                </a:solidFill>
              </a:rPr>
              <a:t>int</a:t>
            </a:r>
            <a:r>
              <a:rPr lang="en-US" dirty="0">
                <a:solidFill>
                  <a:srgbClr val="92D050"/>
                </a:solidFill>
              </a:rPr>
              <a:t> *p1, *p2, *p3, </a:t>
            </a:r>
            <a:r>
              <a:rPr lang="en-US" dirty="0" err="1">
                <a:solidFill>
                  <a:srgbClr val="92D050"/>
                </a:solidFill>
              </a:rPr>
              <a:t>i</a:t>
            </a:r>
            <a:r>
              <a:rPr lang="en-US" dirty="0">
                <a:solidFill>
                  <a:srgbClr val="92D050"/>
                </a:solidFill>
              </a:rPr>
              <a:t>, j, sum;</a:t>
            </a:r>
          </a:p>
          <a:p>
            <a:pPr lvl="1"/>
            <a:r>
              <a:rPr lang="en-US" dirty="0">
                <a:solidFill>
                  <a:srgbClr val="92D050"/>
                </a:solidFill>
              </a:rPr>
              <a:t>...</a:t>
            </a:r>
          </a:p>
          <a:p>
            <a:r>
              <a:rPr lang="en-US" dirty="0">
                <a:solidFill>
                  <a:srgbClr val="92D050"/>
                </a:solidFill>
              </a:rPr>
              <a:t>}</a:t>
            </a:r>
          </a:p>
        </p:txBody>
      </p:sp>
    </p:spTree>
    <p:extLst>
      <p:ext uri="{BB962C8B-B14F-4D97-AF65-F5344CB8AC3E}">
        <p14:creationId xmlns:p14="http://schemas.microsoft.com/office/powerpoint/2010/main" val="3184927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Q16 </a:t>
            </a:r>
            <a:r>
              <a:rPr lang="en-US" sz="2000" dirty="0"/>
              <a:t>What is the output of the following program?</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19</a:t>
            </a:fld>
            <a:endParaRPr lang="en-US"/>
          </a:p>
        </p:txBody>
      </p:sp>
      <p:sp>
        <p:nvSpPr>
          <p:cNvPr id="7" name="TextBox 6"/>
          <p:cNvSpPr txBox="1"/>
          <p:nvPr/>
        </p:nvSpPr>
        <p:spPr>
          <a:xfrm>
            <a:off x="1981200" y="2163998"/>
            <a:ext cx="7958831" cy="3139321"/>
          </a:xfrm>
          <a:prstGeom prst="rect">
            <a:avLst/>
          </a:prstGeom>
          <a:solidFill>
            <a:schemeClr val="bg1">
              <a:lumMod val="50000"/>
            </a:schemeClr>
          </a:solidFill>
        </p:spPr>
        <p:txBody>
          <a:bodyPr wrap="square" rtlCol="0">
            <a:spAutoFit/>
          </a:bodyPr>
          <a:lstStyle/>
          <a:p>
            <a:r>
              <a:rPr lang="en-US" dirty="0">
                <a:solidFill>
                  <a:srgbClr val="92D050"/>
                </a:solidFill>
              </a:rPr>
              <a:t>#include &lt;</a:t>
            </a:r>
            <a:r>
              <a:rPr lang="en-US" dirty="0" err="1">
                <a:solidFill>
                  <a:srgbClr val="92D050"/>
                </a:solidFill>
              </a:rPr>
              <a:t>stdio.h</a:t>
            </a:r>
            <a:r>
              <a:rPr lang="en-US" dirty="0">
                <a:solidFill>
                  <a:srgbClr val="92D050"/>
                </a:solidFill>
              </a:rPr>
              <a:t>&gt;</a:t>
            </a:r>
          </a:p>
          <a:p>
            <a:r>
              <a:rPr lang="en-US" dirty="0" err="1">
                <a:solidFill>
                  <a:srgbClr val="92D050"/>
                </a:solidFill>
              </a:rPr>
              <a:t>int</a:t>
            </a:r>
            <a:r>
              <a:rPr lang="en-US" dirty="0">
                <a:solidFill>
                  <a:srgbClr val="92D050"/>
                </a:solidFill>
              </a:rPr>
              <a:t> main(void)</a:t>
            </a:r>
          </a:p>
          <a:p>
            <a:r>
              <a:rPr lang="en-US" dirty="0">
                <a:solidFill>
                  <a:srgbClr val="92D050"/>
                </a:solidFill>
              </a:rPr>
              <a:t>{</a:t>
            </a:r>
          </a:p>
          <a:p>
            <a:pPr lvl="1"/>
            <a:r>
              <a:rPr lang="en-US" dirty="0" err="1">
                <a:solidFill>
                  <a:srgbClr val="92D050"/>
                </a:solidFill>
              </a:rPr>
              <a:t>int</a:t>
            </a:r>
            <a:r>
              <a:rPr lang="en-US" dirty="0">
                <a:solidFill>
                  <a:srgbClr val="92D050"/>
                </a:solidFill>
              </a:rPr>
              <a:t> *</a:t>
            </a:r>
            <a:r>
              <a:rPr lang="en-US" dirty="0" err="1">
                <a:solidFill>
                  <a:srgbClr val="92D050"/>
                </a:solidFill>
              </a:rPr>
              <a:t>ptr</a:t>
            </a:r>
            <a:r>
              <a:rPr lang="en-US" dirty="0">
                <a:solidFill>
                  <a:srgbClr val="92D050"/>
                </a:solidFill>
              </a:rPr>
              <a:t>, </a:t>
            </a:r>
            <a:r>
              <a:rPr lang="en-US" dirty="0" err="1">
                <a:solidFill>
                  <a:srgbClr val="92D050"/>
                </a:solidFill>
              </a:rPr>
              <a:t>arr</a:t>
            </a:r>
            <a:r>
              <a:rPr lang="en-US" dirty="0">
                <a:solidFill>
                  <a:srgbClr val="92D050"/>
                </a:solidFill>
              </a:rPr>
              <a:t>[] = {10, 20, 30, 40, 50};</a:t>
            </a:r>
          </a:p>
          <a:p>
            <a:pPr lvl="1"/>
            <a:r>
              <a:rPr lang="en-US" dirty="0" err="1">
                <a:solidFill>
                  <a:srgbClr val="92D050"/>
                </a:solidFill>
              </a:rPr>
              <a:t>ptr</a:t>
            </a:r>
            <a:r>
              <a:rPr lang="en-US" dirty="0">
                <a:solidFill>
                  <a:srgbClr val="92D050"/>
                </a:solidFill>
              </a:rPr>
              <a:t> = </a:t>
            </a:r>
            <a:r>
              <a:rPr lang="en-US" dirty="0" err="1">
                <a:solidFill>
                  <a:srgbClr val="92D050"/>
                </a:solidFill>
              </a:rPr>
              <a:t>arr</a:t>
            </a:r>
            <a:r>
              <a:rPr lang="en-US" dirty="0">
                <a:solidFill>
                  <a:srgbClr val="92D050"/>
                </a:solidFill>
              </a:rPr>
              <a:t>;</a:t>
            </a:r>
          </a:p>
          <a:p>
            <a:pPr lvl="1"/>
            <a:r>
              <a:rPr lang="en-US" dirty="0">
                <a:solidFill>
                  <a:srgbClr val="92D050"/>
                </a:solidFill>
              </a:rPr>
              <a:t>*</a:t>
            </a:r>
            <a:r>
              <a:rPr lang="en-US" dirty="0" err="1">
                <a:solidFill>
                  <a:srgbClr val="92D050"/>
                </a:solidFill>
              </a:rPr>
              <a:t>ptr</a:t>
            </a:r>
            <a:r>
              <a:rPr lang="en-US" dirty="0">
                <a:solidFill>
                  <a:srgbClr val="92D050"/>
                </a:solidFill>
              </a:rPr>
              <a:t> = 3;</a:t>
            </a:r>
          </a:p>
          <a:p>
            <a:pPr lvl="1"/>
            <a:r>
              <a:rPr lang="en-US" dirty="0" err="1">
                <a:solidFill>
                  <a:srgbClr val="92D050"/>
                </a:solidFill>
              </a:rPr>
              <a:t>ptr</a:t>
            </a:r>
            <a:r>
              <a:rPr lang="en-US" dirty="0">
                <a:solidFill>
                  <a:srgbClr val="92D050"/>
                </a:solidFill>
              </a:rPr>
              <a:t> += 2;</a:t>
            </a:r>
          </a:p>
          <a:p>
            <a:pPr lvl="1"/>
            <a:r>
              <a:rPr lang="en-US" dirty="0">
                <a:solidFill>
                  <a:srgbClr val="92D050"/>
                </a:solidFill>
              </a:rPr>
              <a:t>*</a:t>
            </a:r>
            <a:r>
              <a:rPr lang="en-US" dirty="0" err="1">
                <a:solidFill>
                  <a:srgbClr val="92D050"/>
                </a:solidFill>
              </a:rPr>
              <a:t>ptr</a:t>
            </a:r>
            <a:r>
              <a:rPr lang="en-US" dirty="0">
                <a:solidFill>
                  <a:srgbClr val="92D050"/>
                </a:solidFill>
              </a:rPr>
              <a:t> = 5;</a:t>
            </a:r>
          </a:p>
          <a:p>
            <a:pPr lvl="1"/>
            <a:r>
              <a:rPr lang="en-US" dirty="0" err="1">
                <a:solidFill>
                  <a:srgbClr val="92D050"/>
                </a:solidFill>
              </a:rPr>
              <a:t>printf</a:t>
            </a:r>
            <a:r>
              <a:rPr lang="en-US" dirty="0">
                <a:solidFill>
                  <a:srgbClr val="92D050"/>
                </a:solidFill>
              </a:rPr>
              <a:t>("%d\n", </a:t>
            </a:r>
            <a:r>
              <a:rPr lang="en-US" dirty="0" err="1">
                <a:solidFill>
                  <a:srgbClr val="92D050"/>
                </a:solidFill>
              </a:rPr>
              <a:t>arr</a:t>
            </a:r>
            <a:r>
              <a:rPr lang="en-US" dirty="0">
                <a:solidFill>
                  <a:srgbClr val="92D050"/>
                </a:solidFill>
              </a:rPr>
              <a:t>[0]+</a:t>
            </a:r>
            <a:r>
              <a:rPr lang="en-US" dirty="0" err="1">
                <a:solidFill>
                  <a:srgbClr val="92D050"/>
                </a:solidFill>
              </a:rPr>
              <a:t>arr</a:t>
            </a:r>
            <a:r>
              <a:rPr lang="en-US" dirty="0">
                <a:solidFill>
                  <a:srgbClr val="92D050"/>
                </a:solidFill>
              </a:rPr>
              <a:t>[2]);</a:t>
            </a:r>
          </a:p>
          <a:p>
            <a:pPr lvl="1"/>
            <a:r>
              <a:rPr lang="en-US" dirty="0">
                <a:solidFill>
                  <a:srgbClr val="92D050"/>
                </a:solidFill>
              </a:rPr>
              <a:t>return 0;</a:t>
            </a:r>
          </a:p>
          <a:p>
            <a:r>
              <a:rPr lang="en-US" dirty="0">
                <a:solidFill>
                  <a:srgbClr val="92D050"/>
                </a:solidFill>
              </a:rPr>
              <a:t>}</a:t>
            </a:r>
          </a:p>
        </p:txBody>
      </p:sp>
    </p:spTree>
    <p:extLst>
      <p:ext uri="{BB962C8B-B14F-4D97-AF65-F5344CB8AC3E}">
        <p14:creationId xmlns:p14="http://schemas.microsoft.com/office/powerpoint/2010/main" val="220458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Doelstelling</a:t>
            </a:r>
            <a:endParaRPr lang="en-US" dirty="0"/>
          </a:p>
        </p:txBody>
      </p:sp>
      <p:sp>
        <p:nvSpPr>
          <p:cNvPr id="3" name="Content Placeholder 2"/>
          <p:cNvSpPr>
            <a:spLocks noGrp="1"/>
          </p:cNvSpPr>
          <p:nvPr>
            <p:ph idx="1"/>
          </p:nvPr>
        </p:nvSpPr>
        <p:spPr/>
        <p:txBody>
          <a:bodyPr>
            <a:normAutofit/>
          </a:bodyPr>
          <a:lstStyle/>
          <a:p>
            <a:r>
              <a:rPr lang="nl-BE" dirty="0"/>
              <a:t>Inzicht verwerven in Pointers in C </a:t>
            </a:r>
          </a:p>
          <a:p>
            <a:r>
              <a:rPr lang="nl-BE" dirty="0"/>
              <a:t>Pointers correct interpreteren</a:t>
            </a:r>
          </a:p>
          <a:p>
            <a:r>
              <a:rPr lang="nl-BE" dirty="0"/>
              <a:t>Pointers correct kunnen toepassen</a:t>
            </a:r>
          </a:p>
          <a:p>
            <a:endParaRPr lang="nl-BE" dirty="0"/>
          </a:p>
          <a:p>
            <a:endParaRPr lang="nl-BE" dirty="0"/>
          </a:p>
        </p:txBody>
      </p:sp>
    </p:spTree>
    <p:extLst>
      <p:ext uri="{BB962C8B-B14F-4D97-AF65-F5344CB8AC3E}">
        <p14:creationId xmlns:p14="http://schemas.microsoft.com/office/powerpoint/2010/main" val="193229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Q17 </a:t>
            </a:r>
            <a:r>
              <a:rPr lang="en-US" sz="2000" dirty="0"/>
              <a:t>What is the output of the following program?</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20</a:t>
            </a:fld>
            <a:endParaRPr lang="en-US"/>
          </a:p>
        </p:txBody>
      </p:sp>
      <p:sp>
        <p:nvSpPr>
          <p:cNvPr id="7" name="TextBox 6"/>
          <p:cNvSpPr txBox="1"/>
          <p:nvPr/>
        </p:nvSpPr>
        <p:spPr>
          <a:xfrm>
            <a:off x="1981200" y="2163997"/>
            <a:ext cx="7958831" cy="2308324"/>
          </a:xfrm>
          <a:prstGeom prst="rect">
            <a:avLst/>
          </a:prstGeom>
          <a:solidFill>
            <a:schemeClr val="bg1">
              <a:lumMod val="50000"/>
            </a:schemeClr>
          </a:solidFill>
        </p:spPr>
        <p:txBody>
          <a:bodyPr wrap="square" rtlCol="0">
            <a:spAutoFit/>
          </a:bodyPr>
          <a:lstStyle/>
          <a:p>
            <a:r>
              <a:rPr lang="en-US" dirty="0">
                <a:solidFill>
                  <a:srgbClr val="92D050"/>
                </a:solidFill>
              </a:rPr>
              <a:t>#include &lt;</a:t>
            </a:r>
            <a:r>
              <a:rPr lang="en-US" dirty="0" err="1">
                <a:solidFill>
                  <a:srgbClr val="92D050"/>
                </a:solidFill>
              </a:rPr>
              <a:t>stdio.h</a:t>
            </a:r>
            <a:r>
              <a:rPr lang="en-US" dirty="0">
                <a:solidFill>
                  <a:srgbClr val="92D050"/>
                </a:solidFill>
              </a:rPr>
              <a:t>&gt;</a:t>
            </a:r>
          </a:p>
          <a:p>
            <a:r>
              <a:rPr lang="en-US" dirty="0" err="1">
                <a:solidFill>
                  <a:srgbClr val="92D050"/>
                </a:solidFill>
              </a:rPr>
              <a:t>int</a:t>
            </a:r>
            <a:r>
              <a:rPr lang="en-US" dirty="0">
                <a:solidFill>
                  <a:srgbClr val="92D050"/>
                </a:solidFill>
              </a:rPr>
              <a:t> main(void)</a:t>
            </a:r>
          </a:p>
          <a:p>
            <a:r>
              <a:rPr lang="en-US" dirty="0">
                <a:solidFill>
                  <a:srgbClr val="92D050"/>
                </a:solidFill>
              </a:rPr>
              <a:t>{</a:t>
            </a:r>
          </a:p>
          <a:p>
            <a:pPr lvl="1"/>
            <a:r>
              <a:rPr lang="en-US" dirty="0" err="1">
                <a:solidFill>
                  <a:srgbClr val="92D050"/>
                </a:solidFill>
              </a:rPr>
              <a:t>int</a:t>
            </a:r>
            <a:r>
              <a:rPr lang="en-US" dirty="0">
                <a:solidFill>
                  <a:srgbClr val="92D050"/>
                </a:solidFill>
              </a:rPr>
              <a:t> </a:t>
            </a:r>
            <a:r>
              <a:rPr lang="en-US" dirty="0" err="1">
                <a:solidFill>
                  <a:srgbClr val="92D050"/>
                </a:solidFill>
              </a:rPr>
              <a:t>i</a:t>
            </a:r>
            <a:r>
              <a:rPr lang="en-US" dirty="0">
                <a:solidFill>
                  <a:srgbClr val="92D050"/>
                </a:solidFill>
              </a:rPr>
              <a:t> = 10, *p = &amp;</a:t>
            </a:r>
            <a:r>
              <a:rPr lang="en-US" dirty="0" err="1">
                <a:solidFill>
                  <a:srgbClr val="92D050"/>
                </a:solidFill>
              </a:rPr>
              <a:t>i</a:t>
            </a:r>
            <a:r>
              <a:rPr lang="en-US" dirty="0">
                <a:solidFill>
                  <a:srgbClr val="92D050"/>
                </a:solidFill>
              </a:rPr>
              <a:t>;</a:t>
            </a:r>
          </a:p>
          <a:p>
            <a:pPr lvl="1"/>
            <a:r>
              <a:rPr lang="pt-BR" dirty="0">
                <a:solidFill>
                  <a:srgbClr val="92D050"/>
                </a:solidFill>
              </a:rPr>
              <a:t>p[0] = 50;</a:t>
            </a:r>
          </a:p>
          <a:p>
            <a:pPr lvl="1"/>
            <a:r>
              <a:rPr lang="pt-BR" dirty="0">
                <a:solidFill>
                  <a:srgbClr val="92D050"/>
                </a:solidFill>
              </a:rPr>
              <a:t>printf("%d\n", i+p[0]);</a:t>
            </a:r>
          </a:p>
          <a:p>
            <a:pPr lvl="1"/>
            <a:r>
              <a:rPr lang="pt-BR" dirty="0">
                <a:solidFill>
                  <a:srgbClr val="92D050"/>
                </a:solidFill>
              </a:rPr>
              <a:t>return 0;</a:t>
            </a:r>
          </a:p>
          <a:p>
            <a:r>
              <a:rPr lang="pt-BR"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840113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Q18 Write a program that reads the daily temperatures of January and stores them in an array. Then, the program should read a temperature and display the first day number with a temperature less than this. Use pointer arithmetic to process the array.</a:t>
            </a:r>
          </a:p>
        </p:txBody>
      </p:sp>
      <p:sp>
        <p:nvSpPr>
          <p:cNvPr id="4" name="Slide Number Placeholder 3"/>
          <p:cNvSpPr>
            <a:spLocks noGrp="1"/>
          </p:cNvSpPr>
          <p:nvPr>
            <p:ph type="sldNum" sz="quarter" idx="12"/>
          </p:nvPr>
        </p:nvSpPr>
        <p:spPr/>
        <p:txBody>
          <a:bodyPr/>
          <a:lstStyle/>
          <a:p>
            <a:fld id="{138BA0D6-13EC-E241-A5B2-A025C8ECA4BA}" type="slidenum">
              <a:rPr lang="en-US" smtClean="0"/>
              <a:t>21</a:t>
            </a:fld>
            <a:endParaRPr lang="en-US"/>
          </a:p>
        </p:txBody>
      </p:sp>
      <p:pic>
        <p:nvPicPr>
          <p:cNvPr id="6" name="Afbeelding 5">
            <a:extLst>
              <a:ext uri="{FF2B5EF4-FFF2-40B4-BE49-F238E27FC236}">
                <a16:creationId xmlns:a16="http://schemas.microsoft.com/office/drawing/2014/main" id="{F97245FA-F5A2-40A7-BA35-B28CD0623798}"/>
              </a:ext>
            </a:extLst>
          </p:cNvPr>
          <p:cNvPicPr>
            <a:picLocks noChangeAspect="1"/>
          </p:cNvPicPr>
          <p:nvPr/>
        </p:nvPicPr>
        <p:blipFill>
          <a:blip r:embed="rId2"/>
          <a:stretch>
            <a:fillRect/>
          </a:stretch>
        </p:blipFill>
        <p:spPr>
          <a:xfrm>
            <a:off x="1981200" y="3111822"/>
            <a:ext cx="8010838" cy="2145978"/>
          </a:xfrm>
          <a:prstGeom prst="rect">
            <a:avLst/>
          </a:prstGeom>
        </p:spPr>
      </p:pic>
    </p:spTree>
    <p:extLst>
      <p:ext uri="{BB962C8B-B14F-4D97-AF65-F5344CB8AC3E}">
        <p14:creationId xmlns:p14="http://schemas.microsoft.com/office/powerpoint/2010/main" val="3690339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Q19 What is the output of the following program?</a:t>
            </a:r>
          </a:p>
        </p:txBody>
      </p:sp>
      <p:sp>
        <p:nvSpPr>
          <p:cNvPr id="4" name="Slide Number Placeholder 3"/>
          <p:cNvSpPr>
            <a:spLocks noGrp="1"/>
          </p:cNvSpPr>
          <p:nvPr>
            <p:ph type="sldNum" sz="quarter" idx="12"/>
          </p:nvPr>
        </p:nvSpPr>
        <p:spPr/>
        <p:txBody>
          <a:bodyPr/>
          <a:lstStyle/>
          <a:p>
            <a:fld id="{138BA0D6-13EC-E241-A5B2-A025C8ECA4BA}" type="slidenum">
              <a:rPr lang="en-US" smtClean="0"/>
              <a:t>22</a:t>
            </a:fld>
            <a:endParaRPr lang="en-US"/>
          </a:p>
        </p:txBody>
      </p:sp>
      <p:sp>
        <p:nvSpPr>
          <p:cNvPr id="8" name="TextBox 6">
            <a:extLst>
              <a:ext uri="{FF2B5EF4-FFF2-40B4-BE49-F238E27FC236}">
                <a16:creationId xmlns:a16="http://schemas.microsoft.com/office/drawing/2014/main" id="{CE2C1B1B-BDDB-4EC1-9F5D-58A57C78E2C8}"/>
              </a:ext>
            </a:extLst>
          </p:cNvPr>
          <p:cNvSpPr txBox="1"/>
          <p:nvPr/>
        </p:nvSpPr>
        <p:spPr>
          <a:xfrm>
            <a:off x="1981200" y="2163997"/>
            <a:ext cx="7958831" cy="2862322"/>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pPr lvl="1"/>
            <a:r>
              <a:rPr lang="nl-BE" b="1" dirty="0">
                <a:solidFill>
                  <a:srgbClr val="92D050"/>
                </a:solidFill>
              </a:rPr>
              <a:t>int </a:t>
            </a:r>
            <a:r>
              <a:rPr lang="nl-BE" dirty="0">
                <a:solidFill>
                  <a:srgbClr val="92D050"/>
                </a:solidFill>
              </a:rPr>
              <a:t>i, *ptr1, *ptr2, </a:t>
            </a:r>
            <a:r>
              <a:rPr lang="nl-BE" dirty="0" err="1">
                <a:solidFill>
                  <a:srgbClr val="92D050"/>
                </a:solidFill>
              </a:rPr>
              <a:t>arr</a:t>
            </a:r>
            <a:r>
              <a:rPr lang="nl-BE" dirty="0">
                <a:solidFill>
                  <a:srgbClr val="92D050"/>
                </a:solidFill>
              </a:rPr>
              <a:t>[] = {10, 20, 30, 40, 50, 60, 70};</a:t>
            </a:r>
          </a:p>
          <a:p>
            <a:pPr lvl="1"/>
            <a:r>
              <a:rPr lang="nl-BE" dirty="0">
                <a:solidFill>
                  <a:srgbClr val="92D050"/>
                </a:solidFill>
              </a:rPr>
              <a:t>ptr1 = &amp;</a:t>
            </a:r>
            <a:r>
              <a:rPr lang="nl-BE" dirty="0" err="1">
                <a:solidFill>
                  <a:srgbClr val="92D050"/>
                </a:solidFill>
              </a:rPr>
              <a:t>arr</a:t>
            </a:r>
            <a:r>
              <a:rPr lang="nl-BE" dirty="0">
                <a:solidFill>
                  <a:srgbClr val="92D050"/>
                </a:solidFill>
              </a:rPr>
              <a:t>[2];</a:t>
            </a:r>
          </a:p>
          <a:p>
            <a:pPr lvl="1"/>
            <a:r>
              <a:rPr lang="nl-BE" dirty="0">
                <a:solidFill>
                  <a:srgbClr val="92D050"/>
                </a:solidFill>
              </a:rPr>
              <a:t>ptr2 = &amp;</a:t>
            </a:r>
            <a:r>
              <a:rPr lang="nl-BE" dirty="0" err="1">
                <a:solidFill>
                  <a:srgbClr val="92D050"/>
                </a:solidFill>
              </a:rPr>
              <a:t>arr</a:t>
            </a:r>
            <a:r>
              <a:rPr lang="nl-BE" dirty="0">
                <a:solidFill>
                  <a:srgbClr val="92D050"/>
                </a:solidFill>
              </a:rPr>
              <a:t>[4];</a:t>
            </a:r>
          </a:p>
          <a:p>
            <a:pPr lvl="1"/>
            <a:r>
              <a:rPr lang="nn-NO" b="1" dirty="0">
                <a:solidFill>
                  <a:srgbClr val="92D050"/>
                </a:solidFill>
              </a:rPr>
              <a:t>for</a:t>
            </a:r>
            <a:r>
              <a:rPr lang="nn-NO" dirty="0">
                <a:solidFill>
                  <a:srgbClr val="92D050"/>
                </a:solidFill>
              </a:rPr>
              <a:t>(i = ptr2-ptr1; i &lt; 5; i+=2)</a:t>
            </a:r>
          </a:p>
          <a:p>
            <a:pPr lvl="1"/>
            <a:r>
              <a:rPr lang="nl-BE" dirty="0">
                <a:solidFill>
                  <a:srgbClr val="92D050"/>
                </a:solidFill>
              </a:rPr>
              <a:t>	</a:t>
            </a:r>
            <a:r>
              <a:rPr lang="nl-BE" dirty="0" err="1">
                <a:solidFill>
                  <a:srgbClr val="92D050"/>
                </a:solidFill>
              </a:rPr>
              <a:t>printf</a:t>
            </a:r>
            <a:r>
              <a:rPr lang="nl-BE" dirty="0">
                <a:solidFill>
                  <a:srgbClr val="92D050"/>
                </a:solidFill>
              </a:rPr>
              <a:t>("%d ", ptr1[i]);</a:t>
            </a:r>
          </a:p>
          <a:p>
            <a:pPr lvl="1"/>
            <a:r>
              <a:rPr lang="nl-BE" b="1" dirty="0">
                <a:solidFill>
                  <a:srgbClr val="92D050"/>
                </a:solidFill>
              </a:rPr>
              <a:t>return </a:t>
            </a:r>
            <a:r>
              <a:rPr lang="nl-BE" dirty="0">
                <a:solidFill>
                  <a:srgbClr val="92D050"/>
                </a:solidFill>
              </a:rPr>
              <a:t>0;</a:t>
            </a:r>
          </a:p>
          <a:p>
            <a:r>
              <a:rPr lang="nl-BE"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266953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Q20 Write a program that reads the grades of 10 students, stores them in an array, and displays the best and the worst grade and the positions of their first occurrences in the array. The program should force the user to enter grades within [0, 10]. Use pointer arithmetic to process the array.</a:t>
            </a:r>
          </a:p>
        </p:txBody>
      </p:sp>
      <p:sp>
        <p:nvSpPr>
          <p:cNvPr id="4" name="Slide Number Placeholder 3"/>
          <p:cNvSpPr>
            <a:spLocks noGrp="1"/>
          </p:cNvSpPr>
          <p:nvPr>
            <p:ph type="sldNum" sz="quarter" idx="12"/>
          </p:nvPr>
        </p:nvSpPr>
        <p:spPr/>
        <p:txBody>
          <a:bodyPr/>
          <a:lstStyle/>
          <a:p>
            <a:fld id="{138BA0D6-13EC-E241-A5B2-A025C8ECA4BA}" type="slidenum">
              <a:rPr lang="en-US" smtClean="0"/>
              <a:t>23</a:t>
            </a:fld>
            <a:endParaRPr lang="en-US"/>
          </a:p>
        </p:txBody>
      </p:sp>
      <p:sp>
        <p:nvSpPr>
          <p:cNvPr id="7" name="TextBox 6"/>
          <p:cNvSpPr txBox="1"/>
          <p:nvPr/>
        </p:nvSpPr>
        <p:spPr>
          <a:xfrm>
            <a:off x="1981201" y="2986019"/>
            <a:ext cx="7958831" cy="2031325"/>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a:t>
            </a:r>
            <a:r>
              <a:rPr lang="nl-BE" b="1" dirty="0" err="1">
                <a:solidFill>
                  <a:srgbClr val="92D050"/>
                </a:solidFill>
              </a:rPr>
              <a:t>define</a:t>
            </a:r>
            <a:r>
              <a:rPr lang="nl-BE" b="1" dirty="0">
                <a:solidFill>
                  <a:srgbClr val="92D050"/>
                </a:solidFill>
              </a:rPr>
              <a:t> </a:t>
            </a:r>
            <a:r>
              <a:rPr lang="nl-BE" dirty="0">
                <a:solidFill>
                  <a:srgbClr val="92D050"/>
                </a:solidFill>
              </a:rPr>
              <a:t>SIZE 10</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pPr lvl="1"/>
            <a:r>
              <a:rPr lang="nl-BE" b="1" dirty="0">
                <a:solidFill>
                  <a:srgbClr val="92D050"/>
                </a:solidFill>
              </a:rPr>
              <a:t>int </a:t>
            </a:r>
            <a:r>
              <a:rPr lang="nl-BE" dirty="0">
                <a:solidFill>
                  <a:srgbClr val="92D050"/>
                </a:solidFill>
              </a:rPr>
              <a:t>i, </a:t>
            </a:r>
            <a:r>
              <a:rPr lang="nl-BE" dirty="0" err="1">
                <a:solidFill>
                  <a:srgbClr val="92D050"/>
                </a:solidFill>
              </a:rPr>
              <a:t>max_pos</a:t>
            </a:r>
            <a:r>
              <a:rPr lang="nl-BE" dirty="0">
                <a:solidFill>
                  <a:srgbClr val="92D050"/>
                </a:solidFill>
              </a:rPr>
              <a:t>, </a:t>
            </a:r>
            <a:r>
              <a:rPr lang="nl-BE" dirty="0" err="1">
                <a:solidFill>
                  <a:srgbClr val="92D050"/>
                </a:solidFill>
              </a:rPr>
              <a:t>min_pos</a:t>
            </a:r>
            <a:r>
              <a:rPr lang="nl-BE" dirty="0">
                <a:solidFill>
                  <a:srgbClr val="92D050"/>
                </a:solidFill>
              </a:rPr>
              <a:t>;</a:t>
            </a:r>
          </a:p>
          <a:p>
            <a:pPr lvl="1"/>
            <a:r>
              <a:rPr lang="en-US" b="1" dirty="0">
                <a:solidFill>
                  <a:srgbClr val="92D050"/>
                </a:solidFill>
              </a:rPr>
              <a:t>float </a:t>
            </a:r>
            <a:r>
              <a:rPr lang="en-US" dirty="0">
                <a:solidFill>
                  <a:srgbClr val="92D050"/>
                </a:solidFill>
              </a:rPr>
              <a:t>max, min, </a:t>
            </a:r>
            <a:r>
              <a:rPr lang="en-US" dirty="0" err="1">
                <a:solidFill>
                  <a:srgbClr val="92D050"/>
                </a:solidFill>
              </a:rPr>
              <a:t>arr</a:t>
            </a:r>
            <a:r>
              <a:rPr lang="en-US" dirty="0">
                <a:solidFill>
                  <a:srgbClr val="92D050"/>
                </a:solidFill>
              </a:rPr>
              <a:t>[SIZE];</a:t>
            </a:r>
          </a:p>
          <a:p>
            <a:pPr lvl="1"/>
            <a:r>
              <a:rPr lang="en-US" dirty="0">
                <a:solidFill>
                  <a:srgbClr val="92D050"/>
                </a:solidFill>
              </a:rPr>
              <a:t>…</a:t>
            </a:r>
          </a:p>
        </p:txBody>
      </p:sp>
    </p:spTree>
    <p:extLst>
      <p:ext uri="{BB962C8B-B14F-4D97-AF65-F5344CB8AC3E}">
        <p14:creationId xmlns:p14="http://schemas.microsoft.com/office/powerpoint/2010/main" val="337159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Q21	What is the output of the following program?</a:t>
            </a:r>
          </a:p>
        </p:txBody>
      </p:sp>
      <p:sp>
        <p:nvSpPr>
          <p:cNvPr id="4" name="Slide Number Placeholder 3"/>
          <p:cNvSpPr>
            <a:spLocks noGrp="1"/>
          </p:cNvSpPr>
          <p:nvPr>
            <p:ph type="sldNum" sz="quarter" idx="12"/>
          </p:nvPr>
        </p:nvSpPr>
        <p:spPr/>
        <p:txBody>
          <a:bodyPr/>
          <a:lstStyle/>
          <a:p>
            <a:fld id="{138BA0D6-13EC-E241-A5B2-A025C8ECA4BA}" type="slidenum">
              <a:rPr lang="en-US" smtClean="0"/>
              <a:t>24</a:t>
            </a:fld>
            <a:endParaRPr lang="en-US"/>
          </a:p>
        </p:txBody>
      </p:sp>
      <p:sp>
        <p:nvSpPr>
          <p:cNvPr id="7" name="TextBox 6"/>
          <p:cNvSpPr txBox="1"/>
          <p:nvPr/>
        </p:nvSpPr>
        <p:spPr>
          <a:xfrm>
            <a:off x="1981200" y="2163998"/>
            <a:ext cx="7958831" cy="3323987"/>
          </a:xfrm>
          <a:prstGeom prst="rect">
            <a:avLst/>
          </a:prstGeom>
          <a:solidFill>
            <a:schemeClr val="bg1">
              <a:lumMod val="50000"/>
            </a:schemeClr>
          </a:solidFill>
        </p:spPr>
        <p:txBody>
          <a:bodyPr wrap="square" rtlCol="0">
            <a:spAutoFit/>
          </a:bodyPr>
          <a:lstStyle/>
          <a:p>
            <a:r>
              <a:rPr lang="nl-BE" sz="1400" b="1" dirty="0">
                <a:solidFill>
                  <a:srgbClr val="92D050"/>
                </a:solidFill>
              </a:rPr>
              <a:t>#</a:t>
            </a:r>
            <a:r>
              <a:rPr lang="nl-BE" sz="1400" b="1" dirty="0" err="1">
                <a:solidFill>
                  <a:srgbClr val="92D050"/>
                </a:solidFill>
              </a:rPr>
              <a:t>include</a:t>
            </a:r>
            <a:r>
              <a:rPr lang="nl-BE" sz="1400" b="1" dirty="0">
                <a:solidFill>
                  <a:srgbClr val="92D050"/>
                </a:solidFill>
              </a:rPr>
              <a:t> </a:t>
            </a:r>
            <a:r>
              <a:rPr lang="nl-BE" sz="1400" dirty="0">
                <a:solidFill>
                  <a:srgbClr val="92D050"/>
                </a:solidFill>
              </a:rPr>
              <a:t>&lt;</a:t>
            </a:r>
            <a:r>
              <a:rPr lang="nl-BE" sz="1400" dirty="0" err="1">
                <a:solidFill>
                  <a:srgbClr val="92D050"/>
                </a:solidFill>
              </a:rPr>
              <a:t>stdio.h</a:t>
            </a:r>
            <a:r>
              <a:rPr lang="nl-BE" sz="1400" dirty="0">
                <a:solidFill>
                  <a:srgbClr val="92D050"/>
                </a:solidFill>
              </a:rPr>
              <a:t>&gt;</a:t>
            </a:r>
          </a:p>
          <a:p>
            <a:r>
              <a:rPr lang="nl-BE" sz="1400" b="1" dirty="0">
                <a:solidFill>
                  <a:srgbClr val="92D050"/>
                </a:solidFill>
              </a:rPr>
              <a:t>int </a:t>
            </a:r>
            <a:r>
              <a:rPr lang="nl-BE" sz="1400" dirty="0" err="1">
                <a:solidFill>
                  <a:srgbClr val="92D050"/>
                </a:solidFill>
              </a:rPr>
              <a:t>main</a:t>
            </a:r>
            <a:r>
              <a:rPr lang="nl-BE" sz="1400" dirty="0">
                <a:solidFill>
                  <a:srgbClr val="92D050"/>
                </a:solidFill>
              </a:rPr>
              <a:t>(</a:t>
            </a:r>
            <a:r>
              <a:rPr lang="nl-BE" sz="1400" b="1" dirty="0" err="1">
                <a:solidFill>
                  <a:srgbClr val="92D050"/>
                </a:solidFill>
              </a:rPr>
              <a:t>void</a:t>
            </a:r>
            <a:r>
              <a:rPr lang="nl-BE" sz="1400" dirty="0">
                <a:solidFill>
                  <a:srgbClr val="92D050"/>
                </a:solidFill>
              </a:rPr>
              <a:t>)</a:t>
            </a:r>
          </a:p>
          <a:p>
            <a:r>
              <a:rPr lang="nl-BE" sz="1400" dirty="0">
                <a:solidFill>
                  <a:srgbClr val="92D050"/>
                </a:solidFill>
              </a:rPr>
              <a:t>{</a:t>
            </a:r>
          </a:p>
          <a:p>
            <a:pPr lvl="1"/>
            <a:r>
              <a:rPr lang="nl-BE" sz="1400" b="1" dirty="0">
                <a:solidFill>
                  <a:srgbClr val="92D050"/>
                </a:solidFill>
              </a:rPr>
              <a:t>int </a:t>
            </a:r>
            <a:r>
              <a:rPr lang="nl-BE" sz="1400" dirty="0">
                <a:solidFill>
                  <a:srgbClr val="92D050"/>
                </a:solidFill>
              </a:rPr>
              <a:t>*ptr1, *ptr2, i = 10, j = 20;</a:t>
            </a:r>
          </a:p>
          <a:p>
            <a:pPr lvl="1"/>
            <a:r>
              <a:rPr lang="nl-BE" sz="1400" dirty="0">
                <a:solidFill>
                  <a:srgbClr val="92D050"/>
                </a:solidFill>
              </a:rPr>
              <a:t>ptr1 = &amp;i;</a:t>
            </a:r>
          </a:p>
          <a:p>
            <a:pPr lvl="1"/>
            <a:r>
              <a:rPr lang="nl-BE" sz="1400" dirty="0">
                <a:solidFill>
                  <a:srgbClr val="92D050"/>
                </a:solidFill>
              </a:rPr>
              <a:t>*ptr1 = 150;</a:t>
            </a:r>
          </a:p>
          <a:p>
            <a:pPr lvl="1"/>
            <a:r>
              <a:rPr lang="nl-BE" sz="1400" dirty="0">
                <a:solidFill>
                  <a:srgbClr val="92D050"/>
                </a:solidFill>
              </a:rPr>
              <a:t>ptr2 = &amp;j;</a:t>
            </a:r>
          </a:p>
          <a:p>
            <a:pPr lvl="1"/>
            <a:r>
              <a:rPr lang="nl-BE" sz="1400" dirty="0">
                <a:solidFill>
                  <a:srgbClr val="92D050"/>
                </a:solidFill>
              </a:rPr>
              <a:t>*ptr2 = 50;</a:t>
            </a:r>
          </a:p>
          <a:p>
            <a:pPr lvl="1"/>
            <a:r>
              <a:rPr lang="nl-BE" sz="1400" dirty="0">
                <a:solidFill>
                  <a:srgbClr val="92D050"/>
                </a:solidFill>
              </a:rPr>
              <a:t>ptr2 = ptr1;</a:t>
            </a:r>
          </a:p>
          <a:p>
            <a:pPr lvl="1"/>
            <a:r>
              <a:rPr lang="nl-BE" sz="1400" dirty="0">
                <a:solidFill>
                  <a:srgbClr val="92D050"/>
                </a:solidFill>
              </a:rPr>
              <a:t>*ptr2 = 250;</a:t>
            </a:r>
          </a:p>
          <a:p>
            <a:pPr lvl="1"/>
            <a:r>
              <a:rPr lang="nl-BE" sz="1400" dirty="0">
                <a:solidFill>
                  <a:srgbClr val="92D050"/>
                </a:solidFill>
              </a:rPr>
              <a:t>ptr1 = ptr2;</a:t>
            </a:r>
          </a:p>
          <a:p>
            <a:pPr lvl="1"/>
            <a:r>
              <a:rPr lang="nl-BE" sz="1400" dirty="0">
                <a:solidFill>
                  <a:srgbClr val="92D050"/>
                </a:solidFill>
              </a:rPr>
              <a:t>*ptr1 += *ptr2;</a:t>
            </a:r>
          </a:p>
          <a:p>
            <a:pPr lvl="1"/>
            <a:r>
              <a:rPr lang="pt-BR" sz="1400" dirty="0">
                <a:solidFill>
                  <a:srgbClr val="92D050"/>
                </a:solidFill>
              </a:rPr>
              <a:t>printf("%d\n", i+j);</a:t>
            </a:r>
          </a:p>
          <a:p>
            <a:pPr lvl="1"/>
            <a:r>
              <a:rPr lang="nl-BE" sz="1400" b="1" dirty="0">
                <a:solidFill>
                  <a:srgbClr val="92D050"/>
                </a:solidFill>
              </a:rPr>
              <a:t>return </a:t>
            </a:r>
            <a:r>
              <a:rPr lang="nl-BE" sz="1400" dirty="0">
                <a:solidFill>
                  <a:srgbClr val="92D050"/>
                </a:solidFill>
              </a:rPr>
              <a:t>0;</a:t>
            </a:r>
          </a:p>
          <a:p>
            <a:r>
              <a:rPr lang="nl-BE" sz="1400" dirty="0">
                <a:solidFill>
                  <a:srgbClr val="92D050"/>
                </a:solidFill>
              </a:rPr>
              <a:t>}</a:t>
            </a:r>
            <a:endParaRPr lang="en-US" sz="1400" dirty="0">
              <a:solidFill>
                <a:srgbClr val="92D050"/>
              </a:solidFill>
            </a:endParaRPr>
          </a:p>
        </p:txBody>
      </p:sp>
    </p:spTree>
    <p:extLst>
      <p:ext uri="{BB962C8B-B14F-4D97-AF65-F5344CB8AC3E}">
        <p14:creationId xmlns:p14="http://schemas.microsoft.com/office/powerpoint/2010/main" val="3698426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sym typeface="Wingdings"/>
              </a:rPr>
              <a:t>Q22 </a:t>
            </a:r>
            <a:r>
              <a:rPr lang="en-US" sz="1800" dirty="0"/>
              <a:t>How many compilation errors can you detect?</a:t>
            </a:r>
            <a:endParaRPr lang="en-US" sz="18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25</a:t>
            </a:fld>
            <a:endParaRPr lang="en-US"/>
          </a:p>
        </p:txBody>
      </p:sp>
      <p:sp>
        <p:nvSpPr>
          <p:cNvPr id="7" name="TextBox 6"/>
          <p:cNvSpPr txBox="1"/>
          <p:nvPr/>
        </p:nvSpPr>
        <p:spPr>
          <a:xfrm>
            <a:off x="1981200" y="2163998"/>
            <a:ext cx="7958831" cy="2585323"/>
          </a:xfrm>
          <a:prstGeom prst="rect">
            <a:avLst/>
          </a:prstGeom>
          <a:solidFill>
            <a:schemeClr val="bg1">
              <a:lumMod val="50000"/>
            </a:schemeClr>
          </a:solidFill>
        </p:spPr>
        <p:txBody>
          <a:bodyPr wrap="square" rtlCol="0">
            <a:spAutoFit/>
          </a:bodyPr>
          <a:lstStyle/>
          <a:p>
            <a:r>
              <a:rPr lang="en-US" dirty="0">
                <a:solidFill>
                  <a:srgbClr val="92D050"/>
                </a:solidFill>
              </a:rPr>
              <a:t>#include &lt;</a:t>
            </a:r>
            <a:r>
              <a:rPr lang="en-US" dirty="0" err="1">
                <a:solidFill>
                  <a:srgbClr val="92D050"/>
                </a:solidFill>
              </a:rPr>
              <a:t>stdio.h</a:t>
            </a:r>
            <a:r>
              <a:rPr lang="en-US" dirty="0">
                <a:solidFill>
                  <a:srgbClr val="92D050"/>
                </a:solidFill>
              </a:rPr>
              <a:t>&gt;</a:t>
            </a:r>
          </a:p>
          <a:p>
            <a:r>
              <a:rPr lang="en-US" dirty="0" err="1">
                <a:solidFill>
                  <a:srgbClr val="92D050"/>
                </a:solidFill>
              </a:rPr>
              <a:t>int</a:t>
            </a:r>
            <a:r>
              <a:rPr lang="en-US" dirty="0">
                <a:solidFill>
                  <a:srgbClr val="92D050"/>
                </a:solidFill>
              </a:rPr>
              <a:t> main(void)</a:t>
            </a:r>
          </a:p>
          <a:p>
            <a:r>
              <a:rPr lang="en-US" dirty="0">
                <a:solidFill>
                  <a:srgbClr val="92D050"/>
                </a:solidFill>
              </a:rPr>
              <a:t>{</a:t>
            </a:r>
          </a:p>
          <a:p>
            <a:r>
              <a:rPr lang="en-US" dirty="0">
                <a:solidFill>
                  <a:srgbClr val="92D050"/>
                </a:solidFill>
              </a:rPr>
              <a:t>	</a:t>
            </a:r>
            <a:r>
              <a:rPr lang="en-US" dirty="0" err="1">
                <a:solidFill>
                  <a:srgbClr val="92D050"/>
                </a:solidFill>
              </a:rPr>
              <a:t>int</a:t>
            </a:r>
            <a:r>
              <a:rPr lang="en-US" dirty="0">
                <a:solidFill>
                  <a:srgbClr val="92D050"/>
                </a:solidFill>
              </a:rPr>
              <a:t> </a:t>
            </a:r>
            <a:r>
              <a:rPr lang="en-US" dirty="0" err="1">
                <a:solidFill>
                  <a:srgbClr val="92D050"/>
                </a:solidFill>
              </a:rPr>
              <a:t>i</a:t>
            </a:r>
            <a:r>
              <a:rPr lang="en-US" dirty="0">
                <a:solidFill>
                  <a:srgbClr val="92D050"/>
                </a:solidFill>
              </a:rPr>
              <a:t>, </a:t>
            </a:r>
            <a:r>
              <a:rPr lang="en-US" dirty="0" err="1">
                <a:solidFill>
                  <a:srgbClr val="92D050"/>
                </a:solidFill>
              </a:rPr>
              <a:t>arr</a:t>
            </a:r>
            <a:r>
              <a:rPr lang="en-US" dirty="0">
                <a:solidFill>
                  <a:srgbClr val="92D050"/>
                </a:solidFill>
              </a:rPr>
              <a:t>[5] = {10, 20, 30, 40, 50};</a:t>
            </a:r>
          </a:p>
          <a:p>
            <a:r>
              <a:rPr lang="en-US" dirty="0">
                <a:solidFill>
                  <a:srgbClr val="92D050"/>
                </a:solidFill>
              </a:rPr>
              <a:t>	for(</a:t>
            </a:r>
            <a:r>
              <a:rPr lang="en-US" dirty="0" err="1">
                <a:solidFill>
                  <a:srgbClr val="92D050"/>
                </a:solidFill>
              </a:rPr>
              <a:t>i</a:t>
            </a:r>
            <a:r>
              <a:rPr lang="en-US" dirty="0">
                <a:solidFill>
                  <a:srgbClr val="92D050"/>
                </a:solidFill>
              </a:rPr>
              <a:t> = 0; </a:t>
            </a:r>
            <a:r>
              <a:rPr lang="en-US" dirty="0" err="1">
                <a:solidFill>
                  <a:srgbClr val="92D050"/>
                </a:solidFill>
              </a:rPr>
              <a:t>i</a:t>
            </a:r>
            <a:r>
              <a:rPr lang="en-US" dirty="0">
                <a:solidFill>
                  <a:srgbClr val="92D050"/>
                </a:solidFill>
              </a:rPr>
              <a:t> &lt; 5; </a:t>
            </a:r>
            <a:r>
              <a:rPr lang="en-US" dirty="0" err="1">
                <a:solidFill>
                  <a:srgbClr val="92D050"/>
                </a:solidFill>
              </a:rPr>
              <a:t>i</a:t>
            </a:r>
            <a:r>
              <a:rPr lang="en-US" dirty="0">
                <a:solidFill>
                  <a:srgbClr val="92D050"/>
                </a:solidFill>
              </a:rPr>
              <a:t>++)</a:t>
            </a:r>
          </a:p>
          <a:p>
            <a:r>
              <a:rPr lang="en-US" dirty="0">
                <a:solidFill>
                  <a:srgbClr val="92D050"/>
                </a:solidFill>
              </a:rPr>
              <a:t>	</a:t>
            </a:r>
            <a:r>
              <a:rPr lang="en-US" dirty="0" err="1">
                <a:solidFill>
                  <a:srgbClr val="92D050"/>
                </a:solidFill>
              </a:rPr>
              <a:t>printf</a:t>
            </a:r>
            <a:r>
              <a:rPr lang="en-US" dirty="0">
                <a:solidFill>
                  <a:srgbClr val="92D050"/>
                </a:solidFill>
              </a:rPr>
              <a:t>("%d\n", </a:t>
            </a:r>
            <a:r>
              <a:rPr lang="en-US" dirty="0" err="1">
                <a:solidFill>
                  <a:srgbClr val="92D050"/>
                </a:solidFill>
              </a:rPr>
              <a:t>i</a:t>
            </a:r>
            <a:r>
              <a:rPr lang="en-US" dirty="0">
                <a:solidFill>
                  <a:srgbClr val="92D050"/>
                </a:solidFill>
              </a:rPr>
              <a:t>[</a:t>
            </a:r>
            <a:r>
              <a:rPr lang="en-US" dirty="0" err="1">
                <a:solidFill>
                  <a:srgbClr val="92D050"/>
                </a:solidFill>
              </a:rPr>
              <a:t>arr</a:t>
            </a:r>
            <a:r>
              <a:rPr lang="en-US" dirty="0">
                <a:solidFill>
                  <a:srgbClr val="92D050"/>
                </a:solidFill>
              </a:rPr>
              <a:t>]);</a:t>
            </a:r>
          </a:p>
          <a:p>
            <a:r>
              <a:rPr lang="en-US" dirty="0">
                <a:solidFill>
                  <a:srgbClr val="92D050"/>
                </a:solidFill>
              </a:rPr>
              <a:t>	</a:t>
            </a:r>
            <a:r>
              <a:rPr lang="en-US" dirty="0" err="1">
                <a:solidFill>
                  <a:srgbClr val="92D050"/>
                </a:solidFill>
              </a:rPr>
              <a:t>printf</a:t>
            </a:r>
            <a:r>
              <a:rPr lang="en-US" dirty="0">
                <a:solidFill>
                  <a:srgbClr val="92D050"/>
                </a:solidFill>
              </a:rPr>
              <a:t>("%d\n", 2[</a:t>
            </a:r>
            <a:r>
              <a:rPr lang="en-US" dirty="0" err="1">
                <a:solidFill>
                  <a:srgbClr val="92D050"/>
                </a:solidFill>
              </a:rPr>
              <a:t>arr</a:t>
            </a:r>
            <a:r>
              <a:rPr lang="en-US" dirty="0">
                <a:solidFill>
                  <a:srgbClr val="92D050"/>
                </a:solidFill>
              </a:rPr>
              <a:t>]-3[</a:t>
            </a:r>
            <a:r>
              <a:rPr lang="en-US" dirty="0" err="1">
                <a:solidFill>
                  <a:srgbClr val="92D050"/>
                </a:solidFill>
              </a:rPr>
              <a:t>arr</a:t>
            </a:r>
            <a:r>
              <a:rPr lang="en-US" dirty="0">
                <a:solidFill>
                  <a:srgbClr val="92D050"/>
                </a:solidFill>
              </a:rPr>
              <a:t>]);</a:t>
            </a:r>
          </a:p>
          <a:p>
            <a:r>
              <a:rPr lang="en-US" dirty="0">
                <a:solidFill>
                  <a:srgbClr val="92D050"/>
                </a:solidFill>
              </a:rPr>
              <a:t>	return 0;</a:t>
            </a:r>
          </a:p>
          <a:p>
            <a:r>
              <a:rPr lang="en-US" dirty="0">
                <a:solidFill>
                  <a:srgbClr val="92D050"/>
                </a:solidFill>
              </a:rPr>
              <a:t>}</a:t>
            </a:r>
          </a:p>
        </p:txBody>
      </p:sp>
    </p:spTree>
    <p:extLst>
      <p:ext uri="{BB962C8B-B14F-4D97-AF65-F5344CB8AC3E}">
        <p14:creationId xmlns:p14="http://schemas.microsoft.com/office/powerpoint/2010/main" val="250921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Q23 </a:t>
            </a:r>
            <a:r>
              <a:rPr lang="en-US" sz="2000" dirty="0"/>
              <a:t>What are the values of </a:t>
            </a:r>
            <a:r>
              <a:rPr lang="en-US" sz="2000" dirty="0" err="1"/>
              <a:t>arr</a:t>
            </a:r>
            <a:r>
              <a:rPr lang="en-US" sz="2000" dirty="0"/>
              <a:t> elements in the following program?</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26</a:t>
            </a:fld>
            <a:endParaRPr lang="en-US"/>
          </a:p>
        </p:txBody>
      </p:sp>
      <p:sp>
        <p:nvSpPr>
          <p:cNvPr id="7" name="TextBox 6"/>
          <p:cNvSpPr txBox="1"/>
          <p:nvPr/>
        </p:nvSpPr>
        <p:spPr>
          <a:xfrm>
            <a:off x="1981200" y="2163997"/>
            <a:ext cx="7958831" cy="2308324"/>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pPr lvl="1"/>
            <a:r>
              <a:rPr lang="sv-SE" b="1" dirty="0">
                <a:solidFill>
                  <a:srgbClr val="92D050"/>
                </a:solidFill>
              </a:rPr>
              <a:t>int </a:t>
            </a:r>
            <a:r>
              <a:rPr lang="sv-SE" dirty="0">
                <a:solidFill>
                  <a:srgbClr val="92D050"/>
                </a:solidFill>
              </a:rPr>
              <a:t>*ptr, arr[5] = {20, 0, 0, 0, 0};</a:t>
            </a:r>
          </a:p>
          <a:p>
            <a:pPr lvl="1"/>
            <a:r>
              <a:rPr lang="nl-BE" b="1" dirty="0" err="1">
                <a:solidFill>
                  <a:srgbClr val="92D050"/>
                </a:solidFill>
              </a:rPr>
              <a:t>for</a:t>
            </a:r>
            <a:r>
              <a:rPr lang="nl-BE" dirty="0">
                <a:solidFill>
                  <a:srgbClr val="92D050"/>
                </a:solidFill>
              </a:rPr>
              <a:t>(</a:t>
            </a:r>
            <a:r>
              <a:rPr lang="nl-BE" dirty="0" err="1">
                <a:solidFill>
                  <a:srgbClr val="92D050"/>
                </a:solidFill>
              </a:rPr>
              <a:t>ptr</a:t>
            </a:r>
            <a:r>
              <a:rPr lang="nl-BE" dirty="0">
                <a:solidFill>
                  <a:srgbClr val="92D050"/>
                </a:solidFill>
              </a:rPr>
              <a:t> = arr+1; </a:t>
            </a:r>
            <a:r>
              <a:rPr lang="nl-BE" dirty="0" err="1">
                <a:solidFill>
                  <a:srgbClr val="92D050"/>
                </a:solidFill>
              </a:rPr>
              <a:t>ptr</a:t>
            </a:r>
            <a:r>
              <a:rPr lang="nl-BE" dirty="0">
                <a:solidFill>
                  <a:srgbClr val="92D050"/>
                </a:solidFill>
              </a:rPr>
              <a:t> &lt; arr+4; </a:t>
            </a:r>
            <a:r>
              <a:rPr lang="nl-BE" dirty="0" err="1">
                <a:solidFill>
                  <a:srgbClr val="92D050"/>
                </a:solidFill>
              </a:rPr>
              <a:t>ptr</a:t>
            </a:r>
            <a:r>
              <a:rPr lang="nl-BE" dirty="0">
                <a:solidFill>
                  <a:srgbClr val="92D050"/>
                </a:solidFill>
              </a:rPr>
              <a:t>++)</a:t>
            </a:r>
          </a:p>
          <a:p>
            <a:pPr lvl="1"/>
            <a:r>
              <a:rPr lang="nn-NO" dirty="0">
                <a:solidFill>
                  <a:srgbClr val="92D050"/>
                </a:solidFill>
              </a:rPr>
              <a:t>	*ptr = *(ptr-1) + *(ptr+1) + 1;</a:t>
            </a:r>
          </a:p>
          <a:p>
            <a:pPr lvl="1"/>
            <a:r>
              <a:rPr lang="nl-BE" b="1" dirty="0">
                <a:solidFill>
                  <a:srgbClr val="92D050"/>
                </a:solidFill>
              </a:rPr>
              <a:t>return </a:t>
            </a:r>
            <a:r>
              <a:rPr lang="nl-BE" dirty="0">
                <a:solidFill>
                  <a:srgbClr val="92D050"/>
                </a:solidFill>
              </a:rPr>
              <a:t>0;</a:t>
            </a:r>
          </a:p>
          <a:p>
            <a:r>
              <a:rPr lang="nl-BE"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1951375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ym typeface="Wingdings"/>
              </a:rPr>
              <a:t>Q24 What is the output of the following program?</a:t>
            </a:r>
          </a:p>
        </p:txBody>
      </p:sp>
      <p:sp>
        <p:nvSpPr>
          <p:cNvPr id="4" name="Slide Number Placeholder 3"/>
          <p:cNvSpPr>
            <a:spLocks noGrp="1"/>
          </p:cNvSpPr>
          <p:nvPr>
            <p:ph type="sldNum" sz="quarter" idx="12"/>
          </p:nvPr>
        </p:nvSpPr>
        <p:spPr/>
        <p:txBody>
          <a:bodyPr/>
          <a:lstStyle/>
          <a:p>
            <a:fld id="{138BA0D6-13EC-E241-A5B2-A025C8ECA4BA}" type="slidenum">
              <a:rPr lang="en-US" smtClean="0"/>
              <a:t>27</a:t>
            </a:fld>
            <a:endParaRPr lang="en-US"/>
          </a:p>
        </p:txBody>
      </p:sp>
      <p:sp>
        <p:nvSpPr>
          <p:cNvPr id="7" name="TextBox 6"/>
          <p:cNvSpPr txBox="1"/>
          <p:nvPr/>
        </p:nvSpPr>
        <p:spPr>
          <a:xfrm>
            <a:off x="1981200" y="2163997"/>
            <a:ext cx="7958831" cy="3970318"/>
          </a:xfrm>
          <a:prstGeom prst="rect">
            <a:avLst/>
          </a:prstGeom>
          <a:solidFill>
            <a:schemeClr val="bg1">
              <a:lumMod val="50000"/>
            </a:schemeClr>
          </a:solidFill>
        </p:spPr>
        <p:txBody>
          <a:bodyPr wrap="square" rtlCol="0">
            <a:spAutoFit/>
          </a:bodyPr>
          <a:lstStyle/>
          <a:p>
            <a:r>
              <a:rPr lang="nn-NO" dirty="0">
                <a:solidFill>
                  <a:srgbClr val="92D050"/>
                </a:solidFill>
              </a:rPr>
              <a:t>#include &lt;stdio.h&gt;</a:t>
            </a:r>
          </a:p>
          <a:p>
            <a:r>
              <a:rPr lang="nn-NO" dirty="0">
                <a:solidFill>
                  <a:srgbClr val="92D050"/>
                </a:solidFill>
              </a:rPr>
              <a:t>int main(void)</a:t>
            </a:r>
          </a:p>
          <a:p>
            <a:r>
              <a:rPr lang="nn-NO" dirty="0">
                <a:solidFill>
                  <a:srgbClr val="92D050"/>
                </a:solidFill>
              </a:rPr>
              <a:t>{</a:t>
            </a:r>
          </a:p>
          <a:p>
            <a:pPr lvl="1"/>
            <a:r>
              <a:rPr lang="nn-NO" dirty="0">
                <a:solidFill>
                  <a:srgbClr val="92D050"/>
                </a:solidFill>
              </a:rPr>
              <a:t>int *p[3], i, num;</a:t>
            </a:r>
          </a:p>
          <a:p>
            <a:pPr lvl="1"/>
            <a:r>
              <a:rPr lang="nn-NO" dirty="0">
                <a:solidFill>
                  <a:srgbClr val="92D050"/>
                </a:solidFill>
              </a:rPr>
              <a:t>for(i = 0; i &lt; 3; i++)</a:t>
            </a:r>
          </a:p>
          <a:p>
            <a:pPr lvl="1"/>
            <a:r>
              <a:rPr lang="nn-NO" dirty="0">
                <a:solidFill>
                  <a:srgbClr val="92D050"/>
                </a:solidFill>
              </a:rPr>
              <a:t>{</a:t>
            </a:r>
          </a:p>
          <a:p>
            <a:pPr lvl="2"/>
            <a:r>
              <a:rPr lang="nn-NO" dirty="0">
                <a:solidFill>
                  <a:srgbClr val="92D050"/>
                </a:solidFill>
              </a:rPr>
              <a:t>printf("Enter number: ");</a:t>
            </a:r>
          </a:p>
          <a:p>
            <a:pPr lvl="2"/>
            <a:r>
              <a:rPr lang="nn-NO" dirty="0">
                <a:solidFill>
                  <a:srgbClr val="92D050"/>
                </a:solidFill>
              </a:rPr>
              <a:t>scanf("%d", &amp;num);</a:t>
            </a:r>
          </a:p>
          <a:p>
            <a:pPr lvl="2"/>
            <a:r>
              <a:rPr lang="nn-NO" dirty="0">
                <a:solidFill>
                  <a:srgbClr val="92D050"/>
                </a:solidFill>
              </a:rPr>
              <a:t>p[i] = &amp;num;</a:t>
            </a:r>
          </a:p>
          <a:p>
            <a:pPr lvl="1"/>
            <a:r>
              <a:rPr lang="nn-NO" dirty="0">
                <a:solidFill>
                  <a:srgbClr val="92D050"/>
                </a:solidFill>
              </a:rPr>
              <a:t>}</a:t>
            </a:r>
          </a:p>
          <a:p>
            <a:pPr lvl="1"/>
            <a:r>
              <a:rPr lang="nn-NO" dirty="0">
                <a:solidFill>
                  <a:srgbClr val="92D050"/>
                </a:solidFill>
              </a:rPr>
              <a:t>for(i = 0; i &lt; 3; i++)</a:t>
            </a:r>
          </a:p>
          <a:p>
            <a:pPr lvl="2"/>
            <a:r>
              <a:rPr lang="nn-NO" dirty="0">
                <a:solidFill>
                  <a:srgbClr val="92D050"/>
                </a:solidFill>
              </a:rPr>
              <a:t>printf("Num: %d\n", *p[i]);</a:t>
            </a:r>
          </a:p>
          <a:p>
            <a:pPr lvl="1"/>
            <a:r>
              <a:rPr lang="nn-NO" dirty="0">
                <a:solidFill>
                  <a:srgbClr val="92D050"/>
                </a:solidFill>
              </a:rPr>
              <a:t>return 0;</a:t>
            </a:r>
          </a:p>
          <a:p>
            <a:r>
              <a:rPr lang="nn-NO"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3191827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Q25 </a:t>
            </a:r>
            <a:r>
              <a:rPr lang="en-US" sz="2000" dirty="0"/>
              <a:t>What are the values of a elements in the following program?</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28</a:t>
            </a:fld>
            <a:endParaRPr lang="en-US"/>
          </a:p>
        </p:txBody>
      </p:sp>
      <p:sp>
        <p:nvSpPr>
          <p:cNvPr id="7" name="TextBox 6"/>
          <p:cNvSpPr txBox="1"/>
          <p:nvPr/>
        </p:nvSpPr>
        <p:spPr>
          <a:xfrm>
            <a:off x="1981200" y="2163998"/>
            <a:ext cx="7958831" cy="2585323"/>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pPr lvl="1"/>
            <a:r>
              <a:rPr lang="nl-BE" b="1" dirty="0">
                <a:solidFill>
                  <a:srgbClr val="92D050"/>
                </a:solidFill>
              </a:rPr>
              <a:t>int </a:t>
            </a:r>
            <a:r>
              <a:rPr lang="nl-BE" dirty="0">
                <a:solidFill>
                  <a:srgbClr val="92D050"/>
                </a:solidFill>
              </a:rPr>
              <a:t>k = 0, b = 1, c = 2, d = 3, m, a[3];</a:t>
            </a:r>
          </a:p>
          <a:p>
            <a:pPr lvl="1"/>
            <a:r>
              <a:rPr lang="nl-BE" b="1" dirty="0">
                <a:solidFill>
                  <a:srgbClr val="92D050"/>
                </a:solidFill>
              </a:rPr>
              <a:t>int </a:t>
            </a:r>
            <a:r>
              <a:rPr lang="nl-BE" dirty="0">
                <a:solidFill>
                  <a:srgbClr val="92D050"/>
                </a:solidFill>
              </a:rPr>
              <a:t>*p[] = {&amp;k, &amp;b, &amp;c, &amp;d};</a:t>
            </a:r>
          </a:p>
          <a:p>
            <a:pPr lvl="1"/>
            <a:r>
              <a:rPr lang="nl-BE" b="1" dirty="0" err="1">
                <a:solidFill>
                  <a:srgbClr val="92D050"/>
                </a:solidFill>
              </a:rPr>
              <a:t>for</a:t>
            </a:r>
            <a:r>
              <a:rPr lang="nl-BE" dirty="0">
                <a:solidFill>
                  <a:srgbClr val="92D050"/>
                </a:solidFill>
              </a:rPr>
              <a:t>(m = 0; m &lt; 3; m++)</a:t>
            </a:r>
          </a:p>
          <a:p>
            <a:pPr lvl="2"/>
            <a:r>
              <a:rPr lang="nl-BE" dirty="0">
                <a:solidFill>
                  <a:srgbClr val="92D050"/>
                </a:solidFill>
              </a:rPr>
              <a:t>a[*p[m]] = **(p+m+1);</a:t>
            </a:r>
          </a:p>
          <a:p>
            <a:pPr lvl="1"/>
            <a:r>
              <a:rPr lang="nl-BE" b="1" dirty="0">
                <a:solidFill>
                  <a:srgbClr val="92D050"/>
                </a:solidFill>
              </a:rPr>
              <a:t>return </a:t>
            </a:r>
            <a:r>
              <a:rPr lang="nl-BE" dirty="0">
                <a:solidFill>
                  <a:srgbClr val="92D050"/>
                </a:solidFill>
              </a:rPr>
              <a:t>0;</a:t>
            </a:r>
          </a:p>
          <a:p>
            <a:r>
              <a:rPr lang="nl-BE"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380738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inhoud</a:t>
            </a:r>
            <a:endParaRPr lang="en-US" dirty="0"/>
          </a:p>
        </p:txBody>
      </p:sp>
      <p:sp>
        <p:nvSpPr>
          <p:cNvPr id="3" name="Content Placeholder 2"/>
          <p:cNvSpPr>
            <a:spLocks noGrp="1"/>
          </p:cNvSpPr>
          <p:nvPr>
            <p:ph idx="1"/>
          </p:nvPr>
        </p:nvSpPr>
        <p:spPr/>
        <p:txBody>
          <a:bodyPr/>
          <a:lstStyle/>
          <a:p>
            <a:pPr marL="0" indent="0">
              <a:buNone/>
            </a:pPr>
            <a:r>
              <a:rPr lang="en-US" dirty="0"/>
              <a:t>The big Pointer Quiz</a:t>
            </a:r>
          </a:p>
          <a:p>
            <a:pPr marL="0" indent="0">
              <a:buNone/>
            </a:pPr>
            <a:endParaRPr lang="en-US" dirty="0"/>
          </a:p>
        </p:txBody>
      </p:sp>
      <p:pic>
        <p:nvPicPr>
          <p:cNvPr id="6" name="Afbeelding 5">
            <a:extLst>
              <a:ext uri="{FF2B5EF4-FFF2-40B4-BE49-F238E27FC236}">
                <a16:creationId xmlns:a16="http://schemas.microsoft.com/office/drawing/2014/main" id="{A134A143-94D2-4E57-923F-834EA446FFE6}"/>
              </a:ext>
            </a:extLst>
          </p:cNvPr>
          <p:cNvPicPr>
            <a:picLocks noChangeAspect="1"/>
          </p:cNvPicPr>
          <p:nvPr/>
        </p:nvPicPr>
        <p:blipFill>
          <a:blip r:embed="rId2"/>
          <a:stretch>
            <a:fillRect/>
          </a:stretch>
        </p:blipFill>
        <p:spPr>
          <a:xfrm>
            <a:off x="2714625" y="2807563"/>
            <a:ext cx="6762750" cy="1828800"/>
          </a:xfrm>
          <a:prstGeom prst="rect">
            <a:avLst/>
          </a:prstGeom>
        </p:spPr>
      </p:pic>
    </p:spTree>
    <p:extLst>
      <p:ext uri="{BB962C8B-B14F-4D97-AF65-F5344CB8AC3E}">
        <p14:creationId xmlns:p14="http://schemas.microsoft.com/office/powerpoint/2010/main" val="416798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Q1: </a:t>
            </a:r>
            <a:r>
              <a:rPr lang="en-US" sz="2000" dirty="0"/>
              <a:t>What is the output of the following program?</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4</a:t>
            </a:fld>
            <a:endParaRPr lang="en-US"/>
          </a:p>
        </p:txBody>
      </p:sp>
      <p:sp>
        <p:nvSpPr>
          <p:cNvPr id="7" name="TextBox 6"/>
          <p:cNvSpPr txBox="1"/>
          <p:nvPr/>
        </p:nvSpPr>
        <p:spPr>
          <a:xfrm>
            <a:off x="1981200" y="2163998"/>
            <a:ext cx="7958831" cy="2585323"/>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pPr lvl="1"/>
            <a:r>
              <a:rPr lang="nl-BE" b="1" dirty="0">
                <a:solidFill>
                  <a:srgbClr val="92D050"/>
                </a:solidFill>
              </a:rPr>
              <a:t>int </a:t>
            </a:r>
            <a:r>
              <a:rPr lang="nl-BE" dirty="0">
                <a:solidFill>
                  <a:srgbClr val="92D050"/>
                </a:solidFill>
              </a:rPr>
              <a:t>*</a:t>
            </a:r>
            <a:r>
              <a:rPr lang="nl-BE" dirty="0" err="1">
                <a:solidFill>
                  <a:srgbClr val="92D050"/>
                </a:solidFill>
              </a:rPr>
              <a:t>ptr</a:t>
            </a:r>
            <a:r>
              <a:rPr lang="nl-BE" dirty="0">
                <a:solidFill>
                  <a:srgbClr val="92D050"/>
                </a:solidFill>
              </a:rPr>
              <a:t>, i = 10;</a:t>
            </a:r>
          </a:p>
          <a:p>
            <a:pPr lvl="1"/>
            <a:r>
              <a:rPr lang="nl-BE" dirty="0" err="1">
                <a:solidFill>
                  <a:srgbClr val="92D050"/>
                </a:solidFill>
              </a:rPr>
              <a:t>ptr</a:t>
            </a:r>
            <a:r>
              <a:rPr lang="nl-BE" dirty="0">
                <a:solidFill>
                  <a:srgbClr val="92D050"/>
                </a:solidFill>
              </a:rPr>
              <a:t> = &amp;i;</a:t>
            </a:r>
          </a:p>
          <a:p>
            <a:pPr lvl="1"/>
            <a:r>
              <a:rPr lang="nl-BE" dirty="0">
                <a:solidFill>
                  <a:srgbClr val="92D050"/>
                </a:solidFill>
              </a:rPr>
              <a:t>i += 20;</a:t>
            </a:r>
          </a:p>
          <a:p>
            <a:pPr lvl="1"/>
            <a:r>
              <a:rPr lang="nl-BE" dirty="0" err="1">
                <a:solidFill>
                  <a:srgbClr val="92D050"/>
                </a:solidFill>
              </a:rPr>
              <a:t>printf</a:t>
            </a:r>
            <a:r>
              <a:rPr lang="nl-BE" dirty="0">
                <a:solidFill>
                  <a:srgbClr val="92D050"/>
                </a:solidFill>
              </a:rPr>
              <a:t>("%d\n", *</a:t>
            </a:r>
            <a:r>
              <a:rPr lang="nl-BE" dirty="0" err="1">
                <a:solidFill>
                  <a:srgbClr val="92D050"/>
                </a:solidFill>
              </a:rPr>
              <a:t>ptr</a:t>
            </a:r>
            <a:r>
              <a:rPr lang="nl-BE" dirty="0">
                <a:solidFill>
                  <a:srgbClr val="92D050"/>
                </a:solidFill>
              </a:rPr>
              <a:t>);</a:t>
            </a:r>
          </a:p>
          <a:p>
            <a:pPr lvl="1"/>
            <a:r>
              <a:rPr lang="nl-BE" b="1" dirty="0">
                <a:solidFill>
                  <a:srgbClr val="92D050"/>
                </a:solidFill>
              </a:rPr>
              <a:t>return </a:t>
            </a:r>
            <a:r>
              <a:rPr lang="nl-BE" dirty="0">
                <a:solidFill>
                  <a:srgbClr val="92D050"/>
                </a:solidFill>
              </a:rPr>
              <a:t>0;</a:t>
            </a:r>
          </a:p>
          <a:p>
            <a:r>
              <a:rPr lang="nl-BE"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295839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Q2: </a:t>
            </a:r>
            <a:r>
              <a:rPr lang="en-US" sz="2000" dirty="0"/>
              <a:t>Write a program that reads two integers, stores them in two variables, declares two pointers to them, and displays the memory addresses of both variables, the content of both pointers, as well as their memory addresses.</a:t>
            </a:r>
          </a:p>
          <a:p>
            <a:pPr marL="0" indent="0">
              <a:buNone/>
            </a:pPr>
            <a:endParaRPr lang="en-US" sz="2000" dirty="0">
              <a:sym typeface="Wingdings"/>
            </a:endParaRPr>
          </a:p>
          <a:p>
            <a:pPr marL="0" indent="0">
              <a:buNone/>
            </a:pPr>
            <a:r>
              <a:rPr lang="en-US" sz="2000" dirty="0">
                <a:sym typeface="Wingdings"/>
              </a:rPr>
              <a:t>Use the library functions gets() and </a:t>
            </a:r>
            <a:r>
              <a:rPr lang="en-US" sz="2000" dirty="0" err="1">
                <a:sym typeface="Wingdings"/>
              </a:rPr>
              <a:t>atio</a:t>
            </a:r>
            <a:r>
              <a:rPr lang="en-US" sz="2000" dirty="0">
                <a:sym typeface="Wingdings"/>
              </a:rPr>
              <a:t>()</a:t>
            </a:r>
          </a:p>
        </p:txBody>
      </p:sp>
      <p:sp>
        <p:nvSpPr>
          <p:cNvPr id="4" name="Slide Number Placeholder 3"/>
          <p:cNvSpPr>
            <a:spLocks noGrp="1"/>
          </p:cNvSpPr>
          <p:nvPr>
            <p:ph type="sldNum" sz="quarter" idx="12"/>
          </p:nvPr>
        </p:nvSpPr>
        <p:spPr/>
        <p:txBody>
          <a:bodyPr/>
          <a:lstStyle/>
          <a:p>
            <a:fld id="{138BA0D6-13EC-E241-A5B2-A025C8ECA4BA}" type="slidenum">
              <a:rPr lang="en-US" smtClean="0"/>
              <a:t>5</a:t>
            </a:fld>
            <a:endParaRPr lang="en-US"/>
          </a:p>
        </p:txBody>
      </p:sp>
    </p:spTree>
    <p:extLst>
      <p:ext uri="{BB962C8B-B14F-4D97-AF65-F5344CB8AC3E}">
        <p14:creationId xmlns:p14="http://schemas.microsoft.com/office/powerpoint/2010/main" val="180080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Q3:</a:t>
            </a:r>
            <a:r>
              <a:rPr lang="en-US" sz="2000" dirty="0"/>
              <a:t>The following program uses a pointer to read and display a float number. Is there </a:t>
            </a:r>
            <a:r>
              <a:rPr lang="nl-BE" sz="2000" dirty="0" err="1"/>
              <a:t>any</a:t>
            </a:r>
            <a:r>
              <a:rPr lang="nl-BE" sz="2000" dirty="0"/>
              <a:t> </a:t>
            </a:r>
            <a:r>
              <a:rPr lang="nl-BE" sz="2000" dirty="0" err="1"/>
              <a:t>programming</a:t>
            </a:r>
            <a:r>
              <a:rPr lang="nl-BE" sz="2000" dirty="0"/>
              <a:t> bug?</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6</a:t>
            </a:fld>
            <a:endParaRPr lang="en-US"/>
          </a:p>
        </p:txBody>
      </p:sp>
      <p:sp>
        <p:nvSpPr>
          <p:cNvPr id="7" name="TextBox 6"/>
          <p:cNvSpPr txBox="1"/>
          <p:nvPr/>
        </p:nvSpPr>
        <p:spPr>
          <a:xfrm>
            <a:off x="1972235" y="2741592"/>
            <a:ext cx="7958831" cy="2308324"/>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pPr lvl="1"/>
            <a:r>
              <a:rPr lang="nl-BE" b="1" dirty="0">
                <a:solidFill>
                  <a:srgbClr val="92D050"/>
                </a:solidFill>
              </a:rPr>
              <a:t>double </a:t>
            </a:r>
            <a:r>
              <a:rPr lang="nl-BE" dirty="0">
                <a:solidFill>
                  <a:srgbClr val="92D050"/>
                </a:solidFill>
              </a:rPr>
              <a:t>*</a:t>
            </a:r>
            <a:r>
              <a:rPr lang="nl-BE" dirty="0" err="1">
                <a:solidFill>
                  <a:srgbClr val="92D050"/>
                </a:solidFill>
              </a:rPr>
              <a:t>ptr</a:t>
            </a:r>
            <a:r>
              <a:rPr lang="nl-BE" dirty="0">
                <a:solidFill>
                  <a:srgbClr val="92D050"/>
                </a:solidFill>
              </a:rPr>
              <a:t>, i;</a:t>
            </a:r>
          </a:p>
          <a:p>
            <a:pPr lvl="1"/>
            <a:r>
              <a:rPr lang="nl-BE" dirty="0" err="1">
                <a:solidFill>
                  <a:srgbClr val="92D050"/>
                </a:solidFill>
              </a:rPr>
              <a:t>scanf</a:t>
            </a:r>
            <a:r>
              <a:rPr lang="nl-BE" dirty="0">
                <a:solidFill>
                  <a:srgbClr val="92D050"/>
                </a:solidFill>
              </a:rPr>
              <a:t>("%</a:t>
            </a:r>
            <a:r>
              <a:rPr lang="nl-BE" dirty="0" err="1">
                <a:solidFill>
                  <a:srgbClr val="92D050"/>
                </a:solidFill>
              </a:rPr>
              <a:t>lf</a:t>
            </a:r>
            <a:r>
              <a:rPr lang="nl-BE" dirty="0">
                <a:solidFill>
                  <a:srgbClr val="92D050"/>
                </a:solidFill>
              </a:rPr>
              <a:t>", </a:t>
            </a:r>
            <a:r>
              <a:rPr lang="nl-BE" dirty="0" err="1">
                <a:solidFill>
                  <a:srgbClr val="92D050"/>
                </a:solidFill>
              </a:rPr>
              <a:t>ptr</a:t>
            </a:r>
            <a:r>
              <a:rPr lang="nl-BE" dirty="0">
                <a:solidFill>
                  <a:srgbClr val="92D050"/>
                </a:solidFill>
              </a:rPr>
              <a:t>);</a:t>
            </a:r>
          </a:p>
          <a:p>
            <a:pPr lvl="1"/>
            <a:r>
              <a:rPr lang="nl-BE" dirty="0" err="1">
                <a:solidFill>
                  <a:srgbClr val="92D050"/>
                </a:solidFill>
              </a:rPr>
              <a:t>printf</a:t>
            </a:r>
            <a:r>
              <a:rPr lang="nl-BE" dirty="0">
                <a:solidFill>
                  <a:srgbClr val="92D050"/>
                </a:solidFill>
              </a:rPr>
              <a:t>("Val = %f\n", *</a:t>
            </a:r>
            <a:r>
              <a:rPr lang="nl-BE" dirty="0" err="1">
                <a:solidFill>
                  <a:srgbClr val="92D050"/>
                </a:solidFill>
              </a:rPr>
              <a:t>ptr</a:t>
            </a:r>
            <a:r>
              <a:rPr lang="nl-BE" dirty="0">
                <a:solidFill>
                  <a:srgbClr val="92D050"/>
                </a:solidFill>
              </a:rPr>
              <a:t>);</a:t>
            </a:r>
          </a:p>
          <a:p>
            <a:pPr lvl="1"/>
            <a:r>
              <a:rPr lang="nl-BE" b="1" dirty="0">
                <a:solidFill>
                  <a:srgbClr val="92D050"/>
                </a:solidFill>
              </a:rPr>
              <a:t>return </a:t>
            </a:r>
            <a:r>
              <a:rPr lang="nl-BE" dirty="0">
                <a:solidFill>
                  <a:srgbClr val="92D050"/>
                </a:solidFill>
              </a:rPr>
              <a:t>0;</a:t>
            </a:r>
          </a:p>
          <a:p>
            <a:r>
              <a:rPr lang="nl-BE"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350005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Q4: </a:t>
            </a:r>
            <a:r>
              <a:rPr lang="en-US" sz="2000" dirty="0"/>
              <a:t>Write a program that uses a pointer to read a float number and display its absolute </a:t>
            </a:r>
            <a:r>
              <a:rPr lang="nl-BE" sz="2000" dirty="0" err="1"/>
              <a:t>value</a:t>
            </a:r>
            <a:r>
              <a:rPr lang="nl-BE" sz="2000" dirty="0"/>
              <a:t>.</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7</a:t>
            </a:fld>
            <a:endParaRPr lang="en-US"/>
          </a:p>
        </p:txBody>
      </p:sp>
    </p:spTree>
    <p:extLst>
      <p:ext uri="{BB962C8B-B14F-4D97-AF65-F5344CB8AC3E}">
        <p14:creationId xmlns:p14="http://schemas.microsoft.com/office/powerpoint/2010/main" val="226560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Q5: </a:t>
            </a:r>
            <a:r>
              <a:rPr lang="en-US" sz="2000" dirty="0"/>
              <a:t>What is the output of the following program?</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8</a:t>
            </a:fld>
            <a:endParaRPr lang="en-US"/>
          </a:p>
        </p:txBody>
      </p:sp>
      <p:pic>
        <p:nvPicPr>
          <p:cNvPr id="5" name="Picture 4" descr="1314_logo_pxl_hogeschoo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000" y="6062798"/>
            <a:ext cx="3600000" cy="795203"/>
          </a:xfrm>
          <a:prstGeom prst="rect">
            <a:avLst/>
          </a:prstGeom>
        </p:spPr>
      </p:pic>
      <p:sp>
        <p:nvSpPr>
          <p:cNvPr id="7" name="TextBox 6"/>
          <p:cNvSpPr txBox="1"/>
          <p:nvPr/>
        </p:nvSpPr>
        <p:spPr>
          <a:xfrm>
            <a:off x="1981200" y="2208820"/>
            <a:ext cx="7958831" cy="2308324"/>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pPr lvl="1"/>
            <a:r>
              <a:rPr lang="nl-BE" b="1" dirty="0">
                <a:solidFill>
                  <a:srgbClr val="92D050"/>
                </a:solidFill>
              </a:rPr>
              <a:t>int </a:t>
            </a:r>
            <a:r>
              <a:rPr lang="nl-BE" dirty="0">
                <a:solidFill>
                  <a:srgbClr val="92D050"/>
                </a:solidFill>
              </a:rPr>
              <a:t>i = 0, *</a:t>
            </a:r>
            <a:r>
              <a:rPr lang="nl-BE" dirty="0" err="1">
                <a:solidFill>
                  <a:srgbClr val="92D050"/>
                </a:solidFill>
              </a:rPr>
              <a:t>ptr</a:t>
            </a:r>
            <a:r>
              <a:rPr lang="nl-BE" dirty="0">
                <a:solidFill>
                  <a:srgbClr val="92D050"/>
                </a:solidFill>
              </a:rPr>
              <a:t> = &amp;i;</a:t>
            </a:r>
          </a:p>
          <a:p>
            <a:pPr lvl="1"/>
            <a:r>
              <a:rPr lang="nl-BE" dirty="0">
                <a:solidFill>
                  <a:srgbClr val="92D050"/>
                </a:solidFill>
              </a:rPr>
              <a:t>*</a:t>
            </a:r>
            <a:r>
              <a:rPr lang="nl-BE" dirty="0" err="1">
                <a:solidFill>
                  <a:srgbClr val="92D050"/>
                </a:solidFill>
              </a:rPr>
              <a:t>ptr</a:t>
            </a:r>
            <a:r>
              <a:rPr lang="nl-BE" dirty="0">
                <a:solidFill>
                  <a:srgbClr val="92D050"/>
                </a:solidFill>
              </a:rPr>
              <a:t> = *</a:t>
            </a:r>
            <a:r>
              <a:rPr lang="nl-BE" dirty="0" err="1">
                <a:solidFill>
                  <a:srgbClr val="92D050"/>
                </a:solidFill>
              </a:rPr>
              <a:t>ptr</a:t>
            </a:r>
            <a:r>
              <a:rPr lang="nl-BE" dirty="0">
                <a:solidFill>
                  <a:srgbClr val="92D050"/>
                </a:solidFill>
              </a:rPr>
              <a:t> ? 10 : 20;</a:t>
            </a:r>
          </a:p>
          <a:p>
            <a:pPr lvl="1"/>
            <a:r>
              <a:rPr lang="nl-BE" dirty="0" err="1">
                <a:solidFill>
                  <a:srgbClr val="92D050"/>
                </a:solidFill>
              </a:rPr>
              <a:t>printf</a:t>
            </a:r>
            <a:r>
              <a:rPr lang="nl-BE" dirty="0">
                <a:solidFill>
                  <a:srgbClr val="92D050"/>
                </a:solidFill>
              </a:rPr>
              <a:t>("%d\n", i);</a:t>
            </a:r>
          </a:p>
          <a:p>
            <a:pPr lvl="1"/>
            <a:r>
              <a:rPr lang="nl-BE" b="1" dirty="0">
                <a:solidFill>
                  <a:srgbClr val="92D050"/>
                </a:solidFill>
              </a:rPr>
              <a:t>return </a:t>
            </a:r>
            <a:r>
              <a:rPr lang="nl-BE" dirty="0">
                <a:solidFill>
                  <a:srgbClr val="92D050"/>
                </a:solidFill>
              </a:rPr>
              <a:t>0;</a:t>
            </a:r>
          </a:p>
          <a:p>
            <a:r>
              <a:rPr lang="nl-BE"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205283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Pointers in C extra oefeningen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ym typeface="Wingdings"/>
              </a:rPr>
              <a:t>Q6 : </a:t>
            </a:r>
            <a:r>
              <a:rPr lang="en-US" sz="2000" dirty="0"/>
              <a:t>What is the output of the following program?</a:t>
            </a:r>
            <a:endParaRPr lang="en-US" sz="2000" dirty="0">
              <a:sym typeface="Wingdings"/>
            </a:endParaRPr>
          </a:p>
        </p:txBody>
      </p:sp>
      <p:sp>
        <p:nvSpPr>
          <p:cNvPr id="4" name="Slide Number Placeholder 3"/>
          <p:cNvSpPr>
            <a:spLocks noGrp="1"/>
          </p:cNvSpPr>
          <p:nvPr>
            <p:ph type="sldNum" sz="quarter" idx="12"/>
          </p:nvPr>
        </p:nvSpPr>
        <p:spPr/>
        <p:txBody>
          <a:bodyPr/>
          <a:lstStyle/>
          <a:p>
            <a:fld id="{138BA0D6-13EC-E241-A5B2-A025C8ECA4BA}" type="slidenum">
              <a:rPr lang="en-US" smtClean="0"/>
              <a:t>9</a:t>
            </a:fld>
            <a:endParaRPr lang="en-US"/>
          </a:p>
        </p:txBody>
      </p:sp>
      <p:sp>
        <p:nvSpPr>
          <p:cNvPr id="7" name="TextBox 6"/>
          <p:cNvSpPr txBox="1"/>
          <p:nvPr/>
        </p:nvSpPr>
        <p:spPr>
          <a:xfrm>
            <a:off x="1981200" y="2163998"/>
            <a:ext cx="7958831" cy="3693319"/>
          </a:xfrm>
          <a:prstGeom prst="rect">
            <a:avLst/>
          </a:prstGeom>
          <a:solidFill>
            <a:schemeClr val="bg1">
              <a:lumMod val="50000"/>
            </a:schemeClr>
          </a:solidFill>
        </p:spPr>
        <p:txBody>
          <a:bodyPr wrap="square" rtlCol="0">
            <a:spAutoFit/>
          </a:bodyPr>
          <a:lstStyle/>
          <a:p>
            <a:r>
              <a:rPr lang="nl-BE" b="1" dirty="0">
                <a:solidFill>
                  <a:srgbClr val="92D050"/>
                </a:solidFill>
              </a:rPr>
              <a:t>#</a:t>
            </a:r>
            <a:r>
              <a:rPr lang="nl-BE" b="1" dirty="0" err="1">
                <a:solidFill>
                  <a:srgbClr val="92D050"/>
                </a:solidFill>
              </a:rPr>
              <a:t>include</a:t>
            </a:r>
            <a:r>
              <a:rPr lang="nl-BE" b="1" dirty="0">
                <a:solidFill>
                  <a:srgbClr val="92D050"/>
                </a:solidFill>
              </a:rPr>
              <a:t> </a:t>
            </a:r>
            <a:r>
              <a:rPr lang="nl-BE" dirty="0">
                <a:solidFill>
                  <a:srgbClr val="92D050"/>
                </a:solidFill>
              </a:rPr>
              <a:t>&lt;</a:t>
            </a:r>
            <a:r>
              <a:rPr lang="nl-BE" dirty="0" err="1">
                <a:solidFill>
                  <a:srgbClr val="92D050"/>
                </a:solidFill>
              </a:rPr>
              <a:t>stdio.h</a:t>
            </a:r>
            <a:r>
              <a:rPr lang="nl-BE" dirty="0">
                <a:solidFill>
                  <a:srgbClr val="92D050"/>
                </a:solidFill>
              </a:rPr>
              <a:t>&gt;</a:t>
            </a:r>
          </a:p>
          <a:p>
            <a:r>
              <a:rPr lang="nl-BE" b="1" dirty="0">
                <a:solidFill>
                  <a:srgbClr val="92D050"/>
                </a:solidFill>
              </a:rPr>
              <a:t>int </a:t>
            </a:r>
            <a:r>
              <a:rPr lang="nl-BE" dirty="0" err="1">
                <a:solidFill>
                  <a:srgbClr val="92D050"/>
                </a:solidFill>
              </a:rPr>
              <a:t>main</a:t>
            </a:r>
            <a:r>
              <a:rPr lang="nl-BE" dirty="0">
                <a:solidFill>
                  <a:srgbClr val="92D050"/>
                </a:solidFill>
              </a:rPr>
              <a:t>(</a:t>
            </a:r>
            <a:r>
              <a:rPr lang="nl-BE" b="1" dirty="0" err="1">
                <a:solidFill>
                  <a:srgbClr val="92D050"/>
                </a:solidFill>
              </a:rPr>
              <a:t>void</a:t>
            </a:r>
            <a:r>
              <a:rPr lang="nl-BE" dirty="0">
                <a:solidFill>
                  <a:srgbClr val="92D050"/>
                </a:solidFill>
              </a:rPr>
              <a:t>)</a:t>
            </a:r>
          </a:p>
          <a:p>
            <a:r>
              <a:rPr lang="nl-BE" dirty="0">
                <a:solidFill>
                  <a:srgbClr val="92D050"/>
                </a:solidFill>
              </a:rPr>
              <a:t>{</a:t>
            </a:r>
          </a:p>
          <a:p>
            <a:pPr lvl="1"/>
            <a:r>
              <a:rPr lang="nl-BE" b="1" dirty="0">
                <a:solidFill>
                  <a:srgbClr val="92D050"/>
                </a:solidFill>
              </a:rPr>
              <a:t>int </a:t>
            </a:r>
            <a:r>
              <a:rPr lang="nl-BE" dirty="0">
                <a:solidFill>
                  <a:srgbClr val="92D050"/>
                </a:solidFill>
              </a:rPr>
              <a:t>*ptr1, *ptr2, *ptr3, i = 10, j = 20, k = 30;</a:t>
            </a:r>
          </a:p>
          <a:p>
            <a:pPr lvl="1"/>
            <a:r>
              <a:rPr lang="nl-BE" dirty="0">
                <a:solidFill>
                  <a:srgbClr val="92D050"/>
                </a:solidFill>
              </a:rPr>
              <a:t>ptr1 = &amp;i;</a:t>
            </a:r>
          </a:p>
          <a:p>
            <a:pPr lvl="1"/>
            <a:r>
              <a:rPr lang="nl-BE" dirty="0">
                <a:solidFill>
                  <a:srgbClr val="92D050"/>
                </a:solidFill>
              </a:rPr>
              <a:t>i = 100;</a:t>
            </a:r>
          </a:p>
          <a:p>
            <a:pPr lvl="1"/>
            <a:r>
              <a:rPr lang="nl-BE" dirty="0">
                <a:solidFill>
                  <a:srgbClr val="92D050"/>
                </a:solidFill>
              </a:rPr>
              <a:t>ptr2 = &amp;j;</a:t>
            </a:r>
          </a:p>
          <a:p>
            <a:pPr lvl="1"/>
            <a:r>
              <a:rPr lang="nl-BE" dirty="0">
                <a:solidFill>
                  <a:srgbClr val="92D050"/>
                </a:solidFill>
              </a:rPr>
              <a:t>j = *ptr2 + *ptr1;</a:t>
            </a:r>
          </a:p>
          <a:p>
            <a:pPr lvl="1"/>
            <a:r>
              <a:rPr lang="nl-BE" dirty="0">
                <a:solidFill>
                  <a:srgbClr val="92D050"/>
                </a:solidFill>
              </a:rPr>
              <a:t>ptr3 = &amp;k;</a:t>
            </a:r>
          </a:p>
          <a:p>
            <a:pPr lvl="1"/>
            <a:r>
              <a:rPr lang="nl-BE" dirty="0">
                <a:solidFill>
                  <a:srgbClr val="92D050"/>
                </a:solidFill>
              </a:rPr>
              <a:t>k = *ptr3 + *ptr2;</a:t>
            </a:r>
          </a:p>
          <a:p>
            <a:pPr lvl="1"/>
            <a:r>
              <a:rPr lang="pt-BR" dirty="0">
                <a:solidFill>
                  <a:srgbClr val="92D050"/>
                </a:solidFill>
              </a:rPr>
              <a:t>printf("%d %d %d\n", *ptr1, *ptr2, *ptr3);</a:t>
            </a:r>
          </a:p>
          <a:p>
            <a:pPr lvl="1"/>
            <a:r>
              <a:rPr lang="nl-BE" b="1" dirty="0">
                <a:solidFill>
                  <a:srgbClr val="92D050"/>
                </a:solidFill>
              </a:rPr>
              <a:t>return </a:t>
            </a:r>
            <a:r>
              <a:rPr lang="nl-BE" dirty="0">
                <a:solidFill>
                  <a:srgbClr val="92D050"/>
                </a:solidFill>
              </a:rPr>
              <a:t>0;</a:t>
            </a:r>
          </a:p>
          <a:p>
            <a:r>
              <a:rPr lang="nl-BE" dirty="0">
                <a:solidFill>
                  <a:srgbClr val="92D050"/>
                </a:solidFill>
              </a:rPr>
              <a:t>}</a:t>
            </a:r>
            <a:endParaRPr lang="en-US" dirty="0">
              <a:solidFill>
                <a:srgbClr val="92D050"/>
              </a:solidFill>
            </a:endParaRPr>
          </a:p>
        </p:txBody>
      </p:sp>
    </p:spTree>
    <p:extLst>
      <p:ext uri="{BB962C8B-B14F-4D97-AF65-F5344CB8AC3E}">
        <p14:creationId xmlns:p14="http://schemas.microsoft.com/office/powerpoint/2010/main" val="933129000"/>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
  <TotalTime>8976</TotalTime>
  <Words>1850</Words>
  <Application>Microsoft Office PowerPoint</Application>
  <PresentationFormat>Breedbeeld</PresentationFormat>
  <Paragraphs>275</Paragraphs>
  <Slides>28</Slides>
  <Notes>0</Notes>
  <HiddenSlides>0</HiddenSlides>
  <MMClips>0</MMClips>
  <ScaleCrop>false</ScaleCrop>
  <HeadingPairs>
    <vt:vector size="4" baseType="variant">
      <vt:variant>
        <vt:lpstr>Thema</vt:lpstr>
      </vt:variant>
      <vt:variant>
        <vt:i4>1</vt:i4>
      </vt:variant>
      <vt:variant>
        <vt:lpstr>Diatitels</vt:lpstr>
      </vt:variant>
      <vt:variant>
        <vt:i4>28</vt:i4>
      </vt:variant>
    </vt:vector>
  </HeadingPairs>
  <TitlesOfParts>
    <vt:vector size="29" baseType="lpstr">
      <vt:lpstr>Kantoorthema</vt:lpstr>
      <vt:lpstr>C Programmeren 2</vt:lpstr>
      <vt:lpstr>Doelstelling</vt:lpstr>
      <vt:lpstr>inhoud</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lpstr>Pointers in C extra oefeningen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Programmeren 1</dc:title>
  <dc:creator>Koen Gilissen</dc:creator>
  <cp:lastModifiedBy>Koen Gilissen</cp:lastModifiedBy>
  <cp:revision>307</cp:revision>
  <dcterms:created xsi:type="dcterms:W3CDTF">2017-10-04T09:09:59Z</dcterms:created>
  <dcterms:modified xsi:type="dcterms:W3CDTF">2020-02-25T07:24:11Z</dcterms:modified>
</cp:coreProperties>
</file>