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3"/>
    <p:sldId id="257" r:id="rId24"/>
    <p:sldId id="258" r:id="rId25"/>
    <p:sldId id="259" r:id="rId26"/>
    <p:sldId id="260" r:id="rId27"/>
    <p:sldId id="261" r:id="rId28"/>
    <p:sldId id="262" r:id="rId29"/>
    <p:sldId id="263" r:id="rId30"/>
    <p:sldId id="264" r:id="rId31"/>
    <p:sldId id="265" r:id="rId32"/>
    <p:sldId id="266" r:id="rId33"/>
  </p:sldIdLst>
  <p:sldSz cx="18288000" cy="10287000"/>
  <p:notesSz cx="6858000" cy="9144000"/>
  <p:embeddedFontLst>
    <p:embeddedFont>
      <p:font typeface="Glacial Indifference" charset="1" panose="00000000000000000000"/>
      <p:regular r:id="rId6"/>
    </p:embeddedFont>
    <p:embeddedFont>
      <p:font typeface="Glacial Indifference Bold" charset="1" panose="00000800000000000000"/>
      <p:regular r:id="rId7"/>
    </p:embeddedFont>
    <p:embeddedFont>
      <p:font typeface="Glacial Indifference Italics" charset="1" panose="00000000000000000000"/>
      <p:regular r:id="rId8"/>
    </p:embeddedFont>
    <p:embeddedFont>
      <p:font typeface="Glacial Indifference Bold Italics" charset="1" panose="00000800000000000000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League Spartan" charset="1" panose="00000800000000000000"/>
      <p:regular r:id="rId14"/>
    </p:embeddedFont>
    <p:embeddedFont>
      <p:font typeface="Open Sans" charset="1" panose="020B0606030504020204"/>
      <p:regular r:id="rId15"/>
    </p:embeddedFont>
    <p:embeddedFont>
      <p:font typeface="Open Sans Bold" charset="1" panose="020B0806030504020204"/>
      <p:regular r:id="rId16"/>
    </p:embeddedFont>
    <p:embeddedFont>
      <p:font typeface="Open Sans Italics" charset="1" panose="020B0606030504020204"/>
      <p:regular r:id="rId17"/>
    </p:embeddedFont>
    <p:embeddedFont>
      <p:font typeface="Open Sans Bold Italics" charset="1" panose="020B0806030504020204"/>
      <p:regular r:id="rId18"/>
    </p:embeddedFont>
    <p:embeddedFont>
      <p:font typeface="Open Sans Light" charset="1" panose="020B0306030504020204"/>
      <p:regular r:id="rId19"/>
    </p:embeddedFont>
    <p:embeddedFont>
      <p:font typeface="Open Sans Light Italics" charset="1" panose="020B0306030504020204"/>
      <p:regular r:id="rId20"/>
    </p:embeddedFont>
    <p:embeddedFont>
      <p:font typeface="Open Sans Ultra-Bold" charset="1" panose="00000000000000000000"/>
      <p:regular r:id="rId21"/>
    </p:embeddedFont>
    <p:embeddedFont>
      <p:font typeface="Open Sans Ultra-Bold Italics" charset="1" panose="000000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slides/slide1.xml" Type="http://schemas.openxmlformats.org/officeDocument/2006/relationships/slide"/><Relationship Id="rId24" Target="slides/slide2.xml" Type="http://schemas.openxmlformats.org/officeDocument/2006/relationships/slide"/><Relationship Id="rId25" Target="slides/slide3.xml" Type="http://schemas.openxmlformats.org/officeDocument/2006/relationships/slide"/><Relationship Id="rId26" Target="slides/slide4.xml" Type="http://schemas.openxmlformats.org/officeDocument/2006/relationships/slide"/><Relationship Id="rId27" Target="slides/slide5.xml" Type="http://schemas.openxmlformats.org/officeDocument/2006/relationships/slide"/><Relationship Id="rId28" Target="slides/slide6.xml" Type="http://schemas.openxmlformats.org/officeDocument/2006/relationships/slide"/><Relationship Id="rId29" Target="slides/slide7.xml" Type="http://schemas.openxmlformats.org/officeDocument/2006/relationships/slide"/><Relationship Id="rId3" Target="viewProps.xml" Type="http://schemas.openxmlformats.org/officeDocument/2006/relationships/viewProps"/><Relationship Id="rId30" Target="slides/slide8.xml" Type="http://schemas.openxmlformats.org/officeDocument/2006/relationships/slide"/><Relationship Id="rId31" Target="slides/slide9.xml" Type="http://schemas.openxmlformats.org/officeDocument/2006/relationships/slide"/><Relationship Id="rId32" Target="slides/slide10.xml" Type="http://schemas.openxmlformats.org/officeDocument/2006/relationships/slide"/><Relationship Id="rId33" Target="slides/slide11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png" Type="http://schemas.openxmlformats.org/officeDocument/2006/relationships/image"/><Relationship Id="rId4" Target="../media/image30.png" Type="http://schemas.openxmlformats.org/officeDocument/2006/relationships/image"/><Relationship Id="rId5" Target="../media/image31.png" Type="http://schemas.openxmlformats.org/officeDocument/2006/relationships/image"/><Relationship Id="rId6" Target="../media/image32.png" Type="http://schemas.openxmlformats.org/officeDocument/2006/relationships/image"/><Relationship Id="rId7" Target="../media/image33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png" Type="http://schemas.openxmlformats.org/officeDocument/2006/relationships/image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Relationship Id="rId7" Target="../media/image8.png" Type="http://schemas.openxmlformats.org/officeDocument/2006/relationships/image"/><Relationship Id="rId8" Target="../media/image9.pn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Relationship Id="rId4" Target="../media/image18.png" Type="http://schemas.openxmlformats.org/officeDocument/2006/relationships/image"/><Relationship Id="rId5" Target="../media/image19.png" Type="http://schemas.openxmlformats.org/officeDocument/2006/relationships/image"/><Relationship Id="rId6" Target="../media/image20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3.png" Type="http://schemas.openxmlformats.org/officeDocument/2006/relationships/image"/><Relationship Id="rId5" Target="../media/image24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png" Type="http://schemas.openxmlformats.org/officeDocument/2006/relationships/image"/><Relationship Id="rId4" Target="../media/image2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030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892882" y="1028700"/>
            <a:ext cx="257702" cy="8229600"/>
          </a:xfrm>
          <a:prstGeom prst="rect">
            <a:avLst/>
          </a:prstGeom>
          <a:solidFill>
            <a:srgbClr val="38B6FF"/>
          </a:solidFill>
        </p:spPr>
      </p:sp>
      <p:sp>
        <p:nvSpPr>
          <p:cNvPr name="AutoShape 3" id="3"/>
          <p:cNvSpPr/>
          <p:nvPr/>
        </p:nvSpPr>
        <p:spPr>
          <a:xfrm rot="0">
            <a:off x="18002863" y="-233785"/>
            <a:ext cx="567624" cy="10768576"/>
          </a:xfrm>
          <a:prstGeom prst="rect">
            <a:avLst/>
          </a:prstGeom>
          <a:solidFill>
            <a:srgbClr val="020301"/>
          </a:solidFill>
        </p:spPr>
      </p:sp>
      <p:sp>
        <p:nvSpPr>
          <p:cNvPr name="Freeform 4" id="4"/>
          <p:cNvSpPr/>
          <p:nvPr/>
        </p:nvSpPr>
        <p:spPr>
          <a:xfrm flipH="false" flipV="false" rot="0">
            <a:off x="9144000" y="4450928"/>
            <a:ext cx="8226413" cy="4606791"/>
          </a:xfrm>
          <a:custGeom>
            <a:avLst/>
            <a:gdLst/>
            <a:ahLst/>
            <a:cxnLst/>
            <a:rect r="r" b="b" t="t" l="l"/>
            <a:pathLst>
              <a:path h="4606791" w="8226413">
                <a:moveTo>
                  <a:pt x="0" y="0"/>
                </a:moveTo>
                <a:lnTo>
                  <a:pt x="8226413" y="0"/>
                </a:lnTo>
                <a:lnTo>
                  <a:pt x="8226413" y="4606791"/>
                </a:lnTo>
                <a:lnTo>
                  <a:pt x="0" y="46067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142740" y="2841202"/>
            <a:ext cx="10871752" cy="160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sz="12000">
                <a:solidFill>
                  <a:srgbClr val="38B6FF"/>
                </a:solidFill>
                <a:latin typeface="League Spartan"/>
              </a:rPr>
              <a:t>Trabalho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142740" y="1057275"/>
            <a:ext cx="9964019" cy="605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4200" spc="264">
                <a:solidFill>
                  <a:srgbClr val="38B6FF"/>
                </a:solidFill>
                <a:latin typeface="Glacial Indifference Bold"/>
              </a:rPr>
              <a:t>UFRJ - TELECOMUNICAÇÕES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142740" y="7423150"/>
            <a:ext cx="6154141" cy="183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>
                <a:solidFill>
                  <a:srgbClr val="38B6FF"/>
                </a:solidFill>
                <a:latin typeface="League Spartan"/>
              </a:rPr>
              <a:t>Abraão Gomes</a:t>
            </a:r>
          </a:p>
          <a:p>
            <a:pPr>
              <a:lnSpc>
                <a:spcPts val="4900"/>
              </a:lnSpc>
            </a:pPr>
            <a:r>
              <a:rPr lang="en-US" sz="3500">
                <a:solidFill>
                  <a:srgbClr val="38B6FF"/>
                </a:solidFill>
                <a:latin typeface="League Spartan"/>
              </a:rPr>
              <a:t>Gabriel Rodrigues</a:t>
            </a:r>
          </a:p>
          <a:p>
            <a:pPr>
              <a:lnSpc>
                <a:spcPts val="4900"/>
              </a:lnSpc>
            </a:pPr>
            <a:r>
              <a:rPr lang="en-US" sz="3500">
                <a:solidFill>
                  <a:srgbClr val="38B6FF"/>
                </a:solidFill>
                <a:latin typeface="League Spartan"/>
              </a:rPr>
              <a:t>Giovanni Maffeo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030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823892" y="2710804"/>
            <a:ext cx="3482406" cy="1958854"/>
          </a:xfrm>
          <a:custGeom>
            <a:avLst/>
            <a:gdLst/>
            <a:ahLst/>
            <a:cxnLst/>
            <a:rect r="r" b="b" t="t" l="l"/>
            <a:pathLst>
              <a:path h="1958854" w="3482406">
                <a:moveTo>
                  <a:pt x="0" y="0"/>
                </a:moveTo>
                <a:lnTo>
                  <a:pt x="3482407" y="0"/>
                </a:lnTo>
                <a:lnTo>
                  <a:pt x="3482407" y="1958854"/>
                </a:lnTo>
                <a:lnTo>
                  <a:pt x="0" y="19588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043978" y="2741650"/>
            <a:ext cx="4634290" cy="1897162"/>
          </a:xfrm>
          <a:custGeom>
            <a:avLst/>
            <a:gdLst/>
            <a:ahLst/>
            <a:cxnLst/>
            <a:rect r="r" b="b" t="t" l="l"/>
            <a:pathLst>
              <a:path h="1897162" w="4634290">
                <a:moveTo>
                  <a:pt x="0" y="0"/>
                </a:moveTo>
                <a:lnTo>
                  <a:pt x="4634290" y="0"/>
                </a:lnTo>
                <a:lnTo>
                  <a:pt x="4634290" y="1897162"/>
                </a:lnTo>
                <a:lnTo>
                  <a:pt x="0" y="18971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470602" y="7103386"/>
            <a:ext cx="4788698" cy="2154914"/>
          </a:xfrm>
          <a:custGeom>
            <a:avLst/>
            <a:gdLst/>
            <a:ahLst/>
            <a:cxnLst/>
            <a:rect r="r" b="b" t="t" l="l"/>
            <a:pathLst>
              <a:path h="2154914" w="4788698">
                <a:moveTo>
                  <a:pt x="0" y="0"/>
                </a:moveTo>
                <a:lnTo>
                  <a:pt x="4788698" y="0"/>
                </a:lnTo>
                <a:lnTo>
                  <a:pt x="4788698" y="2154914"/>
                </a:lnTo>
                <a:lnTo>
                  <a:pt x="0" y="21549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920909" y="6690019"/>
            <a:ext cx="2221001" cy="2221001"/>
          </a:xfrm>
          <a:custGeom>
            <a:avLst/>
            <a:gdLst/>
            <a:ahLst/>
            <a:cxnLst/>
            <a:rect r="r" b="b" t="t" l="l"/>
            <a:pathLst>
              <a:path h="2221001" w="2221001">
                <a:moveTo>
                  <a:pt x="0" y="0"/>
                </a:moveTo>
                <a:lnTo>
                  <a:pt x="2221002" y="0"/>
                </a:lnTo>
                <a:lnTo>
                  <a:pt x="2221002" y="2221001"/>
                </a:lnTo>
                <a:lnTo>
                  <a:pt x="0" y="222100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599696" y="6690019"/>
            <a:ext cx="1902369" cy="1902369"/>
          </a:xfrm>
          <a:custGeom>
            <a:avLst/>
            <a:gdLst/>
            <a:ahLst/>
            <a:cxnLst/>
            <a:rect r="r" b="b" t="t" l="l"/>
            <a:pathLst>
              <a:path h="1902369" w="1902369">
                <a:moveTo>
                  <a:pt x="0" y="0"/>
                </a:moveTo>
                <a:lnTo>
                  <a:pt x="1902368" y="0"/>
                </a:lnTo>
                <a:lnTo>
                  <a:pt x="1902368" y="1902368"/>
                </a:lnTo>
                <a:lnTo>
                  <a:pt x="0" y="190236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31662" y="3044005"/>
            <a:ext cx="3199496" cy="1292452"/>
          </a:xfrm>
          <a:custGeom>
            <a:avLst/>
            <a:gdLst/>
            <a:ahLst/>
            <a:cxnLst/>
            <a:rect r="r" b="b" t="t" l="l"/>
            <a:pathLst>
              <a:path h="1292452" w="3199496">
                <a:moveTo>
                  <a:pt x="0" y="0"/>
                </a:moveTo>
                <a:lnTo>
                  <a:pt x="3199496" y="0"/>
                </a:lnTo>
                <a:lnTo>
                  <a:pt x="3199496" y="1292452"/>
                </a:lnTo>
                <a:lnTo>
                  <a:pt x="0" y="129245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07004" y="602298"/>
            <a:ext cx="16752296" cy="909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40"/>
              </a:lnSpc>
            </a:pPr>
            <a:r>
              <a:rPr lang="en-US" sz="6400" spc="224">
                <a:solidFill>
                  <a:srgbClr val="38B6FF"/>
                </a:solidFill>
                <a:latin typeface="League Spartan Bold"/>
              </a:rPr>
              <a:t>TECNOLOGIAS A SEREM UTILIZADAS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02030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07004" y="602298"/>
            <a:ext cx="14341294" cy="909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40"/>
              </a:lnSpc>
            </a:pPr>
            <a:r>
              <a:rPr lang="en-US" sz="6400" spc="224">
                <a:solidFill>
                  <a:srgbClr val="38B6FF"/>
                </a:solidFill>
                <a:latin typeface="League Spartan Bold"/>
              </a:rPr>
              <a:t>REFERÊNCIAS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07004" y="2071964"/>
            <a:ext cx="16752296" cy="3947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Open Sans Semi-Bold"/>
              </a:rPr>
              <a:t>How to Hide a Secret Code in an Audio File : </a:t>
            </a:r>
          </a:p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Open Sans Semi-Bold"/>
              </a:rPr>
              <a:t>   </a:t>
            </a:r>
            <a:r>
              <a:rPr lang="en-US" sz="2799">
                <a:solidFill>
                  <a:srgbClr val="FFFFFF"/>
                </a:solidFill>
                <a:latin typeface="Open Sans"/>
              </a:rPr>
              <a:t>https://www.youtube.com/watch?v=AstnTLOSHT0</a:t>
            </a:r>
          </a:p>
          <a:p>
            <a:pPr algn="just">
              <a:lnSpc>
                <a:spcPts val="3919"/>
              </a:lnSpc>
            </a:pPr>
          </a:p>
          <a:p>
            <a:pPr algn="just"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Open Sans Bold"/>
              </a:rPr>
              <a:t>COMO ESCONDER MENSAGENS NO ÁUDIO</a:t>
            </a:r>
          </a:p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Open Sans Bold"/>
              </a:rPr>
              <a:t>   </a:t>
            </a:r>
            <a:r>
              <a:rPr lang="en-US" sz="2799">
                <a:solidFill>
                  <a:srgbClr val="FFFFFF"/>
                </a:solidFill>
                <a:latin typeface="Open Sans"/>
              </a:rPr>
              <a:t>https://www.youtube.com/watch?v=fDvIojA-AEMa</a:t>
            </a:r>
            <a:r>
              <a:rPr lang="en-US" sz="2799">
                <a:solidFill>
                  <a:srgbClr val="FFFFFF"/>
                </a:solidFill>
                <a:latin typeface="Open Sans Bold"/>
              </a:rPr>
              <a:t> </a:t>
            </a:r>
          </a:p>
          <a:p>
            <a:pPr algn="just">
              <a:lnSpc>
                <a:spcPts val="3919"/>
              </a:lnSpc>
              <a:spcBef>
                <a:spcPct val="0"/>
              </a:spcBef>
            </a:pPr>
          </a:p>
          <a:p>
            <a:pPr algn="just"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Open Sans Bold"/>
              </a:rPr>
              <a:t>Audio Signal Processing for Machine Learning</a:t>
            </a:r>
          </a:p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Open Sans Bold"/>
              </a:rPr>
              <a:t>   </a:t>
            </a:r>
            <a:r>
              <a:rPr lang="en-US" sz="2799">
                <a:solidFill>
                  <a:srgbClr val="FFFFFF"/>
                </a:solidFill>
                <a:latin typeface="Open Sans"/>
              </a:rPr>
              <a:t>https://www.youtube.com/playlist?list=PL-wATfeyAMNqIee7cH3q1bh4QJFAaeNv0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030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746093" y="2404554"/>
            <a:ext cx="4795814" cy="4795814"/>
          </a:xfrm>
          <a:custGeom>
            <a:avLst/>
            <a:gdLst/>
            <a:ahLst/>
            <a:cxnLst/>
            <a:rect r="r" b="b" t="t" l="l"/>
            <a:pathLst>
              <a:path h="4795814" w="4795814">
                <a:moveTo>
                  <a:pt x="0" y="0"/>
                </a:moveTo>
                <a:lnTo>
                  <a:pt x="4795814" y="0"/>
                </a:lnTo>
                <a:lnTo>
                  <a:pt x="4795814" y="4795813"/>
                </a:lnTo>
                <a:lnTo>
                  <a:pt x="0" y="47958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19050" cap="sq">
            <a:solidFill>
              <a:srgbClr val="FFFFFF"/>
            </a:solidFill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507004" y="602298"/>
            <a:ext cx="14341294" cy="909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40"/>
              </a:lnSpc>
            </a:pPr>
            <a:r>
              <a:rPr lang="en-US" sz="6400" spc="224">
                <a:solidFill>
                  <a:srgbClr val="38B6FF"/>
                </a:solidFill>
                <a:latin typeface="League Spartan Bold"/>
              </a:rPr>
              <a:t>INSPIRAÇÃO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20495" y="8087211"/>
            <a:ext cx="17047010" cy="1568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9" indent="-302260" lvl="1">
              <a:lnSpc>
                <a:spcPts val="3079"/>
              </a:lnSpc>
              <a:buFont typeface="Arial"/>
              <a:buChar char="•"/>
            </a:pPr>
            <a:r>
              <a:rPr lang="en-US" sz="2799" spc="97">
                <a:solidFill>
                  <a:srgbClr val="FFFFFF"/>
                </a:solidFill>
                <a:latin typeface="League Spartan Bold"/>
              </a:rPr>
              <a:t>DESAFIO DE CIBERSEGURANÇA ENVOLVENDO CÓDIGO MORSE</a:t>
            </a:r>
          </a:p>
          <a:p>
            <a:pPr>
              <a:lnSpc>
                <a:spcPts val="3079"/>
              </a:lnSpc>
            </a:pPr>
          </a:p>
          <a:p>
            <a:pPr>
              <a:lnSpc>
                <a:spcPts val="3079"/>
              </a:lnSpc>
            </a:pPr>
          </a:p>
          <a:p>
            <a:pPr marL="604519" indent="-302260" lvl="1">
              <a:lnSpc>
                <a:spcPts val="3079"/>
              </a:lnSpc>
              <a:spcBef>
                <a:spcPct val="0"/>
              </a:spcBef>
              <a:buFont typeface="Arial"/>
              <a:buChar char="•"/>
            </a:pPr>
            <a:r>
              <a:rPr lang="en-US" sz="2799" spc="97">
                <a:solidFill>
                  <a:srgbClr val="FFFFFF"/>
                </a:solidFill>
                <a:latin typeface="League Spartan Bold"/>
              </a:rPr>
              <a:t>DESCOBRIR A MENSAGEM SECRETA EM UM ÁUDIO COMBINADO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746093" y="1968972"/>
            <a:ext cx="4795814" cy="397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799" spc="97">
                <a:solidFill>
                  <a:srgbClr val="FFFFFF"/>
                </a:solidFill>
                <a:latin typeface="League Spartan Bold"/>
              </a:rPr>
              <a:t>DownUnder CTF 2023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030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310163" y="467397"/>
            <a:ext cx="3152285" cy="3152285"/>
          </a:xfrm>
          <a:custGeom>
            <a:avLst/>
            <a:gdLst/>
            <a:ahLst/>
            <a:cxnLst/>
            <a:rect r="r" b="b" t="t" l="l"/>
            <a:pathLst>
              <a:path h="3152285" w="3152285">
                <a:moveTo>
                  <a:pt x="0" y="0"/>
                </a:moveTo>
                <a:lnTo>
                  <a:pt x="3152285" y="0"/>
                </a:lnTo>
                <a:lnTo>
                  <a:pt x="3152285" y="3152285"/>
                </a:lnTo>
                <a:lnTo>
                  <a:pt x="0" y="31522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858819" y="7652755"/>
            <a:ext cx="1659603" cy="854696"/>
          </a:xfrm>
          <a:custGeom>
            <a:avLst/>
            <a:gdLst/>
            <a:ahLst/>
            <a:cxnLst/>
            <a:rect r="r" b="b" t="t" l="l"/>
            <a:pathLst>
              <a:path h="854696" w="1659603">
                <a:moveTo>
                  <a:pt x="0" y="0"/>
                </a:moveTo>
                <a:lnTo>
                  <a:pt x="1659604" y="0"/>
                </a:lnTo>
                <a:lnTo>
                  <a:pt x="1659604" y="854696"/>
                </a:lnTo>
                <a:lnTo>
                  <a:pt x="0" y="8546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235183" y="6534564"/>
            <a:ext cx="3904150" cy="2338475"/>
          </a:xfrm>
          <a:custGeom>
            <a:avLst/>
            <a:gdLst/>
            <a:ahLst/>
            <a:cxnLst/>
            <a:rect r="r" b="b" t="t" l="l"/>
            <a:pathLst>
              <a:path h="2338475" w="3904150">
                <a:moveTo>
                  <a:pt x="0" y="0"/>
                </a:moveTo>
                <a:lnTo>
                  <a:pt x="3904149" y="0"/>
                </a:lnTo>
                <a:lnTo>
                  <a:pt x="3904149" y="2338475"/>
                </a:lnTo>
                <a:lnTo>
                  <a:pt x="0" y="233847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613841" y="7652755"/>
            <a:ext cx="1659603" cy="854696"/>
          </a:xfrm>
          <a:custGeom>
            <a:avLst/>
            <a:gdLst/>
            <a:ahLst/>
            <a:cxnLst/>
            <a:rect r="r" b="b" t="t" l="l"/>
            <a:pathLst>
              <a:path h="854696" w="1659603">
                <a:moveTo>
                  <a:pt x="0" y="0"/>
                </a:moveTo>
                <a:lnTo>
                  <a:pt x="1659604" y="0"/>
                </a:lnTo>
                <a:lnTo>
                  <a:pt x="1659604" y="854696"/>
                </a:lnTo>
                <a:lnTo>
                  <a:pt x="0" y="8546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67614" y="4717098"/>
            <a:ext cx="1894582" cy="909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39"/>
              </a:lnSpc>
              <a:spcBef>
                <a:spcPct val="0"/>
              </a:spcBef>
            </a:pPr>
            <a:r>
              <a:rPr lang="en-US" sz="6399" spc="223">
                <a:solidFill>
                  <a:srgbClr val="FFFFFF"/>
                </a:solidFill>
                <a:latin typeface="League Spartan Bold"/>
              </a:rPr>
              <a:t>OLÁ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5400000">
            <a:off x="1185103" y="6029506"/>
            <a:ext cx="1659603" cy="854696"/>
          </a:xfrm>
          <a:custGeom>
            <a:avLst/>
            <a:gdLst/>
            <a:ahLst/>
            <a:cxnLst/>
            <a:rect r="r" b="b" t="t" l="l"/>
            <a:pathLst>
              <a:path h="854696" w="1659603">
                <a:moveTo>
                  <a:pt x="0" y="0"/>
                </a:moveTo>
                <a:lnTo>
                  <a:pt x="1659604" y="0"/>
                </a:lnTo>
                <a:lnTo>
                  <a:pt x="1659604" y="854696"/>
                </a:lnTo>
                <a:lnTo>
                  <a:pt x="0" y="8546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4335905" y="4717098"/>
            <a:ext cx="1894582" cy="909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39"/>
              </a:lnSpc>
              <a:spcBef>
                <a:spcPct val="0"/>
              </a:spcBef>
            </a:pPr>
            <a:r>
              <a:rPr lang="en-US" sz="6399" spc="223">
                <a:solidFill>
                  <a:srgbClr val="FFFFFF"/>
                </a:solidFill>
                <a:latin typeface="League Spartan Bold"/>
              </a:rPr>
              <a:t>OLÁ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-5400000">
            <a:off x="14453394" y="5963342"/>
            <a:ext cx="1659603" cy="854696"/>
          </a:xfrm>
          <a:custGeom>
            <a:avLst/>
            <a:gdLst/>
            <a:ahLst/>
            <a:cxnLst/>
            <a:rect r="r" b="b" t="t" l="l"/>
            <a:pathLst>
              <a:path h="854696" w="1659603">
                <a:moveTo>
                  <a:pt x="0" y="0"/>
                </a:moveTo>
                <a:lnTo>
                  <a:pt x="1659603" y="0"/>
                </a:lnTo>
                <a:lnTo>
                  <a:pt x="1659603" y="854696"/>
                </a:lnTo>
                <a:lnTo>
                  <a:pt x="0" y="8546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275449" y="7469706"/>
            <a:ext cx="1034715" cy="1552072"/>
          </a:xfrm>
          <a:custGeom>
            <a:avLst/>
            <a:gdLst/>
            <a:ahLst/>
            <a:cxnLst/>
            <a:rect r="r" b="b" t="t" l="l"/>
            <a:pathLst>
              <a:path h="1552072" w="1034715">
                <a:moveTo>
                  <a:pt x="0" y="0"/>
                </a:moveTo>
                <a:lnTo>
                  <a:pt x="1034714" y="0"/>
                </a:lnTo>
                <a:lnTo>
                  <a:pt x="1034714" y="1552071"/>
                </a:lnTo>
                <a:lnTo>
                  <a:pt x="0" y="155207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25356" y="7541393"/>
            <a:ext cx="1309539" cy="1286959"/>
          </a:xfrm>
          <a:custGeom>
            <a:avLst/>
            <a:gdLst/>
            <a:ahLst/>
            <a:cxnLst/>
            <a:rect r="r" b="b" t="t" l="l"/>
            <a:pathLst>
              <a:path h="1286959" w="1309539">
                <a:moveTo>
                  <a:pt x="0" y="0"/>
                </a:moveTo>
                <a:lnTo>
                  <a:pt x="1309540" y="0"/>
                </a:lnTo>
                <a:lnTo>
                  <a:pt x="1309540" y="1286959"/>
                </a:lnTo>
                <a:lnTo>
                  <a:pt x="0" y="128695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-12414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80804" y="7469706"/>
            <a:ext cx="1268203" cy="1430334"/>
          </a:xfrm>
          <a:custGeom>
            <a:avLst/>
            <a:gdLst/>
            <a:ahLst/>
            <a:cxnLst/>
            <a:rect r="r" b="b" t="t" l="l"/>
            <a:pathLst>
              <a:path h="1430334" w="1268203">
                <a:moveTo>
                  <a:pt x="0" y="0"/>
                </a:moveTo>
                <a:lnTo>
                  <a:pt x="1268203" y="0"/>
                </a:lnTo>
                <a:lnTo>
                  <a:pt x="1268203" y="1430333"/>
                </a:lnTo>
                <a:lnTo>
                  <a:pt x="0" y="143033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0979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5886306" y="7469706"/>
            <a:ext cx="1549065" cy="1552072"/>
          </a:xfrm>
          <a:custGeom>
            <a:avLst/>
            <a:gdLst/>
            <a:ahLst/>
            <a:cxnLst/>
            <a:rect r="r" b="b" t="t" l="l"/>
            <a:pathLst>
              <a:path h="1552072" w="1549065">
                <a:moveTo>
                  <a:pt x="0" y="0"/>
                </a:moveTo>
                <a:lnTo>
                  <a:pt x="1549065" y="0"/>
                </a:lnTo>
                <a:lnTo>
                  <a:pt x="1549065" y="1552071"/>
                </a:lnTo>
                <a:lnTo>
                  <a:pt x="0" y="155207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-9190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4346308" y="7535870"/>
            <a:ext cx="1503853" cy="1500319"/>
          </a:xfrm>
          <a:custGeom>
            <a:avLst/>
            <a:gdLst/>
            <a:ahLst/>
            <a:cxnLst/>
            <a:rect r="r" b="b" t="t" l="l"/>
            <a:pathLst>
              <a:path h="1500319" w="1503853">
                <a:moveTo>
                  <a:pt x="0" y="0"/>
                </a:moveTo>
                <a:lnTo>
                  <a:pt x="1503853" y="0"/>
                </a:lnTo>
                <a:lnTo>
                  <a:pt x="1503853" y="1500319"/>
                </a:lnTo>
                <a:lnTo>
                  <a:pt x="0" y="150031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66042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2442253" y="7383751"/>
            <a:ext cx="1289056" cy="1392705"/>
          </a:xfrm>
          <a:custGeom>
            <a:avLst/>
            <a:gdLst/>
            <a:ahLst/>
            <a:cxnLst/>
            <a:rect r="r" b="b" t="t" l="l"/>
            <a:pathLst>
              <a:path h="1392705" w="1289056">
                <a:moveTo>
                  <a:pt x="0" y="0"/>
                </a:moveTo>
                <a:lnTo>
                  <a:pt x="1289056" y="0"/>
                </a:lnTo>
                <a:lnTo>
                  <a:pt x="1289056" y="1392704"/>
                </a:lnTo>
                <a:lnTo>
                  <a:pt x="0" y="1392704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514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07004" y="602298"/>
            <a:ext cx="14341294" cy="909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40"/>
              </a:lnSpc>
            </a:pPr>
            <a:r>
              <a:rPr lang="en-US" sz="6400" spc="224">
                <a:solidFill>
                  <a:srgbClr val="38B6FF"/>
                </a:solidFill>
                <a:latin typeface="League Spartan Bold"/>
              </a:rPr>
              <a:t>OBJETIVO DO TRABALHO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07004" y="2072114"/>
            <a:ext cx="13803159" cy="1178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9" indent="-302260" lvl="1">
              <a:lnSpc>
                <a:spcPts val="3079"/>
              </a:lnSpc>
              <a:buFont typeface="Arial"/>
              <a:buChar char="•"/>
            </a:pPr>
            <a:r>
              <a:rPr lang="en-US" sz="2799" spc="97">
                <a:solidFill>
                  <a:srgbClr val="FFFFFF"/>
                </a:solidFill>
                <a:latin typeface="League Spartan Bold"/>
              </a:rPr>
              <a:t>CRIAR FERRAMENTA DE ESTEGANOGRAFIA SONORA.</a:t>
            </a:r>
          </a:p>
          <a:p>
            <a:pPr>
              <a:lnSpc>
                <a:spcPts val="3079"/>
              </a:lnSpc>
            </a:pPr>
          </a:p>
          <a:p>
            <a:pPr marL="604519" indent="-302260" lvl="1">
              <a:lnSpc>
                <a:spcPts val="3079"/>
              </a:lnSpc>
              <a:spcBef>
                <a:spcPct val="0"/>
              </a:spcBef>
              <a:buFont typeface="Arial"/>
              <a:buChar char="•"/>
            </a:pPr>
            <a:r>
              <a:rPr lang="en-US" sz="2799" spc="97">
                <a:solidFill>
                  <a:srgbClr val="FFFFFF"/>
                </a:solidFill>
                <a:latin typeface="League Spartan Bold"/>
              </a:rPr>
              <a:t>COMO? ESCONDER MENSAGENS EM ESPECTOGRAMAS DE ÁUDIO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80126" y="9092614"/>
            <a:ext cx="2269558" cy="568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2000" spc="70">
                <a:solidFill>
                  <a:srgbClr val="FFFFFF"/>
                </a:solidFill>
                <a:latin typeface="League Spartan Bold"/>
              </a:rPr>
              <a:t>TEXTO</a:t>
            </a:r>
          </a:p>
          <a:p>
            <a:pPr algn="ctr">
              <a:lnSpc>
                <a:spcPts val="2200"/>
              </a:lnSpc>
              <a:spcBef>
                <a:spcPct val="0"/>
              </a:spcBef>
            </a:pPr>
            <a:r>
              <a:rPr lang="en-US" sz="2000" spc="70">
                <a:solidFill>
                  <a:srgbClr val="FFFFFF"/>
                </a:solidFill>
                <a:latin typeface="League Spartan Bold"/>
              </a:rPr>
              <a:t>(ARQUIVO PNG)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196150" y="9243370"/>
            <a:ext cx="3982216" cy="844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2000" spc="70">
                <a:solidFill>
                  <a:srgbClr val="FFFFFF"/>
                </a:solidFill>
                <a:latin typeface="League Spartan Bold"/>
              </a:rPr>
              <a:t>SINTETIZADOR DE IMAGENS</a:t>
            </a:r>
          </a:p>
          <a:p>
            <a:pPr algn="ctr">
              <a:lnSpc>
                <a:spcPts val="2200"/>
              </a:lnSpc>
            </a:pPr>
            <a:r>
              <a:rPr lang="en-US" sz="2000" spc="70">
                <a:solidFill>
                  <a:srgbClr val="FFFFFF"/>
                </a:solidFill>
                <a:latin typeface="League Spartan Bold"/>
              </a:rPr>
              <a:t>GERA UMA FORMA DE ONDA</a:t>
            </a:r>
          </a:p>
          <a:p>
            <a:pPr algn="ctr">
              <a:lnSpc>
                <a:spcPts val="2200"/>
              </a:lnSpc>
              <a:spcBef>
                <a:spcPct val="0"/>
              </a:spcBef>
            </a:pPr>
            <a:r>
              <a:rPr lang="en-US" sz="2000" spc="70">
                <a:solidFill>
                  <a:srgbClr val="FFFFFF"/>
                </a:solidFill>
                <a:latin typeface="League Spartan Bold"/>
              </a:rPr>
              <a:t> (ARQUIVO WAV)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751913" y="9191072"/>
            <a:ext cx="5062566" cy="291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0"/>
              </a:lnSpc>
              <a:spcBef>
                <a:spcPct val="0"/>
              </a:spcBef>
            </a:pPr>
            <a:r>
              <a:rPr lang="en-US" sz="2000" spc="70">
                <a:solidFill>
                  <a:srgbClr val="FFFFFF"/>
                </a:solidFill>
                <a:latin typeface="League Spartan Bold"/>
              </a:rPr>
              <a:t>ESPECTOGRAMA DO ARQUIVO WAV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613841" y="6993479"/>
            <a:ext cx="1325612" cy="492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50"/>
              </a:lnSpc>
              <a:spcBef>
                <a:spcPct val="0"/>
              </a:spcBef>
            </a:pPr>
            <a:r>
              <a:rPr lang="en-US" sz="3500" spc="122">
                <a:solidFill>
                  <a:srgbClr val="FFFFFF"/>
                </a:solidFill>
                <a:latin typeface="Open Sans Bold"/>
              </a:rPr>
              <a:t>Canal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520122" y="8926527"/>
            <a:ext cx="1658243" cy="209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50"/>
              </a:lnSpc>
              <a:spcBef>
                <a:spcPct val="0"/>
              </a:spcBef>
            </a:pPr>
            <a:r>
              <a:rPr lang="en-US" sz="1500" spc="52">
                <a:solidFill>
                  <a:srgbClr val="FFFFFF"/>
                </a:solidFill>
                <a:latin typeface="Open Sans Bold"/>
              </a:rPr>
              <a:t>Onda Ilustrativa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02030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0354" y="3401653"/>
            <a:ext cx="1742432" cy="1189268"/>
            <a:chOff x="0" y="0"/>
            <a:chExt cx="458912" cy="31322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8912" cy="313223"/>
            </a:xfrm>
            <a:custGeom>
              <a:avLst/>
              <a:gdLst/>
              <a:ahLst/>
              <a:cxnLst/>
              <a:rect r="r" b="b" t="t" l="l"/>
              <a:pathLst>
                <a:path h="313223" w="458912">
                  <a:moveTo>
                    <a:pt x="0" y="0"/>
                  </a:moveTo>
                  <a:lnTo>
                    <a:pt x="458912" y="0"/>
                  </a:lnTo>
                  <a:lnTo>
                    <a:pt x="458912" y="313223"/>
                  </a:lnTo>
                  <a:lnTo>
                    <a:pt x="0" y="313223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9525"/>
              <a:ext cx="458912" cy="3036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00"/>
                </a:lnSpc>
              </a:pPr>
              <a:r>
                <a:rPr lang="en-US" sz="2000" spc="70">
                  <a:solidFill>
                    <a:srgbClr val="000000"/>
                  </a:solidFill>
                  <a:latin typeface="League Spartan Bold"/>
                </a:rPr>
                <a:t>INTERFACE</a:t>
              </a:r>
            </a:p>
            <a:p>
              <a:pPr algn="ctr">
                <a:lnSpc>
                  <a:spcPts val="2200"/>
                </a:lnSpc>
              </a:pPr>
              <a:r>
                <a:rPr lang="en-US" sz="2000" spc="70">
                  <a:solidFill>
                    <a:srgbClr val="000000"/>
                  </a:solidFill>
                  <a:latin typeface="League Spartan Bold"/>
                </a:rPr>
                <a:t>GRÁFICA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07004" y="602298"/>
            <a:ext cx="10707344" cy="909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40"/>
              </a:lnSpc>
            </a:pPr>
            <a:r>
              <a:rPr lang="en-US" sz="6400" spc="224">
                <a:solidFill>
                  <a:srgbClr val="38B6FF"/>
                </a:solidFill>
                <a:latin typeface="League Spartan Bold"/>
              </a:rPr>
              <a:t>DIGARAMA DE BLOCOS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40354" y="2508371"/>
            <a:ext cx="2911078" cy="397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799" spc="97">
                <a:solidFill>
                  <a:srgbClr val="FFFFFF"/>
                </a:solidFill>
                <a:latin typeface="League Spartan Bold"/>
              </a:rPr>
              <a:t>CODIFICADOR:</a:t>
            </a:r>
          </a:p>
        </p:txBody>
      </p:sp>
      <p:sp>
        <p:nvSpPr>
          <p:cNvPr name="AutoShape 7" id="7"/>
          <p:cNvSpPr/>
          <p:nvPr/>
        </p:nvSpPr>
        <p:spPr>
          <a:xfrm>
            <a:off x="2509057" y="4015337"/>
            <a:ext cx="208475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8" id="8"/>
          <p:cNvSpPr txBox="true"/>
          <p:nvPr/>
        </p:nvSpPr>
        <p:spPr>
          <a:xfrm rot="0">
            <a:off x="2692818" y="3411178"/>
            <a:ext cx="1714784" cy="568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2000" spc="70">
                <a:solidFill>
                  <a:srgbClr val="FFFFFF"/>
                </a:solidFill>
                <a:latin typeface="League Spartan Bold"/>
              </a:rPr>
              <a:t>MENSAGEM </a:t>
            </a:r>
          </a:p>
          <a:p>
            <a:pPr algn="ctr">
              <a:lnSpc>
                <a:spcPts val="2200"/>
              </a:lnSpc>
              <a:spcBef>
                <a:spcPct val="0"/>
              </a:spcBef>
            </a:pPr>
            <a:r>
              <a:rPr lang="en-US" sz="2000" spc="70">
                <a:solidFill>
                  <a:srgbClr val="FFFFFF"/>
                </a:solidFill>
                <a:latin typeface="League Spartan Bold"/>
              </a:rPr>
              <a:t>TEXTUAL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4717632" y="3286838"/>
            <a:ext cx="2495149" cy="1418899"/>
            <a:chOff x="0" y="0"/>
            <a:chExt cx="657159" cy="37370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57159" cy="373702"/>
            </a:xfrm>
            <a:custGeom>
              <a:avLst/>
              <a:gdLst/>
              <a:ahLst/>
              <a:cxnLst/>
              <a:rect r="r" b="b" t="t" l="l"/>
              <a:pathLst>
                <a:path h="373702" w="657159">
                  <a:moveTo>
                    <a:pt x="0" y="0"/>
                  </a:moveTo>
                  <a:lnTo>
                    <a:pt x="657159" y="0"/>
                  </a:lnTo>
                  <a:lnTo>
                    <a:pt x="657159" y="373702"/>
                  </a:lnTo>
                  <a:lnTo>
                    <a:pt x="0" y="373702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9525"/>
              <a:ext cx="657159" cy="3641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00"/>
                </a:lnSpc>
              </a:pPr>
              <a:r>
                <a:rPr lang="en-US" sz="2000" spc="70">
                  <a:solidFill>
                    <a:srgbClr val="000000"/>
                  </a:solidFill>
                  <a:latin typeface="League Spartan Bold"/>
                </a:rPr>
                <a:t>DIVISÃO DO TEXTO EM CARACTERES ASCII</a:t>
              </a:r>
            </a:p>
          </p:txBody>
        </p:sp>
      </p:grpSp>
      <p:sp>
        <p:nvSpPr>
          <p:cNvPr name="AutoShape 12" id="12"/>
          <p:cNvSpPr/>
          <p:nvPr/>
        </p:nvSpPr>
        <p:spPr>
          <a:xfrm>
            <a:off x="7336607" y="4034387"/>
            <a:ext cx="208475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3" id="13"/>
          <p:cNvSpPr txBox="true"/>
          <p:nvPr/>
        </p:nvSpPr>
        <p:spPr>
          <a:xfrm rot="0">
            <a:off x="7329725" y="3430228"/>
            <a:ext cx="2096067" cy="568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2000" spc="70">
                <a:solidFill>
                  <a:srgbClr val="FFFFFF"/>
                </a:solidFill>
                <a:latin typeface="League Spartan Bold"/>
              </a:rPr>
              <a:t>CONJUNTO DE </a:t>
            </a:r>
          </a:p>
          <a:p>
            <a:pPr algn="ctr">
              <a:lnSpc>
                <a:spcPts val="2200"/>
              </a:lnSpc>
              <a:spcBef>
                <a:spcPct val="0"/>
              </a:spcBef>
            </a:pPr>
            <a:r>
              <a:rPr lang="en-US" sz="2000" spc="70">
                <a:solidFill>
                  <a:srgbClr val="FFFFFF"/>
                </a:solidFill>
                <a:latin typeface="League Spartan Bold"/>
              </a:rPr>
              <a:t>CARACTERES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9549617" y="3343988"/>
            <a:ext cx="4359019" cy="1418899"/>
            <a:chOff x="0" y="0"/>
            <a:chExt cx="1148054" cy="37370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148054" cy="373702"/>
            </a:xfrm>
            <a:custGeom>
              <a:avLst/>
              <a:gdLst/>
              <a:ahLst/>
              <a:cxnLst/>
              <a:rect r="r" b="b" t="t" l="l"/>
              <a:pathLst>
                <a:path h="373702" w="1148054">
                  <a:moveTo>
                    <a:pt x="0" y="0"/>
                  </a:moveTo>
                  <a:lnTo>
                    <a:pt x="1148054" y="0"/>
                  </a:lnTo>
                  <a:lnTo>
                    <a:pt x="1148054" y="373702"/>
                  </a:lnTo>
                  <a:lnTo>
                    <a:pt x="0" y="373702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9525"/>
              <a:ext cx="1148054" cy="3641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00"/>
                </a:lnSpc>
              </a:pPr>
              <a:r>
                <a:rPr lang="en-US" sz="2000" spc="70">
                  <a:solidFill>
                    <a:srgbClr val="38B6FF"/>
                  </a:solidFill>
                  <a:latin typeface="League Spartan Bold"/>
                </a:rPr>
                <a:t>SINTETIZADOR DE ÁUDIO:</a:t>
              </a:r>
            </a:p>
            <a:p>
              <a:pPr algn="ctr">
                <a:lnSpc>
                  <a:spcPts val="2200"/>
                </a:lnSpc>
              </a:pPr>
              <a:r>
                <a:rPr lang="en-US" sz="2000" spc="70">
                  <a:solidFill>
                    <a:srgbClr val="000000"/>
                  </a:solidFill>
                  <a:latin typeface="League Spartan Bold"/>
                </a:rPr>
                <a:t>CONCATENA O ESPECTOGRAMA DE CADA CARACTERE AO ÁUDIO FINAL</a:t>
              </a:r>
            </a:p>
          </p:txBody>
        </p:sp>
      </p:grpSp>
      <p:sp>
        <p:nvSpPr>
          <p:cNvPr name="AutoShape 17" id="17"/>
          <p:cNvSpPr/>
          <p:nvPr/>
        </p:nvSpPr>
        <p:spPr>
          <a:xfrm>
            <a:off x="14039343" y="4034387"/>
            <a:ext cx="208475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8" id="18"/>
          <p:cNvSpPr txBox="true"/>
          <p:nvPr/>
        </p:nvSpPr>
        <p:spPr>
          <a:xfrm rot="0">
            <a:off x="14422958" y="3430228"/>
            <a:ext cx="1315074" cy="568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2000" spc="70">
                <a:solidFill>
                  <a:srgbClr val="FFFFFF"/>
                </a:solidFill>
                <a:latin typeface="League Spartan Bold"/>
              </a:rPr>
              <a:t>ÁUDIO </a:t>
            </a:r>
          </a:p>
          <a:p>
            <a:pPr algn="ctr">
              <a:lnSpc>
                <a:spcPts val="2200"/>
              </a:lnSpc>
              <a:spcBef>
                <a:spcPct val="0"/>
              </a:spcBef>
            </a:pPr>
            <a:r>
              <a:rPr lang="en-US" sz="2000" spc="70">
                <a:solidFill>
                  <a:srgbClr val="FFFFFF"/>
                </a:solidFill>
                <a:latin typeface="League Spartan Bold"/>
              </a:rPr>
              <a:t>RUIDOSO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6630225" y="3838045"/>
            <a:ext cx="762425" cy="291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0"/>
              </a:lnSpc>
              <a:spcBef>
                <a:spcPct val="0"/>
              </a:spcBef>
            </a:pPr>
            <a:r>
              <a:rPr lang="en-US" sz="2000" spc="70">
                <a:solidFill>
                  <a:srgbClr val="FFFFFF"/>
                </a:solidFill>
                <a:latin typeface="League Spartan Bold"/>
              </a:rPr>
              <a:t>.   .   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40354" y="6099626"/>
            <a:ext cx="3404479" cy="397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799" spc="97">
                <a:solidFill>
                  <a:srgbClr val="FFFFFF"/>
                </a:solidFill>
                <a:latin typeface="League Spartan Bold"/>
              </a:rPr>
              <a:t>DECODIFICADOR:</a:t>
            </a:r>
          </a:p>
        </p:txBody>
      </p:sp>
      <p:sp>
        <p:nvSpPr>
          <p:cNvPr name="AutoShape 21" id="21"/>
          <p:cNvSpPr/>
          <p:nvPr/>
        </p:nvSpPr>
        <p:spPr>
          <a:xfrm>
            <a:off x="507004" y="7739442"/>
            <a:ext cx="208475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22" id="22"/>
          <p:cNvSpPr txBox="true"/>
          <p:nvPr/>
        </p:nvSpPr>
        <p:spPr>
          <a:xfrm rot="0">
            <a:off x="890619" y="7135283"/>
            <a:ext cx="1315074" cy="568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2000" spc="70">
                <a:solidFill>
                  <a:srgbClr val="FFFFFF"/>
                </a:solidFill>
                <a:latin typeface="League Spartan Bold"/>
              </a:rPr>
              <a:t>ÁUDIO </a:t>
            </a:r>
          </a:p>
          <a:p>
            <a:pPr algn="ctr">
              <a:lnSpc>
                <a:spcPts val="2200"/>
              </a:lnSpc>
              <a:spcBef>
                <a:spcPct val="0"/>
              </a:spcBef>
            </a:pPr>
            <a:r>
              <a:rPr lang="en-US" sz="2000" spc="70">
                <a:solidFill>
                  <a:srgbClr val="FFFFFF"/>
                </a:solidFill>
                <a:latin typeface="League Spartan Bold"/>
              </a:rPr>
              <a:t>RUIDOSO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2725104" y="6992408"/>
            <a:ext cx="4359019" cy="1418899"/>
            <a:chOff x="0" y="0"/>
            <a:chExt cx="1148054" cy="373702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148054" cy="373702"/>
            </a:xfrm>
            <a:custGeom>
              <a:avLst/>
              <a:gdLst/>
              <a:ahLst/>
              <a:cxnLst/>
              <a:rect r="r" b="b" t="t" l="l"/>
              <a:pathLst>
                <a:path h="373702" w="1148054">
                  <a:moveTo>
                    <a:pt x="0" y="0"/>
                  </a:moveTo>
                  <a:lnTo>
                    <a:pt x="1148054" y="0"/>
                  </a:lnTo>
                  <a:lnTo>
                    <a:pt x="1148054" y="373702"/>
                  </a:lnTo>
                  <a:lnTo>
                    <a:pt x="0" y="373702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9525"/>
              <a:ext cx="1148054" cy="3641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00"/>
                </a:lnSpc>
              </a:pPr>
              <a:r>
                <a:rPr lang="en-US" sz="2000" spc="70">
                  <a:solidFill>
                    <a:srgbClr val="38B6FF"/>
                  </a:solidFill>
                  <a:latin typeface="League Spartan Bold"/>
                </a:rPr>
                <a:t>INTERPRETADOR DE ÁUDIO: </a:t>
              </a:r>
              <a:r>
                <a:rPr lang="en-US" sz="2000" spc="70">
                  <a:solidFill>
                    <a:srgbClr val="000000"/>
                  </a:solidFill>
                  <a:latin typeface="League Spartan Bold"/>
                </a:rPr>
                <a:t>GERA ESPECTOGRAMAS DIVIDINDO CADA SEGMENTO DE UM CARACTERE</a:t>
              </a:r>
            </a:p>
          </p:txBody>
        </p:sp>
      </p:grpSp>
      <p:sp>
        <p:nvSpPr>
          <p:cNvPr name="AutoShape 26" id="26"/>
          <p:cNvSpPr/>
          <p:nvPr/>
        </p:nvSpPr>
        <p:spPr>
          <a:xfrm>
            <a:off x="7219663" y="7739442"/>
            <a:ext cx="2855445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27" id="27"/>
          <p:cNvSpPr txBox="true"/>
          <p:nvPr/>
        </p:nvSpPr>
        <p:spPr>
          <a:xfrm rot="0">
            <a:off x="7336607" y="7133759"/>
            <a:ext cx="2517180" cy="568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2000" spc="70">
                <a:solidFill>
                  <a:srgbClr val="FFFFFF"/>
                </a:solidFill>
                <a:latin typeface="League Spartan Bold"/>
              </a:rPr>
              <a:t>CONJUNTO DE </a:t>
            </a:r>
          </a:p>
          <a:p>
            <a:pPr algn="ctr">
              <a:lnSpc>
                <a:spcPts val="2200"/>
              </a:lnSpc>
              <a:spcBef>
                <a:spcPct val="0"/>
              </a:spcBef>
            </a:pPr>
            <a:r>
              <a:rPr lang="en-US" sz="2000" spc="70">
                <a:solidFill>
                  <a:srgbClr val="FFFFFF"/>
                </a:solidFill>
                <a:latin typeface="League Spartan Bold"/>
              </a:rPr>
              <a:t>ESPECTOGRAMAS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10208458" y="6877593"/>
            <a:ext cx="4986283" cy="1695577"/>
            <a:chOff x="0" y="0"/>
            <a:chExt cx="1313260" cy="446572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313260" cy="446572"/>
            </a:xfrm>
            <a:custGeom>
              <a:avLst/>
              <a:gdLst/>
              <a:ahLst/>
              <a:cxnLst/>
              <a:rect r="r" b="b" t="t" l="l"/>
              <a:pathLst>
                <a:path h="446572" w="1313260">
                  <a:moveTo>
                    <a:pt x="0" y="0"/>
                  </a:moveTo>
                  <a:lnTo>
                    <a:pt x="1313260" y="0"/>
                  </a:lnTo>
                  <a:lnTo>
                    <a:pt x="1313260" y="446572"/>
                  </a:lnTo>
                  <a:lnTo>
                    <a:pt x="0" y="446572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9525"/>
              <a:ext cx="1313260" cy="4370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00"/>
                </a:lnSpc>
              </a:pPr>
              <a:r>
                <a:rPr lang="en-US" sz="2000" spc="70">
                  <a:solidFill>
                    <a:srgbClr val="38B6FF"/>
                  </a:solidFill>
                  <a:latin typeface="League Spartan Bold"/>
                </a:rPr>
                <a:t>CLASSIFICADOR: </a:t>
              </a:r>
            </a:p>
            <a:p>
              <a:pPr algn="ctr">
                <a:lnSpc>
                  <a:spcPts val="2200"/>
                </a:lnSpc>
              </a:pPr>
              <a:r>
                <a:rPr lang="en-US" sz="2000" spc="70">
                  <a:solidFill>
                    <a:srgbClr val="000000"/>
                  </a:solidFill>
                  <a:latin typeface="League Spartan Bold"/>
                </a:rPr>
                <a:t>RECONHECE CADA ESPECTOGRAMA COMO UM CARACTERE, FORMANDO UMA STRING EQUIVALENTE À ORIGINAL</a:t>
              </a:r>
            </a:p>
          </p:txBody>
        </p:sp>
      </p:grpSp>
      <p:sp>
        <p:nvSpPr>
          <p:cNvPr name="AutoShape 31" id="31"/>
          <p:cNvSpPr/>
          <p:nvPr/>
        </p:nvSpPr>
        <p:spPr>
          <a:xfrm>
            <a:off x="15328091" y="7744148"/>
            <a:ext cx="208475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2" id="32"/>
          <p:cNvSpPr txBox="true"/>
          <p:nvPr/>
        </p:nvSpPr>
        <p:spPr>
          <a:xfrm rot="0">
            <a:off x="15511852" y="7139989"/>
            <a:ext cx="1714784" cy="568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2000" spc="70">
                <a:solidFill>
                  <a:srgbClr val="FFFFFF"/>
                </a:solidFill>
                <a:latin typeface="League Spartan Bold"/>
              </a:rPr>
              <a:t>MENSAGEM </a:t>
            </a:r>
          </a:p>
          <a:p>
            <a:pPr algn="ctr">
              <a:lnSpc>
                <a:spcPts val="2200"/>
              </a:lnSpc>
              <a:spcBef>
                <a:spcPct val="0"/>
              </a:spcBef>
            </a:pPr>
            <a:r>
              <a:rPr lang="en-US" sz="2000" spc="70">
                <a:solidFill>
                  <a:srgbClr val="FFFFFF"/>
                </a:solidFill>
                <a:latin typeface="League Spartan Bold"/>
              </a:rPr>
              <a:t>TEXTUAL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02030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07004" y="602298"/>
            <a:ext cx="14341294" cy="909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40"/>
              </a:lnSpc>
            </a:pPr>
            <a:r>
              <a:rPr lang="en-US" sz="6400" spc="224">
                <a:solidFill>
                  <a:srgbClr val="38B6FF"/>
                </a:solidFill>
                <a:latin typeface="League Spartan Bold"/>
              </a:rPr>
              <a:t>SOLUÇÕES EXISTENTES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07004" y="1695130"/>
            <a:ext cx="17297916" cy="3131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9" indent="-302260" lvl="1">
              <a:lnSpc>
                <a:spcPts val="3079"/>
              </a:lnSpc>
              <a:buFont typeface="Arial"/>
              <a:buChar char="•"/>
            </a:pPr>
            <a:r>
              <a:rPr lang="en-US" sz="2799" spc="97">
                <a:solidFill>
                  <a:srgbClr val="FFFFFF"/>
                </a:solidFill>
                <a:latin typeface="League Spartan Bold"/>
              </a:rPr>
              <a:t>COAGULA: </a:t>
            </a:r>
          </a:p>
          <a:p>
            <a:pPr>
              <a:lnSpc>
                <a:spcPts val="3079"/>
              </a:lnSpc>
            </a:pPr>
          </a:p>
          <a:p>
            <a:pPr marL="1209039" indent="-403013" lvl="2">
              <a:lnSpc>
                <a:spcPts val="3079"/>
              </a:lnSpc>
              <a:buFont typeface="Arial"/>
              <a:buChar char="⚬"/>
            </a:pPr>
            <a:r>
              <a:rPr lang="en-US" sz="2799" spc="97">
                <a:solidFill>
                  <a:srgbClr val="FFFFFF"/>
                </a:solidFill>
                <a:latin typeface="League Spartan"/>
              </a:rPr>
              <a:t>SINTETIZADOR DE IMAGENS</a:t>
            </a:r>
          </a:p>
          <a:p>
            <a:pPr>
              <a:lnSpc>
                <a:spcPts val="3079"/>
              </a:lnSpc>
            </a:pPr>
          </a:p>
          <a:p>
            <a:pPr marL="1209039" indent="-403013" lvl="2">
              <a:lnSpc>
                <a:spcPts val="3079"/>
              </a:lnSpc>
              <a:buFont typeface="Arial"/>
              <a:buChar char="⚬"/>
            </a:pPr>
            <a:r>
              <a:rPr lang="en-US" sz="2799" spc="97">
                <a:solidFill>
                  <a:srgbClr val="FFFFFF"/>
                </a:solidFill>
                <a:latin typeface="League Spartan"/>
              </a:rPr>
              <a:t>CONVERTE APENAS IMAGENS EM ÁUDIO</a:t>
            </a:r>
          </a:p>
          <a:p>
            <a:pPr>
              <a:lnSpc>
                <a:spcPts val="3079"/>
              </a:lnSpc>
            </a:pPr>
          </a:p>
          <a:p>
            <a:pPr marL="1209039" indent="-403013" lvl="2">
              <a:lnSpc>
                <a:spcPts val="3079"/>
              </a:lnSpc>
              <a:spcBef>
                <a:spcPct val="0"/>
              </a:spcBef>
              <a:buFont typeface="Arial"/>
              <a:buChar char="⚬"/>
            </a:pPr>
            <a:r>
              <a:rPr lang="en-US" sz="2799" spc="97">
                <a:solidFill>
                  <a:srgbClr val="FFFFFF"/>
                </a:solidFill>
                <a:latin typeface="League Spartan"/>
              </a:rPr>
              <a:t>A IMAGEM TRANSFORMADA PODE SER VISUALIZADA EM UM ESPECTROGRAMA POR MEIO DE OUTROS PROGRAMAS.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07004" y="5035865"/>
            <a:ext cx="17065411" cy="909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40"/>
              </a:lnSpc>
            </a:pPr>
            <a:r>
              <a:rPr lang="en-US" sz="6400" spc="224">
                <a:solidFill>
                  <a:srgbClr val="38B6FF"/>
                </a:solidFill>
                <a:latin typeface="League Spartan Bold"/>
              </a:rPr>
              <a:t>DIFERENCIAL DO NOSSO TRABALHO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07004" y="6126710"/>
            <a:ext cx="17607779" cy="3348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82930" indent="-291465" lvl="1">
              <a:lnSpc>
                <a:spcPts val="2970"/>
              </a:lnSpc>
              <a:buFont typeface="Arial"/>
              <a:buChar char="•"/>
            </a:pPr>
            <a:r>
              <a:rPr lang="en-US" sz="2700" spc="94">
                <a:solidFill>
                  <a:srgbClr val="FFFFFF"/>
                </a:solidFill>
                <a:latin typeface="League Spartan Bold"/>
              </a:rPr>
              <a:t>NÃO DEPENDE DE MUITOS AJUSTES MANUAIS</a:t>
            </a:r>
          </a:p>
          <a:p>
            <a:pPr>
              <a:lnSpc>
                <a:spcPts val="2970"/>
              </a:lnSpc>
            </a:pPr>
          </a:p>
          <a:p>
            <a:pPr marL="582930" indent="-291465" lvl="1">
              <a:lnSpc>
                <a:spcPts val="2970"/>
              </a:lnSpc>
              <a:buFont typeface="Arial"/>
              <a:buChar char="•"/>
            </a:pPr>
            <a:r>
              <a:rPr lang="en-US" sz="2700" spc="94">
                <a:solidFill>
                  <a:srgbClr val="FFFFFF"/>
                </a:solidFill>
                <a:latin typeface="League Spartan Bold"/>
              </a:rPr>
              <a:t>O USUÁRIO APENAS IRÁ INSERIR O TEXTO DESEJADO</a:t>
            </a:r>
          </a:p>
          <a:p>
            <a:pPr>
              <a:lnSpc>
                <a:spcPts val="2970"/>
              </a:lnSpc>
            </a:pPr>
          </a:p>
          <a:p>
            <a:pPr marL="582930" indent="-291465" lvl="1">
              <a:lnSpc>
                <a:spcPts val="2970"/>
              </a:lnSpc>
              <a:buFont typeface="Arial"/>
              <a:buChar char="•"/>
            </a:pPr>
            <a:r>
              <a:rPr lang="en-US" sz="2700" spc="94">
                <a:solidFill>
                  <a:srgbClr val="FFFFFF"/>
                </a:solidFill>
                <a:latin typeface="League Spartan Bold"/>
              </a:rPr>
              <a:t>O TEXTO SERÁ TRANSFORMADO AUTOMATICAMENTE EM ÁUDIO SEM COMPLICAÇÕES PARA O USUÁRIO FINAL.</a:t>
            </a:r>
          </a:p>
          <a:p>
            <a:pPr>
              <a:lnSpc>
                <a:spcPts val="2970"/>
              </a:lnSpc>
            </a:pPr>
          </a:p>
          <a:p>
            <a:pPr marL="582930" indent="-291465" lvl="1">
              <a:lnSpc>
                <a:spcPts val="2970"/>
              </a:lnSpc>
              <a:spcBef>
                <a:spcPct val="0"/>
              </a:spcBef>
              <a:buFont typeface="Arial"/>
              <a:buChar char="•"/>
            </a:pPr>
            <a:r>
              <a:rPr lang="en-US" sz="2700" spc="94">
                <a:solidFill>
                  <a:srgbClr val="FFFFFF"/>
                </a:solidFill>
                <a:latin typeface="League Spartan Bold"/>
              </a:rPr>
              <a:t>SERÁ POSSÍVEL USAR A FUNÇÃO POR MEIO DE UMA BIBLIOTECA PYTHON OU UMA INTERFACE GRÁFICA DEDICADA À FERRAMENTA.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030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07004" y="1968777"/>
            <a:ext cx="7811477" cy="4069993"/>
          </a:xfrm>
          <a:custGeom>
            <a:avLst/>
            <a:gdLst/>
            <a:ahLst/>
            <a:cxnLst/>
            <a:rect r="r" b="b" t="t" l="l"/>
            <a:pathLst>
              <a:path h="4069993" w="7811477">
                <a:moveTo>
                  <a:pt x="0" y="0"/>
                </a:moveTo>
                <a:lnTo>
                  <a:pt x="7811477" y="0"/>
                </a:lnTo>
                <a:lnTo>
                  <a:pt x="7811477" y="4069994"/>
                </a:lnTo>
                <a:lnTo>
                  <a:pt x="0" y="40699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38319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144000" y="2178887"/>
            <a:ext cx="1535996" cy="1535996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212725"/>
              <a:ext cx="711200" cy="396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0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1483452" y="2178887"/>
            <a:ext cx="5775848" cy="1295863"/>
          </a:xfrm>
          <a:custGeom>
            <a:avLst/>
            <a:gdLst/>
            <a:ahLst/>
            <a:cxnLst/>
            <a:rect r="r" b="b" t="t" l="l"/>
            <a:pathLst>
              <a:path h="1295863" w="5775848">
                <a:moveTo>
                  <a:pt x="0" y="0"/>
                </a:moveTo>
                <a:lnTo>
                  <a:pt x="5775848" y="0"/>
                </a:lnTo>
                <a:lnTo>
                  <a:pt x="5775848" y="1295863"/>
                </a:lnTo>
                <a:lnTo>
                  <a:pt x="0" y="12958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5400000">
            <a:off x="13603378" y="4141500"/>
            <a:ext cx="1535996" cy="1535996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212725"/>
              <a:ext cx="711200" cy="396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00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7405181" y="6038771"/>
            <a:ext cx="9599230" cy="3334219"/>
          </a:xfrm>
          <a:custGeom>
            <a:avLst/>
            <a:gdLst/>
            <a:ahLst/>
            <a:cxnLst/>
            <a:rect r="r" b="b" t="t" l="l"/>
            <a:pathLst>
              <a:path h="3334219" w="9599230">
                <a:moveTo>
                  <a:pt x="0" y="0"/>
                </a:moveTo>
                <a:lnTo>
                  <a:pt x="9599230" y="0"/>
                </a:lnTo>
                <a:lnTo>
                  <a:pt x="9599230" y="3334219"/>
                </a:lnTo>
                <a:lnTo>
                  <a:pt x="0" y="33342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8194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07004" y="602298"/>
            <a:ext cx="14341294" cy="909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40"/>
              </a:lnSpc>
            </a:pPr>
            <a:r>
              <a:rPr lang="en-US" sz="6400" spc="224">
                <a:solidFill>
                  <a:srgbClr val="38B6FF"/>
                </a:solidFill>
                <a:latin typeface="League Spartan Bold"/>
              </a:rPr>
              <a:t>EXEMPLO COAGULA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763452" y="9534915"/>
            <a:ext cx="11318915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99"/>
              </a:lnSpc>
              <a:spcBef>
                <a:spcPct val="0"/>
              </a:spcBef>
            </a:pPr>
            <a:r>
              <a:rPr lang="en-US" sz="2999" spc="104">
                <a:solidFill>
                  <a:srgbClr val="FFFFFF"/>
                </a:solidFill>
                <a:latin typeface="League Spartan Bold"/>
              </a:rPr>
              <a:t>SPECTROGRAMA DO AUDIO COM ‘SONIC VISUALIZER’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037171" y="6057821"/>
            <a:ext cx="4255413" cy="43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0"/>
              </a:lnSpc>
              <a:spcBef>
                <a:spcPct val="0"/>
              </a:spcBef>
            </a:pPr>
            <a:r>
              <a:rPr lang="en-US" sz="3000" spc="105">
                <a:solidFill>
                  <a:srgbClr val="FFFFFF"/>
                </a:solidFill>
                <a:latin typeface="League Spartan Bold"/>
              </a:rPr>
              <a:t>DESENHO COAGULA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204796" y="3565624"/>
            <a:ext cx="4333161" cy="43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0"/>
              </a:lnSpc>
              <a:spcBef>
                <a:spcPct val="0"/>
              </a:spcBef>
            </a:pPr>
            <a:r>
              <a:rPr lang="en-US" sz="3000" spc="105">
                <a:solidFill>
                  <a:srgbClr val="FFFFFF"/>
                </a:solidFill>
                <a:latin typeface="League Spartan Bold"/>
              </a:rPr>
              <a:t>AUDIO SINTETIZADO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030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07004" y="7447321"/>
            <a:ext cx="3441951" cy="2110033"/>
          </a:xfrm>
          <a:custGeom>
            <a:avLst/>
            <a:gdLst/>
            <a:ahLst/>
            <a:cxnLst/>
            <a:rect r="r" b="b" t="t" l="l"/>
            <a:pathLst>
              <a:path h="2110033" w="3441951">
                <a:moveTo>
                  <a:pt x="0" y="0"/>
                </a:moveTo>
                <a:lnTo>
                  <a:pt x="3441951" y="0"/>
                </a:lnTo>
                <a:lnTo>
                  <a:pt x="3441951" y="2110034"/>
                </a:lnTo>
                <a:lnTo>
                  <a:pt x="0" y="21100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44758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295669" y="7447321"/>
            <a:ext cx="3439613" cy="2110033"/>
          </a:xfrm>
          <a:custGeom>
            <a:avLst/>
            <a:gdLst/>
            <a:ahLst/>
            <a:cxnLst/>
            <a:rect r="r" b="b" t="t" l="l"/>
            <a:pathLst>
              <a:path h="2110033" w="3439613">
                <a:moveTo>
                  <a:pt x="0" y="0"/>
                </a:moveTo>
                <a:lnTo>
                  <a:pt x="3439613" y="0"/>
                </a:lnTo>
                <a:lnTo>
                  <a:pt x="3439613" y="2110034"/>
                </a:lnTo>
                <a:lnTo>
                  <a:pt x="0" y="21100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2703" t="0" r="-144132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078182" y="7379340"/>
            <a:ext cx="3447955" cy="2245995"/>
          </a:xfrm>
          <a:custGeom>
            <a:avLst/>
            <a:gdLst/>
            <a:ahLst/>
            <a:cxnLst/>
            <a:rect r="r" b="b" t="t" l="l"/>
            <a:pathLst>
              <a:path h="2245995" w="3447955">
                <a:moveTo>
                  <a:pt x="0" y="0"/>
                </a:moveTo>
                <a:lnTo>
                  <a:pt x="3447955" y="0"/>
                </a:lnTo>
                <a:lnTo>
                  <a:pt x="3447955" y="2245996"/>
                </a:lnTo>
                <a:lnTo>
                  <a:pt x="0" y="22459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05020" t="0" r="-112422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468681" y="7447321"/>
            <a:ext cx="2582377" cy="2178014"/>
          </a:xfrm>
          <a:custGeom>
            <a:avLst/>
            <a:gdLst/>
            <a:ahLst/>
            <a:cxnLst/>
            <a:rect r="r" b="b" t="t" l="l"/>
            <a:pathLst>
              <a:path h="2178014" w="2582377">
                <a:moveTo>
                  <a:pt x="0" y="0"/>
                </a:moveTo>
                <a:lnTo>
                  <a:pt x="2582377" y="0"/>
                </a:lnTo>
                <a:lnTo>
                  <a:pt x="2582377" y="2178015"/>
                </a:lnTo>
                <a:lnTo>
                  <a:pt x="0" y="217801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-5968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748935" y="7447321"/>
            <a:ext cx="3222998" cy="2110033"/>
          </a:xfrm>
          <a:custGeom>
            <a:avLst/>
            <a:gdLst/>
            <a:ahLst/>
            <a:cxnLst/>
            <a:rect r="r" b="b" t="t" l="l"/>
            <a:pathLst>
              <a:path h="2110033" w="3222998">
                <a:moveTo>
                  <a:pt x="0" y="0"/>
                </a:moveTo>
                <a:lnTo>
                  <a:pt x="3222998" y="0"/>
                </a:lnTo>
                <a:lnTo>
                  <a:pt x="3222998" y="2110034"/>
                </a:lnTo>
                <a:lnTo>
                  <a:pt x="0" y="211003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4480" t="-7603" r="-37005" b="-7603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07004" y="602298"/>
            <a:ext cx="16752296" cy="909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40"/>
              </a:lnSpc>
            </a:pPr>
            <a:r>
              <a:rPr lang="en-US" sz="6400" spc="224">
                <a:solidFill>
                  <a:srgbClr val="38B6FF"/>
                </a:solidFill>
                <a:latin typeface="League Spartan Bold"/>
              </a:rPr>
              <a:t>DESAFIO INICIAL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07004" y="2247831"/>
            <a:ext cx="15540885" cy="280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00"/>
              </a:lnSpc>
            </a:pPr>
            <a:r>
              <a:rPr lang="en-US" sz="5000" spc="175">
                <a:solidFill>
                  <a:srgbClr val="FFFFFF"/>
                </a:solidFill>
                <a:latin typeface="League Spartan Bold"/>
              </a:rPr>
              <a:t>Aprender técnicas de síntese de áudio que permitam a representação de uma imagem com um sinal que tenha espectrograma similar a essa imagem.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07004" y="5986821"/>
            <a:ext cx="16752296" cy="627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39"/>
              </a:lnSpc>
            </a:pPr>
            <a:r>
              <a:rPr lang="en-US" sz="4399" spc="153">
                <a:solidFill>
                  <a:srgbClr val="38B6FF"/>
                </a:solidFill>
                <a:latin typeface="League Spartan Bold"/>
              </a:rPr>
              <a:t>Testes e Tropeços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030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84855" y="6242040"/>
            <a:ext cx="1827929" cy="552948"/>
          </a:xfrm>
          <a:custGeom>
            <a:avLst/>
            <a:gdLst/>
            <a:ahLst/>
            <a:cxnLst/>
            <a:rect r="r" b="b" t="t" l="l"/>
            <a:pathLst>
              <a:path h="552948" w="1827929">
                <a:moveTo>
                  <a:pt x="0" y="0"/>
                </a:moveTo>
                <a:lnTo>
                  <a:pt x="1827929" y="0"/>
                </a:lnTo>
                <a:lnTo>
                  <a:pt x="1827929" y="552948"/>
                </a:lnTo>
                <a:lnTo>
                  <a:pt x="0" y="5529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98871" y="6280140"/>
            <a:ext cx="898958" cy="3675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39"/>
              </a:lnSpc>
            </a:pPr>
            <a:r>
              <a:rPr lang="en-US" sz="4399" spc="153">
                <a:solidFill>
                  <a:srgbClr val="FFFFFF"/>
                </a:solidFill>
                <a:latin typeface="League Spartan Bold"/>
              </a:rPr>
              <a:t>A </a:t>
            </a:r>
          </a:p>
          <a:p>
            <a:pPr>
              <a:lnSpc>
                <a:spcPts val="4839"/>
              </a:lnSpc>
            </a:pPr>
            <a:r>
              <a:rPr lang="en-US" sz="4399" spc="153">
                <a:solidFill>
                  <a:srgbClr val="FFFFFF"/>
                </a:solidFill>
                <a:latin typeface="League Spartan Bold"/>
              </a:rPr>
              <a:t>B</a:t>
            </a:r>
          </a:p>
          <a:p>
            <a:pPr>
              <a:lnSpc>
                <a:spcPts val="4839"/>
              </a:lnSpc>
            </a:pPr>
            <a:r>
              <a:rPr lang="en-US" sz="4399" spc="153">
                <a:solidFill>
                  <a:srgbClr val="FFFFFF"/>
                </a:solidFill>
                <a:latin typeface="League Spartan Bold"/>
              </a:rPr>
              <a:t>C</a:t>
            </a:r>
          </a:p>
          <a:p>
            <a:pPr>
              <a:lnSpc>
                <a:spcPts val="4839"/>
              </a:lnSpc>
            </a:pPr>
            <a:r>
              <a:rPr lang="en-US" sz="4399" spc="153">
                <a:solidFill>
                  <a:srgbClr val="FFFFFF"/>
                </a:solidFill>
                <a:latin typeface="League Spartan Bold"/>
              </a:rPr>
              <a:t>D</a:t>
            </a:r>
          </a:p>
          <a:p>
            <a:pPr>
              <a:lnSpc>
                <a:spcPts val="4839"/>
              </a:lnSpc>
            </a:pPr>
            <a:r>
              <a:rPr lang="en-US" sz="4399" spc="153">
                <a:solidFill>
                  <a:srgbClr val="FFFFFF"/>
                </a:solidFill>
                <a:latin typeface="League Spartan Bold"/>
              </a:rPr>
              <a:t>.</a:t>
            </a:r>
          </a:p>
          <a:p>
            <a:pPr algn="l">
              <a:lnSpc>
                <a:spcPts val="4839"/>
              </a:lnSpc>
            </a:pPr>
            <a:r>
              <a:rPr lang="en-US" sz="4399" spc="153">
                <a:solidFill>
                  <a:srgbClr val="FFFFFF"/>
                </a:solidFill>
                <a:latin typeface="League Spartan Bold"/>
              </a:rPr>
              <a:t>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297829" y="6794988"/>
            <a:ext cx="1827929" cy="552948"/>
          </a:xfrm>
          <a:custGeom>
            <a:avLst/>
            <a:gdLst/>
            <a:ahLst/>
            <a:cxnLst/>
            <a:rect r="r" b="b" t="t" l="l"/>
            <a:pathLst>
              <a:path h="552948" w="1827929">
                <a:moveTo>
                  <a:pt x="0" y="0"/>
                </a:moveTo>
                <a:lnTo>
                  <a:pt x="1827929" y="0"/>
                </a:lnTo>
                <a:lnTo>
                  <a:pt x="1827929" y="552949"/>
                </a:lnTo>
                <a:lnTo>
                  <a:pt x="0" y="5529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84855" y="7446884"/>
            <a:ext cx="1827929" cy="552948"/>
          </a:xfrm>
          <a:custGeom>
            <a:avLst/>
            <a:gdLst/>
            <a:ahLst/>
            <a:cxnLst/>
            <a:rect r="r" b="b" t="t" l="l"/>
            <a:pathLst>
              <a:path h="552948" w="1827929">
                <a:moveTo>
                  <a:pt x="0" y="0"/>
                </a:moveTo>
                <a:lnTo>
                  <a:pt x="1827929" y="0"/>
                </a:lnTo>
                <a:lnTo>
                  <a:pt x="1827929" y="552949"/>
                </a:lnTo>
                <a:lnTo>
                  <a:pt x="0" y="5529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84855" y="8098780"/>
            <a:ext cx="1827929" cy="552948"/>
          </a:xfrm>
          <a:custGeom>
            <a:avLst/>
            <a:gdLst/>
            <a:ahLst/>
            <a:cxnLst/>
            <a:rect r="r" b="b" t="t" l="l"/>
            <a:pathLst>
              <a:path h="552948" w="1827929">
                <a:moveTo>
                  <a:pt x="0" y="0"/>
                </a:moveTo>
                <a:lnTo>
                  <a:pt x="1827929" y="0"/>
                </a:lnTo>
                <a:lnTo>
                  <a:pt x="1827929" y="552948"/>
                </a:lnTo>
                <a:lnTo>
                  <a:pt x="0" y="5529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 flipH="true">
            <a:off x="6176672" y="4985630"/>
            <a:ext cx="19050" cy="4922509"/>
          </a:xfrm>
          <a:prstGeom prst="line">
            <a:avLst/>
          </a:prstGeom>
          <a:ln cap="flat" w="114300">
            <a:solidFill>
              <a:srgbClr val="38B6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423411" y="5665311"/>
            <a:ext cx="5465718" cy="2812303"/>
          </a:xfrm>
          <a:custGeom>
            <a:avLst/>
            <a:gdLst/>
            <a:ahLst/>
            <a:cxnLst/>
            <a:rect r="r" b="b" t="t" l="l"/>
            <a:pathLst>
              <a:path h="2812303" w="5465718">
                <a:moveTo>
                  <a:pt x="0" y="0"/>
                </a:moveTo>
                <a:lnTo>
                  <a:pt x="5465718" y="0"/>
                </a:lnTo>
                <a:lnTo>
                  <a:pt x="5465718" y="2812303"/>
                </a:lnTo>
                <a:lnTo>
                  <a:pt x="0" y="28123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5400000">
            <a:off x="7983147" y="6518514"/>
            <a:ext cx="1293740" cy="129374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212725"/>
              <a:ext cx="711200" cy="396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00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7084123" y="8171820"/>
            <a:ext cx="3284047" cy="697860"/>
          </a:xfrm>
          <a:custGeom>
            <a:avLst/>
            <a:gdLst/>
            <a:ahLst/>
            <a:cxnLst/>
            <a:rect r="r" b="b" t="t" l="l"/>
            <a:pathLst>
              <a:path h="697860" w="3284047">
                <a:moveTo>
                  <a:pt x="0" y="0"/>
                </a:moveTo>
                <a:lnTo>
                  <a:pt x="3284047" y="0"/>
                </a:lnTo>
                <a:lnTo>
                  <a:pt x="3284047" y="697860"/>
                </a:lnTo>
                <a:lnTo>
                  <a:pt x="0" y="69786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07004" y="602298"/>
            <a:ext cx="14341294" cy="909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40"/>
              </a:lnSpc>
            </a:pPr>
            <a:r>
              <a:rPr lang="en-US" sz="6400" spc="224">
                <a:solidFill>
                  <a:srgbClr val="38B6FF"/>
                </a:solidFill>
                <a:latin typeface="League Spartan Bold"/>
              </a:rPr>
              <a:t>SOLUÇÃO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98871" y="2224345"/>
            <a:ext cx="17490259" cy="2111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00"/>
              </a:lnSpc>
            </a:pPr>
            <a:r>
              <a:rPr lang="en-US" sz="5000" spc="175">
                <a:solidFill>
                  <a:srgbClr val="FFFFFF"/>
                </a:solidFill>
                <a:latin typeface="League Spartan Bold"/>
              </a:rPr>
              <a:t>Adicionar uma codificação onde cada caractere é representado por uma frequência e essa relação é conhecida pelo codificador e decodificador.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98871" y="5352688"/>
            <a:ext cx="3599897" cy="627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39"/>
              </a:lnSpc>
            </a:pPr>
            <a:r>
              <a:rPr lang="en-US" sz="4399" spc="153">
                <a:solidFill>
                  <a:srgbClr val="38B6FF"/>
                </a:solidFill>
                <a:latin typeface="League Spartan Bold"/>
              </a:rPr>
              <a:t>Exemplo: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299183" y="6181193"/>
            <a:ext cx="2953689" cy="3674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39"/>
              </a:lnSpc>
            </a:pPr>
            <a:r>
              <a:rPr lang="en-US" sz="4399" spc="153">
                <a:solidFill>
                  <a:srgbClr val="EFF0F2"/>
                </a:solidFill>
                <a:latin typeface="League Spartan"/>
              </a:rPr>
              <a:t>1000  Hz</a:t>
            </a:r>
          </a:p>
          <a:p>
            <a:pPr>
              <a:lnSpc>
                <a:spcPts val="4839"/>
              </a:lnSpc>
            </a:pPr>
            <a:r>
              <a:rPr lang="en-US" sz="4399" spc="153">
                <a:solidFill>
                  <a:srgbClr val="EFF0F2"/>
                </a:solidFill>
                <a:latin typeface="League Spartan"/>
              </a:rPr>
              <a:t>1500  Hz</a:t>
            </a:r>
          </a:p>
          <a:p>
            <a:pPr>
              <a:lnSpc>
                <a:spcPts val="4839"/>
              </a:lnSpc>
            </a:pPr>
            <a:r>
              <a:rPr lang="en-US" sz="4399" spc="153">
                <a:solidFill>
                  <a:srgbClr val="EFF0F2"/>
                </a:solidFill>
                <a:latin typeface="League Spartan"/>
              </a:rPr>
              <a:t>2000 Hz</a:t>
            </a:r>
          </a:p>
          <a:p>
            <a:pPr>
              <a:lnSpc>
                <a:spcPts val="4839"/>
              </a:lnSpc>
            </a:pPr>
            <a:r>
              <a:rPr lang="en-US" sz="4399" spc="153">
                <a:solidFill>
                  <a:srgbClr val="EFF0F2"/>
                </a:solidFill>
                <a:latin typeface="League Spartan"/>
              </a:rPr>
              <a:t>2500 Hz</a:t>
            </a:r>
          </a:p>
          <a:p>
            <a:pPr>
              <a:lnSpc>
                <a:spcPts val="4839"/>
              </a:lnSpc>
            </a:pPr>
            <a:r>
              <a:rPr lang="en-US" sz="4399" spc="153">
                <a:solidFill>
                  <a:srgbClr val="EFF0F2"/>
                </a:solidFill>
                <a:latin typeface="League Spartan"/>
              </a:rPr>
              <a:t>.</a:t>
            </a:r>
          </a:p>
          <a:p>
            <a:pPr algn="l">
              <a:lnSpc>
                <a:spcPts val="4839"/>
              </a:lnSpc>
            </a:pPr>
            <a:r>
              <a:rPr lang="en-US" sz="4399" spc="153">
                <a:solidFill>
                  <a:srgbClr val="EFF0F2"/>
                </a:solidFill>
                <a:latin typeface="League Spartan"/>
              </a:rPr>
              <a:t>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423411" y="8898255"/>
            <a:ext cx="5465718" cy="748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69"/>
              </a:lnSpc>
              <a:spcBef>
                <a:spcPct val="0"/>
              </a:spcBef>
            </a:pPr>
            <a:r>
              <a:rPr lang="en-US" sz="2699" spc="94">
                <a:solidFill>
                  <a:srgbClr val="FFFFFF"/>
                </a:solidFill>
                <a:latin typeface="League Spartan Bold"/>
              </a:rPr>
              <a:t>ESPECTROGRAMA DO AUDIO GERADO NO CODIFICADOR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300910" y="5638755"/>
            <a:ext cx="2658214" cy="720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00"/>
              </a:lnSpc>
            </a:pPr>
            <a:r>
              <a:rPr lang="en-US" sz="5000" spc="175">
                <a:solidFill>
                  <a:srgbClr val="FFFFFF"/>
                </a:solidFill>
                <a:latin typeface="League Spartan Bold"/>
              </a:rPr>
              <a:t>ABCDE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300910" y="8898255"/>
            <a:ext cx="2858754" cy="397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799" spc="97">
                <a:solidFill>
                  <a:srgbClr val="FFFFFF"/>
                </a:solidFill>
                <a:latin typeface="League Spartan Bold"/>
              </a:rPr>
              <a:t>Abcde.wav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10748921" y="7728384"/>
            <a:ext cx="1293740" cy="1293740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212725"/>
              <a:ext cx="711200" cy="396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00"/>
                </a:lnSpc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030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18179" y="1028700"/>
            <a:ext cx="3923539" cy="8518362"/>
          </a:xfrm>
          <a:custGeom>
            <a:avLst/>
            <a:gdLst/>
            <a:ahLst/>
            <a:cxnLst/>
            <a:rect r="r" b="b" t="t" l="l"/>
            <a:pathLst>
              <a:path h="8518362" w="3923539">
                <a:moveTo>
                  <a:pt x="0" y="0"/>
                </a:moveTo>
                <a:lnTo>
                  <a:pt x="3923538" y="0"/>
                </a:lnTo>
                <a:lnTo>
                  <a:pt x="3923538" y="8518362"/>
                </a:lnTo>
                <a:lnTo>
                  <a:pt x="0" y="85183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183772" y="1028700"/>
            <a:ext cx="3918215" cy="8518362"/>
          </a:xfrm>
          <a:custGeom>
            <a:avLst/>
            <a:gdLst/>
            <a:ahLst/>
            <a:cxnLst/>
            <a:rect r="r" b="b" t="t" l="l"/>
            <a:pathLst>
              <a:path h="8518362" w="3918215">
                <a:moveTo>
                  <a:pt x="0" y="0"/>
                </a:moveTo>
                <a:lnTo>
                  <a:pt x="3918216" y="0"/>
                </a:lnTo>
                <a:lnTo>
                  <a:pt x="3918216" y="8518362"/>
                </a:lnTo>
                <a:lnTo>
                  <a:pt x="0" y="85183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644043" y="1028700"/>
            <a:ext cx="3897064" cy="8518362"/>
          </a:xfrm>
          <a:custGeom>
            <a:avLst/>
            <a:gdLst/>
            <a:ahLst/>
            <a:cxnLst/>
            <a:rect r="r" b="b" t="t" l="l"/>
            <a:pathLst>
              <a:path h="8518362" w="3897064">
                <a:moveTo>
                  <a:pt x="0" y="0"/>
                </a:moveTo>
                <a:lnTo>
                  <a:pt x="3897064" y="0"/>
                </a:lnTo>
                <a:lnTo>
                  <a:pt x="3897064" y="8518362"/>
                </a:lnTo>
                <a:lnTo>
                  <a:pt x="0" y="85183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99473" y="304581"/>
            <a:ext cx="17141634" cy="909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40"/>
              </a:lnSpc>
            </a:pPr>
            <a:r>
              <a:rPr lang="en-US" sz="6400" spc="224">
                <a:solidFill>
                  <a:srgbClr val="38B6FF"/>
                </a:solidFill>
                <a:latin typeface="League Spartan Bold"/>
              </a:rPr>
              <a:t>FIGMA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DAFw0Ypa0oo</dc:identifier>
  <dcterms:modified xsi:type="dcterms:W3CDTF">2011-08-01T06:04:30Z</dcterms:modified>
  <cp:revision>1</cp:revision>
  <dc:title>Trabalho - Telecomunicações</dc:title>
</cp:coreProperties>
</file>