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19"/>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5DC3D5-78DA-4340-958F-4AE478E05F3B}" type="datetimeFigureOut">
              <a:rPr lang="en-US" smtClean="0"/>
              <a:t>3/18/2024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628FC7-2DAB-4DE3-BD30-2110F28D32CD}" type="slidenum">
              <a:rPr lang="en-US" smtClean="0"/>
              <a:t>‹#›</a:t>
            </a:fld>
            <a:endParaRPr lang="en-US"/>
          </a:p>
        </p:txBody>
      </p:sp>
    </p:spTree>
    <p:extLst>
      <p:ext uri="{BB962C8B-B14F-4D97-AF65-F5344CB8AC3E}">
        <p14:creationId xmlns:p14="http://schemas.microsoft.com/office/powerpoint/2010/main" val="237642784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1276209-7905-4EC4-86D6-A545DBD1057B}" type="datetimeFigureOut">
              <a:rPr lang="en-US" smtClean="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D15F13-97DF-4CD1-AD4D-C854B565FA1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0537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276209-7905-4EC4-86D6-A545DBD1057B}" type="datetimeFigureOut">
              <a:rPr lang="en-US" smtClean="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D15F13-97DF-4CD1-AD4D-C854B565FA11}" type="slidenum">
              <a:rPr lang="en-US" smtClean="0"/>
              <a:t>‹#›</a:t>
            </a:fld>
            <a:endParaRPr lang="en-US"/>
          </a:p>
        </p:txBody>
      </p:sp>
    </p:spTree>
    <p:extLst>
      <p:ext uri="{BB962C8B-B14F-4D97-AF65-F5344CB8AC3E}">
        <p14:creationId xmlns:p14="http://schemas.microsoft.com/office/powerpoint/2010/main" val="748774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276209-7905-4EC4-86D6-A545DBD1057B}" type="datetimeFigureOut">
              <a:rPr lang="en-US" smtClean="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D15F13-97DF-4CD1-AD4D-C854B565FA11}" type="slidenum">
              <a:rPr lang="en-US" smtClean="0"/>
              <a:t>‹#›</a:t>
            </a:fld>
            <a:endParaRPr lang="en-US"/>
          </a:p>
        </p:txBody>
      </p:sp>
    </p:spTree>
    <p:extLst>
      <p:ext uri="{BB962C8B-B14F-4D97-AF65-F5344CB8AC3E}">
        <p14:creationId xmlns:p14="http://schemas.microsoft.com/office/powerpoint/2010/main" val="2232322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276209-7905-4EC4-86D6-A545DBD1057B}" type="datetimeFigureOut">
              <a:rPr lang="en-US" smtClean="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D15F13-97DF-4CD1-AD4D-C854B565FA11}" type="slidenum">
              <a:rPr lang="en-US" smtClean="0"/>
              <a:t>‹#›</a:t>
            </a:fld>
            <a:endParaRPr lang="en-US"/>
          </a:p>
        </p:txBody>
      </p:sp>
    </p:spTree>
    <p:extLst>
      <p:ext uri="{BB962C8B-B14F-4D97-AF65-F5344CB8AC3E}">
        <p14:creationId xmlns:p14="http://schemas.microsoft.com/office/powerpoint/2010/main" val="2957254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1276209-7905-4EC4-86D6-A545DBD1057B}" type="datetimeFigureOut">
              <a:rPr lang="en-US" smtClean="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D15F13-97DF-4CD1-AD4D-C854B565FA1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172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1276209-7905-4EC4-86D6-A545DBD1057B}" type="datetimeFigureOut">
              <a:rPr lang="en-US" smtClean="0"/>
              <a:t>3/18/2024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D15F13-97DF-4CD1-AD4D-C854B565FA11}" type="slidenum">
              <a:rPr lang="en-US" smtClean="0"/>
              <a:t>‹#›</a:t>
            </a:fld>
            <a:endParaRPr lang="en-US"/>
          </a:p>
        </p:txBody>
      </p:sp>
    </p:spTree>
    <p:extLst>
      <p:ext uri="{BB962C8B-B14F-4D97-AF65-F5344CB8AC3E}">
        <p14:creationId xmlns:p14="http://schemas.microsoft.com/office/powerpoint/2010/main" val="350574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1276209-7905-4EC4-86D6-A545DBD1057B}" type="datetimeFigureOut">
              <a:rPr lang="en-US" smtClean="0"/>
              <a:t>3/18/2024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D15F13-97DF-4CD1-AD4D-C854B565FA11}" type="slidenum">
              <a:rPr lang="en-US" smtClean="0"/>
              <a:t>‹#›</a:t>
            </a:fld>
            <a:endParaRPr lang="en-US"/>
          </a:p>
        </p:txBody>
      </p:sp>
    </p:spTree>
    <p:extLst>
      <p:ext uri="{BB962C8B-B14F-4D97-AF65-F5344CB8AC3E}">
        <p14:creationId xmlns:p14="http://schemas.microsoft.com/office/powerpoint/2010/main" val="3755789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1276209-7905-4EC4-86D6-A545DBD1057B}" type="datetimeFigureOut">
              <a:rPr lang="en-US" smtClean="0"/>
              <a:t>3/18/2024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D15F13-97DF-4CD1-AD4D-C854B565FA11}" type="slidenum">
              <a:rPr lang="en-US" smtClean="0"/>
              <a:t>‹#›</a:t>
            </a:fld>
            <a:endParaRPr lang="en-US"/>
          </a:p>
        </p:txBody>
      </p:sp>
    </p:spTree>
    <p:extLst>
      <p:ext uri="{BB962C8B-B14F-4D97-AF65-F5344CB8AC3E}">
        <p14:creationId xmlns:p14="http://schemas.microsoft.com/office/powerpoint/2010/main" val="2874859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1276209-7905-4EC4-86D6-A545DBD1057B}" type="datetimeFigureOut">
              <a:rPr lang="en-US" smtClean="0"/>
              <a:t>3/18/2024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6AD15F13-97DF-4CD1-AD4D-C854B565FA11}" type="slidenum">
              <a:rPr lang="en-US" smtClean="0"/>
              <a:t>‹#›</a:t>
            </a:fld>
            <a:endParaRPr lang="en-US"/>
          </a:p>
        </p:txBody>
      </p:sp>
    </p:spTree>
    <p:extLst>
      <p:ext uri="{BB962C8B-B14F-4D97-AF65-F5344CB8AC3E}">
        <p14:creationId xmlns:p14="http://schemas.microsoft.com/office/powerpoint/2010/main" val="3190103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1276209-7905-4EC4-86D6-A545DBD1057B}" type="datetimeFigureOut">
              <a:rPr lang="en-US" smtClean="0"/>
              <a:t>3/18/2024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AD15F13-97DF-4CD1-AD4D-C854B565FA11}" type="slidenum">
              <a:rPr lang="en-US" smtClean="0"/>
              <a:t>‹#›</a:t>
            </a:fld>
            <a:endParaRPr lang="en-US"/>
          </a:p>
        </p:txBody>
      </p:sp>
    </p:spTree>
    <p:extLst>
      <p:ext uri="{BB962C8B-B14F-4D97-AF65-F5344CB8AC3E}">
        <p14:creationId xmlns:p14="http://schemas.microsoft.com/office/powerpoint/2010/main" val="2626975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1276209-7905-4EC4-86D6-A545DBD1057B}" type="datetimeFigureOut">
              <a:rPr lang="en-US" smtClean="0"/>
              <a:t>3/18/2024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D15F13-97DF-4CD1-AD4D-C854B565FA11}" type="slidenum">
              <a:rPr lang="en-US" smtClean="0"/>
              <a:t>‹#›</a:t>
            </a:fld>
            <a:endParaRPr lang="en-US"/>
          </a:p>
        </p:txBody>
      </p:sp>
    </p:spTree>
    <p:extLst>
      <p:ext uri="{BB962C8B-B14F-4D97-AF65-F5344CB8AC3E}">
        <p14:creationId xmlns:p14="http://schemas.microsoft.com/office/powerpoint/2010/main" val="3335956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1276209-7905-4EC4-86D6-A545DBD1057B}" type="datetimeFigureOut">
              <a:rPr lang="en-US" smtClean="0"/>
              <a:t>3/18/2024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AD15F13-97DF-4CD1-AD4D-C854B565FA1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04291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Revenue Collection Concept</a:t>
            </a:r>
            <a:endParaRPr lang="en-US" dirty="0"/>
          </a:p>
        </p:txBody>
      </p:sp>
      <p:sp>
        <p:nvSpPr>
          <p:cNvPr id="3" name="Subtitle 2"/>
          <p:cNvSpPr>
            <a:spLocks noGrp="1"/>
          </p:cNvSpPr>
          <p:nvPr>
            <p:ph type="subTitle" idx="1"/>
          </p:nvPr>
        </p:nvSpPr>
        <p:spPr/>
        <p:txBody>
          <a:bodyPr/>
          <a:lstStyle/>
          <a:p>
            <a:r>
              <a:rPr lang="en-US" dirty="0" smtClean="0"/>
              <a:t>Agriculture Sector</a:t>
            </a:r>
          </a:p>
          <a:p>
            <a:r>
              <a:rPr lang="en-US" dirty="0" smtClean="0"/>
              <a:t>14/03/2024</a:t>
            </a:r>
            <a:endParaRPr lang="en-US" dirty="0"/>
          </a:p>
        </p:txBody>
      </p:sp>
    </p:spTree>
    <p:extLst>
      <p:ext uri="{BB962C8B-B14F-4D97-AF65-F5344CB8AC3E}">
        <p14:creationId xmlns:p14="http://schemas.microsoft.com/office/powerpoint/2010/main" val="263154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Problems Faced/Encountered by Agriculture Sector</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pPr lvl="0"/>
            <a:r>
              <a:rPr lang="en-US" b="1" dirty="0" smtClean="0"/>
              <a:t>High </a:t>
            </a:r>
            <a:r>
              <a:rPr lang="en-US" b="1" dirty="0"/>
              <a:t>vacancy rate</a:t>
            </a:r>
            <a:r>
              <a:rPr lang="en-US" dirty="0"/>
              <a:t>: currently one extension worker is serving 3046 farmers instead of 1 to 700 as a result more farmers are not reached with our extension services hence introduction of lead farmers.</a:t>
            </a:r>
          </a:p>
          <a:p>
            <a:pPr lvl="0"/>
            <a:r>
              <a:rPr lang="en-US" b="1" dirty="0"/>
              <a:t>In adequate finances to the sector</a:t>
            </a:r>
            <a:r>
              <a:rPr lang="en-US" dirty="0"/>
              <a:t>: the resources are not enough to meet all extension delivery requirements</a:t>
            </a:r>
          </a:p>
          <a:p>
            <a:pPr lvl="0"/>
            <a:r>
              <a:rPr lang="en-US" b="1" dirty="0"/>
              <a:t>Mobility</a:t>
            </a:r>
            <a:r>
              <a:rPr lang="en-US" dirty="0"/>
              <a:t>: most extension workers at district and EPA levels have no reliable mode of transport as a result they fail to delivery  required services</a:t>
            </a:r>
          </a:p>
          <a:p>
            <a:pPr lvl="0"/>
            <a:r>
              <a:rPr lang="en-US" b="1" dirty="0"/>
              <a:t>Poor farmer organization development and lead farmer services</a:t>
            </a:r>
            <a:r>
              <a:rPr lang="en-US" dirty="0"/>
              <a:t>: most farmer </a:t>
            </a:r>
            <a:r>
              <a:rPr lang="en-US" dirty="0" smtClean="0"/>
              <a:t>organizations </a:t>
            </a:r>
            <a:r>
              <a:rPr lang="en-US" dirty="0"/>
              <a:t>are formed to serve their short-term goals as a result  they are not sustainable</a:t>
            </a:r>
          </a:p>
          <a:p>
            <a:pPr lvl="0"/>
            <a:r>
              <a:rPr lang="en-US" b="1" dirty="0"/>
              <a:t>High pest and disease incidences</a:t>
            </a:r>
            <a:r>
              <a:rPr lang="en-US" dirty="0"/>
              <a:t>: pest and disease attack reduce enterprise productivity and production if not timely managed</a:t>
            </a:r>
          </a:p>
          <a:p>
            <a:pPr lvl="0"/>
            <a:r>
              <a:rPr lang="en-US" b="1" dirty="0"/>
              <a:t>Poor access to structured markets</a:t>
            </a:r>
            <a:r>
              <a:rPr lang="en-US" dirty="0"/>
              <a:t>: most producer groups and individuals do not have chance to access reliable markets thereby selling at lower prices offered by vendors  </a:t>
            </a:r>
          </a:p>
          <a:p>
            <a:pPr marL="0" indent="0">
              <a:buNone/>
            </a:pPr>
            <a:endParaRPr lang="en-US" dirty="0"/>
          </a:p>
        </p:txBody>
      </p:sp>
    </p:spTree>
    <p:extLst>
      <p:ext uri="{BB962C8B-B14F-4D97-AF65-F5344CB8AC3E}">
        <p14:creationId xmlns:p14="http://schemas.microsoft.com/office/powerpoint/2010/main" val="2839542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Resolutions/Strategies to encountered problems</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lvl="0"/>
            <a:r>
              <a:rPr lang="en-US" dirty="0" smtClean="0"/>
              <a:t>Introduction </a:t>
            </a:r>
            <a:r>
              <a:rPr lang="en-US" dirty="0"/>
              <a:t>of revenue collection for agriculture sector from farmer </a:t>
            </a:r>
            <a:r>
              <a:rPr lang="en-US" dirty="0" smtClean="0"/>
              <a:t>organizations </a:t>
            </a:r>
            <a:r>
              <a:rPr lang="en-US" dirty="0"/>
              <a:t>and lead farmers</a:t>
            </a:r>
          </a:p>
          <a:p>
            <a:pPr lvl="0"/>
            <a:r>
              <a:rPr lang="en-US" dirty="0"/>
              <a:t>Introduction of large  scale farming businesses  – mega/anchor farms for the sector</a:t>
            </a:r>
          </a:p>
          <a:p>
            <a:pPr marL="0" indent="0">
              <a:buNone/>
            </a:pPr>
            <a:endParaRPr lang="en-US" dirty="0"/>
          </a:p>
        </p:txBody>
      </p:sp>
    </p:spTree>
    <p:extLst>
      <p:ext uri="{BB962C8B-B14F-4D97-AF65-F5344CB8AC3E}">
        <p14:creationId xmlns:p14="http://schemas.microsoft.com/office/powerpoint/2010/main" val="4157083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smtClean="0"/>
              <a:t>Justification of the Concept </a:t>
            </a:r>
            <a:r>
              <a:rPr lang="en-US" dirty="0" smtClean="0"/>
              <a:t/>
            </a:r>
            <a:br>
              <a:rPr lang="en-US" dirty="0" smtClean="0"/>
            </a:br>
            <a:endParaRPr lang="en-US" dirty="0"/>
          </a:p>
        </p:txBody>
      </p:sp>
      <p:sp>
        <p:nvSpPr>
          <p:cNvPr id="4" name="Text Placeholder 3"/>
          <p:cNvSpPr>
            <a:spLocks noGrp="1"/>
          </p:cNvSpPr>
          <p:nvPr>
            <p:ph type="body" idx="1"/>
          </p:nvPr>
        </p:nvSpPr>
        <p:spPr/>
        <p:txBody>
          <a:bodyPr/>
          <a:lstStyle/>
          <a:p>
            <a:endParaRPr lang="en-US"/>
          </a:p>
        </p:txBody>
      </p:sp>
      <p:sp>
        <p:nvSpPr>
          <p:cNvPr id="3" name="Content Placeholder 2"/>
          <p:cNvSpPr>
            <a:spLocks noGrp="1"/>
          </p:cNvSpPr>
          <p:nvPr>
            <p:ph sz="half" idx="2"/>
          </p:nvPr>
        </p:nvSpPr>
        <p:spPr/>
        <p:txBody>
          <a:bodyPr>
            <a:normAutofit/>
          </a:bodyPr>
          <a:lstStyle/>
          <a:p>
            <a:r>
              <a:rPr lang="en-ZW" dirty="0" smtClean="0"/>
              <a:t>Some </a:t>
            </a:r>
            <a:r>
              <a:rPr lang="en-ZW" dirty="0"/>
              <a:t>of the agriculture programs target clubs, associations, cooperatives and lead farmers. Most of these are not sustainable as a result not long lasting.  These are just temporal as farmers are forming them to serve their short-term interests. Hence the council through Agriculture sector would like to come up with a strategy to bring sense of ownership and permanency to the organisations. </a:t>
            </a:r>
            <a:endParaRPr lang="en-US" dirty="0"/>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normAutofit lnSpcReduction="10000"/>
          </a:bodyPr>
          <a:lstStyle/>
          <a:p>
            <a:r>
              <a:rPr lang="en-ZW" dirty="0" smtClean="0"/>
              <a:t>The strategy that the council in collaboration with the agriculture sector came up with is to register all farmer organisations and lead farmers in the district with the council at an agreed fee. After registration, all other stakeholders implementing various interventions in the district will be working with the same registered organisations and lead farmers to avoid conflict of interest. The council will also major into large</a:t>
            </a:r>
            <a:r>
              <a:rPr lang="en-US" dirty="0" smtClean="0"/>
              <a:t> </a:t>
            </a:r>
            <a:r>
              <a:rPr lang="en-ZW" dirty="0" smtClean="0"/>
              <a:t> scale agriculture business e.g. opening of mega/anchor farms.</a:t>
            </a:r>
            <a:endParaRPr lang="en-US" dirty="0" smtClean="0"/>
          </a:p>
          <a:p>
            <a:pPr marL="0" indent="0">
              <a:buNone/>
            </a:pPr>
            <a:endParaRPr lang="en-US" dirty="0"/>
          </a:p>
        </p:txBody>
      </p:sp>
    </p:spTree>
    <p:extLst>
      <p:ext uri="{BB962C8B-B14F-4D97-AF65-F5344CB8AC3E}">
        <p14:creationId xmlns:p14="http://schemas.microsoft.com/office/powerpoint/2010/main" val="3538329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smtClean="0"/>
              <a:t>Objective of the concept</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a:t>
            </a:r>
            <a:r>
              <a:rPr lang="en-US" dirty="0"/>
              <a:t>main objective is to </a:t>
            </a:r>
            <a:r>
              <a:rPr lang="en-US" dirty="0" err="1"/>
              <a:t>sensitise</a:t>
            </a:r>
            <a:r>
              <a:rPr lang="en-US" dirty="0"/>
              <a:t> the introduction of the revenue collection strategy from farmer </a:t>
            </a:r>
            <a:r>
              <a:rPr lang="en-US" dirty="0" err="1"/>
              <a:t>organisations</a:t>
            </a:r>
            <a:r>
              <a:rPr lang="en-US" dirty="0"/>
              <a:t> and lead farmers and utilization of the revenue collected within the agriculture sector with the idea of supporting agriculture sector in order to strengthening agriculture extension delivery and regulatory  services in the district.</a:t>
            </a:r>
          </a:p>
          <a:p>
            <a:pPr marL="0" indent="0">
              <a:buNone/>
            </a:pPr>
            <a:r>
              <a:rPr lang="en-US" dirty="0"/>
              <a:t> </a:t>
            </a:r>
          </a:p>
          <a:p>
            <a:pPr marL="0" lvl="0" indent="0">
              <a:buNone/>
            </a:pPr>
            <a:r>
              <a:rPr lang="en-US" b="1" dirty="0"/>
              <a:t>Mode of Payment </a:t>
            </a:r>
            <a:endParaRPr lang="en-US" dirty="0"/>
          </a:p>
          <a:p>
            <a:r>
              <a:rPr lang="en-US" dirty="0"/>
              <a:t>Revenue collection will be done by Revenue Collectors </a:t>
            </a:r>
            <a:r>
              <a:rPr lang="en-US" dirty="0" smtClean="0"/>
              <a:t>from </a:t>
            </a:r>
            <a:r>
              <a:rPr lang="en-US" dirty="0"/>
              <a:t>the council.  The fee will be collected at EPAs on agreed dates after an  Extension Workers have submitted names of farmer </a:t>
            </a:r>
            <a:r>
              <a:rPr lang="en-US" dirty="0" err="1"/>
              <a:t>organisations</a:t>
            </a:r>
            <a:r>
              <a:rPr lang="en-US" dirty="0"/>
              <a:t> and lead farmers to be registered. The council in liaison with the agriculture sector will open a special operational account for these fees as the funds are only meant for financing agriculture interventions in the district. The exercise of registration will be done in three months from 1</a:t>
            </a:r>
            <a:r>
              <a:rPr lang="en-US" baseline="30000" dirty="0"/>
              <a:t>st</a:t>
            </a:r>
            <a:r>
              <a:rPr lang="en-US" dirty="0"/>
              <a:t> April to 30</a:t>
            </a:r>
            <a:r>
              <a:rPr lang="en-US" baseline="30000" dirty="0"/>
              <a:t>th</a:t>
            </a:r>
            <a:r>
              <a:rPr lang="en-US" dirty="0"/>
              <a:t> June each year.</a:t>
            </a:r>
          </a:p>
          <a:p>
            <a:r>
              <a:rPr lang="en-US" dirty="0"/>
              <a:t>In long run, the agriculture sector is aiming at forming a cooperative union from where the farmer </a:t>
            </a:r>
            <a:r>
              <a:rPr lang="en-US" dirty="0" err="1"/>
              <a:t>organisations</a:t>
            </a:r>
            <a:r>
              <a:rPr lang="en-US" dirty="0"/>
              <a:t> will be buying inputs and selling their produce to structured markets.</a:t>
            </a:r>
          </a:p>
          <a:p>
            <a:pPr marL="0" indent="0">
              <a:buNone/>
            </a:pPr>
            <a:endParaRPr lang="en-US" dirty="0"/>
          </a:p>
        </p:txBody>
      </p:sp>
    </p:spTree>
    <p:extLst>
      <p:ext uri="{BB962C8B-B14F-4D97-AF65-F5344CB8AC3E}">
        <p14:creationId xmlns:p14="http://schemas.microsoft.com/office/powerpoint/2010/main" val="3377365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smtClean="0"/>
              <a:t>Benefits of the concept</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lvl="1">
              <a:buFont typeface="Wingdings" panose="05000000000000000000" pitchFamily="2" charset="2"/>
              <a:buChar char="§"/>
            </a:pPr>
            <a:r>
              <a:rPr lang="en-US" sz="2400" dirty="0" smtClean="0"/>
              <a:t>Registration </a:t>
            </a:r>
            <a:r>
              <a:rPr lang="en-US" sz="2400" dirty="0"/>
              <a:t>fees collected will help to finance Agriculture sector in implementing agricultural interventions  in the district. </a:t>
            </a:r>
            <a:endParaRPr lang="en-US" sz="2400" dirty="0" smtClean="0">
              <a:effectLst/>
            </a:endParaRPr>
          </a:p>
          <a:p>
            <a:pPr lvl="1">
              <a:buFont typeface="Wingdings" panose="05000000000000000000" pitchFamily="2" charset="2"/>
              <a:buChar char="§"/>
            </a:pPr>
            <a:r>
              <a:rPr lang="en-US" sz="2400" dirty="0"/>
              <a:t>The </a:t>
            </a:r>
            <a:r>
              <a:rPr lang="en-US" sz="2400" dirty="0" err="1"/>
              <a:t>programme</a:t>
            </a:r>
            <a:r>
              <a:rPr lang="en-US" sz="2400" dirty="0"/>
              <a:t> will help to strengthen the farmer organizations in the district to be self-starter</a:t>
            </a:r>
            <a:endParaRPr lang="en-US" sz="2400" dirty="0" smtClean="0">
              <a:effectLst/>
            </a:endParaRPr>
          </a:p>
          <a:p>
            <a:pPr lvl="1">
              <a:buFont typeface="Wingdings" panose="05000000000000000000" pitchFamily="2" charset="2"/>
              <a:buChar char="§"/>
            </a:pPr>
            <a:r>
              <a:rPr lang="en-US" sz="2400" dirty="0"/>
              <a:t>The </a:t>
            </a:r>
            <a:r>
              <a:rPr lang="en-US" sz="2400" dirty="0" err="1"/>
              <a:t>programme</a:t>
            </a:r>
            <a:r>
              <a:rPr lang="en-US" sz="2400" dirty="0"/>
              <a:t> will help to curb conflict of interests as all stakeholders will be working with the registered farmer </a:t>
            </a:r>
            <a:r>
              <a:rPr lang="en-US" sz="2400" dirty="0" err="1"/>
              <a:t>organisations</a:t>
            </a:r>
            <a:r>
              <a:rPr lang="en-US" sz="2400" dirty="0"/>
              <a:t> and lead farmers</a:t>
            </a:r>
            <a:endParaRPr lang="en-US" sz="2400" dirty="0" smtClean="0">
              <a:effectLst/>
            </a:endParaRPr>
          </a:p>
          <a:p>
            <a:pPr marL="0" indent="0">
              <a:buNone/>
            </a:pPr>
            <a:endParaRPr lang="en-US" dirty="0"/>
          </a:p>
        </p:txBody>
      </p:sp>
    </p:spTree>
    <p:extLst>
      <p:ext uri="{BB962C8B-B14F-4D97-AF65-F5344CB8AC3E}">
        <p14:creationId xmlns:p14="http://schemas.microsoft.com/office/powerpoint/2010/main" val="4059995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smtClean="0"/>
              <a:t>Registration Fee</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Each </a:t>
            </a:r>
            <a:r>
              <a:rPr lang="en-US" dirty="0"/>
              <a:t>category will be required to pay registration fee as follows:</a:t>
            </a:r>
          </a:p>
          <a:p>
            <a:pPr lvl="1">
              <a:buFont typeface="Wingdings" panose="05000000000000000000" pitchFamily="2" charset="2"/>
              <a:buChar char="§"/>
            </a:pPr>
            <a:r>
              <a:rPr lang="en-US" sz="2400" dirty="0"/>
              <a:t>Registered Cooperatives and Associations to register at </a:t>
            </a:r>
            <a:r>
              <a:rPr lang="en-US" sz="2400" b="1" dirty="0"/>
              <a:t>MK 25,000.00</a:t>
            </a:r>
            <a:r>
              <a:rPr lang="en-US" sz="2400" dirty="0"/>
              <a:t> each</a:t>
            </a:r>
            <a:endParaRPr lang="en-US" sz="2400" dirty="0" smtClean="0">
              <a:effectLst/>
            </a:endParaRPr>
          </a:p>
          <a:p>
            <a:pPr lvl="1">
              <a:buFont typeface="Wingdings" panose="05000000000000000000" pitchFamily="2" charset="2"/>
              <a:buChar char="§"/>
            </a:pPr>
            <a:r>
              <a:rPr lang="en-US" sz="2400" dirty="0"/>
              <a:t>Clubs to register at </a:t>
            </a:r>
            <a:r>
              <a:rPr lang="en-US" sz="2400" b="1" dirty="0"/>
              <a:t>MK 10,000.00</a:t>
            </a:r>
            <a:r>
              <a:rPr lang="en-US" sz="2400" dirty="0"/>
              <a:t> each</a:t>
            </a:r>
            <a:endParaRPr lang="en-US" sz="2400" dirty="0" smtClean="0">
              <a:effectLst/>
            </a:endParaRPr>
          </a:p>
          <a:p>
            <a:pPr lvl="1">
              <a:buFont typeface="Wingdings" panose="05000000000000000000" pitchFamily="2" charset="2"/>
              <a:buChar char="§"/>
            </a:pPr>
            <a:r>
              <a:rPr lang="en-US" sz="2400" dirty="0"/>
              <a:t>Lead Farmers to register at </a:t>
            </a:r>
            <a:r>
              <a:rPr lang="en-US" sz="2400" b="1" dirty="0"/>
              <a:t>MK 5,000.00</a:t>
            </a:r>
            <a:r>
              <a:rPr lang="en-US" sz="2400" dirty="0"/>
              <a:t> each. </a:t>
            </a:r>
            <a:endParaRPr lang="en-US" sz="2400" dirty="0" smtClean="0">
              <a:effectLst/>
            </a:endParaRPr>
          </a:p>
          <a:p>
            <a:pPr marL="201168" lvl="1" indent="0">
              <a:buNone/>
            </a:pPr>
            <a:r>
              <a:rPr lang="en-US" sz="2400" dirty="0"/>
              <a:t>These are annual fees which will run from 1</a:t>
            </a:r>
            <a:r>
              <a:rPr lang="en-US" sz="2400" baseline="30000" dirty="0"/>
              <a:t>st</a:t>
            </a:r>
            <a:r>
              <a:rPr lang="en-US" sz="2400" dirty="0"/>
              <a:t> April to 31</a:t>
            </a:r>
            <a:r>
              <a:rPr lang="en-US" sz="2400" baseline="30000" dirty="0"/>
              <a:t>st</a:t>
            </a:r>
            <a:r>
              <a:rPr lang="en-US" sz="2400" dirty="0"/>
              <a:t> March the other year.</a:t>
            </a:r>
          </a:p>
          <a:p>
            <a:endParaRPr lang="en-US" dirty="0"/>
          </a:p>
        </p:txBody>
      </p:sp>
    </p:spTree>
    <p:extLst>
      <p:ext uri="{BB962C8B-B14F-4D97-AF65-F5344CB8AC3E}">
        <p14:creationId xmlns:p14="http://schemas.microsoft.com/office/powerpoint/2010/main" val="7331473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t>Implementation of Activities</a:t>
            </a:r>
            <a:r>
              <a:rPr lang="en-US" dirty="0"/>
              <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08640445"/>
              </p:ext>
            </p:extLst>
          </p:nvPr>
        </p:nvGraphicFramePr>
        <p:xfrm>
          <a:off x="838199" y="2037805"/>
          <a:ext cx="10670178" cy="3657601"/>
        </p:xfrm>
        <a:graphic>
          <a:graphicData uri="http://schemas.openxmlformats.org/drawingml/2006/table">
            <a:tbl>
              <a:tblPr firstRow="1" firstCol="1" bandRow="1"/>
              <a:tblGrid>
                <a:gridCol w="965452">
                  <a:extLst>
                    <a:ext uri="{9D8B030D-6E8A-4147-A177-3AD203B41FA5}">
                      <a16:colId xmlns:a16="http://schemas.microsoft.com/office/drawing/2014/main" val="1155252599"/>
                    </a:ext>
                  </a:extLst>
                </a:gridCol>
                <a:gridCol w="4368497">
                  <a:extLst>
                    <a:ext uri="{9D8B030D-6E8A-4147-A177-3AD203B41FA5}">
                      <a16:colId xmlns:a16="http://schemas.microsoft.com/office/drawing/2014/main" val="2995260324"/>
                    </a:ext>
                  </a:extLst>
                </a:gridCol>
                <a:gridCol w="2425040">
                  <a:extLst>
                    <a:ext uri="{9D8B030D-6E8A-4147-A177-3AD203B41FA5}">
                      <a16:colId xmlns:a16="http://schemas.microsoft.com/office/drawing/2014/main" val="1733760047"/>
                    </a:ext>
                  </a:extLst>
                </a:gridCol>
                <a:gridCol w="2911189">
                  <a:extLst>
                    <a:ext uri="{9D8B030D-6E8A-4147-A177-3AD203B41FA5}">
                      <a16:colId xmlns:a16="http://schemas.microsoft.com/office/drawing/2014/main" val="886856654"/>
                    </a:ext>
                  </a:extLst>
                </a:gridCol>
              </a:tblGrid>
              <a:tr h="515983">
                <a:tc>
                  <a:txBody>
                    <a:bodyPr/>
                    <a:lstStyle/>
                    <a:p>
                      <a:pPr marL="0" marR="0" algn="just">
                        <a:lnSpc>
                          <a:spcPct val="115000"/>
                        </a:lnSpc>
                        <a:spcBef>
                          <a:spcPts val="0"/>
                        </a:spcBef>
                        <a:spcAft>
                          <a:spcPts val="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ID No</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Activity</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Resp. Officer</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Time Frame</a:t>
                      </a: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042745"/>
                  </a:ext>
                </a:extLst>
              </a:tr>
              <a:tr h="515983">
                <a:tc>
                  <a:txBody>
                    <a:bodyPr/>
                    <a:lstStyle/>
                    <a:p>
                      <a:pPr marL="0" marR="0" algn="just">
                        <a:lnSpc>
                          <a:spcPct val="115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Sensitization of staff of the concept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CAO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11</a:t>
                      </a:r>
                      <a:r>
                        <a:rPr lang="en-US" sz="1200" baseline="30000">
                          <a:effectLst/>
                          <a:latin typeface="Times New Roman" panose="02020603050405020304" pitchFamily="18" charset="0"/>
                          <a:ea typeface="Calibri" panose="020F0502020204030204" pitchFamily="34" charset="0"/>
                          <a:cs typeface="Times New Roman" panose="02020603050405020304" pitchFamily="18" charset="0"/>
                        </a:rPr>
                        <a:t>th</a:t>
                      </a:r>
                      <a:r>
                        <a:rPr lang="en-US" sz="1200">
                          <a:effectLst/>
                          <a:latin typeface="Times New Roman" panose="02020603050405020304" pitchFamily="18" charset="0"/>
                          <a:ea typeface="Calibri" panose="020F0502020204030204" pitchFamily="34" charset="0"/>
                          <a:cs typeface="Times New Roman" panose="02020603050405020304" pitchFamily="18" charset="0"/>
                        </a:rPr>
                        <a:t> March, 2024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3229439"/>
                  </a:ext>
                </a:extLst>
              </a:tr>
              <a:tr h="561703">
                <a:tc>
                  <a:txBody>
                    <a:bodyPr/>
                    <a:lstStyle/>
                    <a:p>
                      <a:pPr marL="0" marR="0" algn="just">
                        <a:lnSpc>
                          <a:spcPct val="115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Sensitization of ADCs, AASPs and Farmer </a:t>
                      </a:r>
                      <a:r>
                        <a:rPr lang="en-US" sz="1200" dirty="0" err="1">
                          <a:effectLst/>
                          <a:latin typeface="Times New Roman" panose="02020603050405020304" pitchFamily="18" charset="0"/>
                          <a:ea typeface="Calibri" panose="020F0502020204030204" pitchFamily="34" charset="0"/>
                          <a:cs typeface="Times New Roman" panose="02020603050405020304" pitchFamily="18" charset="0"/>
                        </a:rPr>
                        <a:t>Organisation</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leaders of the concept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Agriculture Service Committee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14</a:t>
                      </a:r>
                      <a:r>
                        <a:rPr lang="en-US" sz="1200" baseline="30000">
                          <a:effectLst/>
                          <a:latin typeface="Times New Roman" panose="02020603050405020304" pitchFamily="18" charset="0"/>
                          <a:ea typeface="Calibri" panose="020F0502020204030204" pitchFamily="34" charset="0"/>
                          <a:cs typeface="Times New Roman" panose="02020603050405020304" pitchFamily="18" charset="0"/>
                        </a:rPr>
                        <a:t>th</a:t>
                      </a:r>
                      <a:r>
                        <a:rPr lang="en-US" sz="1200">
                          <a:effectLst/>
                          <a:latin typeface="Times New Roman" panose="02020603050405020304" pitchFamily="18" charset="0"/>
                          <a:ea typeface="Calibri" panose="020F0502020204030204" pitchFamily="34" charset="0"/>
                          <a:cs typeface="Times New Roman" panose="02020603050405020304" pitchFamily="18" charset="0"/>
                        </a:rPr>
                        <a:t> to 15</a:t>
                      </a:r>
                      <a:r>
                        <a:rPr lang="en-US" sz="1200" baseline="30000">
                          <a:effectLst/>
                          <a:latin typeface="Times New Roman" panose="02020603050405020304" pitchFamily="18" charset="0"/>
                          <a:ea typeface="Calibri" panose="020F0502020204030204" pitchFamily="34" charset="0"/>
                          <a:cs typeface="Times New Roman" panose="02020603050405020304" pitchFamily="18" charset="0"/>
                        </a:rPr>
                        <a:t>th</a:t>
                      </a:r>
                      <a:r>
                        <a:rPr lang="en-US" sz="1200">
                          <a:effectLst/>
                          <a:latin typeface="Times New Roman" panose="02020603050405020304" pitchFamily="18" charset="0"/>
                          <a:ea typeface="Calibri" panose="020F0502020204030204" pitchFamily="34" charset="0"/>
                          <a:cs typeface="Times New Roman" panose="02020603050405020304" pitchFamily="18" charset="0"/>
                        </a:rPr>
                        <a:t> March, 2024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2232266"/>
                  </a:ext>
                </a:extLst>
              </a:tr>
              <a:tr h="515983">
                <a:tc>
                  <a:txBody>
                    <a:bodyPr/>
                    <a:lstStyle/>
                    <a:p>
                      <a:pPr marL="0" marR="0" algn="just">
                        <a:lnSpc>
                          <a:spcPct val="115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Re-informing the full council (MPs and Councillors) of the concept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DC</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12</a:t>
                      </a:r>
                      <a:r>
                        <a:rPr lang="en-US" sz="1200" baseline="30000">
                          <a:effectLst/>
                          <a:latin typeface="Times New Roman" panose="02020603050405020304" pitchFamily="18" charset="0"/>
                          <a:ea typeface="Calibri" panose="020F0502020204030204" pitchFamily="34" charset="0"/>
                          <a:cs typeface="Times New Roman" panose="02020603050405020304" pitchFamily="18" charset="0"/>
                        </a:rPr>
                        <a:t>th</a:t>
                      </a:r>
                      <a:r>
                        <a:rPr lang="en-US" sz="1200">
                          <a:effectLst/>
                          <a:latin typeface="Times New Roman" panose="02020603050405020304" pitchFamily="18" charset="0"/>
                          <a:ea typeface="Calibri" panose="020F0502020204030204" pitchFamily="34" charset="0"/>
                          <a:cs typeface="Times New Roman" panose="02020603050405020304" pitchFamily="18" charset="0"/>
                        </a:rPr>
                        <a:t> to 13</a:t>
                      </a:r>
                      <a:r>
                        <a:rPr lang="en-US" sz="1200" baseline="30000">
                          <a:effectLst/>
                          <a:latin typeface="Times New Roman" panose="02020603050405020304" pitchFamily="18" charset="0"/>
                          <a:ea typeface="Calibri" panose="020F0502020204030204" pitchFamily="34" charset="0"/>
                          <a:cs typeface="Times New Roman" panose="02020603050405020304" pitchFamily="18" charset="0"/>
                        </a:rPr>
                        <a:t>th</a:t>
                      </a:r>
                      <a:r>
                        <a:rPr lang="en-US" sz="1200">
                          <a:effectLst/>
                          <a:latin typeface="Times New Roman" panose="02020603050405020304" pitchFamily="18" charset="0"/>
                          <a:ea typeface="Calibri" panose="020F0502020204030204" pitchFamily="34" charset="0"/>
                          <a:cs typeface="Times New Roman" panose="02020603050405020304" pitchFamily="18" charset="0"/>
                        </a:rPr>
                        <a:t> March, 2024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8696074"/>
                  </a:ext>
                </a:extLst>
              </a:tr>
              <a:tr h="515983">
                <a:tc>
                  <a:txBody>
                    <a:bodyPr/>
                    <a:lstStyle/>
                    <a:p>
                      <a:pPr marL="0" marR="0" algn="just">
                        <a:lnSpc>
                          <a:spcPct val="115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Updating of farmer organization and lead farmer inventory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ABO/CAO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By 26</a:t>
                      </a:r>
                      <a:r>
                        <a:rPr lang="en-US" sz="1200" baseline="30000">
                          <a:effectLst/>
                          <a:latin typeface="Times New Roman" panose="02020603050405020304" pitchFamily="18" charset="0"/>
                          <a:ea typeface="Calibri" panose="020F0502020204030204" pitchFamily="34" charset="0"/>
                          <a:cs typeface="Times New Roman" panose="02020603050405020304" pitchFamily="18" charset="0"/>
                        </a:rPr>
                        <a:t>TH</a:t>
                      </a:r>
                      <a:r>
                        <a:rPr lang="en-US" sz="1200">
                          <a:effectLst/>
                          <a:latin typeface="Times New Roman" panose="02020603050405020304" pitchFamily="18" charset="0"/>
                          <a:ea typeface="Calibri" panose="020F0502020204030204" pitchFamily="34" charset="0"/>
                          <a:cs typeface="Times New Roman" panose="02020603050405020304" pitchFamily="18" charset="0"/>
                        </a:rPr>
                        <a:t> March 2024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287369"/>
                  </a:ext>
                </a:extLst>
              </a:tr>
              <a:tr h="515983">
                <a:tc>
                  <a:txBody>
                    <a:bodyPr/>
                    <a:lstStyle/>
                    <a:p>
                      <a:pPr marL="0" marR="0" algn="just">
                        <a:lnSpc>
                          <a:spcPct val="115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Sharing information with DAECC and DEC members of the concept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Director of Agriculture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28</a:t>
                      </a:r>
                      <a:r>
                        <a:rPr lang="en-US" sz="1200" baseline="30000" dirty="0">
                          <a:effectLst/>
                          <a:latin typeface="Times New Roman" panose="02020603050405020304" pitchFamily="18" charset="0"/>
                          <a:ea typeface="Calibri" panose="020F0502020204030204" pitchFamily="34" charset="0"/>
                          <a:cs typeface="Times New Roman" panose="02020603050405020304" pitchFamily="18" charset="0"/>
                        </a:rPr>
                        <a:t>th</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March, 2024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4418829"/>
                  </a:ext>
                </a:extLst>
              </a:tr>
              <a:tr h="515983">
                <a:tc>
                  <a:txBody>
                    <a:bodyPr/>
                    <a:lstStyle/>
                    <a:p>
                      <a:pPr marL="0" marR="0" algn="just">
                        <a:lnSpc>
                          <a:spcPct val="115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Review and planning meeting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DoF</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28</a:t>
                      </a:r>
                      <a:r>
                        <a:rPr lang="en-US" sz="1200" baseline="30000" dirty="0">
                          <a:effectLst/>
                          <a:latin typeface="Times New Roman" panose="02020603050405020304" pitchFamily="18" charset="0"/>
                          <a:ea typeface="Calibri" panose="020F0502020204030204" pitchFamily="34" charset="0"/>
                          <a:cs typeface="Times New Roman" panose="02020603050405020304" pitchFamily="18" charset="0"/>
                        </a:rPr>
                        <a:t>th</a:t>
                      </a: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 March, 2024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7076526"/>
                  </a:ext>
                </a:extLst>
              </a:tr>
            </a:tbl>
          </a:graphicData>
        </a:graphic>
      </p:graphicFrame>
    </p:spTree>
    <p:extLst>
      <p:ext uri="{BB962C8B-B14F-4D97-AF65-F5344CB8AC3E}">
        <p14:creationId xmlns:p14="http://schemas.microsoft.com/office/powerpoint/2010/main" val="3276098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smtClean="0"/>
              <a:t>Conclusion</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marL="0" lvl="0" indent="0">
              <a:buNone/>
            </a:pPr>
            <a:r>
              <a:rPr lang="en-US" b="1" dirty="0"/>
              <a:t>Conclusion</a:t>
            </a:r>
            <a:endParaRPr lang="en-US" dirty="0"/>
          </a:p>
          <a:p>
            <a:r>
              <a:rPr lang="en-US" dirty="0"/>
              <a:t>The concept will help the agriculture sector in implementation of its activities as some of the major challenges encountered by the sector, will be solved by the revenues to be collected. The concept has already been approved and endorsed by the council.</a:t>
            </a:r>
          </a:p>
          <a:p>
            <a:endParaRPr lang="en-US" dirty="0"/>
          </a:p>
        </p:txBody>
      </p:sp>
    </p:spTree>
    <p:extLst>
      <p:ext uri="{BB962C8B-B14F-4D97-AF65-F5344CB8AC3E}">
        <p14:creationId xmlns:p14="http://schemas.microsoft.com/office/powerpoint/2010/main" val="3540313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 </a:t>
            </a:r>
            <a:endParaRPr lang="en-US" b="1" dirty="0"/>
          </a:p>
        </p:txBody>
      </p:sp>
      <p:sp>
        <p:nvSpPr>
          <p:cNvPr id="3" name="Content Placeholder 2"/>
          <p:cNvSpPr>
            <a:spLocks noGrp="1"/>
          </p:cNvSpPr>
          <p:nvPr>
            <p:ph idx="1"/>
          </p:nvPr>
        </p:nvSpPr>
        <p:spPr/>
        <p:txBody>
          <a:bodyPr>
            <a:normAutofit/>
          </a:bodyPr>
          <a:lstStyle/>
          <a:p>
            <a:r>
              <a:rPr lang="en-US" dirty="0"/>
              <a:t>Dowa District Agriculture Office is divided into Two Administrative Offices which are further divided into Eleven Extension Planning Areas (11 EPAs) – Bowe, </a:t>
            </a:r>
            <a:r>
              <a:rPr lang="en-US" dirty="0" err="1"/>
              <a:t>Madisi</a:t>
            </a:r>
            <a:r>
              <a:rPr lang="en-US" dirty="0"/>
              <a:t>, </a:t>
            </a:r>
            <a:r>
              <a:rPr lang="en-US" dirty="0" err="1"/>
              <a:t>Chisepo</a:t>
            </a:r>
            <a:r>
              <a:rPr lang="en-US" dirty="0"/>
              <a:t>, </a:t>
            </a:r>
            <a:r>
              <a:rPr lang="en-US" dirty="0" err="1"/>
              <a:t>Mndolera</a:t>
            </a:r>
            <a:r>
              <a:rPr lang="en-US" dirty="0"/>
              <a:t>, </a:t>
            </a:r>
            <a:r>
              <a:rPr lang="en-US" dirty="0" err="1"/>
              <a:t>Mponela</a:t>
            </a:r>
            <a:r>
              <a:rPr lang="en-US" dirty="0"/>
              <a:t>, </a:t>
            </a:r>
            <a:r>
              <a:rPr lang="en-US" dirty="0" err="1"/>
              <a:t>Chibvala</a:t>
            </a:r>
            <a:r>
              <a:rPr lang="en-US" dirty="0"/>
              <a:t>, </a:t>
            </a:r>
            <a:r>
              <a:rPr lang="en-US" dirty="0" err="1"/>
              <a:t>Nachisaka</a:t>
            </a:r>
            <a:r>
              <a:rPr lang="en-US" dirty="0"/>
              <a:t>, </a:t>
            </a:r>
            <a:r>
              <a:rPr lang="en-US" dirty="0" err="1"/>
              <a:t>Mvera</a:t>
            </a:r>
            <a:r>
              <a:rPr lang="en-US" dirty="0"/>
              <a:t>, </a:t>
            </a:r>
            <a:r>
              <a:rPr lang="en-US" dirty="0" err="1"/>
              <a:t>Nalunga</a:t>
            </a:r>
            <a:r>
              <a:rPr lang="en-US" dirty="0"/>
              <a:t>, </a:t>
            </a:r>
            <a:r>
              <a:rPr lang="en-US" dirty="0" err="1"/>
              <a:t>Nambuma</a:t>
            </a:r>
            <a:r>
              <a:rPr lang="en-US" dirty="0"/>
              <a:t> and </a:t>
            </a:r>
            <a:r>
              <a:rPr lang="en-US" dirty="0" err="1"/>
              <a:t>Kafulu</a:t>
            </a:r>
            <a:r>
              <a:rPr lang="en-US" dirty="0"/>
              <a:t>. They are further divided into 127 sections. </a:t>
            </a:r>
            <a:endParaRPr lang="en-US" dirty="0" smtClean="0"/>
          </a:p>
          <a:p>
            <a:r>
              <a:rPr lang="en-US" dirty="0" smtClean="0"/>
              <a:t>The </a:t>
            </a:r>
            <a:r>
              <a:rPr lang="en-US" dirty="0"/>
              <a:t>Eleven (11) EPAs have a total of 175,374 Farming Households (120,165 </a:t>
            </a:r>
            <a:r>
              <a:rPr lang="en-US" dirty="0" err="1"/>
              <a:t>mhh</a:t>
            </a:r>
            <a:r>
              <a:rPr lang="en-US" dirty="0"/>
              <a:t>, 54,880 </a:t>
            </a:r>
            <a:r>
              <a:rPr lang="en-US" dirty="0" err="1"/>
              <a:t>fhh</a:t>
            </a:r>
            <a:r>
              <a:rPr lang="en-US" dirty="0"/>
              <a:t>, 329 </a:t>
            </a:r>
            <a:r>
              <a:rPr lang="en-US" dirty="0" err="1"/>
              <a:t>chh</a:t>
            </a:r>
            <a:r>
              <a:rPr lang="en-US" dirty="0"/>
              <a:t>). The Average Extension worker to farmer ratio for the district is 1:3046 compared to the recommended ratio of 1 AEDO to 700 farmers. </a:t>
            </a:r>
          </a:p>
        </p:txBody>
      </p:sp>
    </p:spTree>
    <p:extLst>
      <p:ext uri="{BB962C8B-B14F-4D97-AF65-F5344CB8AC3E}">
        <p14:creationId xmlns:p14="http://schemas.microsoft.com/office/powerpoint/2010/main" val="167359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 cont’d </a:t>
            </a:r>
            <a:endParaRPr lang="en-US" b="1" dirty="0"/>
          </a:p>
        </p:txBody>
      </p:sp>
      <p:sp>
        <p:nvSpPr>
          <p:cNvPr id="3" name="Content Placeholder 2"/>
          <p:cNvSpPr>
            <a:spLocks noGrp="1"/>
          </p:cNvSpPr>
          <p:nvPr>
            <p:ph idx="1"/>
          </p:nvPr>
        </p:nvSpPr>
        <p:spPr/>
        <p:txBody>
          <a:bodyPr>
            <a:normAutofit/>
          </a:bodyPr>
          <a:lstStyle/>
          <a:p>
            <a:r>
              <a:rPr lang="en-US" dirty="0" smtClean="0"/>
              <a:t>Traditional Authorities in Dowa District include; Snr Chiefs </a:t>
            </a:r>
            <a:r>
              <a:rPr lang="en-US" dirty="0" err="1" smtClean="0"/>
              <a:t>Dzoole</a:t>
            </a:r>
            <a:r>
              <a:rPr lang="en-US" dirty="0" smtClean="0"/>
              <a:t>, </a:t>
            </a:r>
            <a:r>
              <a:rPr lang="en-US" dirty="0" err="1" smtClean="0"/>
              <a:t>Msakambewa</a:t>
            </a:r>
            <a:r>
              <a:rPr lang="en-US" dirty="0" smtClean="0"/>
              <a:t>, </a:t>
            </a:r>
            <a:r>
              <a:rPr lang="en-US" dirty="0" err="1" smtClean="0"/>
              <a:t>Kayembe</a:t>
            </a:r>
            <a:r>
              <a:rPr lang="en-US" dirty="0" smtClean="0"/>
              <a:t> and </a:t>
            </a:r>
            <a:r>
              <a:rPr lang="en-US" dirty="0" err="1" smtClean="0"/>
              <a:t>Chakhaza</a:t>
            </a:r>
            <a:r>
              <a:rPr lang="en-US" dirty="0" smtClean="0"/>
              <a:t>, T/As </a:t>
            </a:r>
            <a:r>
              <a:rPr lang="en-US" dirty="0" err="1" smtClean="0"/>
              <a:t>Mponela</a:t>
            </a:r>
            <a:r>
              <a:rPr lang="en-US" dirty="0" smtClean="0"/>
              <a:t>, </a:t>
            </a:r>
            <a:r>
              <a:rPr lang="en-US" dirty="0" err="1" smtClean="0"/>
              <a:t>Mkukula</a:t>
            </a:r>
            <a:r>
              <a:rPr lang="en-US" dirty="0" smtClean="0"/>
              <a:t>, </a:t>
            </a:r>
            <a:r>
              <a:rPr lang="en-US" dirty="0" err="1" smtClean="0"/>
              <a:t>Chiwere</a:t>
            </a:r>
            <a:r>
              <a:rPr lang="en-US" dirty="0" smtClean="0"/>
              <a:t> and </a:t>
            </a:r>
            <a:r>
              <a:rPr lang="en-US" dirty="0" err="1" smtClean="0"/>
              <a:t>Mulalo</a:t>
            </a:r>
            <a:r>
              <a:rPr lang="en-US" dirty="0" smtClean="0"/>
              <a:t>.</a:t>
            </a:r>
          </a:p>
          <a:p>
            <a:pPr marL="0" indent="0">
              <a:buNone/>
            </a:pPr>
            <a:endParaRPr lang="en-US" dirty="0"/>
          </a:p>
          <a:p>
            <a:r>
              <a:rPr lang="en-US" dirty="0" smtClean="0"/>
              <a:t>Dowa is mainly featured with smallholder farmers, who constitute more than 90 percent of the rural population and contribute over 80 percent of the agricultural production. They are not only central to food production, but also to poverty reduction. </a:t>
            </a:r>
          </a:p>
          <a:p>
            <a:pPr marL="0" indent="0">
              <a:buNone/>
            </a:pPr>
            <a:endParaRPr lang="en-US" dirty="0"/>
          </a:p>
        </p:txBody>
      </p:sp>
    </p:spTree>
    <p:extLst>
      <p:ext uri="{BB962C8B-B14F-4D97-AF65-F5344CB8AC3E}">
        <p14:creationId xmlns:p14="http://schemas.microsoft.com/office/powerpoint/2010/main" val="259721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Agriculture Sector Programs</a:t>
            </a:r>
            <a:br>
              <a:rPr lang="en-US" dirty="0" smtClean="0"/>
            </a:br>
            <a:endParaRPr lang="en-US" dirty="0"/>
          </a:p>
        </p:txBody>
      </p:sp>
      <p:sp>
        <p:nvSpPr>
          <p:cNvPr id="3" name="Content Placeholder 2"/>
          <p:cNvSpPr>
            <a:spLocks noGrp="1"/>
          </p:cNvSpPr>
          <p:nvPr>
            <p:ph idx="1"/>
          </p:nvPr>
        </p:nvSpPr>
        <p:spPr/>
        <p:txBody>
          <a:bodyPr/>
          <a:lstStyle/>
          <a:p>
            <a:pPr marL="571500" lvl="0" indent="-571500">
              <a:buAutoNum type="romanUcPeriod"/>
            </a:pPr>
            <a:r>
              <a:rPr lang="en-US" b="1" dirty="0" smtClean="0"/>
              <a:t>Irrigation Development</a:t>
            </a:r>
          </a:p>
          <a:p>
            <a:pPr marL="0" lvl="0" indent="0">
              <a:buNone/>
            </a:pPr>
            <a:endParaRPr lang="en-US" dirty="0" smtClean="0"/>
          </a:p>
          <a:p>
            <a:pPr lvl="1"/>
            <a:r>
              <a:rPr lang="en-US" dirty="0" smtClean="0"/>
              <a:t>Development </a:t>
            </a:r>
            <a:r>
              <a:rPr lang="en-US" dirty="0"/>
              <a:t>of New Irrigation Schemes </a:t>
            </a:r>
          </a:p>
          <a:p>
            <a:pPr lvl="1"/>
            <a:r>
              <a:rPr lang="en-US" dirty="0"/>
              <a:t>Rehabilitation of Irrigation Schemes </a:t>
            </a:r>
          </a:p>
          <a:p>
            <a:pPr lvl="1"/>
            <a:r>
              <a:rPr lang="en-US" dirty="0"/>
              <a:t>Capacity building of Irrigation farmers</a:t>
            </a:r>
          </a:p>
          <a:p>
            <a:pPr marL="0" indent="0">
              <a:buNone/>
            </a:pPr>
            <a:endParaRPr lang="en-US" dirty="0"/>
          </a:p>
        </p:txBody>
      </p:sp>
    </p:spTree>
    <p:extLst>
      <p:ext uri="{BB962C8B-B14F-4D97-AF65-F5344CB8AC3E}">
        <p14:creationId xmlns:p14="http://schemas.microsoft.com/office/powerpoint/2010/main" val="2249232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Agriculture Sector Programs</a:t>
            </a:r>
            <a:endParaRPr lang="en-US" dirty="0"/>
          </a:p>
        </p:txBody>
      </p:sp>
      <p:sp>
        <p:nvSpPr>
          <p:cNvPr id="3" name="Content Placeholder 2"/>
          <p:cNvSpPr>
            <a:spLocks noGrp="1"/>
          </p:cNvSpPr>
          <p:nvPr>
            <p:ph idx="1"/>
          </p:nvPr>
        </p:nvSpPr>
        <p:spPr/>
        <p:txBody>
          <a:bodyPr/>
          <a:lstStyle/>
          <a:p>
            <a:pPr marL="0" lvl="0" indent="0">
              <a:buNone/>
            </a:pPr>
            <a:r>
              <a:rPr lang="en-US" b="1" dirty="0" smtClean="0"/>
              <a:t>II. Aquaculture Production</a:t>
            </a:r>
          </a:p>
          <a:p>
            <a:pPr marL="0" lvl="0" indent="0">
              <a:buNone/>
            </a:pPr>
            <a:endParaRPr lang="en-US" dirty="0"/>
          </a:p>
          <a:p>
            <a:pPr lvl="1"/>
            <a:r>
              <a:rPr lang="en-US" dirty="0"/>
              <a:t>Fingerling Production, </a:t>
            </a:r>
          </a:p>
          <a:p>
            <a:pPr lvl="1"/>
            <a:r>
              <a:rPr lang="en-US" dirty="0"/>
              <a:t>Ponds stocking, </a:t>
            </a:r>
          </a:p>
          <a:p>
            <a:pPr lvl="1"/>
            <a:r>
              <a:rPr lang="en-US" dirty="0"/>
              <a:t>Ponds construction and </a:t>
            </a:r>
          </a:p>
          <a:p>
            <a:pPr lvl="1"/>
            <a:r>
              <a:rPr lang="en-US" dirty="0"/>
              <a:t>Farmers training in fish farming technologies</a:t>
            </a:r>
          </a:p>
          <a:p>
            <a:endParaRPr lang="en-US" dirty="0"/>
          </a:p>
        </p:txBody>
      </p:sp>
    </p:spTree>
    <p:extLst>
      <p:ext uri="{BB962C8B-B14F-4D97-AF65-F5344CB8AC3E}">
        <p14:creationId xmlns:p14="http://schemas.microsoft.com/office/powerpoint/2010/main" val="3456227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Agriculture Sector Programs</a:t>
            </a:r>
            <a:endParaRPr lang="en-US" dirty="0"/>
          </a:p>
        </p:txBody>
      </p:sp>
      <p:sp>
        <p:nvSpPr>
          <p:cNvPr id="3" name="Content Placeholder 2"/>
          <p:cNvSpPr>
            <a:spLocks noGrp="1"/>
          </p:cNvSpPr>
          <p:nvPr>
            <p:ph idx="1"/>
          </p:nvPr>
        </p:nvSpPr>
        <p:spPr/>
        <p:txBody>
          <a:bodyPr>
            <a:normAutofit fontScale="77500" lnSpcReduction="20000"/>
          </a:bodyPr>
          <a:lstStyle/>
          <a:p>
            <a:pPr marL="0" lvl="0" indent="0">
              <a:buNone/>
            </a:pPr>
            <a:r>
              <a:rPr lang="en-US" b="1" dirty="0" smtClean="0"/>
              <a:t>III. Crop </a:t>
            </a:r>
            <a:r>
              <a:rPr lang="en-US" b="1" dirty="0"/>
              <a:t>Production Programs</a:t>
            </a:r>
            <a:endParaRPr lang="en-US" sz="2000" dirty="0"/>
          </a:p>
          <a:p>
            <a:pPr lvl="0"/>
            <a:r>
              <a:rPr lang="en-US" b="1" dirty="0"/>
              <a:t>Crop Protection</a:t>
            </a:r>
            <a:r>
              <a:rPr lang="en-US" dirty="0"/>
              <a:t> – establishment of plant clinics, promotion and use of IPDM technologies</a:t>
            </a:r>
            <a:endParaRPr lang="en-US" sz="2400" dirty="0"/>
          </a:p>
          <a:p>
            <a:pPr lvl="0"/>
            <a:r>
              <a:rPr lang="en-US" b="1" dirty="0"/>
              <a:t>Crop Productivity</a:t>
            </a:r>
            <a:r>
              <a:rPr lang="en-US" dirty="0"/>
              <a:t> – promotion and use of improved crop varieties, use of good agriculture practices and crop diversification</a:t>
            </a:r>
            <a:endParaRPr lang="en-US" sz="2400" dirty="0"/>
          </a:p>
          <a:p>
            <a:pPr lvl="0"/>
            <a:r>
              <a:rPr lang="en-US" b="1" dirty="0" smtClean="0"/>
              <a:t>Mechanization </a:t>
            </a:r>
            <a:r>
              <a:rPr lang="en-US" b="1" dirty="0"/>
              <a:t>programs – </a:t>
            </a:r>
            <a:r>
              <a:rPr lang="en-US" dirty="0"/>
              <a:t>Provision of farm mechanization hiring services using tractors and their related implements.</a:t>
            </a:r>
            <a:r>
              <a:rPr lang="en-US" sz="1400" dirty="0"/>
              <a:t> </a:t>
            </a:r>
            <a:endParaRPr lang="en-US" sz="2400" dirty="0"/>
          </a:p>
          <a:p>
            <a:pPr lvl="0"/>
            <a:r>
              <a:rPr lang="en-US" b="1" dirty="0"/>
              <a:t>Banana Production</a:t>
            </a:r>
            <a:endParaRPr lang="en-US" sz="2400" dirty="0"/>
          </a:p>
          <a:p>
            <a:pPr lvl="1"/>
            <a:r>
              <a:rPr lang="en-US" dirty="0"/>
              <a:t> </a:t>
            </a:r>
            <a:r>
              <a:rPr lang="en-US" dirty="0" smtClean="0"/>
              <a:t>Provision </a:t>
            </a:r>
            <a:r>
              <a:rPr lang="en-US" dirty="0"/>
              <a:t>of training on production of clean suckers</a:t>
            </a:r>
            <a:endParaRPr lang="en-US" sz="2000" dirty="0"/>
          </a:p>
          <a:p>
            <a:pPr lvl="1"/>
            <a:r>
              <a:rPr lang="en-US" dirty="0"/>
              <a:t> Provision of clean suckers at affordable prices</a:t>
            </a:r>
            <a:r>
              <a:rPr lang="en-US" sz="1200" dirty="0"/>
              <a:t> </a:t>
            </a:r>
            <a:endParaRPr lang="en-US" sz="2000" dirty="0"/>
          </a:p>
          <a:p>
            <a:pPr lvl="1"/>
            <a:r>
              <a:rPr lang="en-US" dirty="0"/>
              <a:t>Training on use of good agricultural practices</a:t>
            </a:r>
            <a:r>
              <a:rPr lang="en-US" sz="1200" dirty="0"/>
              <a:t> </a:t>
            </a:r>
            <a:endParaRPr lang="en-US" sz="2000" dirty="0"/>
          </a:p>
          <a:p>
            <a:pPr lvl="0"/>
            <a:r>
              <a:rPr lang="en-US" b="1" dirty="0"/>
              <a:t>Macadamia Production </a:t>
            </a:r>
            <a:endParaRPr lang="en-US" sz="2400" dirty="0"/>
          </a:p>
          <a:p>
            <a:pPr lvl="0"/>
            <a:r>
              <a:rPr lang="en-US" dirty="0"/>
              <a:t>Revamping of the </a:t>
            </a:r>
            <a:r>
              <a:rPr lang="en-US" dirty="0" err="1"/>
              <a:t>Nachisaka</a:t>
            </a:r>
            <a:r>
              <a:rPr lang="en-US" dirty="0"/>
              <a:t> nursery</a:t>
            </a:r>
            <a:r>
              <a:rPr lang="en-US" sz="1400" dirty="0"/>
              <a:t> </a:t>
            </a:r>
            <a:endParaRPr lang="en-US" sz="2400" dirty="0"/>
          </a:p>
          <a:p>
            <a:pPr lvl="0"/>
            <a:r>
              <a:rPr lang="en-US" dirty="0"/>
              <a:t>Provision of improved plant seedlings at affordable prices</a:t>
            </a:r>
            <a:r>
              <a:rPr lang="en-US" sz="1400" dirty="0"/>
              <a:t> </a:t>
            </a:r>
            <a:endParaRPr lang="en-US" sz="2400" dirty="0"/>
          </a:p>
          <a:p>
            <a:pPr lvl="0"/>
            <a:r>
              <a:rPr lang="en-US" dirty="0"/>
              <a:t>Training on use of good agricultural practices</a:t>
            </a:r>
            <a:r>
              <a:rPr lang="en-US" sz="1400" dirty="0"/>
              <a:t> </a:t>
            </a:r>
            <a:endParaRPr lang="en-US" sz="2400" dirty="0"/>
          </a:p>
          <a:p>
            <a:pPr marL="0" indent="0">
              <a:buNone/>
            </a:pPr>
            <a:endParaRPr lang="en-US" dirty="0"/>
          </a:p>
        </p:txBody>
      </p:sp>
    </p:spTree>
    <p:extLst>
      <p:ext uri="{BB962C8B-B14F-4D97-AF65-F5344CB8AC3E}">
        <p14:creationId xmlns:p14="http://schemas.microsoft.com/office/powerpoint/2010/main" val="1396375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Agriculture Sector Programs</a:t>
            </a:r>
            <a:endParaRPr lang="en-US" dirty="0"/>
          </a:p>
        </p:txBody>
      </p:sp>
      <p:sp>
        <p:nvSpPr>
          <p:cNvPr id="3" name="Content Placeholder 2"/>
          <p:cNvSpPr>
            <a:spLocks noGrp="1"/>
          </p:cNvSpPr>
          <p:nvPr>
            <p:ph idx="1"/>
          </p:nvPr>
        </p:nvSpPr>
        <p:spPr/>
        <p:txBody>
          <a:bodyPr>
            <a:normAutofit/>
          </a:bodyPr>
          <a:lstStyle/>
          <a:p>
            <a:pPr marL="0" lvl="0" indent="0">
              <a:buNone/>
            </a:pPr>
            <a:r>
              <a:rPr lang="en-US" b="1" dirty="0" smtClean="0"/>
              <a:t>IV. Livestock </a:t>
            </a:r>
            <a:r>
              <a:rPr lang="en-US" b="1" dirty="0"/>
              <a:t>Programs</a:t>
            </a:r>
            <a:endParaRPr lang="en-US" dirty="0"/>
          </a:p>
          <a:p>
            <a:pPr lvl="1"/>
            <a:r>
              <a:rPr lang="en-US" dirty="0"/>
              <a:t>Livestock Production and Marketing: </a:t>
            </a:r>
          </a:p>
          <a:p>
            <a:pPr lvl="1"/>
            <a:r>
              <a:rPr lang="en-US" dirty="0"/>
              <a:t>Beef and dairy production - the district has some MBGs, cattle market and slaughter slabs</a:t>
            </a:r>
          </a:p>
          <a:p>
            <a:pPr lvl="1"/>
            <a:r>
              <a:rPr lang="en-US" dirty="0"/>
              <a:t>Poultry Production</a:t>
            </a:r>
          </a:p>
          <a:p>
            <a:pPr lvl="1"/>
            <a:r>
              <a:rPr lang="en-US" dirty="0"/>
              <a:t>Goat Production </a:t>
            </a:r>
          </a:p>
          <a:p>
            <a:pPr lvl="1"/>
            <a:r>
              <a:rPr lang="en-US" dirty="0"/>
              <a:t>Piggery and</a:t>
            </a:r>
          </a:p>
          <a:p>
            <a:pPr lvl="1"/>
            <a:r>
              <a:rPr lang="en-US" dirty="0"/>
              <a:t>Apiculture</a:t>
            </a:r>
          </a:p>
          <a:p>
            <a:pPr lvl="1"/>
            <a:r>
              <a:rPr lang="en-US" dirty="0"/>
              <a:t>Public Health and Veterinary services</a:t>
            </a:r>
          </a:p>
          <a:p>
            <a:endParaRPr lang="en-US" dirty="0"/>
          </a:p>
        </p:txBody>
      </p:sp>
    </p:spTree>
    <p:extLst>
      <p:ext uri="{BB962C8B-B14F-4D97-AF65-F5344CB8AC3E}">
        <p14:creationId xmlns:p14="http://schemas.microsoft.com/office/powerpoint/2010/main" val="85491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Agriculture Sector Programs</a:t>
            </a:r>
            <a:endParaRPr lang="en-US" dirty="0"/>
          </a:p>
        </p:txBody>
      </p:sp>
      <p:sp>
        <p:nvSpPr>
          <p:cNvPr id="3" name="Content Placeholder 2"/>
          <p:cNvSpPr>
            <a:spLocks noGrp="1"/>
          </p:cNvSpPr>
          <p:nvPr>
            <p:ph sz="half" idx="1"/>
          </p:nvPr>
        </p:nvSpPr>
        <p:spPr/>
        <p:txBody>
          <a:bodyPr>
            <a:normAutofit/>
          </a:bodyPr>
          <a:lstStyle/>
          <a:p>
            <a:pPr lvl="0"/>
            <a:r>
              <a:rPr lang="en-US" b="1" dirty="0"/>
              <a:t>Land Resource Programs (SLM)</a:t>
            </a:r>
            <a:endParaRPr lang="en-US" dirty="0"/>
          </a:p>
          <a:p>
            <a:pPr lvl="0"/>
            <a:r>
              <a:rPr lang="en-US" dirty="0"/>
              <a:t>Soil Fertility Improvement Technologies</a:t>
            </a:r>
          </a:p>
          <a:p>
            <a:pPr lvl="0"/>
            <a:r>
              <a:rPr lang="en-US" dirty="0"/>
              <a:t>Manure making and application</a:t>
            </a:r>
          </a:p>
          <a:p>
            <a:pPr lvl="0"/>
            <a:r>
              <a:rPr lang="en-US" dirty="0"/>
              <a:t>Residue incorporation</a:t>
            </a:r>
          </a:p>
          <a:p>
            <a:pPr lvl="0"/>
            <a:r>
              <a:rPr lang="en-US" dirty="0"/>
              <a:t>Agroforestry technologies</a:t>
            </a:r>
          </a:p>
          <a:p>
            <a:pPr lvl="0"/>
            <a:r>
              <a:rPr lang="en-US" dirty="0"/>
              <a:t>Soil and Water Conservation Technologies</a:t>
            </a:r>
          </a:p>
          <a:p>
            <a:pPr lvl="0"/>
            <a:r>
              <a:rPr lang="en-US" dirty="0"/>
              <a:t>Marker ridge construction</a:t>
            </a:r>
          </a:p>
          <a:p>
            <a:endParaRPr lang="en-US" dirty="0"/>
          </a:p>
        </p:txBody>
      </p:sp>
      <p:sp>
        <p:nvSpPr>
          <p:cNvPr id="5" name="Content Placeholder 4"/>
          <p:cNvSpPr>
            <a:spLocks noGrp="1"/>
          </p:cNvSpPr>
          <p:nvPr>
            <p:ph sz="half" idx="2"/>
          </p:nvPr>
        </p:nvSpPr>
        <p:spPr/>
        <p:txBody>
          <a:bodyPr>
            <a:normAutofit/>
          </a:bodyPr>
          <a:lstStyle/>
          <a:p>
            <a:pPr lvl="0"/>
            <a:r>
              <a:rPr lang="en-US" dirty="0" smtClean="0"/>
              <a:t>Gully reclamation</a:t>
            </a:r>
          </a:p>
          <a:p>
            <a:pPr lvl="0"/>
            <a:r>
              <a:rPr lang="en-US" dirty="0" smtClean="0"/>
              <a:t>River bank production</a:t>
            </a:r>
          </a:p>
          <a:p>
            <a:pPr lvl="0"/>
            <a:r>
              <a:rPr lang="en-US" dirty="0" smtClean="0"/>
              <a:t>Rain water harvesting technologies</a:t>
            </a:r>
          </a:p>
          <a:p>
            <a:pPr lvl="0"/>
            <a:r>
              <a:rPr lang="en-US" dirty="0" smtClean="0"/>
              <a:t>Swale construction</a:t>
            </a:r>
          </a:p>
          <a:p>
            <a:pPr lvl="0"/>
            <a:r>
              <a:rPr lang="en-US" dirty="0" smtClean="0"/>
              <a:t>Infiltration pits</a:t>
            </a:r>
          </a:p>
          <a:p>
            <a:pPr lvl="0"/>
            <a:r>
              <a:rPr lang="en-US" dirty="0" smtClean="0"/>
              <a:t>Storage tanks (above and underground)</a:t>
            </a:r>
          </a:p>
          <a:p>
            <a:pPr lvl="0"/>
            <a:r>
              <a:rPr lang="en-US" dirty="0" smtClean="0"/>
              <a:t>Earth dam construction</a:t>
            </a:r>
          </a:p>
          <a:p>
            <a:endParaRPr lang="en-US" dirty="0"/>
          </a:p>
        </p:txBody>
      </p:sp>
    </p:spTree>
    <p:extLst>
      <p:ext uri="{BB962C8B-B14F-4D97-AF65-F5344CB8AC3E}">
        <p14:creationId xmlns:p14="http://schemas.microsoft.com/office/powerpoint/2010/main" val="2399963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Dowa Agriculture Sector </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70000" lnSpcReduction="20000"/>
          </a:bodyPr>
          <a:lstStyle/>
          <a:p>
            <a:pPr marL="0" lvl="0" indent="0">
              <a:buNone/>
            </a:pPr>
            <a:r>
              <a:rPr lang="en-US" b="1" dirty="0" smtClean="0"/>
              <a:t>Mandate       </a:t>
            </a:r>
            <a:endParaRPr lang="en-US" dirty="0"/>
          </a:p>
          <a:p>
            <a:r>
              <a:rPr lang="en-US" dirty="0"/>
              <a:t>The sector exists to provide agricultural and extension services to farming households within the council for them to be food secure and economically empowered. </a:t>
            </a:r>
          </a:p>
          <a:p>
            <a:pPr marL="0" lvl="0" indent="0">
              <a:buNone/>
            </a:pPr>
            <a:r>
              <a:rPr lang="en-US" b="1" dirty="0"/>
              <a:t>Vision     </a:t>
            </a:r>
            <a:endParaRPr lang="en-US" dirty="0"/>
          </a:p>
          <a:p>
            <a:r>
              <a:rPr lang="en-US" dirty="0"/>
              <a:t>To have food secure households with sustainable agricultural </a:t>
            </a:r>
            <a:r>
              <a:rPr lang="en-US" dirty="0" smtClean="0"/>
              <a:t>livelihoods</a:t>
            </a:r>
            <a:r>
              <a:rPr lang="en-US" dirty="0"/>
              <a:t> </a:t>
            </a:r>
          </a:p>
          <a:p>
            <a:pPr marL="0" lvl="0" indent="0">
              <a:buNone/>
            </a:pPr>
            <a:r>
              <a:rPr lang="en-US" b="1" dirty="0"/>
              <a:t>Mission   </a:t>
            </a:r>
            <a:endParaRPr lang="en-US" dirty="0"/>
          </a:p>
          <a:p>
            <a:r>
              <a:rPr lang="en-US" dirty="0"/>
              <a:t>To promote recommended and sustainable agriculture technologies to the community in collaboration with relevant stakeholders  </a:t>
            </a:r>
          </a:p>
          <a:p>
            <a:pPr marL="0" lvl="0" indent="0">
              <a:buNone/>
            </a:pPr>
            <a:r>
              <a:rPr lang="en-US" b="1" dirty="0"/>
              <a:t>Values  </a:t>
            </a:r>
            <a:endParaRPr lang="en-US" dirty="0"/>
          </a:p>
          <a:p>
            <a:pPr lvl="0"/>
            <a:r>
              <a:rPr lang="en-US" dirty="0"/>
              <a:t>Teamwork </a:t>
            </a:r>
          </a:p>
          <a:p>
            <a:pPr lvl="0"/>
            <a:r>
              <a:rPr lang="en-US" dirty="0"/>
              <a:t>Accountable and Transparent </a:t>
            </a:r>
          </a:p>
          <a:p>
            <a:pPr lvl="0"/>
            <a:r>
              <a:rPr lang="en-US" dirty="0"/>
              <a:t>Effective and efficient </a:t>
            </a:r>
          </a:p>
          <a:p>
            <a:pPr lvl="0"/>
            <a:r>
              <a:rPr lang="en-US" dirty="0"/>
              <a:t>Responsive and Ethical</a:t>
            </a:r>
          </a:p>
          <a:p>
            <a:pPr marL="0" indent="0">
              <a:buNone/>
            </a:pPr>
            <a:endParaRPr lang="en-US" dirty="0"/>
          </a:p>
        </p:txBody>
      </p:sp>
    </p:spTree>
    <p:extLst>
      <p:ext uri="{BB962C8B-B14F-4D97-AF65-F5344CB8AC3E}">
        <p14:creationId xmlns:p14="http://schemas.microsoft.com/office/powerpoint/2010/main" val="217902487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TotalTime>
  <Words>1302</Words>
  <Application>Microsoft Office PowerPoint</Application>
  <PresentationFormat>Widescreen</PresentationFormat>
  <Paragraphs>133</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Calibri</vt:lpstr>
      <vt:lpstr>Calibri Light</vt:lpstr>
      <vt:lpstr>Times New Roman</vt:lpstr>
      <vt:lpstr>Wingdings</vt:lpstr>
      <vt:lpstr>Retrospect</vt:lpstr>
      <vt:lpstr>Revenue Collection Concept</vt:lpstr>
      <vt:lpstr>Introduction </vt:lpstr>
      <vt:lpstr>Introduction cont’d </vt:lpstr>
      <vt:lpstr>Agriculture Sector Programs </vt:lpstr>
      <vt:lpstr>Agriculture Sector Programs</vt:lpstr>
      <vt:lpstr>Agriculture Sector Programs</vt:lpstr>
      <vt:lpstr>Agriculture Sector Programs</vt:lpstr>
      <vt:lpstr>Agriculture Sector Programs</vt:lpstr>
      <vt:lpstr>Dowa Agriculture Sector  </vt:lpstr>
      <vt:lpstr>Problems Faced/Encountered by Agriculture Sector </vt:lpstr>
      <vt:lpstr>Resolutions/Strategies to encountered problems </vt:lpstr>
      <vt:lpstr>Justification of the Concept  </vt:lpstr>
      <vt:lpstr>Objective of the concept </vt:lpstr>
      <vt:lpstr>Benefits of the concept </vt:lpstr>
      <vt:lpstr>Registration Fee </vt:lpstr>
      <vt:lpstr>Implementation of Activities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JOANNA</dc:creator>
  <cp:lastModifiedBy>Microsoft</cp:lastModifiedBy>
  <cp:revision>18</cp:revision>
  <dcterms:created xsi:type="dcterms:W3CDTF">2024-03-13T06:49:24Z</dcterms:created>
  <dcterms:modified xsi:type="dcterms:W3CDTF">2024-03-18T10:44:11Z</dcterms:modified>
</cp:coreProperties>
</file>