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6"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80"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10/4/2017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10/4/2017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918245"/>
            <a:ext cx="8643154" cy="1887950"/>
          </a:xfrm>
        </p:spPr>
        <p:txBody>
          <a:bodyPr>
            <a:normAutofit/>
          </a:bodyPr>
          <a:lstStyle/>
          <a:p>
            <a:r>
              <a:rPr lang="en-US" b="1" dirty="0"/>
              <a:t>    </a:t>
            </a:r>
            <a:r>
              <a:rPr lang="en-US" sz="4000" b="1" dirty="0">
                <a:solidFill>
                  <a:srgbClr val="0070C0"/>
                </a:solidFill>
              </a:rPr>
              <a:t>MONITORING &amp; evaluation</a:t>
            </a:r>
            <a:br>
              <a:rPr lang="en-US" dirty="0"/>
            </a:br>
            <a:endParaRPr lang="en-US" dirty="0"/>
          </a:p>
        </p:txBody>
      </p:sp>
      <p:sp>
        <p:nvSpPr>
          <p:cNvPr id="3" name="Subtitle 2"/>
          <p:cNvSpPr>
            <a:spLocks noGrp="1"/>
          </p:cNvSpPr>
          <p:nvPr>
            <p:ph type="body" idx="1"/>
          </p:nvPr>
        </p:nvSpPr>
        <p:spPr>
          <a:xfrm>
            <a:off x="1454239" y="3806195"/>
            <a:ext cx="8630446" cy="2318158"/>
          </a:xfrm>
        </p:spPr>
        <p:txBody>
          <a:bodyPr>
            <a:normAutofit/>
          </a:bodyPr>
          <a:lstStyle/>
          <a:p>
            <a:endParaRPr lang="en-US" sz="4000" b="1" i="1" dirty="0"/>
          </a:p>
          <a:p>
            <a:endParaRPr lang="en-US" sz="4000" dirty="0"/>
          </a:p>
          <a:p>
            <a:endParaRPr lang="en-US" dirty="0"/>
          </a:p>
        </p:txBody>
      </p:sp>
    </p:spTree>
    <p:extLst>
      <p:ext uri="{BB962C8B-B14F-4D97-AF65-F5344CB8AC3E}">
        <p14:creationId xmlns:p14="http://schemas.microsoft.com/office/powerpoint/2010/main" val="90565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363" y="489099"/>
            <a:ext cx="11398102" cy="6955750"/>
          </a:xfrm>
          <a:prstGeom prst="rect">
            <a:avLst/>
          </a:prstGeom>
        </p:spPr>
        <p:txBody>
          <a:bodyPr wrap="square">
            <a:spAutoFit/>
          </a:bodyPr>
          <a:lstStyle/>
          <a:p>
            <a:pPr algn="just">
              <a:lnSpc>
                <a:spcPct val="150000"/>
              </a:lnSpc>
            </a:pPr>
            <a:r>
              <a:rPr lang="en-US" sz="3200" b="1" dirty="0">
                <a:solidFill>
                  <a:srgbClr val="0070C0"/>
                </a:solidFill>
                <a:latin typeface="Century Gothic" panose="020B0502020202020204" pitchFamily="34" charset="0"/>
                <a:ea typeface="Times New Roman" panose="02020603050405020304" pitchFamily="18" charset="0"/>
              </a:rPr>
              <a:t>Steps to follow when undertaking M&amp;E</a:t>
            </a:r>
          </a:p>
          <a:p>
            <a:pPr algn="just">
              <a:lnSpc>
                <a:spcPct val="150000"/>
              </a:lnSpc>
            </a:pPr>
            <a:r>
              <a:rPr lang="en-US" sz="2800" b="1" dirty="0">
                <a:solidFill>
                  <a:srgbClr val="FF0000"/>
                </a:solidFill>
                <a:latin typeface="Century Gothic" panose="020B0502020202020204" pitchFamily="34" charset="0"/>
              </a:rPr>
              <a:t>1. Be focused on what to Monitor &amp; Evaluate - Checklist</a:t>
            </a:r>
            <a:endParaRPr lang="en-US" sz="2800" dirty="0">
              <a:solidFill>
                <a:srgbClr val="FF0000"/>
              </a:solidFill>
              <a:latin typeface="Century Gothic" panose="020B0502020202020204" pitchFamily="34" charset="0"/>
            </a:endParaRPr>
          </a:p>
          <a:p>
            <a:pPr algn="just">
              <a:lnSpc>
                <a:spcPct val="150000"/>
              </a:lnSpc>
            </a:pPr>
            <a:r>
              <a:rPr lang="en-US" sz="2800" b="1" dirty="0">
                <a:solidFill>
                  <a:srgbClr val="FF0000"/>
                </a:solidFill>
                <a:latin typeface="Century Gothic" panose="020B0502020202020204" pitchFamily="34" charset="0"/>
              </a:rPr>
              <a:t>2. Agreeing some guiding principles</a:t>
            </a:r>
          </a:p>
          <a:p>
            <a:pPr algn="just">
              <a:lnSpc>
                <a:spcPct val="150000"/>
              </a:lnSpc>
            </a:pPr>
            <a:r>
              <a:rPr lang="en-US" sz="2800" dirty="0">
                <a:latin typeface="Century Gothic" panose="020B0502020202020204" pitchFamily="34" charset="0"/>
              </a:rPr>
              <a:t>It is useful to develop some guiding principles to ensure that your M&amp;E is relevant, useful, timely and credible. Some examples might include making sure the M&amp;E and/or information you collect is:</a:t>
            </a:r>
          </a:p>
          <a:p>
            <a:pPr marL="457200" indent="-457200" algn="just">
              <a:buFont typeface="Wingdings" panose="05000000000000000000" pitchFamily="2" charset="2"/>
              <a:buChar char="§"/>
            </a:pPr>
            <a:r>
              <a:rPr lang="en-US" b="1" dirty="0">
                <a:latin typeface="Century Gothic" panose="020B0502020202020204" pitchFamily="34" charset="0"/>
              </a:rPr>
              <a:t> </a:t>
            </a:r>
            <a:r>
              <a:rPr lang="en-US" sz="2800" b="1" dirty="0">
                <a:solidFill>
                  <a:srgbClr val="0070C0"/>
                </a:solidFill>
                <a:latin typeface="Century Gothic" panose="020B0502020202020204" pitchFamily="34" charset="0"/>
              </a:rPr>
              <a:t>focused and feasible </a:t>
            </a:r>
            <a:r>
              <a:rPr lang="en-US" sz="2800" dirty="0">
                <a:latin typeface="Century Gothic" panose="020B0502020202020204" pitchFamily="34" charset="0"/>
              </a:rPr>
              <a:t>in relation to your available resources so that it supports rather than diverts resources from action</a:t>
            </a:r>
          </a:p>
          <a:p>
            <a:pPr algn="just">
              <a:lnSpc>
                <a:spcPct val="150000"/>
              </a:lnSpc>
            </a:pPr>
            <a:endParaRPr lang="en-US" sz="2800" dirty="0">
              <a:solidFill>
                <a:srgbClr val="FF0000"/>
              </a:solidFill>
              <a:latin typeface="Century Gothic" panose="020B0502020202020204" pitchFamily="34" charset="0"/>
            </a:endParaRPr>
          </a:p>
          <a:p>
            <a:pPr algn="just">
              <a:lnSpc>
                <a:spcPct val="150000"/>
              </a:lnSpc>
            </a:pP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908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712" y="0"/>
            <a:ext cx="11695814" cy="6555641"/>
          </a:xfrm>
          <a:prstGeom prst="rect">
            <a:avLst/>
          </a:prstGeom>
        </p:spPr>
        <p:txBody>
          <a:bodyPr wrap="square">
            <a:spAutoFit/>
          </a:bodyPr>
          <a:lstStyle/>
          <a:p>
            <a:pPr algn="just">
              <a:lnSpc>
                <a:spcPct val="150000"/>
              </a:lnSpc>
            </a:pPr>
            <a:r>
              <a:rPr lang="en-US" dirty="0"/>
              <a:t>i</a:t>
            </a:r>
            <a:r>
              <a:rPr lang="en-US" sz="2800" dirty="0">
                <a:latin typeface="Century Gothic" panose="020B0502020202020204" pitchFamily="34" charset="0"/>
              </a:rPr>
              <a:t>.e. make sure you focus information collection on what you </a:t>
            </a:r>
            <a:r>
              <a:rPr lang="en-US" sz="2800" b="1" dirty="0">
                <a:latin typeface="Century Gothic" panose="020B0502020202020204" pitchFamily="34" charset="0"/>
              </a:rPr>
              <a:t>‘need to know</a:t>
            </a:r>
            <a:r>
              <a:rPr lang="en-US" sz="2800" dirty="0">
                <a:latin typeface="Century Gothic" panose="020B0502020202020204" pitchFamily="34" charset="0"/>
              </a:rPr>
              <a:t>’, not on what would be </a:t>
            </a:r>
            <a:r>
              <a:rPr lang="en-US" sz="2800" b="1" dirty="0">
                <a:latin typeface="Century Gothic" panose="020B0502020202020204" pitchFamily="34" charset="0"/>
              </a:rPr>
              <a:t>‘nice to know</a:t>
            </a:r>
            <a:r>
              <a:rPr lang="en-US" sz="2800" dirty="0">
                <a:latin typeface="Century Gothic" panose="020B0502020202020204" pitchFamily="34" charset="0"/>
              </a:rPr>
              <a:t>’; </a:t>
            </a:r>
          </a:p>
          <a:p>
            <a:pPr algn="just">
              <a:lnSpc>
                <a:spcPct val="150000"/>
              </a:lnSpc>
            </a:pPr>
            <a:endParaRPr lang="en-US" sz="2800" dirty="0">
              <a:latin typeface="Century Gothic" panose="020B0502020202020204" pitchFamily="34" charset="0"/>
            </a:endParaRPr>
          </a:p>
          <a:p>
            <a:pPr marL="457200" indent="-457200">
              <a:buFont typeface="Wingdings" panose="05000000000000000000" pitchFamily="2" charset="2"/>
              <a:buChar char="§"/>
            </a:pPr>
            <a:r>
              <a:rPr lang="en-US" sz="2800" b="1" dirty="0">
                <a:solidFill>
                  <a:srgbClr val="0070C0"/>
                </a:solidFill>
                <a:latin typeface="Century Gothic" panose="020B0502020202020204" pitchFamily="34" charset="0"/>
              </a:rPr>
              <a:t>useful and timely </a:t>
            </a:r>
            <a:r>
              <a:rPr lang="en-US" sz="2800" dirty="0">
                <a:latin typeface="Century Gothic" panose="020B0502020202020204" pitchFamily="34" charset="0"/>
              </a:rPr>
              <a:t>information to improve group learning, group decision making, and project design;</a:t>
            </a:r>
          </a:p>
          <a:p>
            <a:endParaRPr lang="en-US" sz="2800" dirty="0">
              <a:latin typeface="Century Gothic" panose="020B0502020202020204" pitchFamily="34" charset="0"/>
            </a:endParaRPr>
          </a:p>
          <a:p>
            <a:pPr marL="457200" indent="-457200">
              <a:buFont typeface="Wingdings" panose="05000000000000000000" pitchFamily="2" charset="2"/>
              <a:buChar char="§"/>
            </a:pPr>
            <a:r>
              <a:rPr lang="en-US" sz="2800" b="1" dirty="0">
                <a:solidFill>
                  <a:srgbClr val="0070C0"/>
                </a:solidFill>
                <a:latin typeface="Century Gothic" panose="020B0502020202020204" pitchFamily="34" charset="0"/>
              </a:rPr>
              <a:t>useable</a:t>
            </a:r>
            <a:r>
              <a:rPr lang="en-US" sz="2800" b="1" dirty="0">
                <a:latin typeface="Century Gothic" panose="020B0502020202020204" pitchFamily="34" charset="0"/>
              </a:rPr>
              <a:t> </a:t>
            </a:r>
            <a:r>
              <a:rPr lang="en-US" sz="2800" dirty="0">
                <a:latin typeface="Century Gothic" panose="020B0502020202020204" pitchFamily="34" charset="0"/>
              </a:rPr>
              <a:t>by, and/or comparable to, data collected by other stakeholders so it contributes to the wider evidence base;</a:t>
            </a:r>
          </a:p>
          <a:p>
            <a:pPr marL="457200" indent="-457200">
              <a:buFont typeface="Wingdings" panose="05000000000000000000" pitchFamily="2" charset="2"/>
              <a:buChar char="§"/>
            </a:pPr>
            <a:endParaRPr lang="en-US" sz="2800" dirty="0">
              <a:latin typeface="Century Gothic" panose="020B0502020202020204" pitchFamily="34" charset="0"/>
            </a:endParaRPr>
          </a:p>
          <a:p>
            <a:pPr marL="457200" indent="-457200" algn="just">
              <a:lnSpc>
                <a:spcPct val="150000"/>
              </a:lnSpc>
              <a:buFont typeface="Wingdings" panose="05000000000000000000" pitchFamily="2" charset="2"/>
              <a:buChar char="§"/>
            </a:pPr>
            <a:r>
              <a:rPr lang="en-US" sz="2800" b="1" dirty="0">
                <a:solidFill>
                  <a:srgbClr val="0070C0"/>
                </a:solidFill>
                <a:latin typeface="Century Gothic" panose="020B0502020202020204" pitchFamily="34" charset="0"/>
              </a:rPr>
              <a:t>credible, valid and reliable </a:t>
            </a:r>
            <a:r>
              <a:rPr lang="en-US" sz="2800" dirty="0">
                <a:latin typeface="Century Gothic" panose="020B0502020202020204" pitchFamily="34" charset="0"/>
              </a:rPr>
              <a:t>to the extent possible within your available resources</a:t>
            </a:r>
            <a:r>
              <a:rPr lang="en-US" dirty="0"/>
              <a:t>;</a:t>
            </a:r>
          </a:p>
          <a:p>
            <a:pPr marL="457200" indent="-457200" algn="just">
              <a:lnSpc>
                <a:spcPct val="150000"/>
              </a:lnSpc>
              <a:buFont typeface="Wingdings" panose="05000000000000000000" pitchFamily="2" charset="2"/>
              <a:buChar char="§"/>
            </a:pPr>
            <a:endParaRPr lang="en-US" sz="2800" dirty="0">
              <a:latin typeface="Century Gothic" panose="020B0502020202020204" pitchFamily="34" charset="0"/>
            </a:endParaRPr>
          </a:p>
        </p:txBody>
      </p:sp>
    </p:spTree>
    <p:extLst>
      <p:ext uri="{BB962C8B-B14F-4D97-AF65-F5344CB8AC3E}">
        <p14:creationId xmlns:p14="http://schemas.microsoft.com/office/powerpoint/2010/main" val="120791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15" y="212651"/>
            <a:ext cx="11717079" cy="2677656"/>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2800" b="1" dirty="0">
                <a:solidFill>
                  <a:srgbClr val="0070C0"/>
                </a:solidFill>
                <a:latin typeface="Century Gothic" panose="020B0502020202020204" pitchFamily="34" charset="0"/>
                <a:ea typeface="Calibri" panose="020F0502020204030204" pitchFamily="34" charset="0"/>
                <a:cs typeface="Calibri-Bold"/>
              </a:rPr>
              <a:t>sensitive</a:t>
            </a:r>
            <a:r>
              <a:rPr lang="en-US" sz="2800" b="1" dirty="0">
                <a:solidFill>
                  <a:srgbClr val="FF0000"/>
                </a:solidFill>
                <a:latin typeface="Century Gothic" panose="020B0502020202020204" pitchFamily="34" charset="0"/>
                <a:ea typeface="Calibri" panose="020F0502020204030204" pitchFamily="34" charset="0"/>
                <a:cs typeface="Calibri-Bold"/>
              </a:rPr>
              <a:t> </a:t>
            </a: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to unequal power relations when you collect information (i.e. ensure that you listen to people who might be marginalized in the community or do not have a strong voice);</a:t>
            </a:r>
          </a:p>
          <a:p>
            <a:pPr marL="285750" indent="-285750" algn="just">
              <a:lnSpc>
                <a:spcPct val="150000"/>
              </a:lnSpc>
              <a:buFont typeface="Wingdings" panose="05000000000000000000" pitchFamily="2" charset="2"/>
              <a:buChar char="§"/>
            </a:pPr>
            <a:r>
              <a:rPr lang="en-US" sz="2800" b="1" dirty="0">
                <a:solidFill>
                  <a:srgbClr val="0070C0"/>
                </a:solidFill>
                <a:latin typeface="Century Gothic" panose="020B0502020202020204" pitchFamily="34" charset="0"/>
              </a:rPr>
              <a:t>ethical</a:t>
            </a:r>
            <a:r>
              <a:rPr lang="en-US" sz="2800" b="1" dirty="0">
                <a:latin typeface="Century Gothic" panose="020B0502020202020204" pitchFamily="34" charset="0"/>
              </a:rPr>
              <a:t> </a:t>
            </a:r>
            <a:r>
              <a:rPr lang="en-US" sz="2800" dirty="0">
                <a:latin typeface="Century Gothic" panose="020B0502020202020204" pitchFamily="34" charset="0"/>
              </a:rPr>
              <a:t>e.g. in relation to data consent and protection</a:t>
            </a:r>
            <a:endParaRPr lang="en-US" sz="28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09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098" y="0"/>
            <a:ext cx="11483162" cy="5909310"/>
          </a:xfrm>
          <a:prstGeom prst="rect">
            <a:avLst/>
          </a:prstGeom>
        </p:spPr>
        <p:txBody>
          <a:bodyPr wrap="square">
            <a:spAutoFit/>
          </a:bodyPr>
          <a:lstStyle/>
          <a:p>
            <a:pPr algn="just">
              <a:lnSpc>
                <a:spcPct val="150000"/>
              </a:lnSpc>
            </a:pPr>
            <a:r>
              <a:rPr lang="en-US" sz="2800" b="1" dirty="0">
                <a:solidFill>
                  <a:srgbClr val="FF0000"/>
                </a:solidFill>
                <a:latin typeface="Century Gothic" panose="020B0502020202020204" pitchFamily="34" charset="0"/>
                <a:ea typeface="Calibri" panose="020F0502020204030204" pitchFamily="34" charset="0"/>
                <a:cs typeface="Calibri" panose="020F0502020204030204" pitchFamily="34" charset="0"/>
              </a:rPr>
              <a:t>3. Deciding which programmes/projects you need to monitor</a:t>
            </a:r>
          </a:p>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It is important to decide and priotise the programmes or projects you will monitor as it is unlikely you will have the resources to monitor all your interventions at the same time. So, you will need to think about which programmes or projects you want to assess; over what time period; and whether it is an on-going activity which requires monitoring or a completed activity which requires evaluation.</a:t>
            </a:r>
          </a:p>
          <a:p>
            <a:pPr marL="457200" indent="-457200" algn="just">
              <a:lnSpc>
                <a:spcPct val="150000"/>
              </a:lnSpc>
              <a:buFont typeface="Wingdings" panose="05000000000000000000" pitchFamily="2" charset="2"/>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50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51" y="382773"/>
            <a:ext cx="11376838" cy="5262979"/>
          </a:xfrm>
          <a:prstGeom prst="rect">
            <a:avLst/>
          </a:prstGeom>
        </p:spPr>
        <p:txBody>
          <a:bodyPr wrap="square">
            <a:spAutoFit/>
          </a:bodyPr>
          <a:lstStyle/>
          <a:p>
            <a:pPr algn="just">
              <a:lnSpc>
                <a:spcPct val="150000"/>
              </a:lnSpc>
            </a:pPr>
            <a:r>
              <a:rPr lang="en-US" sz="2800" b="1" dirty="0">
                <a:solidFill>
                  <a:srgbClr val="FF0000"/>
                </a:solidFill>
                <a:latin typeface="Century Gothic" panose="020B0502020202020204" pitchFamily="34" charset="0"/>
                <a:ea typeface="Calibri" panose="020F0502020204030204" pitchFamily="34" charset="0"/>
                <a:cs typeface="Calibri" panose="020F0502020204030204" pitchFamily="34" charset="0"/>
              </a:rPr>
              <a:t>4. Deciding who to involve in the different stages of your M&amp;E</a:t>
            </a:r>
          </a:p>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To ensure M &amp; E is relevant to your stakeholders it is important that you consider their information needs, as well as your own. You will therefore need to identify the key internal and external stakeholders, and decide how to involve them in the design, implementation, analysis and/or communication of findings;</a:t>
            </a:r>
          </a:p>
          <a:p>
            <a:pPr marL="457200" indent="-457200" algn="just">
              <a:lnSpc>
                <a:spcPct val="150000"/>
              </a:lnSpc>
              <a:buFont typeface="Wingdings" panose="05000000000000000000" pitchFamily="2" charset="2"/>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59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711" y="0"/>
            <a:ext cx="11717079" cy="4616648"/>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Examples of people you might want to include are (a) people directly involved in your projects (b) stakeholders in your wider community (geographic or community of interest) such as specific groups of residents, specific networks, community groups, the wider movement and/or (c) external stakeholders e.g. funders, local and national policy makers. It might also be possible to work in partnership with University departments.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624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51" y="212651"/>
            <a:ext cx="11653284" cy="7201972"/>
          </a:xfrm>
          <a:prstGeom prst="rect">
            <a:avLst/>
          </a:prstGeom>
        </p:spPr>
        <p:txBody>
          <a:bodyPr wrap="square">
            <a:spAutoFit/>
          </a:bodyPr>
          <a:lstStyle/>
          <a:p>
            <a:pPr algn="just">
              <a:lnSpc>
                <a:spcPct val="150000"/>
              </a:lnSpc>
            </a:pPr>
            <a:r>
              <a:rPr lang="en-US" sz="2800" b="1" dirty="0">
                <a:solidFill>
                  <a:srgbClr val="FF0000"/>
                </a:solidFill>
                <a:latin typeface="Century Gothic" panose="020B0502020202020204" pitchFamily="34" charset="0"/>
                <a:ea typeface="Calibri" panose="020F0502020204030204" pitchFamily="34" charset="0"/>
                <a:cs typeface="Calibri" panose="020F0502020204030204" pitchFamily="34" charset="0"/>
              </a:rPr>
              <a:t>5. Deciding the key issues and questions you will want to investigate</a:t>
            </a:r>
          </a:p>
          <a:p>
            <a:r>
              <a:rPr lang="en-US" sz="2800" dirty="0">
                <a:latin typeface="Century Gothic" panose="020B0502020202020204" pitchFamily="34" charset="0"/>
              </a:rPr>
              <a:t>The next key step is to identify the issues and questions you wish to learn about, and hence monitor.</a:t>
            </a:r>
          </a:p>
          <a:p>
            <a:r>
              <a:rPr lang="en-US" sz="2800" dirty="0">
                <a:latin typeface="Century Gothic" panose="020B0502020202020204" pitchFamily="34" charset="0"/>
              </a:rPr>
              <a:t>These often include:</a:t>
            </a:r>
          </a:p>
          <a:p>
            <a:endParaRPr lang="en-US" sz="2800" dirty="0">
              <a:latin typeface="Century Gothic" panose="020B0502020202020204" pitchFamily="34" charset="0"/>
            </a:endParaRPr>
          </a:p>
          <a:p>
            <a:r>
              <a:rPr lang="en-US" sz="2800" b="1" dirty="0">
                <a:solidFill>
                  <a:srgbClr val="0070C0"/>
                </a:solidFill>
                <a:latin typeface="Century Gothic" panose="020B0502020202020204" pitchFamily="34" charset="0"/>
              </a:rPr>
              <a:t>Issues and questions internal to your group</a:t>
            </a:r>
            <a:endParaRPr lang="en-US" sz="2800" dirty="0">
              <a:solidFill>
                <a:srgbClr val="0070C0"/>
              </a:solidFill>
              <a:latin typeface="Century Gothic" panose="020B0502020202020204" pitchFamily="34" charset="0"/>
            </a:endParaRPr>
          </a:p>
          <a:p>
            <a:pPr marL="457200" indent="-457200" algn="just">
              <a:buFont typeface="Wingdings" panose="05000000000000000000" pitchFamily="2" charset="2"/>
              <a:buChar char="§"/>
            </a:pPr>
            <a:r>
              <a:rPr lang="en-US" sz="2800" b="1" dirty="0">
                <a:latin typeface="Century Gothic" panose="020B0502020202020204" pitchFamily="34" charset="0"/>
              </a:rPr>
              <a:t>Organizational capacity/group processes </a:t>
            </a:r>
            <a:r>
              <a:rPr lang="en-US" sz="2800" dirty="0">
                <a:latin typeface="Century Gothic" panose="020B0502020202020204" pitchFamily="34" charset="0"/>
              </a:rPr>
              <a:t>– how well are you     working together in relation to the following?</a:t>
            </a:r>
          </a:p>
          <a:p>
            <a:pPr algn="just"/>
            <a:r>
              <a:rPr lang="en-US" sz="2800" dirty="0">
                <a:latin typeface="Century Gothic" panose="020B0502020202020204" pitchFamily="34" charset="0"/>
              </a:rPr>
              <a:t>- needed resources (human, financial, technical)</a:t>
            </a:r>
          </a:p>
          <a:p>
            <a:pPr algn="just"/>
            <a:r>
              <a:rPr lang="en-US" sz="2800" dirty="0">
                <a:latin typeface="Century Gothic" panose="020B0502020202020204" pitchFamily="34" charset="0"/>
              </a:rPr>
              <a:t>- leadership and vision</a:t>
            </a:r>
          </a:p>
          <a:p>
            <a:endParaRPr lang="en-US" sz="2800" dirty="0">
              <a:latin typeface="Century Gothic" panose="020B0502020202020204" pitchFamily="34" charset="0"/>
            </a:endParaRPr>
          </a:p>
          <a:p>
            <a:pPr marL="457200" indent="-457200">
              <a:buFontTx/>
              <a:buChar char="-"/>
            </a:pPr>
            <a:endParaRPr lang="en-US" sz="2800" dirty="0">
              <a:latin typeface="Century Gothic" panose="020B0502020202020204" pitchFamily="34" charset="0"/>
            </a:endParaRPr>
          </a:p>
          <a:p>
            <a:endParaRPr lang="en-US" sz="2800" dirty="0">
              <a:latin typeface="Century Gothic" panose="020B0502020202020204" pitchFamily="34" charset="0"/>
            </a:endParaRPr>
          </a:p>
          <a:p>
            <a:pPr algn="just">
              <a:lnSpc>
                <a:spcPct val="150000"/>
              </a:lnSpc>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00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56" y="191386"/>
            <a:ext cx="12043144" cy="5616922"/>
          </a:xfrm>
          <a:prstGeom prst="rect">
            <a:avLst/>
          </a:prstGeom>
        </p:spPr>
        <p:txBody>
          <a:bodyPr wrap="square">
            <a:spAutoFit/>
          </a:bodyPr>
          <a:lstStyle/>
          <a:p>
            <a:pPr algn="just">
              <a:lnSpc>
                <a:spcPct val="150000"/>
              </a:lnSpc>
            </a:pP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 management (e.g. clarity about aims, objectives, roles &amp; responsibility; adaptability)</a:t>
            </a:r>
            <a:endParaRPr lang="en-US" sz="2800" dirty="0">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50000"/>
              </a:lnSpc>
            </a:pP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 cost effectiveness</a:t>
            </a:r>
            <a:endParaRPr lang="en-US" sz="2800" dirty="0">
              <a:latin typeface="Century Gothic" panose="020B0502020202020204" pitchFamily="34" charset="0"/>
              <a:ea typeface="Calibri" panose="020F0502020204030204" pitchFamily="34" charset="0"/>
              <a:cs typeface="Times New Roman" panose="02020603050405020304" pitchFamily="18" charset="0"/>
            </a:endParaRPr>
          </a:p>
          <a:p>
            <a:pPr marL="457200" indent="-457200" algn="just">
              <a:lnSpc>
                <a:spcPct val="150000"/>
              </a:lnSpc>
              <a:buFontTx/>
              <a:buChar char="-"/>
            </a:pP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sustainability (e.g. finance and/or volunteer burn out</a:t>
            </a:r>
            <a:r>
              <a:rPr lang="en-US" dirty="0">
                <a:solidFill>
                  <a:srgbClr val="000000"/>
                </a:solidFill>
                <a:latin typeface="Century Gothic" panose="020B0502020202020204" pitchFamily="34" charset="0"/>
                <a:ea typeface="Calibri" panose="020F0502020204030204" pitchFamily="34" charset="0"/>
                <a:cs typeface="Calibri" panose="020F0502020204030204" pitchFamily="34" charset="0"/>
              </a:rPr>
              <a:t>)</a:t>
            </a:r>
          </a:p>
          <a:p>
            <a:pPr marL="457200" indent="-457200" algn="just">
              <a:lnSpc>
                <a:spcPct val="150000"/>
              </a:lnSpc>
              <a:buFontTx/>
              <a:buChar char="-"/>
            </a:pPr>
            <a:endParaRPr lang="en-US" dirty="0">
              <a:solidFill>
                <a:srgbClr val="000000"/>
              </a:solidFill>
              <a:latin typeface="Century Gothic" panose="020B050202020202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a:latin typeface="Century Gothic" panose="020B0502020202020204" pitchFamily="34" charset="0"/>
              </a:rPr>
              <a:t> </a:t>
            </a:r>
            <a:r>
              <a:rPr lang="en-US" sz="2800" b="1" dirty="0">
                <a:latin typeface="Century Gothic" panose="020B0502020202020204" pitchFamily="34" charset="0"/>
              </a:rPr>
              <a:t>Joint working </a:t>
            </a:r>
            <a:r>
              <a:rPr lang="en-US" sz="2800" dirty="0">
                <a:latin typeface="Century Gothic" panose="020B0502020202020204" pitchFamily="34" charset="0"/>
              </a:rPr>
              <a:t>– how well are you working with others, for example</a:t>
            </a:r>
          </a:p>
          <a:p>
            <a:r>
              <a:rPr lang="en-US" sz="2800" dirty="0">
                <a:latin typeface="Century Gothic" panose="020B0502020202020204" pitchFamily="34" charset="0"/>
              </a:rPr>
              <a:t>- in relation to partnerships, the wider movement, alliances, coalitions</a:t>
            </a:r>
          </a:p>
          <a:p>
            <a:r>
              <a:rPr lang="en-US" sz="2800" dirty="0">
                <a:latin typeface="Century Gothic" panose="020B0502020202020204" pitchFamily="34" charset="0"/>
              </a:rPr>
              <a:t>- disseminating or sharing good practice and techniques</a:t>
            </a:r>
          </a:p>
          <a:p>
            <a:endParaRPr lang="en-US" sz="2800" dirty="0">
              <a:latin typeface="Century Gothic" panose="020B0502020202020204" pitchFamily="34" charset="0"/>
            </a:endParaRPr>
          </a:p>
          <a:p>
            <a:pPr marL="285750" indent="-285750" algn="just">
              <a:lnSpc>
                <a:spcPct val="150000"/>
              </a:lnSpc>
              <a:buFontTx/>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223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977" y="255181"/>
            <a:ext cx="11610753" cy="7017306"/>
          </a:xfrm>
          <a:prstGeom prst="rect">
            <a:avLst/>
          </a:prstGeom>
        </p:spPr>
        <p:txBody>
          <a:bodyPr wrap="square">
            <a:spAutoFit/>
          </a:bodyPr>
          <a:lstStyle/>
          <a:p>
            <a:pPr algn="just">
              <a:lnSpc>
                <a:spcPct val="150000"/>
              </a:lnSpc>
            </a:pPr>
            <a:r>
              <a:rPr lang="en-US" sz="2800" b="1" dirty="0">
                <a:solidFill>
                  <a:srgbClr val="0070C0"/>
                </a:solidFill>
                <a:latin typeface="Century Gothic" panose="020B0502020202020204" pitchFamily="34" charset="0"/>
                <a:ea typeface="Calibri" panose="020F0502020204030204" pitchFamily="34" charset="0"/>
                <a:cs typeface="Calibri-Bold"/>
              </a:rPr>
              <a:t>Issues and questions external to your group</a:t>
            </a:r>
          </a:p>
          <a:p>
            <a:pPr marL="342900" indent="-342900" algn="just">
              <a:lnSpc>
                <a:spcPct val="150000"/>
              </a:lnSpc>
              <a:buFont typeface="Wingdings" panose="05000000000000000000" pitchFamily="2" charset="2"/>
              <a:buChar char="§"/>
            </a:pPr>
            <a:r>
              <a:rPr lang="en-US" sz="2800" b="1" dirty="0">
                <a:latin typeface="Century Gothic" panose="020B0502020202020204" pitchFamily="34" charset="0"/>
              </a:rPr>
              <a:t>Relevance/acceptability </a:t>
            </a:r>
            <a:r>
              <a:rPr lang="en-US" sz="2400" dirty="0">
                <a:latin typeface="Century Gothic" panose="020B0502020202020204" pitchFamily="34" charset="0"/>
              </a:rPr>
              <a:t>- how relevant are your projects to different demographic sections of the community?</a:t>
            </a:r>
          </a:p>
          <a:p>
            <a:pPr marL="342900" indent="-342900" algn="just">
              <a:lnSpc>
                <a:spcPct val="150000"/>
              </a:lnSpc>
              <a:buFont typeface="Wingdings" panose="05000000000000000000" pitchFamily="2" charset="2"/>
              <a:buChar char="§"/>
            </a:pPr>
            <a:r>
              <a:rPr lang="en-US" sz="2800" b="1" dirty="0">
                <a:latin typeface="Century Gothic" panose="020B0502020202020204" pitchFamily="34" charset="0"/>
              </a:rPr>
              <a:t> Effectiveness </a:t>
            </a:r>
            <a:r>
              <a:rPr lang="en-US" sz="2800" dirty="0">
                <a:latin typeface="Century Gothic" panose="020B0502020202020204" pitchFamily="34" charset="0"/>
              </a:rPr>
              <a:t>- are you achieving your objectives (e.g. in relation to attitudes &amp; values; behaviours; public support; community capacity/local resilience; the wider movement; improved policies &amp; increased democratic space)? What internal or external factors are facilitating/constraining progress?</a:t>
            </a:r>
          </a:p>
          <a:p>
            <a:pPr marL="342900" indent="-342900" algn="just">
              <a:lnSpc>
                <a:spcPct val="150000"/>
              </a:lnSpc>
              <a:buFont typeface="Wingdings" panose="05000000000000000000" pitchFamily="2" charset="2"/>
              <a:buChar char="§"/>
            </a:pPr>
            <a:endParaRPr lang="en-US" sz="2400" dirty="0">
              <a:latin typeface="Century Gothic" panose="020B0502020202020204" pitchFamily="34" charset="0"/>
            </a:endParaRPr>
          </a:p>
          <a:p>
            <a:pPr algn="just">
              <a:lnSpc>
                <a:spcPct val="150000"/>
              </a:lnSpc>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210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243" y="0"/>
            <a:ext cx="11851758" cy="4401205"/>
          </a:xfrm>
          <a:prstGeom prst="rect">
            <a:avLst/>
          </a:prstGeom>
        </p:spPr>
        <p:txBody>
          <a:bodyPr wrap="square">
            <a:spAutoFit/>
          </a:bodyPr>
          <a:lstStyle/>
          <a:p>
            <a:pPr marL="285750" indent="-285750">
              <a:buFont typeface="Wingdings" panose="05000000000000000000" pitchFamily="2" charset="2"/>
              <a:buChar char="§"/>
            </a:pPr>
            <a:r>
              <a:rPr lang="en-US" sz="2800" b="1" dirty="0">
                <a:solidFill>
                  <a:srgbClr val="000000"/>
                </a:solidFill>
                <a:latin typeface="Century Gothic" panose="020B0502020202020204" pitchFamily="34" charset="0"/>
                <a:ea typeface="Calibri" panose="020F0502020204030204" pitchFamily="34" charset="0"/>
                <a:cs typeface="Calibri" panose="020F0502020204030204" pitchFamily="34" charset="0"/>
              </a:rPr>
              <a:t>Impact </a:t>
            </a: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 what is your impact on people’s lives (e.g. in relation to the ultimate changes in people’s lives or environment as a result of our initiatives)?</a:t>
            </a:r>
          </a:p>
          <a:p>
            <a:pPr marL="285750" indent="-285750">
              <a:buFont typeface="Wingdings" panose="05000000000000000000" pitchFamily="2" charset="2"/>
              <a:buChar char="§"/>
            </a:pPr>
            <a:r>
              <a:rPr lang="en-US" sz="2800" b="1" dirty="0"/>
              <a:t> </a:t>
            </a:r>
            <a:r>
              <a:rPr lang="en-US" sz="2800" b="1" dirty="0">
                <a:latin typeface="Century Gothic" panose="020B0502020202020204" pitchFamily="34" charset="0"/>
              </a:rPr>
              <a:t>Contribution/attribution </a:t>
            </a:r>
            <a:r>
              <a:rPr lang="en-US" sz="2800" dirty="0">
                <a:latin typeface="Century Gothic" panose="020B0502020202020204" pitchFamily="34" charset="0"/>
              </a:rPr>
              <a:t>- what contribution have you made to outcomes and impacts (in relation to other factors/actors)?</a:t>
            </a:r>
          </a:p>
          <a:p>
            <a:endParaRPr lang="en-US" sz="2800" dirty="0">
              <a:latin typeface="Century Gothic" panose="020B0502020202020204" pitchFamily="34" charset="0"/>
            </a:endParaRPr>
          </a:p>
          <a:p>
            <a:pPr marL="457200" indent="-457200">
              <a:buFont typeface="Wingdings" panose="05000000000000000000" pitchFamily="2" charset="2"/>
              <a:buChar char="v"/>
            </a:pPr>
            <a:r>
              <a:rPr lang="en-US" sz="2800" dirty="0">
                <a:latin typeface="Century Gothic" panose="020B0502020202020204" pitchFamily="34" charset="0"/>
              </a:rPr>
              <a:t>You will need to decide whether or not to monitor or evaluate all of these questions or just some.</a:t>
            </a:r>
          </a:p>
          <a:p>
            <a:pPr marL="457200" indent="-457200">
              <a:buFont typeface="Wingdings" panose="05000000000000000000" pitchFamily="2" charset="2"/>
              <a:buChar char="v"/>
            </a:pPr>
            <a:r>
              <a:rPr lang="en-US" sz="2800" dirty="0">
                <a:latin typeface="Century Gothic" panose="020B0502020202020204" pitchFamily="34" charset="0"/>
              </a:rPr>
              <a:t>This is likely to require balancing information needs with available resources.</a:t>
            </a:r>
          </a:p>
        </p:txBody>
      </p:sp>
    </p:spTree>
    <p:extLst>
      <p:ext uri="{BB962C8B-B14F-4D97-AF65-F5344CB8AC3E}">
        <p14:creationId xmlns:p14="http://schemas.microsoft.com/office/powerpoint/2010/main" val="417406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16" y="276448"/>
            <a:ext cx="11958083" cy="6555641"/>
          </a:xfrm>
          <a:prstGeom prst="rect">
            <a:avLst/>
          </a:prstGeom>
        </p:spPr>
        <p:txBody>
          <a:bodyPr wrap="square">
            <a:spAutoFit/>
          </a:bodyPr>
          <a:lstStyle/>
          <a:p>
            <a:r>
              <a:rPr lang="en-US" sz="2800" b="1" dirty="0">
                <a:solidFill>
                  <a:srgbClr val="0070C0"/>
                </a:solidFill>
                <a:latin typeface="Century Gothic" panose="020B0502020202020204" pitchFamily="34" charset="0"/>
              </a:rPr>
              <a:t>MONITORING</a:t>
            </a:r>
          </a:p>
          <a:p>
            <a:pPr marL="457200" indent="-457200" algn="just">
              <a:buFont typeface="Wingdings" panose="05000000000000000000" pitchFamily="2" charset="2"/>
              <a:buChar char="§"/>
            </a:pPr>
            <a:r>
              <a:rPr lang="en-US" sz="2800" dirty="0">
                <a:latin typeface="Century Gothic" panose="020B0502020202020204" pitchFamily="34" charset="0"/>
              </a:rPr>
              <a:t> Is a regular systematic collection and analysis of information to track the progress of program implementation against pre-set targets and objectives. It aims to answer the question “did we deliver?”</a:t>
            </a:r>
          </a:p>
          <a:p>
            <a:pPr algn="just"/>
            <a:endParaRPr lang="en-US" sz="2800" dirty="0">
              <a:latin typeface="Century Gothic" panose="020B0502020202020204" pitchFamily="34" charset="0"/>
            </a:endParaRPr>
          </a:p>
          <a:p>
            <a:pPr marL="457200" indent="-457200" algn="just">
              <a:buFont typeface="Wingdings" panose="05000000000000000000" pitchFamily="2" charset="2"/>
              <a:buChar char="§"/>
            </a:pPr>
            <a:r>
              <a:rPr lang="en-US" sz="2800" dirty="0">
                <a:latin typeface="Century Gothic" panose="020B0502020202020204" pitchFamily="34" charset="0"/>
              </a:rPr>
              <a:t>Monitoring; Clarifies program objectives, Links activities and their resources to objectives, translates objectives into performance indicators and sets targets, Routinely collects data on these indicators, compares actual results with targets</a:t>
            </a:r>
          </a:p>
          <a:p>
            <a:pPr algn="just"/>
            <a:endParaRPr lang="en-US" sz="2800" dirty="0">
              <a:latin typeface="Century Gothic" panose="020B0502020202020204" pitchFamily="34" charset="0"/>
            </a:endParaRPr>
          </a:p>
          <a:p>
            <a:pPr marL="457200" indent="-457200" algn="just">
              <a:buFont typeface="Wingdings" panose="05000000000000000000" pitchFamily="2" charset="2"/>
              <a:buChar char="§"/>
            </a:pPr>
            <a:r>
              <a:rPr lang="en-US" sz="2800" dirty="0">
                <a:latin typeface="Century Gothic" panose="020B0502020202020204" pitchFamily="34" charset="0"/>
                <a:ea typeface="Times New Roman" panose="02020603050405020304" pitchFamily="18" charset="0"/>
              </a:rPr>
              <a:t>Reports progress to team members and alerts them to problems</a:t>
            </a:r>
          </a:p>
          <a:p>
            <a:pPr marL="457200" indent="-457200">
              <a:buFont typeface="Wingdings" panose="05000000000000000000" pitchFamily="2" charset="2"/>
              <a:buChar char="§"/>
            </a:pPr>
            <a:endParaRPr lang="en-US" sz="2800" dirty="0">
              <a:latin typeface="Century Gothic" panose="020B0502020202020204" pitchFamily="34" charset="0"/>
              <a:ea typeface="Times New Roman" panose="02020603050405020304" pitchFamily="18" charset="0"/>
            </a:endParaRPr>
          </a:p>
          <a:p>
            <a:pPr marL="457200" indent="-457200">
              <a:buFont typeface="Arial" panose="020B0604020202020204" pitchFamily="34" charset="0"/>
              <a:buChar char="•"/>
            </a:pPr>
            <a:endParaRPr lang="en-US" sz="2800" dirty="0"/>
          </a:p>
          <a:p>
            <a:endParaRPr lang="en-US" sz="2800" dirty="0"/>
          </a:p>
        </p:txBody>
      </p:sp>
    </p:spTree>
    <p:extLst>
      <p:ext uri="{BB962C8B-B14F-4D97-AF65-F5344CB8AC3E}">
        <p14:creationId xmlns:p14="http://schemas.microsoft.com/office/powerpoint/2010/main" val="1673586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40242"/>
            <a:ext cx="11929730" cy="4616648"/>
          </a:xfrm>
          <a:prstGeom prst="rect">
            <a:avLst/>
          </a:prstGeom>
        </p:spPr>
        <p:txBody>
          <a:bodyPr wrap="square">
            <a:spAutoFit/>
          </a:bodyPr>
          <a:lstStyle/>
          <a:p>
            <a:pPr algn="just">
              <a:lnSpc>
                <a:spcPct val="150000"/>
              </a:lnSpc>
            </a:pPr>
            <a:r>
              <a:rPr lang="en-US" sz="2800" b="1" dirty="0">
                <a:solidFill>
                  <a:srgbClr val="FF0000"/>
                </a:solidFill>
                <a:latin typeface="Century Gothic" panose="020B0502020202020204" pitchFamily="34" charset="0"/>
                <a:ea typeface="Calibri" panose="020F0502020204030204" pitchFamily="34" charset="0"/>
                <a:cs typeface="Calibri" panose="020F0502020204030204" pitchFamily="34" charset="0"/>
              </a:rPr>
              <a:t>6.Clarifying your aims, objectives, activities and pathways to change</a:t>
            </a:r>
          </a:p>
          <a:p>
            <a:pPr marL="285750" indent="-285750" algn="just">
              <a:lnSpc>
                <a:spcPct val="150000"/>
              </a:lnSpc>
              <a:buFont typeface="Wingdings" panose="05000000000000000000" pitchFamily="2" charset="2"/>
              <a:buChar char="§"/>
            </a:pPr>
            <a:r>
              <a:rPr lang="en-US" sz="2800" dirty="0">
                <a:latin typeface="Century Gothic" panose="020B0502020202020204" pitchFamily="34" charset="0"/>
              </a:rPr>
              <a:t>In order to assess progress, you need to know what you are trying to achieve and how: that is, your aims, objectives and planned activities and then plan the activities that you and other actors) will carry out to achieve them.</a:t>
            </a:r>
          </a:p>
          <a:p>
            <a:pPr algn="just">
              <a:lnSpc>
                <a:spcPct val="150000"/>
              </a:lnSpc>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37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447" y="212651"/>
            <a:ext cx="11717079" cy="7201972"/>
          </a:xfrm>
          <a:prstGeom prst="rect">
            <a:avLst/>
          </a:prstGeom>
        </p:spPr>
        <p:txBody>
          <a:bodyPr wrap="square">
            <a:spAutoFit/>
          </a:bodyPr>
          <a:lstStyle/>
          <a:p>
            <a:pPr algn="just">
              <a:lnSpc>
                <a:spcPct val="150000"/>
              </a:lnSpc>
            </a:pPr>
            <a:r>
              <a:rPr lang="en-US" sz="2800" b="1" dirty="0">
                <a:solidFill>
                  <a:srgbClr val="000000"/>
                </a:solidFill>
                <a:latin typeface="Century Gothic" panose="020B0502020202020204" pitchFamily="34" charset="0"/>
                <a:ea typeface="Calibri" panose="020F0502020204030204" pitchFamily="34" charset="0"/>
                <a:cs typeface="Calibri" panose="020F0502020204030204" pitchFamily="34" charset="0"/>
              </a:rPr>
              <a:t>Doing M&amp;E can help you assess what difference DCPCs are making and can provide vital intelligence, for example to help you:</a:t>
            </a:r>
          </a:p>
          <a:p>
            <a:pPr marL="285750" indent="-285750" algn="just">
              <a:lnSpc>
                <a:spcPct val="150000"/>
              </a:lnSpc>
              <a:buFont typeface="Wingdings" panose="05000000000000000000" pitchFamily="2" charset="2"/>
              <a:buChar char="§"/>
            </a:pPr>
            <a:r>
              <a:rPr lang="en-US" sz="2800" b="1" dirty="0">
                <a:solidFill>
                  <a:srgbClr val="FF0000"/>
                </a:solidFill>
              </a:rPr>
              <a:t>assess</a:t>
            </a:r>
            <a:r>
              <a:rPr lang="en-US" sz="2800" b="1" dirty="0"/>
              <a:t> </a:t>
            </a:r>
            <a:r>
              <a:rPr lang="en-US" sz="2800" dirty="0"/>
              <a:t>and </a:t>
            </a:r>
            <a:r>
              <a:rPr lang="en-US" sz="2800" b="1" dirty="0">
                <a:solidFill>
                  <a:srgbClr val="FF0000"/>
                </a:solidFill>
              </a:rPr>
              <a:t>demonstrate</a:t>
            </a:r>
            <a:r>
              <a:rPr lang="en-US" sz="2800" dirty="0"/>
              <a:t> your effectiveness in achieving your objectives and/or impacts on people’s lives;</a:t>
            </a:r>
          </a:p>
          <a:p>
            <a:pPr marL="285750" indent="-285750" algn="just">
              <a:lnSpc>
                <a:spcPct val="150000"/>
              </a:lnSpc>
              <a:buFont typeface="Wingdings" panose="05000000000000000000" pitchFamily="2" charset="2"/>
              <a:buChar char="§"/>
            </a:pPr>
            <a:r>
              <a:rPr lang="en-US" sz="2800" b="1" dirty="0">
                <a:solidFill>
                  <a:srgbClr val="FF0000"/>
                </a:solidFill>
              </a:rPr>
              <a:t> improve </a:t>
            </a:r>
            <a:r>
              <a:rPr lang="en-US" sz="2800" dirty="0"/>
              <a:t>internal learning and decision making about project design, how the group operates, and implementation i.e. about success factors, barriers, which approaches work/ don’t work etc.;</a:t>
            </a:r>
          </a:p>
          <a:p>
            <a:pPr algn="just">
              <a:lnSpc>
                <a:spcPct val="150000"/>
              </a:lnSpc>
            </a:pPr>
            <a:endParaRPr lang="en-US" sz="2800" dirty="0"/>
          </a:p>
          <a:p>
            <a:pPr marL="285750" indent="-285750" algn="just">
              <a:lnSpc>
                <a:spcPct val="150000"/>
              </a:lnSpc>
              <a:buFont typeface="Wingdings" panose="05000000000000000000" pitchFamily="2" charset="2"/>
              <a:buChar char="§"/>
            </a:pPr>
            <a:endParaRPr lang="en-US" sz="2800" dirty="0"/>
          </a:p>
          <a:p>
            <a:pPr algn="just">
              <a:lnSpc>
                <a:spcPct val="150000"/>
              </a:lnSpc>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240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711" y="297713"/>
            <a:ext cx="11610753" cy="7340471"/>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2800" b="1" dirty="0">
                <a:solidFill>
                  <a:srgbClr val="FF0000"/>
                </a:solidFill>
                <a:latin typeface="Century Gothic" panose="020B0502020202020204" pitchFamily="34" charset="0"/>
                <a:ea typeface="Calibri" panose="020F0502020204030204" pitchFamily="34" charset="0"/>
                <a:cs typeface="Calibri-Bold"/>
              </a:rPr>
              <a:t>empower </a:t>
            </a: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and </a:t>
            </a:r>
            <a:r>
              <a:rPr lang="en-US" sz="2800" b="1" dirty="0">
                <a:solidFill>
                  <a:srgbClr val="FF0000"/>
                </a:solidFill>
                <a:latin typeface="Century Gothic" panose="020B0502020202020204" pitchFamily="34" charset="0"/>
                <a:ea typeface="Calibri" panose="020F0502020204030204" pitchFamily="34" charset="0"/>
                <a:cs typeface="Calibri" panose="020F0502020204030204" pitchFamily="34" charset="0"/>
              </a:rPr>
              <a:t>motivate</a:t>
            </a:r>
            <a:r>
              <a:rPr lang="en-US" sz="2800" dirty="0">
                <a:solidFill>
                  <a:srgbClr val="000000"/>
                </a:solidFill>
                <a:latin typeface="Century Gothic" panose="020B0502020202020204" pitchFamily="34" charset="0"/>
                <a:ea typeface="Calibri" panose="020F0502020204030204" pitchFamily="34" charset="0"/>
                <a:cs typeface="Calibri" panose="020F0502020204030204" pitchFamily="34" charset="0"/>
              </a:rPr>
              <a:t> volunteers and supporters</a:t>
            </a:r>
            <a:r>
              <a:rPr lang="en-US" dirty="0">
                <a:solidFill>
                  <a:srgbClr val="000000"/>
                </a:solidFill>
                <a:latin typeface="Century Gothic" panose="020B0502020202020204" pitchFamily="34" charset="0"/>
                <a:ea typeface="Calibri" panose="020F0502020204030204" pitchFamily="34" charset="0"/>
                <a:cs typeface="Calibri" panose="020F0502020204030204" pitchFamily="34" charset="0"/>
              </a:rPr>
              <a:t>;</a:t>
            </a:r>
          </a:p>
          <a:p>
            <a:pPr marL="285750" indent="-285750" algn="just">
              <a:lnSpc>
                <a:spcPct val="150000"/>
              </a:lnSpc>
              <a:buFont typeface="Wingdings" panose="05000000000000000000" pitchFamily="2" charset="2"/>
              <a:buChar char="§"/>
            </a:pPr>
            <a:r>
              <a:rPr lang="en-US" sz="2800" b="1" dirty="0">
                <a:solidFill>
                  <a:srgbClr val="FF0000"/>
                </a:solidFill>
                <a:latin typeface="Century Gothic" panose="020B0502020202020204" pitchFamily="34" charset="0"/>
              </a:rPr>
              <a:t>ensure accountability </a:t>
            </a:r>
            <a:r>
              <a:rPr lang="en-US" sz="2800" dirty="0">
                <a:latin typeface="Century Gothic" panose="020B0502020202020204" pitchFamily="34" charset="0"/>
              </a:rPr>
              <a:t>to key stakeholders (e.g. your community, your members/supporters, the wider movement, funders, supporters);</a:t>
            </a:r>
          </a:p>
          <a:p>
            <a:pPr marL="285750" indent="-285750" algn="just">
              <a:lnSpc>
                <a:spcPct val="150000"/>
              </a:lnSpc>
              <a:buFont typeface="Wingdings" panose="05000000000000000000" pitchFamily="2" charset="2"/>
              <a:buChar char="§"/>
            </a:pPr>
            <a:r>
              <a:rPr lang="en-US" sz="2800" b="1" dirty="0">
                <a:solidFill>
                  <a:srgbClr val="FF0000"/>
                </a:solidFill>
              </a:rPr>
              <a:t>influence</a:t>
            </a:r>
            <a:r>
              <a:rPr lang="en-US" sz="2800" b="1" dirty="0"/>
              <a:t> </a:t>
            </a:r>
            <a:r>
              <a:rPr lang="en-US" sz="2800" dirty="0"/>
              <a:t>government policy</a:t>
            </a:r>
          </a:p>
          <a:p>
            <a:pPr marL="285750" indent="-285750" algn="just">
              <a:lnSpc>
                <a:spcPct val="150000"/>
              </a:lnSpc>
              <a:buFont typeface="Wingdings" panose="05000000000000000000" pitchFamily="2" charset="2"/>
              <a:buChar char="§"/>
            </a:pPr>
            <a:r>
              <a:rPr lang="en-US" sz="2800" b="1" dirty="0">
                <a:solidFill>
                  <a:srgbClr val="FF0000"/>
                </a:solidFill>
                <a:latin typeface="Century Gothic" panose="020B0502020202020204" pitchFamily="34" charset="0"/>
              </a:rPr>
              <a:t>share</a:t>
            </a:r>
            <a:r>
              <a:rPr lang="en-US" sz="2800" b="1" dirty="0">
                <a:latin typeface="Century Gothic" panose="020B0502020202020204" pitchFamily="34" charset="0"/>
              </a:rPr>
              <a:t> </a:t>
            </a:r>
            <a:r>
              <a:rPr lang="en-US" sz="2800" dirty="0">
                <a:latin typeface="Century Gothic" panose="020B0502020202020204" pitchFamily="34" charset="0"/>
              </a:rPr>
              <a:t>learning(best practices) with other communities and the wider movement</a:t>
            </a:r>
            <a:r>
              <a:rPr lang="en-US" dirty="0"/>
              <a:t>;</a:t>
            </a:r>
          </a:p>
          <a:p>
            <a:pPr marL="285750" indent="-285750" algn="just">
              <a:lnSpc>
                <a:spcPct val="150000"/>
              </a:lnSpc>
              <a:buFont typeface="Wingdings" panose="05000000000000000000" pitchFamily="2" charset="2"/>
              <a:buChar char="§"/>
            </a:pPr>
            <a:r>
              <a:rPr lang="en-US" sz="2800" b="1" dirty="0">
                <a:solidFill>
                  <a:srgbClr val="FF0000"/>
                </a:solidFill>
                <a:latin typeface="Century Gothic" panose="020B0502020202020204" pitchFamily="34" charset="0"/>
              </a:rPr>
              <a:t>contribute</a:t>
            </a:r>
            <a:r>
              <a:rPr lang="en-US" sz="2800" b="1" dirty="0">
                <a:latin typeface="Century Gothic" panose="020B0502020202020204" pitchFamily="34" charset="0"/>
              </a:rPr>
              <a:t> </a:t>
            </a:r>
            <a:r>
              <a:rPr lang="en-US" sz="2800" dirty="0">
                <a:latin typeface="Century Gothic" panose="020B0502020202020204" pitchFamily="34" charset="0"/>
              </a:rPr>
              <a:t>to the evidence base about effectiveness and limits of community action</a:t>
            </a:r>
            <a:r>
              <a:rPr lang="en-US" dirty="0"/>
              <a:t>.</a:t>
            </a:r>
          </a:p>
          <a:p>
            <a:pPr marL="285750" indent="-285750" algn="just">
              <a:lnSpc>
                <a:spcPct val="150000"/>
              </a:lnSpc>
              <a:buFont typeface="Wingdings" panose="05000000000000000000" pitchFamily="2" charset="2"/>
              <a:buChar char="§"/>
            </a:pPr>
            <a:endParaRPr lang="en-US" dirty="0"/>
          </a:p>
          <a:p>
            <a:pPr marL="285750" indent="-285750" algn="just">
              <a:lnSpc>
                <a:spcPct val="150000"/>
              </a:lnSpc>
              <a:buFont typeface="Wingdings" panose="05000000000000000000" pitchFamily="2" charset="2"/>
              <a:buChar char="§"/>
            </a:pPr>
            <a:endParaRPr lang="en-US" sz="2800" dirty="0">
              <a:latin typeface="Century Gothic" panose="020B0502020202020204" pitchFamily="34" charset="0"/>
            </a:endParaRPr>
          </a:p>
          <a:p>
            <a:pPr marL="285750" indent="-285750" algn="just">
              <a:lnSpc>
                <a:spcPct val="150000"/>
              </a:lnSpc>
              <a:buFont typeface="Wingdings" panose="05000000000000000000" pitchFamily="2"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195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2695" y="662609"/>
            <a:ext cx="9104243" cy="1481175"/>
          </a:xfrm>
          <a:prstGeom prst="rect">
            <a:avLst/>
          </a:prstGeom>
        </p:spPr>
        <p:txBody>
          <a:bodyPr wrap="square">
            <a:spAutoFit/>
          </a:bodyPr>
          <a:lstStyle/>
          <a:p>
            <a:pPr algn="ctr">
              <a:lnSpc>
                <a:spcPct val="150000"/>
              </a:lnSpc>
            </a:pPr>
            <a:r>
              <a:rPr lang="en-US" sz="3200" b="1" dirty="0">
                <a:solidFill>
                  <a:srgbClr val="002060"/>
                </a:solidFill>
                <a:latin typeface="Century Gothic" panose="020B0502020202020204" pitchFamily="34" charset="0"/>
                <a:ea typeface="Calibri" panose="020F0502020204030204" pitchFamily="34" charset="0"/>
                <a:cs typeface="Times New Roman" panose="02020603050405020304" pitchFamily="18" charset="0"/>
              </a:rPr>
              <a:t>Note that Monitoring and Evaluation are Complementary to each other </a:t>
            </a:r>
            <a:endParaRPr lang="en-US" sz="3200" dirty="0"/>
          </a:p>
        </p:txBody>
      </p:sp>
    </p:spTree>
    <p:extLst>
      <p:ext uri="{BB962C8B-B14F-4D97-AF65-F5344CB8AC3E}">
        <p14:creationId xmlns:p14="http://schemas.microsoft.com/office/powerpoint/2010/main" val="394927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6269" y="1509823"/>
            <a:ext cx="7868093" cy="3416320"/>
          </a:xfrm>
          <a:prstGeom prst="rect">
            <a:avLst/>
          </a:prstGeom>
        </p:spPr>
        <p:txBody>
          <a:bodyPr wrap="square">
            <a:spAutoFit/>
          </a:bodyPr>
          <a:lstStyle/>
          <a:p>
            <a:pPr algn="ctr">
              <a:lnSpc>
                <a:spcPct val="150000"/>
              </a:lnSpc>
            </a:pPr>
            <a:r>
              <a:rPr lang="en-US" sz="4800" b="1" dirty="0">
                <a:solidFill>
                  <a:srgbClr val="002060"/>
                </a:solidFill>
                <a:latin typeface="Century Gothic" panose="020B0502020202020204" pitchFamily="34" charset="0"/>
                <a:ea typeface="Calibri" panose="020F0502020204030204" pitchFamily="34" charset="0"/>
                <a:cs typeface="Times New Roman" panose="02020603050405020304" pitchFamily="18" charset="0"/>
              </a:rPr>
              <a:t>I</a:t>
            </a:r>
            <a:r>
              <a:rPr lang="en-US" sz="3600" b="1"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 </a:t>
            </a:r>
            <a:r>
              <a:rPr lang="en-US" sz="4800" b="1" dirty="0">
                <a:solidFill>
                  <a:srgbClr val="002060"/>
                </a:solidFill>
                <a:latin typeface="Century Gothic" panose="020B0502020202020204" pitchFamily="34" charset="0"/>
                <a:ea typeface="Calibri" panose="020F0502020204030204" pitchFamily="34" charset="0"/>
                <a:cs typeface="Times New Roman" panose="02020603050405020304" pitchFamily="18" charset="0"/>
              </a:rPr>
              <a:t>Thank you ALL for Your Attention! </a:t>
            </a:r>
          </a:p>
          <a:p>
            <a:pPr algn="ctr">
              <a:lnSpc>
                <a:spcPct val="150000"/>
              </a:lnSpc>
            </a:pPr>
            <a:r>
              <a:rPr lang="en-US" sz="4800" b="1" dirty="0">
                <a:solidFill>
                  <a:srgbClr val="002060"/>
                </a:solidFill>
                <a:effectLst/>
                <a:latin typeface="Century Gothic" panose="020B0502020202020204" pitchFamily="34" charset="0"/>
                <a:ea typeface="Calibri" panose="020F0502020204030204" pitchFamily="34" charset="0"/>
                <a:cs typeface="Times New Roman" panose="02020603050405020304" pitchFamily="18" charset="0"/>
              </a:rPr>
              <a:t>Enjoy your Evening!</a:t>
            </a:r>
            <a:endParaRPr lang="en-US" sz="4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601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074" y="170121"/>
            <a:ext cx="10781414" cy="5262979"/>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Monitoring gives information on where a policy, program or project is at any given time relative to respective targets and outcomes</a:t>
            </a:r>
          </a:p>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Monitoring focuses in particular on efficiency, and the use of resources</a:t>
            </a:r>
          </a:p>
          <a:p>
            <a:pPr marL="457200" indent="-457200" algn="just">
              <a:lnSpc>
                <a:spcPct val="150000"/>
              </a:lnSpc>
              <a:buFont typeface="Wingdings" panose="05000000000000000000" pitchFamily="2" charset="2"/>
              <a:buChar char="§"/>
            </a:pPr>
            <a:endParaRPr lang="en-US" sz="2800" dirty="0">
              <a:latin typeface="Century Gothic" panose="020B0502020202020204" pitchFamily="34" charset="0"/>
            </a:endParaRPr>
          </a:p>
          <a:p>
            <a:pPr marL="457200" indent="-457200" algn="just">
              <a:lnSpc>
                <a:spcPct val="150000"/>
              </a:lnSpc>
              <a:buFont typeface="Wingdings" panose="05000000000000000000" pitchFamily="2" charset="2"/>
              <a:buChar char="§"/>
            </a:pPr>
            <a:endParaRPr lang="en-US" sz="2800" dirty="0">
              <a:latin typeface="Century Gothic" panose="020B0502020202020204" pitchFamily="34" charset="0"/>
            </a:endParaRPr>
          </a:p>
          <a:p>
            <a:pPr marL="457200" indent="-457200" algn="just">
              <a:lnSpc>
                <a:spcPct val="150000"/>
              </a:lnSpc>
              <a:buFont typeface="Wingdings" panose="05000000000000000000" pitchFamily="2" charset="2"/>
              <a:buChar char="§"/>
            </a:pP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066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0242" y="212651"/>
            <a:ext cx="11653284" cy="6971139"/>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While monitoring provides records of activities and results, and signals problems to be remedied along the way, it is descriptive and may not be able to explain why a particular problem has arisen, or why a particular outcome has occurred or failed to occur.</a:t>
            </a:r>
          </a:p>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Evaluation deals with questions of cause and effect. </a:t>
            </a:r>
          </a:p>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It is assessing or estimating the value, worth or impact of an intervention and is typically done on a periodic basis – perhaps annually or at the end of a phase of a project or program.</a:t>
            </a:r>
          </a:p>
          <a:p>
            <a:pPr marL="457200" indent="-457200" algn="just">
              <a:lnSpc>
                <a:spcPct val="150000"/>
              </a:lnSpc>
              <a:buFont typeface="Wingdings" panose="05000000000000000000" pitchFamily="2" charset="2"/>
              <a:buChar char="§"/>
            </a:pPr>
            <a:endParaRPr lang="en-US" sz="2800" dirty="0">
              <a:latin typeface="Century Gothic" panose="020B0502020202020204" pitchFamily="34" charset="0"/>
            </a:endParaRPr>
          </a:p>
          <a:p>
            <a:pPr marL="457200" indent="-457200" algn="just">
              <a:lnSpc>
                <a:spcPct val="150000"/>
              </a:lnSpc>
              <a:buFont typeface="Wingdings" panose="05000000000000000000" pitchFamily="2" charset="2"/>
              <a:buChar char="§"/>
            </a:pPr>
            <a:endParaRPr lang="en-US" dirty="0">
              <a:latin typeface="Century Gothic" panose="020B0502020202020204" pitchFamily="34" charset="0"/>
            </a:endParaRPr>
          </a:p>
        </p:txBody>
      </p:sp>
    </p:spTree>
    <p:extLst>
      <p:ext uri="{BB962C8B-B14F-4D97-AF65-F5344CB8AC3E}">
        <p14:creationId xmlns:p14="http://schemas.microsoft.com/office/powerpoint/2010/main" val="65704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9099" y="318977"/>
            <a:ext cx="11419366" cy="6278642"/>
          </a:xfrm>
          <a:prstGeom prst="rect">
            <a:avLst/>
          </a:prstGeom>
        </p:spPr>
        <p:txBody>
          <a:bodyPr wrap="square">
            <a:spAutoFit/>
          </a:bodyPr>
          <a:lstStyle/>
          <a:p>
            <a:pPr algn="just">
              <a:lnSpc>
                <a:spcPct val="150000"/>
              </a:lnSpc>
            </a:pPr>
            <a:r>
              <a:rPr lang="en-US" sz="2800" b="1" dirty="0">
                <a:solidFill>
                  <a:srgbClr val="0070C0"/>
                </a:solidFill>
                <a:latin typeface="Century Gothic" panose="020B0502020202020204" pitchFamily="34" charset="0"/>
                <a:ea typeface="Times New Roman" panose="02020603050405020304" pitchFamily="18" charset="0"/>
              </a:rPr>
              <a:t>EVALUATION</a:t>
            </a:r>
          </a:p>
          <a:p>
            <a:pPr marL="285750" indent="-285750" algn="just">
              <a:lnSpc>
                <a:spcPct val="150000"/>
              </a:lnSpc>
              <a:buFont typeface="Wingdings" panose="05000000000000000000" pitchFamily="2" charset="2"/>
              <a:buChar char="§"/>
            </a:pPr>
            <a:r>
              <a:rPr lang="en-US" sz="2800" dirty="0">
                <a:latin typeface="Century Gothic" panose="020B0502020202020204" pitchFamily="34" charset="0"/>
                <a:ea typeface="Times New Roman" panose="02020603050405020304" pitchFamily="18" charset="0"/>
              </a:rPr>
              <a:t>It is an</a:t>
            </a:r>
            <a:r>
              <a:rPr lang="en-US" sz="2800" dirty="0">
                <a:latin typeface="Century Gothic" panose="020B0502020202020204" pitchFamily="34" charset="0"/>
              </a:rPr>
              <a:t> objective assessment of an ongoing or recently completed project, program or policy, its design, implementation and results. It answers the question “What has happened as a result?”</a:t>
            </a:r>
          </a:p>
          <a:p>
            <a:pPr marL="285750" indent="-285750" algn="just">
              <a:lnSpc>
                <a:spcPct val="150000"/>
              </a:lnSpc>
              <a:buFont typeface="Wingdings" panose="05000000000000000000" pitchFamily="2" charset="2"/>
              <a:buChar char="§"/>
            </a:pPr>
            <a:r>
              <a:rPr lang="en-US" sz="2800" dirty="0">
                <a:latin typeface="Century Gothic" panose="020B0502020202020204" pitchFamily="34" charset="0"/>
              </a:rPr>
              <a:t>Evaluation Analyzes why intended results were or were not achieved, assesses specific casual contributions of activities to results.</a:t>
            </a:r>
          </a:p>
          <a:p>
            <a:pPr marL="285750" indent="-285750" algn="just">
              <a:lnSpc>
                <a:spcPct val="150000"/>
              </a:lnSpc>
              <a:buFont typeface="Wingdings" panose="05000000000000000000" pitchFamily="2" charset="2"/>
              <a:buChar char="§"/>
            </a:pPr>
            <a:endParaRPr lang="en-US" sz="2800" dirty="0">
              <a:latin typeface="Century Gothic" panose="020B0502020202020204" pitchFamily="34" charset="0"/>
            </a:endParaRPr>
          </a:p>
          <a:p>
            <a:pPr marL="285750" indent="-285750" algn="just">
              <a:lnSpc>
                <a:spcPct val="150000"/>
              </a:lnSpc>
              <a:buFont typeface="Wingdings" panose="05000000000000000000" pitchFamily="2" charset="2"/>
              <a:buChar char="§"/>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00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447" y="191386"/>
            <a:ext cx="11483162" cy="5909310"/>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2800" dirty="0">
                <a:latin typeface="Century Gothic" panose="020B0502020202020204" pitchFamily="34" charset="0"/>
                <a:ea typeface="Times New Roman" panose="02020603050405020304" pitchFamily="18" charset="0"/>
              </a:rPr>
              <a:t>Examines implementation process, Explores unintended results, Provides lessons, highlights significant accomplishments or program potential and offers recommendations for improvement</a:t>
            </a:r>
          </a:p>
          <a:p>
            <a:pPr marL="285750" indent="-285750" algn="just">
              <a:lnSpc>
                <a:spcPct val="150000"/>
              </a:lnSpc>
              <a:buFont typeface="Wingdings" panose="05000000000000000000" pitchFamily="2" charset="2"/>
              <a:buChar char="§"/>
            </a:pPr>
            <a:r>
              <a:rPr lang="en-US" sz="2800" dirty="0">
                <a:latin typeface="Century Gothic" panose="020B0502020202020204" pitchFamily="34" charset="0"/>
              </a:rPr>
              <a:t>Evaluation looks at the relevance, effectiveness, efficiency and sustainability of an intervention.</a:t>
            </a:r>
          </a:p>
          <a:p>
            <a:pPr marL="285750" indent="-285750" algn="just">
              <a:lnSpc>
                <a:spcPct val="150000"/>
              </a:lnSpc>
              <a:buFont typeface="Wingdings" panose="05000000000000000000" pitchFamily="2" charset="2"/>
              <a:buChar char="§"/>
            </a:pPr>
            <a:r>
              <a:rPr lang="en-US" sz="2800" dirty="0">
                <a:latin typeface="Century Gothic" panose="020B0502020202020204" pitchFamily="34" charset="0"/>
              </a:rPr>
              <a:t> It provides evidence of why targets and outcomes are or are not being achieved and addresses issues of causality</a:t>
            </a:r>
            <a:r>
              <a:rPr lang="en-US" dirty="0"/>
              <a:t>.</a:t>
            </a:r>
          </a:p>
          <a:p>
            <a:pPr marL="285750" indent="-285750" algn="just">
              <a:lnSpc>
                <a:spcPct val="150000"/>
              </a:lnSpc>
              <a:buFont typeface="Wingdings" panose="05000000000000000000" pitchFamily="2" charset="2"/>
              <a:buChar char="§"/>
            </a:pP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623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628" y="340243"/>
            <a:ext cx="11227981" cy="5262979"/>
          </a:xfrm>
          <a:prstGeom prst="rect">
            <a:avLst/>
          </a:prstGeom>
        </p:spPr>
        <p:txBody>
          <a:bodyPr wrap="square">
            <a:spAutoFit/>
          </a:bodyPr>
          <a:lstStyle/>
          <a:p>
            <a:pPr algn="just">
              <a:lnSpc>
                <a:spcPct val="150000"/>
              </a:lnSpc>
            </a:pPr>
            <a:r>
              <a:rPr lang="en-US" sz="2800" b="1" dirty="0">
                <a:latin typeface="Century Gothic" panose="020B0502020202020204" pitchFamily="34" charset="0"/>
                <a:ea typeface="Times New Roman" panose="02020603050405020304" pitchFamily="18" charset="0"/>
              </a:rPr>
              <a:t> </a:t>
            </a:r>
            <a:r>
              <a:rPr lang="en-US" sz="2800" b="1" dirty="0">
                <a:solidFill>
                  <a:srgbClr val="0070C0"/>
                </a:solidFill>
                <a:latin typeface="Century Gothic" panose="020B0502020202020204" pitchFamily="34" charset="0"/>
                <a:ea typeface="Times New Roman" panose="02020603050405020304" pitchFamily="18" charset="0"/>
              </a:rPr>
              <a:t>IMPORTANCE OF MONITORING &amp; EVALUATION</a:t>
            </a:r>
          </a:p>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Monitoring and evaluation (M&amp;E) helps those involved with any type of projects to assess if progress desired is being achieved</a:t>
            </a:r>
            <a:r>
              <a:rPr lang="en-US" sz="2800" dirty="0"/>
              <a:t>.</a:t>
            </a:r>
          </a:p>
          <a:p>
            <a:pPr marL="457200" indent="-457200" algn="just">
              <a:lnSpc>
                <a:spcPct val="150000"/>
              </a:lnSpc>
              <a:buFont typeface="Wingdings" panose="05000000000000000000" pitchFamily="2" charset="2"/>
              <a:buChar char="§"/>
            </a:pPr>
            <a:r>
              <a:rPr lang="en-US" sz="2800" dirty="0">
                <a:latin typeface="Century Gothic" panose="020B0502020202020204" pitchFamily="34" charset="0"/>
              </a:rPr>
              <a:t>M&amp;E can improve management. By monitoring progress against defined goals, a project team can assess what is working and what is not, and from there can determine what changes should be made to a project. </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253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5302" y="1"/>
            <a:ext cx="11766698" cy="5693866"/>
          </a:xfrm>
          <a:prstGeom prst="rect">
            <a:avLst/>
          </a:prstGeom>
        </p:spPr>
        <p:txBody>
          <a:bodyPr wrap="square">
            <a:spAutoFit/>
          </a:bodyPr>
          <a:lstStyle/>
          <a:p>
            <a:pPr marL="285750" indent="-285750" algn="just">
              <a:buFont typeface="Wingdings" panose="05000000000000000000" pitchFamily="2" charset="2"/>
              <a:buChar char="§"/>
            </a:pPr>
            <a:r>
              <a:rPr lang="en-US" sz="2800" dirty="0">
                <a:latin typeface="Century Gothic" panose="020B0502020202020204" pitchFamily="34" charset="0"/>
                <a:ea typeface="Calibri" panose="020F0502020204030204" pitchFamily="34" charset="0"/>
                <a:cs typeface="Times New Roman" panose="02020603050405020304" pitchFamily="18" charset="0"/>
              </a:rPr>
              <a:t>M&amp;E can be used to demonstrate progress to internal management and to external stakeholders. </a:t>
            </a:r>
          </a:p>
          <a:p>
            <a:pPr marL="285750" indent="-285750" algn="just">
              <a:buFont typeface="Wingdings" panose="05000000000000000000" pitchFamily="2" charset="2"/>
              <a:buChar char="§"/>
            </a:pPr>
            <a:endParaRPr lang="en-US" sz="2800" dirty="0">
              <a:latin typeface="Century Gothic" panose="020B050202020202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800" dirty="0">
                <a:latin typeface="Century Gothic" panose="020B0502020202020204" pitchFamily="34" charset="0"/>
                <a:ea typeface="Calibri" panose="020F0502020204030204" pitchFamily="34" charset="0"/>
                <a:cs typeface="Times New Roman" panose="02020603050405020304" pitchFamily="18" charset="0"/>
              </a:rPr>
              <a:t>Internally, measurable results can justify continued funding and clarify the return on investment of community development efforts to DCPCs and shareholders. </a:t>
            </a:r>
          </a:p>
          <a:p>
            <a:pPr marL="285750" indent="-285750" algn="just">
              <a:buFont typeface="Wingdings" panose="05000000000000000000" pitchFamily="2" charset="2"/>
              <a:buChar char="§"/>
            </a:pPr>
            <a:endParaRPr lang="en-US" sz="2800" dirty="0">
              <a:latin typeface="Century Gothic" panose="020B050202020202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US" sz="2800" dirty="0">
                <a:latin typeface="Century Gothic" panose="020B0502020202020204" pitchFamily="34" charset="0"/>
                <a:ea typeface="Calibri" panose="020F0502020204030204" pitchFamily="34" charset="0"/>
                <a:cs typeface="Times New Roman" panose="02020603050405020304" pitchFamily="18" charset="0"/>
              </a:rPr>
              <a:t>Externally, the results of M&amp;E can demonstrate commitment to and competence in community development, and thus help a DCPC maintain its social license to operate. </a:t>
            </a:r>
          </a:p>
          <a:p>
            <a:pPr marL="285750" indent="-285750" algn="just">
              <a:buFont typeface="Wingdings" panose="05000000000000000000" pitchFamily="2" charset="2"/>
              <a:buChar char="§"/>
            </a:pPr>
            <a:endParaRPr lang="en-US" sz="2800" dirty="0">
              <a:latin typeface="Century Gothic" panose="020B0502020202020204" pitchFamily="34" charset="0"/>
              <a:ea typeface="Calibri" panose="020F0502020204030204" pitchFamily="34" charset="0"/>
              <a:cs typeface="Times New Roman" panose="02020603050405020304" pitchFamily="18" charset="0"/>
            </a:endParaRPr>
          </a:p>
          <a:p>
            <a:pPr algn="just"/>
            <a:endParaRPr lang="en-US" sz="2800" dirty="0">
              <a:latin typeface="Century Gothic" panose="020B050202020202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endParaRPr lang="en-US" sz="2800" dirty="0"/>
          </a:p>
        </p:txBody>
      </p:sp>
    </p:spTree>
    <p:extLst>
      <p:ext uri="{BB962C8B-B14F-4D97-AF65-F5344CB8AC3E}">
        <p14:creationId xmlns:p14="http://schemas.microsoft.com/office/powerpoint/2010/main" val="425943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122" y="233916"/>
            <a:ext cx="11653284" cy="2677656"/>
          </a:xfrm>
          <a:prstGeom prst="rect">
            <a:avLst/>
          </a:prstGeom>
        </p:spPr>
        <p:txBody>
          <a:bodyPr wrap="square">
            <a:spAutoFit/>
          </a:bodyPr>
          <a:lstStyle/>
          <a:p>
            <a:pPr marL="285750" indent="-285750" algn="just">
              <a:buFont typeface="Wingdings" panose="05000000000000000000" pitchFamily="2" charset="2"/>
              <a:buChar char="§"/>
            </a:pPr>
            <a:r>
              <a:rPr lang="en-US" sz="2800" dirty="0">
                <a:latin typeface="Century Gothic" panose="020B0502020202020204" pitchFamily="34" charset="0"/>
              </a:rPr>
              <a:t>M&amp;E is an opportunity to influence the design and execution of community development projects. </a:t>
            </a:r>
          </a:p>
          <a:p>
            <a:pPr marL="285750" indent="-285750" algn="just">
              <a:buFont typeface="Wingdings" panose="05000000000000000000" pitchFamily="2" charset="2"/>
              <a:buChar char="§"/>
            </a:pPr>
            <a:endParaRPr lang="en-US" sz="2800" dirty="0">
              <a:latin typeface="Century Gothic" panose="020B0502020202020204" pitchFamily="34" charset="0"/>
            </a:endParaRPr>
          </a:p>
          <a:p>
            <a:pPr marL="285750" indent="-285750" algn="just">
              <a:buFont typeface="Wingdings" panose="05000000000000000000" pitchFamily="2" charset="2"/>
              <a:buChar char="§"/>
            </a:pPr>
            <a:r>
              <a:rPr lang="en-US" sz="2800" dirty="0">
                <a:latin typeface="Century Gothic" panose="020B0502020202020204" pitchFamily="34" charset="0"/>
              </a:rPr>
              <a:t>Furthermore, by providing feedback on whether programs are achieving aims in line with community needs and desires, M&amp;E is a powerful accountability mechanism.</a:t>
            </a:r>
          </a:p>
        </p:txBody>
      </p:sp>
    </p:spTree>
    <p:extLst>
      <p:ext uri="{BB962C8B-B14F-4D97-AF65-F5344CB8AC3E}">
        <p14:creationId xmlns:p14="http://schemas.microsoft.com/office/powerpoint/2010/main" val="3658672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290</TotalTime>
  <Words>1507</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Calibri-Bold</vt:lpstr>
      <vt:lpstr>Century Gothic</vt:lpstr>
      <vt:lpstr>Gill Sans MT</vt:lpstr>
      <vt:lpstr>Times New Roman</vt:lpstr>
      <vt:lpstr>Wingdings</vt:lpstr>
      <vt:lpstr>Gallery</vt:lpstr>
      <vt:lpstr>    MONITORING &amp;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&amp; evaluation</dc:title>
  <dc:creator>Admin</dc:creator>
  <cp:lastModifiedBy>Admin</cp:lastModifiedBy>
  <cp:revision>27</cp:revision>
  <dcterms:created xsi:type="dcterms:W3CDTF">2017-10-04T07:47:22Z</dcterms:created>
  <dcterms:modified xsi:type="dcterms:W3CDTF">2017-10-04T13:42:07Z</dcterms:modified>
</cp:coreProperties>
</file>