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52" r:id="rId1"/>
  </p:sldMasterIdLst>
  <p:notesMasterIdLst>
    <p:notesMasterId r:id="rId21"/>
  </p:notesMasterIdLst>
  <p:sldIdLst>
    <p:sldId id="296" r:id="rId2"/>
    <p:sldId id="257" r:id="rId3"/>
    <p:sldId id="260" r:id="rId4"/>
    <p:sldId id="294" r:id="rId5"/>
    <p:sldId id="262" r:id="rId6"/>
    <p:sldId id="293" r:id="rId7"/>
    <p:sldId id="282" r:id="rId8"/>
    <p:sldId id="263" r:id="rId9"/>
    <p:sldId id="283" r:id="rId10"/>
    <p:sldId id="284" r:id="rId11"/>
    <p:sldId id="286" r:id="rId12"/>
    <p:sldId id="291" r:id="rId13"/>
    <p:sldId id="266" r:id="rId14"/>
    <p:sldId id="267" r:id="rId15"/>
    <p:sldId id="288" r:id="rId16"/>
    <p:sldId id="295" r:id="rId17"/>
    <p:sldId id="290" r:id="rId18"/>
    <p:sldId id="292" r:id="rId19"/>
    <p:sldId id="279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 snapToGrid="0">
      <p:cViewPr>
        <p:scale>
          <a:sx n="76" d="100"/>
          <a:sy n="76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99144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None/>
              </a:pPr>
              <a:t>13</a:t>
            </a:fld>
            <a:endParaRPr/>
          </a:p>
        </p:txBody>
      </p:sp>
      <p:sp>
        <p:nvSpPr>
          <p:cNvPr id="203" name="Google Shape;203;p1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Electronics and Communication Engineering</a:t>
            </a:r>
            <a:endParaRPr/>
          </a:p>
        </p:txBody>
      </p:sp>
      <p:sp>
        <p:nvSpPr>
          <p:cNvPr id="204" name="Google Shape;204;p1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Govt. Model Engineering College, Thrikkakara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2234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6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4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hart and Text" type="chartAndTx">
  <p:cSld name="Title, Chart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>
            <a:spLocks noGrp="1"/>
          </p:cNvSpPr>
          <p:nvPr>
            <p:ph type="chart" idx="2"/>
          </p:nvPr>
        </p:nvSpPr>
        <p:spPr>
          <a:xfrm>
            <a:off x="914400" y="2362200"/>
            <a:ext cx="39243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991100" y="2362200"/>
            <a:ext cx="39243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  <a:defRPr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4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51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00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5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1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7339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8926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7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xr2206.pdf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3" y="2141016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AUDIO SPOTLIGHTING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1" y="1828802"/>
            <a:ext cx="8229600" cy="4547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    GROUP 03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GUIDED BY: 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ABRAHAM JOSEPH(03)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. JAYADAS.C.K.                 ATHUL UNNIKRISHNAN(22)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ASSOCIATE PROFESOR       DIBIN.C.T.(66)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ECE DEPARTMENT                NIKHIL.K.(68)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Block Diagram for Method 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723" y="2883877"/>
            <a:ext cx="15333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Power supply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6448" y="2895601"/>
            <a:ext cx="15333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Frequency oscillator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1514" y="2447778"/>
            <a:ext cx="5613009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96264" y="2937803"/>
            <a:ext cx="15333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Modulator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66560" y="2935459"/>
            <a:ext cx="14020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Ultrasonic amplifier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12720" y="4445388"/>
            <a:ext cx="1549791" cy="6025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Audio pre amplifier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7" name="Elbow Connector 46"/>
          <p:cNvCxnSpPr>
            <a:stCxn id="40" idx="3"/>
            <a:endCxn id="34" idx="2"/>
          </p:cNvCxnSpPr>
          <p:nvPr/>
        </p:nvCxnSpPr>
        <p:spPr>
          <a:xfrm flipV="1">
            <a:off x="4262511" y="3556781"/>
            <a:ext cx="1200443" cy="11898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06418" y="4457114"/>
            <a:ext cx="15333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Monolithic film transducer</a:t>
            </a:r>
          </a:p>
          <a:p>
            <a:pPr algn="ctr"/>
            <a:r>
              <a:rPr lang="en-GB" dirty="0" smtClean="0">
                <a:solidFill>
                  <a:schemeClr val="tx2"/>
                </a:solidFill>
              </a:rPr>
              <a:t>Parametric array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3" name="Straight Arrow Connector 52"/>
          <p:cNvCxnSpPr>
            <a:stCxn id="37" idx="2"/>
          </p:cNvCxnSpPr>
          <p:nvPr/>
        </p:nvCxnSpPr>
        <p:spPr>
          <a:xfrm rot="16200000" flipH="1">
            <a:off x="7023296" y="3998741"/>
            <a:ext cx="905021" cy="16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68991" y="5863884"/>
            <a:ext cx="1533379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Audio signal processor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9" name="Straight Arrow Connector 58"/>
          <p:cNvCxnSpPr>
            <a:stCxn id="40" idx="2"/>
          </p:cNvCxnSpPr>
          <p:nvPr/>
        </p:nvCxnSpPr>
        <p:spPr>
          <a:xfrm rot="5400000">
            <a:off x="3064998" y="5457677"/>
            <a:ext cx="832340" cy="1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0" idx="2"/>
            <a:endCxn id="40" idx="1"/>
          </p:cNvCxnSpPr>
          <p:nvPr/>
        </p:nvCxnSpPr>
        <p:spPr>
          <a:xfrm rot="16200000" flipH="1">
            <a:off x="1504658" y="3538609"/>
            <a:ext cx="1243817" cy="11723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0"/>
          </p:cNvCxnSpPr>
          <p:nvPr/>
        </p:nvCxnSpPr>
        <p:spPr>
          <a:xfrm rot="16200000" flipH="1">
            <a:off x="1318847" y="2662310"/>
            <a:ext cx="436099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1519312" y="2433710"/>
            <a:ext cx="14069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3215648" y="2645903"/>
            <a:ext cx="436099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5241389" y="2688101"/>
            <a:ext cx="436099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118252" y="2433711"/>
            <a:ext cx="1083213" cy="14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H="1">
            <a:off x="7236664" y="2671694"/>
            <a:ext cx="436099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85447" y="5132363"/>
            <a:ext cx="776068" cy="6189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MCU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0" name="Straight Arrow Connector 109"/>
          <p:cNvCxnSpPr>
            <a:stCxn id="96" idx="0"/>
          </p:cNvCxnSpPr>
          <p:nvPr/>
        </p:nvCxnSpPr>
        <p:spPr>
          <a:xfrm rot="5400000" flipH="1" flipV="1">
            <a:off x="383931" y="4334609"/>
            <a:ext cx="1587305" cy="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</p:cNvCxnSpPr>
          <p:nvPr/>
        </p:nvCxnSpPr>
        <p:spPr>
          <a:xfrm flipV="1">
            <a:off x="1561515" y="4994031"/>
            <a:ext cx="1181685" cy="4478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Parametric array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approach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Example 500Hz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Array signal processing with multiple loud speakers.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51354"/>
            <a:ext cx="8001000" cy="914400"/>
          </a:xfrm>
        </p:spPr>
        <p:txBody>
          <a:bodyPr/>
          <a:lstStyle/>
          <a:p>
            <a:r>
              <a:rPr lang="en-GB" dirty="0" smtClean="0"/>
              <a:t>Parametric array theory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5588" y="2236763"/>
            <a:ext cx="8169812" cy="3845169"/>
          </a:xfrm>
        </p:spPr>
        <p:txBody>
          <a:bodyPr/>
          <a:lstStyle/>
          <a:p>
            <a:r>
              <a:rPr lang="en-GB" dirty="0" smtClean="0"/>
              <a:t>Different frequencies</a:t>
            </a:r>
          </a:p>
          <a:p>
            <a:endParaRPr lang="en-GB" dirty="0" smtClean="0"/>
          </a:p>
          <a:p>
            <a:r>
              <a:rPr lang="en-GB" dirty="0" smtClean="0"/>
              <a:t>Inter-modulation products.</a:t>
            </a:r>
            <a:endParaRPr lang="en-GB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Demodulation by air.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6822" y="638826"/>
            <a:ext cx="7809978" cy="1189973"/>
          </a:xfrm>
        </p:spPr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59654" y="2004164"/>
            <a:ext cx="8384345" cy="4466973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GB" dirty="0" smtClean="0"/>
              <a:t>Can focus sound  at specific place one’s want.</a:t>
            </a:r>
          </a:p>
          <a:p>
            <a:pPr algn="l">
              <a:buFont typeface="Wingdings" pitchFamily="2" charset="2"/>
              <a:buChar char="q"/>
            </a:pPr>
            <a:endParaRPr lang="en-GB" dirty="0" smtClean="0"/>
          </a:p>
          <a:p>
            <a:pPr algn="l">
              <a:buFont typeface="Wingdings" pitchFamily="2" charset="2"/>
              <a:buChar char="q"/>
            </a:pPr>
            <a:r>
              <a:rPr lang="en-GB" dirty="0" smtClean="0"/>
              <a:t>Shaper directivity than conventional loudspeaker.</a:t>
            </a:r>
          </a:p>
          <a:p>
            <a:pPr algn="l">
              <a:buFont typeface="Wingdings" pitchFamily="2" charset="2"/>
              <a:buChar char="q"/>
            </a:pPr>
            <a:endParaRPr lang="en-GB" dirty="0" smtClean="0"/>
          </a:p>
          <a:p>
            <a:pPr algn="l">
              <a:buFont typeface="Wingdings" pitchFamily="2" charset="2"/>
              <a:buChar char="q"/>
            </a:pPr>
            <a:r>
              <a:rPr lang="en-GB" dirty="0" smtClean="0"/>
              <a:t>Uses non linearity of air for demodulation.</a:t>
            </a:r>
          </a:p>
          <a:p>
            <a:pPr algn="l">
              <a:buFont typeface="Wingdings" pitchFamily="2" charset="2"/>
              <a:buChar char="q"/>
            </a:pPr>
            <a:endParaRPr lang="en-GB" dirty="0" smtClean="0"/>
          </a:p>
          <a:p>
            <a:pPr algn="l">
              <a:buFont typeface="Wingdings" pitchFamily="2" charset="2"/>
              <a:buChar char="q"/>
            </a:pPr>
            <a:r>
              <a:rPr lang="en-GB" dirty="0" smtClean="0"/>
              <a:t>No lag in reproducing the sound </a:t>
            </a:r>
          </a:p>
          <a:p>
            <a:pPr algn="l">
              <a:buFont typeface="Wingdings" pitchFamily="2" charset="2"/>
              <a:buChar char="q"/>
            </a:pPr>
            <a:endParaRPr lang="en-GB" dirty="0"/>
          </a:p>
        </p:txBody>
      </p:sp>
      <p:sp>
        <p:nvSpPr>
          <p:cNvPr id="208" name="Google Shape;208;p25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13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GB" dirty="0" smtClean="0"/>
              <a:t>Advantages</a:t>
            </a:r>
            <a:endParaRPr dirty="0"/>
          </a:p>
        </p:txBody>
      </p:sp>
      <p:sp>
        <p:nvSpPr>
          <p:cNvPr id="217" name="Google Shape;217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dirty="0" smtClean="0"/>
              <a:t>Ultimate control in audio placement.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dirty="0" smtClean="0"/>
              <a:t>Minimizes  noise pollution.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dirty="0" smtClean="0"/>
              <a:t>Ease of installation.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dirty="0" smtClean="0"/>
              <a:t>Lowest maintenance cost.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dirty="0" smtClean="0"/>
              <a:t>Single source.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14</a:t>
            </a:fld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3074" name="Picture 2" descr="C:\Users\Cheradai\Desktop\profie\audio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695" y="2587575"/>
            <a:ext cx="3671866" cy="1773409"/>
          </a:xfrm>
          <a:prstGeom prst="rect">
            <a:avLst/>
          </a:prstGeom>
          <a:noFill/>
        </p:spPr>
      </p:pic>
      <p:pic>
        <p:nvPicPr>
          <p:cNvPr id="3075" name="Picture 3" descr="C:\Users\Cheradai\Desktop\profie\audio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823" y="2533209"/>
            <a:ext cx="2527716" cy="1893347"/>
          </a:xfrm>
          <a:prstGeom prst="rect">
            <a:avLst/>
          </a:prstGeom>
          <a:noFill/>
        </p:spPr>
      </p:pic>
      <p:pic>
        <p:nvPicPr>
          <p:cNvPr id="3076" name="Picture 4" descr="C:\Users\Cheradai\Desktop\profie\audio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0866" y="4445318"/>
            <a:ext cx="2849952" cy="1990725"/>
          </a:xfrm>
          <a:prstGeom prst="rect">
            <a:avLst/>
          </a:prstGeom>
          <a:noFill/>
        </p:spPr>
      </p:pic>
      <p:pic>
        <p:nvPicPr>
          <p:cNvPr id="3077" name="Picture 5" descr="C:\Users\Cheradai\Desktop\profie\audio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3520" y="4725071"/>
            <a:ext cx="3094892" cy="1882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Familiarised modulator IC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Working on simulation part of phase.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1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3879"/>
            <a:ext cx="8001000" cy="1077239"/>
          </a:xfrm>
        </p:spPr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3776" y="2354893"/>
            <a:ext cx="7853819" cy="41210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[1]  Prof</a:t>
            </a:r>
            <a:r>
              <a:rPr lang="en-GB" sz="1800" dirty="0"/>
              <a:t>. Vasantkumar K </a:t>
            </a:r>
            <a:r>
              <a:rPr lang="en-GB" sz="1800" dirty="0" smtClean="0"/>
              <a:t>Upadhye</a:t>
            </a:r>
            <a:r>
              <a:rPr lang="en-GB" sz="1800" dirty="0"/>
              <a:t>, Premkumar N Role, “Audio </a:t>
            </a:r>
            <a:r>
              <a:rPr lang="en-GB" sz="1800" dirty="0" smtClean="0"/>
              <a:t>Spotlighting”, in</a:t>
            </a:r>
          </a:p>
          <a:p>
            <a:pPr>
              <a:buNone/>
            </a:pPr>
            <a:r>
              <a:rPr lang="en-GB" sz="1800" i="1" dirty="0"/>
              <a:t> </a:t>
            </a:r>
            <a:r>
              <a:rPr lang="en-GB" sz="1800" i="1" dirty="0" smtClean="0"/>
              <a:t>      </a:t>
            </a:r>
            <a:r>
              <a:rPr lang="en-US" sz="1800" i="1" dirty="0"/>
              <a:t> International Journal of New Innovations in Engineering and </a:t>
            </a:r>
            <a:r>
              <a:rPr lang="en-US" sz="1800" i="1" dirty="0" smtClean="0"/>
              <a:t>Technology, </a:t>
            </a:r>
            <a:endParaRPr lang="en-US" sz="1800" i="1" dirty="0"/>
          </a:p>
          <a:p>
            <a:pPr>
              <a:buNone/>
            </a:pPr>
            <a:r>
              <a:rPr lang="en-GB" sz="1800" i="1" dirty="0" smtClean="0"/>
              <a:t>        </a:t>
            </a:r>
            <a:r>
              <a:rPr lang="en-US" sz="1800" i="1" dirty="0"/>
              <a:t>Volume 4 Issue 3 – </a:t>
            </a:r>
            <a:r>
              <a:rPr lang="en-US" sz="1800" dirty="0"/>
              <a:t>March </a:t>
            </a:r>
            <a:r>
              <a:rPr lang="en-US" sz="1800" dirty="0" smtClean="0"/>
              <a:t>2016, pp. 24-29</a:t>
            </a:r>
            <a:r>
              <a:rPr lang="en-US" sz="1800" i="1" dirty="0" smtClean="0"/>
              <a:t>. </a:t>
            </a:r>
          </a:p>
          <a:p>
            <a:pPr>
              <a:buNone/>
            </a:pPr>
            <a:endParaRPr lang="en-GB" sz="1800" i="1" dirty="0"/>
          </a:p>
          <a:p>
            <a:pPr>
              <a:buNone/>
            </a:pPr>
            <a:r>
              <a:rPr lang="en-GB" sz="1800" dirty="0" smtClean="0"/>
              <a:t>[2]</a:t>
            </a:r>
            <a:r>
              <a:rPr lang="en-US" sz="1800" dirty="0"/>
              <a:t> D. Alon and B. Rafaely, “Spherical microphone array with optimal aliasing cancellation”, </a:t>
            </a:r>
            <a:r>
              <a:rPr lang="en-US" sz="1800" i="1" dirty="0"/>
              <a:t>in Proc. 27th Conv. Electrical Electron. Eng. Israel (IEEEI</a:t>
            </a:r>
            <a:r>
              <a:rPr lang="en-US" sz="1800" dirty="0"/>
              <a:t>), Nov. 2012, pp.1-5. </a:t>
            </a:r>
            <a:endParaRPr lang="en-GB" sz="1800" dirty="0" smtClean="0"/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[3] Ayushi Kaushik, Jyoti Pandey, Neha </a:t>
            </a:r>
            <a:r>
              <a:rPr lang="en-GB" sz="1800" dirty="0"/>
              <a:t>Tomar, “AUDIO SPOTLIGHT”,  </a:t>
            </a:r>
            <a:r>
              <a:rPr lang="en-GB" sz="1800" i="1" dirty="0" smtClean="0"/>
              <a:t>International Journal Of Advance Research In Science And Engineering IJARSE</a:t>
            </a:r>
            <a:r>
              <a:rPr lang="en-GB" sz="1800" dirty="0" smtClean="0"/>
              <a:t>, Vol. No.2, Issue No.10, </a:t>
            </a:r>
            <a:r>
              <a:rPr lang="en-GB" sz="1800" smtClean="0"/>
              <a:t>October 2013, pp.115-122. </a:t>
            </a: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841332"/>
          </a:xfrm>
        </p:spPr>
        <p:txBody>
          <a:bodyPr/>
          <a:lstStyle/>
          <a:p>
            <a:pPr algn="ctr"/>
            <a:r>
              <a:rPr lang="en-US" sz="2400" b="1" dirty="0" smtClean="0"/>
              <a:t>APPENDIX</a:t>
            </a:r>
            <a:endParaRPr lang="en-IN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52187" y="2362200"/>
            <a:ext cx="7863214" cy="3733800"/>
          </a:xfrm>
        </p:spPr>
        <p:txBody>
          <a:bodyPr/>
          <a:lstStyle/>
          <a:p>
            <a:r>
              <a:rPr lang="en-IN" dirty="0" smtClean="0">
                <a:hlinkClick r:id="rId2" action="ppaction://hlinkfile"/>
              </a:rPr>
              <a:t>xr2206.pdf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9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227551" y="1365337"/>
            <a:ext cx="5586608" cy="438410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idx="1"/>
          </p:nvPr>
        </p:nvSpPr>
        <p:spPr>
          <a:xfrm>
            <a:off x="900332" y="2362200"/>
            <a:ext cx="8015068" cy="429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dirty="0" smtClean="0"/>
              <a:t>What is audio spotlight?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-US" dirty="0" smtClean="0"/>
              <a:t>                                          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Li-Fi method                                                   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Ultrasonic frequency method.                             </a:t>
            </a:r>
          </a:p>
          <a:p>
            <a:pPr marL="914400" marR="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GB" dirty="0" smtClean="0"/>
              <a:t>Working  </a:t>
            </a:r>
          </a:p>
          <a:p>
            <a:pPr marL="914400" marR="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US" dirty="0" smtClean="0"/>
              <a:t>Block Diagram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 </a:t>
            </a:r>
            <a:r>
              <a:rPr lang="en-GB" dirty="0"/>
              <a:t>P</a:t>
            </a:r>
            <a:r>
              <a:rPr lang="en-GB" dirty="0" smtClean="0"/>
              <a:t>arametric array.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Features </a:t>
            </a:r>
            <a:endParaRPr lang="en-GB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Advantage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dirty="0" smtClean="0"/>
              <a:t>Application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2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447800" y="685800"/>
            <a:ext cx="385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What is audio spotlight?</a:t>
            </a:r>
            <a:endParaRPr dirty="0"/>
          </a:p>
        </p:txBody>
      </p:sp>
      <p:sp>
        <p:nvSpPr>
          <p:cNvPr id="155" name="Google Shape;155;p19"/>
          <p:cNvSpPr txBox="1">
            <a:spLocks noGrp="1"/>
          </p:cNvSpPr>
          <p:nvPr>
            <p:ph idx="1"/>
          </p:nvPr>
        </p:nvSpPr>
        <p:spPr>
          <a:xfrm>
            <a:off x="731520" y="2433711"/>
            <a:ext cx="8183880" cy="37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smtClean="0"/>
              <a:t>LOUD SPEAKER                  AUDIO  SPOTLIGHT                      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3</a:t>
            </a:fld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  <p:pic>
        <p:nvPicPr>
          <p:cNvPr id="1026" name="Picture 2" descr="C:\Users\Cheradai\Desktop\profie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341" y="2996419"/>
            <a:ext cx="3519780" cy="3038621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8928" y="2869809"/>
            <a:ext cx="3648326" cy="326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I : LIFI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Phase </a:t>
            </a:r>
            <a:r>
              <a:rPr lang="en-US" b="1" dirty="0" smtClean="0"/>
              <a:t>II </a:t>
            </a:r>
            <a:r>
              <a:rPr lang="en-US" b="1" smtClean="0"/>
              <a:t>: ULTRASONICS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6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 smtClean="0"/>
              <a:t>                 Method 1</a:t>
            </a:r>
            <a:br>
              <a:rPr lang="en-US" dirty="0" smtClean="0"/>
            </a:br>
            <a:r>
              <a:rPr lang="en-US" dirty="0" smtClean="0"/>
              <a:t>Audio spotlight through Li-Fi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51880" y="2363819"/>
            <a:ext cx="8619978" cy="400795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  </a:t>
            </a:r>
            <a:r>
              <a:rPr lang="en-GB" b="1" u="sng" dirty="0" smtClean="0"/>
              <a:t>Transmitter section  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u="sng" dirty="0" smtClean="0"/>
              <a:t>  Receiver  section </a:t>
            </a:r>
          </a:p>
          <a:p>
            <a:pPr>
              <a:buNone/>
            </a:pPr>
            <a:r>
              <a:rPr lang="en-GB" dirty="0" smtClean="0"/>
              <a:t>  </a:t>
            </a:r>
            <a:endParaRPr lang="en-GB" b="1" u="sng" dirty="0" smtClean="0"/>
          </a:p>
          <a:p>
            <a:pPr>
              <a:buNone/>
            </a:pPr>
            <a:r>
              <a:rPr lang="en-GB" dirty="0" smtClean="0"/>
              <a:t>                                                                                                                                                                                         </a:t>
            </a:r>
            <a:endParaRPr lang="en-GB" dirty="0"/>
          </a:p>
        </p:txBody>
      </p:sp>
      <p:sp>
        <p:nvSpPr>
          <p:cNvPr id="170" name="Google Shape;170;p21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5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  <p:pic>
        <p:nvPicPr>
          <p:cNvPr id="10" name="image3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334" y="2856034"/>
            <a:ext cx="1433293" cy="723900"/>
          </a:xfrm>
          <a:prstGeom prst="rect">
            <a:avLst/>
          </a:prstGeom>
          <a:ln/>
        </p:spPr>
      </p:pic>
      <p:pic>
        <p:nvPicPr>
          <p:cNvPr id="11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94267" y="3170360"/>
            <a:ext cx="647700" cy="95250"/>
          </a:xfrm>
          <a:prstGeom prst="rect">
            <a:avLst/>
          </a:prstGeom>
          <a:ln/>
        </p:spPr>
      </p:pic>
      <p:pic>
        <p:nvPicPr>
          <p:cNvPr id="12" name="image3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800643" y="2884170"/>
            <a:ext cx="1560342" cy="723900"/>
          </a:xfrm>
          <a:prstGeom prst="rect">
            <a:avLst/>
          </a:prstGeom>
          <a:ln/>
        </p:spPr>
      </p:pic>
      <p:pic>
        <p:nvPicPr>
          <p:cNvPr id="13" name="image26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937759" y="2888712"/>
            <a:ext cx="1631852" cy="742950"/>
          </a:xfrm>
          <a:prstGeom prst="rect">
            <a:avLst/>
          </a:prstGeom>
          <a:ln/>
        </p:spPr>
      </p:pic>
      <p:pic>
        <p:nvPicPr>
          <p:cNvPr id="14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16144" y="3182083"/>
            <a:ext cx="647700" cy="95250"/>
          </a:xfrm>
          <a:prstGeom prst="rect">
            <a:avLst/>
          </a:prstGeom>
          <a:ln/>
        </p:spPr>
      </p:pic>
      <p:pic>
        <p:nvPicPr>
          <p:cNvPr id="15" name="image28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132321" y="2883878"/>
            <a:ext cx="1533378" cy="804057"/>
          </a:xfrm>
          <a:prstGeom prst="rect">
            <a:avLst/>
          </a:prstGeom>
          <a:ln/>
        </p:spPr>
      </p:pic>
      <p:pic>
        <p:nvPicPr>
          <p:cNvPr id="16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508359" y="3236010"/>
            <a:ext cx="647700" cy="95250"/>
          </a:xfrm>
          <a:prstGeom prst="rect">
            <a:avLst/>
          </a:prstGeom>
          <a:ln/>
        </p:spPr>
      </p:pic>
      <p:pic>
        <p:nvPicPr>
          <p:cNvPr id="17" name="image25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59733" y="5042807"/>
            <a:ext cx="1736724" cy="952500"/>
          </a:xfrm>
          <a:prstGeom prst="rect">
            <a:avLst/>
          </a:prstGeom>
          <a:ln/>
        </p:spPr>
      </p:pic>
      <p:pic>
        <p:nvPicPr>
          <p:cNvPr id="18" name="image19.png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2872015" y="5071836"/>
            <a:ext cx="1250042" cy="952500"/>
          </a:xfrm>
          <a:prstGeom prst="rect">
            <a:avLst/>
          </a:prstGeom>
          <a:ln/>
        </p:spPr>
      </p:pic>
      <p:pic>
        <p:nvPicPr>
          <p:cNvPr id="19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67429" y="5413829"/>
            <a:ext cx="420913" cy="275771"/>
          </a:xfrm>
          <a:prstGeom prst="rect">
            <a:avLst/>
          </a:prstGeom>
          <a:ln/>
        </p:spPr>
      </p:pic>
      <p:pic>
        <p:nvPicPr>
          <p:cNvPr id="20" name="image27.png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484914" y="5052332"/>
            <a:ext cx="1335313" cy="971096"/>
          </a:xfrm>
          <a:prstGeom prst="rect">
            <a:avLst/>
          </a:prstGeom>
          <a:ln/>
        </p:spPr>
      </p:pic>
      <p:pic>
        <p:nvPicPr>
          <p:cNvPr id="22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71258" y="5435601"/>
            <a:ext cx="420913" cy="275771"/>
          </a:xfrm>
          <a:prstGeom prst="rect">
            <a:avLst/>
          </a:prstGeom>
          <a:ln/>
        </p:spPr>
      </p:pic>
      <p:pic>
        <p:nvPicPr>
          <p:cNvPr id="23" name="image21.png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6197600" y="5007428"/>
            <a:ext cx="1206047" cy="1016908"/>
          </a:xfrm>
          <a:prstGeom prst="rect">
            <a:avLst/>
          </a:prstGeom>
          <a:ln/>
        </p:spPr>
      </p:pic>
      <p:pic>
        <p:nvPicPr>
          <p:cNvPr id="24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05715" y="5428344"/>
            <a:ext cx="420913" cy="275771"/>
          </a:xfrm>
          <a:prstGeom prst="rect">
            <a:avLst/>
          </a:prstGeom>
          <a:ln/>
        </p:spPr>
      </p:pic>
      <p:pic>
        <p:nvPicPr>
          <p:cNvPr id="25" name="image20.png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7779657" y="5021943"/>
            <a:ext cx="1032782" cy="1016907"/>
          </a:xfrm>
          <a:prstGeom prst="rect">
            <a:avLst/>
          </a:prstGeom>
          <a:ln/>
        </p:spPr>
      </p:pic>
      <p:pic>
        <p:nvPicPr>
          <p:cNvPr id="26" name="image3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366001" y="5421087"/>
            <a:ext cx="420913" cy="275771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Diagram for Modulator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81" t="29065" r="27634" b="20817"/>
          <a:stretch/>
        </p:blipFill>
        <p:spPr bwMode="auto">
          <a:xfrm>
            <a:off x="651353" y="1603332"/>
            <a:ext cx="7052153" cy="463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7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23" y="762000"/>
            <a:ext cx="8326677" cy="716071"/>
          </a:xfrm>
        </p:spPr>
        <p:txBody>
          <a:bodyPr/>
          <a:lstStyle/>
          <a:p>
            <a:r>
              <a:rPr lang="en-GB" dirty="0" smtClean="0"/>
              <a:t>Disadvantages of Method 1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73723" y="2335237"/>
            <a:ext cx="8141677" cy="3760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Size of headphone.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Difficult to wear.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Extra modulated and demodulated circuit is needed.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Less number of people.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2936875" y="6505932"/>
            <a:ext cx="2895600" cy="328255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Govt. Model Engineering College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GB" dirty="0" smtClean="0"/>
              <a:t> Method 2</a:t>
            </a:r>
            <a:br>
              <a:rPr lang="en-GB" dirty="0" smtClean="0"/>
            </a:br>
            <a:r>
              <a:rPr lang="en-GB" dirty="0" smtClean="0"/>
              <a:t>Ultrasonic Frequency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Increasing the frequency.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Narrowing the beam width.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Locating specific target.</a:t>
            </a:r>
          </a:p>
        </p:txBody>
      </p:sp>
      <p:sp>
        <p:nvSpPr>
          <p:cNvPr id="178" name="Google Shape;178;p22"/>
          <p:cNvSpPr txBox="1"/>
          <p:nvPr/>
        </p:nvSpPr>
        <p:spPr>
          <a:xfrm>
            <a:off x="84137" y="63436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fld id="{00000000-1234-1234-1234-123412341234}" type="slidenum">
              <a:rPr lang="en-US" sz="2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50"/>
                <a:buFont typeface="Noto Sans Symbols"/>
                <a:buNone/>
              </a:pPr>
              <a:t>8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936875" y="6529387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Govt. Model Engineering College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816279"/>
          </a:xfrm>
        </p:spPr>
        <p:txBody>
          <a:bodyPr/>
          <a:lstStyle/>
          <a:p>
            <a:r>
              <a:rPr lang="en-GB" dirty="0" smtClean="0"/>
              <a:t>Working of Method 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5588" y="2307102"/>
            <a:ext cx="8169812" cy="3760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Human voice is transferred to ultrasonic frequency.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 Air as a demodulator.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Exploiting non linearity of air.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2936875" y="6505932"/>
            <a:ext cx="2895600" cy="328255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Govt. Model Engineering College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438</Words>
  <Application>Microsoft Office PowerPoint</Application>
  <PresentationFormat>On-screen Show (4:3)</PresentationFormat>
  <Paragraphs>159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AUDIO SPOTLIGHTING</vt:lpstr>
      <vt:lpstr>Contents</vt:lpstr>
      <vt:lpstr> What is audio spotlight?</vt:lpstr>
      <vt:lpstr>Phases</vt:lpstr>
      <vt:lpstr>                 Method 1 Audio spotlight through Li-Fi</vt:lpstr>
      <vt:lpstr>Circuit Diagram for Modulator</vt:lpstr>
      <vt:lpstr>Disadvantages of Method 1</vt:lpstr>
      <vt:lpstr> Method 2 Ultrasonic Frequency</vt:lpstr>
      <vt:lpstr>Working of Method 2</vt:lpstr>
      <vt:lpstr>Block Diagram for Method 2</vt:lpstr>
      <vt:lpstr>Introduction to Parametric array </vt:lpstr>
      <vt:lpstr>Parametric array theory</vt:lpstr>
      <vt:lpstr>Features</vt:lpstr>
      <vt:lpstr>Advantages</vt:lpstr>
      <vt:lpstr>Applications</vt:lpstr>
      <vt:lpstr>Current Status</vt:lpstr>
      <vt:lpstr>References</vt:lpstr>
      <vt:lpstr>APPENDIX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SPOTLIGHTING</dc:title>
  <dc:creator>Cheradai</dc:creator>
  <cp:lastModifiedBy>Abraham Joseph</cp:lastModifiedBy>
  <cp:revision>202</cp:revision>
  <dcterms:modified xsi:type="dcterms:W3CDTF">2018-10-24T09:25:41Z</dcterms:modified>
</cp:coreProperties>
</file>