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77" r:id="rId9"/>
    <p:sldId id="263" r:id="rId10"/>
    <p:sldId id="278" r:id="rId11"/>
    <p:sldId id="279" r:id="rId12"/>
    <p:sldId id="264" r:id="rId13"/>
    <p:sldId id="265" r:id="rId14"/>
    <p:sldId id="266" r:id="rId15"/>
    <p:sldId id="267" r:id="rId16"/>
    <p:sldId id="268" r:id="rId17"/>
    <p:sldId id="269" r:id="rId18"/>
    <p:sldId id="270" r:id="rId19"/>
    <p:sldId id="272" r:id="rId20"/>
    <p:sldId id="273" r:id="rId21"/>
    <p:sldId id="276" r:id="rId22"/>
    <p:sldId id="275"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PT Sans Narrow" panose="020B0506020203020204" pitchFamily="3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F93C59-6643-424A-9787-A4447679834D}">
  <a:tblStyle styleId="{E4F93C59-6643-424A-9787-A444767983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9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3ba09df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3ba09df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909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3ba09df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3ba09df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0255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e3ba09dff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e3ba09df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e754bf7c_9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e754bf7c_9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e3ba09dff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e3ba09df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e831f248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e831f248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e754bf7c_9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e754bf7c_9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e3ba09df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e3ba09df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e831f248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e831f248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e754bf7c_9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be754bf7c_9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e3870d799_0_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e3870d799_0_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be831f248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be831f248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be831f248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be831f248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8454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be831f248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be831f248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e3870d799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e3870d799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3870d799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3870d799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3870d799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3870d799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e754bf7c_9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e754bf7c_9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be754bf7c_9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be754bf7c_9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3ba09df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3ba09df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829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3ba09df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3ba09df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3650" y="1827639"/>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Customer Attrition Data </a:t>
            </a:r>
            <a:br>
              <a:rPr lang="en-IN" dirty="0"/>
            </a:br>
            <a:r>
              <a:rPr lang="en-IN" dirty="0"/>
              <a:t>Analysis</a:t>
            </a: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LAKME Unisex Salon</a:t>
            </a:r>
          </a:p>
        </p:txBody>
      </p:sp>
      <p:sp>
        <p:nvSpPr>
          <p:cNvPr id="68" name="Google Shape;68;p13"/>
          <p:cNvSpPr txBox="1"/>
          <p:nvPr/>
        </p:nvSpPr>
        <p:spPr>
          <a:xfrm>
            <a:off x="-93625" y="4454475"/>
            <a:ext cx="9144000" cy="102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lang="en-IN" sz="1800" dirty="0">
              <a:solidFill>
                <a:schemeClr val="dk2"/>
              </a:solidFill>
              <a:latin typeface="Open Sans"/>
              <a:ea typeface="Open Sans"/>
              <a:cs typeface="Open Sans"/>
              <a:sym typeface="Open Sans"/>
            </a:endParaRPr>
          </a:p>
        </p:txBody>
      </p:sp>
      <p:sp>
        <p:nvSpPr>
          <p:cNvPr id="69" name="Google Shape;69;p13"/>
          <p:cNvSpPr txBox="1"/>
          <p:nvPr/>
        </p:nvSpPr>
        <p:spPr>
          <a:xfrm>
            <a:off x="8064125" y="4864125"/>
            <a:ext cx="1047900" cy="20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900" b="1" dirty="0">
              <a:latin typeface="Open Sans"/>
              <a:ea typeface="Open Sans"/>
              <a:cs typeface="Open Sans"/>
              <a:sym typeface="Open Sans"/>
            </a:endParaRPr>
          </a:p>
        </p:txBody>
      </p:sp>
      <p:sp>
        <p:nvSpPr>
          <p:cNvPr id="7" name="TextBox 6">
            <a:extLst>
              <a:ext uri="{FF2B5EF4-FFF2-40B4-BE49-F238E27FC236}">
                <a16:creationId xmlns:a16="http://schemas.microsoft.com/office/drawing/2014/main" id="{03AC2618-B6E5-42DF-B81A-2ECAAF1214D7}"/>
              </a:ext>
            </a:extLst>
          </p:cNvPr>
          <p:cNvSpPr txBox="1"/>
          <p:nvPr/>
        </p:nvSpPr>
        <p:spPr>
          <a:xfrm>
            <a:off x="2286000" y="4113118"/>
            <a:ext cx="4572000" cy="954107"/>
          </a:xfrm>
          <a:prstGeom prst="rect">
            <a:avLst/>
          </a:prstGeom>
          <a:noFill/>
        </p:spPr>
        <p:txBody>
          <a:bodyPr wrap="square">
            <a:spAutoFit/>
          </a:bodyPr>
          <a:lstStyle/>
          <a:p>
            <a:pPr algn="ctr"/>
            <a:r>
              <a:rPr lang="en-US" dirty="0">
                <a:solidFill>
                  <a:schemeClr val="bg2">
                    <a:lumMod val="50000"/>
                  </a:schemeClr>
                </a:solidFill>
                <a:latin typeface="Calibri" panose="020F0502020204030204" pitchFamily="34" charset="0"/>
                <a:cs typeface="Calibri" panose="020F0502020204030204" pitchFamily="34" charset="0"/>
              </a:rPr>
              <a:t>Done by</a:t>
            </a:r>
          </a:p>
          <a:p>
            <a:pPr algn="ctr"/>
            <a:r>
              <a:rPr lang="en-US" dirty="0">
                <a:solidFill>
                  <a:schemeClr val="bg2">
                    <a:lumMod val="50000"/>
                  </a:schemeClr>
                </a:solidFill>
                <a:latin typeface="Calibri" panose="020F0502020204030204" pitchFamily="34" charset="0"/>
                <a:cs typeface="Calibri" panose="020F0502020204030204" pitchFamily="34" charset="0"/>
              </a:rPr>
              <a:t>Keerthana Kalaivanan – 100837032</a:t>
            </a:r>
          </a:p>
          <a:p>
            <a:pPr algn="ctr"/>
            <a:r>
              <a:rPr lang="en-US" dirty="0">
                <a:solidFill>
                  <a:schemeClr val="bg2">
                    <a:lumMod val="50000"/>
                  </a:schemeClr>
                </a:solidFill>
                <a:latin typeface="Calibri" panose="020F0502020204030204" pitchFamily="34" charset="0"/>
                <a:cs typeface="Calibri" panose="020F0502020204030204" pitchFamily="34" charset="0"/>
              </a:rPr>
              <a:t>Abraham Mathew – 100829875</a:t>
            </a:r>
          </a:p>
          <a:p>
            <a:pPr algn="ctr"/>
            <a:r>
              <a:rPr lang="en-US" dirty="0">
                <a:solidFill>
                  <a:schemeClr val="bg2">
                    <a:lumMod val="50000"/>
                  </a:schemeClr>
                </a:solidFill>
                <a:latin typeface="Calibri" panose="020F0502020204030204" pitchFamily="34" charset="0"/>
                <a:cs typeface="Calibri" panose="020F0502020204030204" pitchFamily="34" charset="0"/>
              </a:rPr>
              <a:t>Mathew Coe -100542534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0"/>
          <p:cNvSpPr txBox="1">
            <a:spLocks noGrp="1"/>
          </p:cNvSpPr>
          <p:nvPr>
            <p:ph type="title"/>
          </p:nvPr>
        </p:nvSpPr>
        <p:spPr>
          <a:xfrm>
            <a:off x="230250" y="174675"/>
            <a:ext cx="8683500" cy="60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Visualization &amp; Insights</a:t>
            </a:r>
            <a:endParaRPr dirty="0"/>
          </a:p>
        </p:txBody>
      </p:sp>
      <p:sp>
        <p:nvSpPr>
          <p:cNvPr id="2" name="Rectangle 2">
            <a:extLst>
              <a:ext uri="{FF2B5EF4-FFF2-40B4-BE49-F238E27FC236}">
                <a16:creationId xmlns:a16="http://schemas.microsoft.com/office/drawing/2014/main" id="{A8BDAB39-9F53-439F-8402-EB4FCC5ED832}"/>
              </a:ext>
            </a:extLst>
          </p:cNvPr>
          <p:cNvSpPr>
            <a:spLocks noChangeArrowheads="1"/>
          </p:cNvSpPr>
          <p:nvPr/>
        </p:nvSpPr>
        <p:spPr bwMode="auto">
          <a:xfrm>
            <a:off x="230250" y="913793"/>
            <a:ext cx="4195379"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b="1" dirty="0">
                <a:solidFill>
                  <a:schemeClr val="dk2"/>
                </a:solidFill>
                <a:latin typeface="Open Sans"/>
                <a:ea typeface="Open Sans"/>
                <a:cs typeface="Open Sans"/>
              </a:rPr>
              <a:t>Analysis of Spend by Sex and Membership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5" descr="Chart, bar chart&#10;&#10;Description automatically generated">
            <a:extLst>
              <a:ext uri="{FF2B5EF4-FFF2-40B4-BE49-F238E27FC236}">
                <a16:creationId xmlns:a16="http://schemas.microsoft.com/office/drawing/2014/main" id="{EF3DD455-671D-4E7B-B122-5757366D7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366" y="1436400"/>
            <a:ext cx="5724525" cy="2466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7B51BF6-45B0-4A99-85B8-CFA949A22345}"/>
              </a:ext>
            </a:extLst>
          </p:cNvPr>
          <p:cNvSpPr>
            <a:spLocks noChangeArrowheads="1"/>
          </p:cNvSpPr>
          <p:nvPr/>
        </p:nvSpPr>
        <p:spPr bwMode="auto">
          <a:xfrm rot="10800000" flipV="1">
            <a:off x="309600" y="4170213"/>
            <a:ext cx="89784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dk2"/>
                </a:solidFill>
                <a:latin typeface="Open Sans"/>
                <a:ea typeface="Open Sans"/>
                <a:cs typeface="Open Sans"/>
              </a:rPr>
              <a:t>-Overall, we could see that Male clients spend more with the Salon than female clients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dk2"/>
                </a:solidFill>
                <a:latin typeface="Open Sans"/>
                <a:ea typeface="Open Sans"/>
                <a:cs typeface="Open Sans"/>
              </a:rPr>
              <a:t>-Overall, we could see that membership holders spend more with the Salon than Non-Members</a:t>
            </a:r>
          </a:p>
        </p:txBody>
      </p:sp>
    </p:spTree>
    <p:extLst>
      <p:ext uri="{BB962C8B-B14F-4D97-AF65-F5344CB8AC3E}">
        <p14:creationId xmlns:p14="http://schemas.microsoft.com/office/powerpoint/2010/main" val="371720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0"/>
          <p:cNvSpPr txBox="1">
            <a:spLocks noGrp="1"/>
          </p:cNvSpPr>
          <p:nvPr>
            <p:ph type="title"/>
          </p:nvPr>
        </p:nvSpPr>
        <p:spPr>
          <a:xfrm>
            <a:off x="230250" y="174675"/>
            <a:ext cx="8683500" cy="60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Visualization &amp; Insights</a:t>
            </a:r>
            <a:endParaRPr dirty="0"/>
          </a:p>
        </p:txBody>
      </p:sp>
      <p:sp>
        <p:nvSpPr>
          <p:cNvPr id="8" name="TextBox 7">
            <a:extLst>
              <a:ext uri="{FF2B5EF4-FFF2-40B4-BE49-F238E27FC236}">
                <a16:creationId xmlns:a16="http://schemas.microsoft.com/office/drawing/2014/main" id="{B94AFADC-D247-4E23-A494-7BD36DAA1DCD}"/>
              </a:ext>
            </a:extLst>
          </p:cNvPr>
          <p:cNvSpPr txBox="1"/>
          <p:nvPr/>
        </p:nvSpPr>
        <p:spPr>
          <a:xfrm>
            <a:off x="230250" y="875712"/>
            <a:ext cx="5659350" cy="323165"/>
          </a:xfrm>
          <a:prstGeom prst="rect">
            <a:avLst/>
          </a:prstGeom>
          <a:noFill/>
        </p:spPr>
        <p:txBody>
          <a:bodyPr wrap="square">
            <a:spAutoFit/>
          </a:bodyPr>
          <a:lstStyle/>
          <a:p>
            <a:r>
              <a:rPr lang="en-IN" sz="1500" b="1" dirty="0">
                <a:solidFill>
                  <a:schemeClr val="dk2"/>
                </a:solidFill>
                <a:latin typeface="Open Sans"/>
                <a:ea typeface="Open Sans"/>
                <a:cs typeface="Open Sans"/>
              </a:rPr>
              <a:t>Analysis of Average Spend by Sex and age group</a:t>
            </a:r>
          </a:p>
        </p:txBody>
      </p:sp>
      <p:pic>
        <p:nvPicPr>
          <p:cNvPr id="9" name="Picture 8" descr="Chart, bar chart&#10;&#10;Description automatically generated">
            <a:extLst>
              <a:ext uri="{FF2B5EF4-FFF2-40B4-BE49-F238E27FC236}">
                <a16:creationId xmlns:a16="http://schemas.microsoft.com/office/drawing/2014/main" id="{59A1F9B5-A247-47ED-91A6-D3CB7FA7E2DF}"/>
              </a:ext>
            </a:extLst>
          </p:cNvPr>
          <p:cNvPicPr>
            <a:picLocks noChangeAspect="1"/>
          </p:cNvPicPr>
          <p:nvPr/>
        </p:nvPicPr>
        <p:blipFill>
          <a:blip r:embed="rId3"/>
          <a:stretch>
            <a:fillRect/>
          </a:stretch>
        </p:blipFill>
        <p:spPr>
          <a:xfrm>
            <a:off x="1267045" y="1183489"/>
            <a:ext cx="5731510" cy="3324860"/>
          </a:xfrm>
          <a:prstGeom prst="rect">
            <a:avLst/>
          </a:prstGeom>
        </p:spPr>
      </p:pic>
      <p:sp>
        <p:nvSpPr>
          <p:cNvPr id="11" name="TextBox 10">
            <a:extLst>
              <a:ext uri="{FF2B5EF4-FFF2-40B4-BE49-F238E27FC236}">
                <a16:creationId xmlns:a16="http://schemas.microsoft.com/office/drawing/2014/main" id="{451411FD-0CE5-4BBC-8525-15A6F294B298}"/>
              </a:ext>
            </a:extLst>
          </p:cNvPr>
          <p:cNvSpPr txBox="1"/>
          <p:nvPr/>
        </p:nvSpPr>
        <p:spPr>
          <a:xfrm>
            <a:off x="342000" y="4508349"/>
            <a:ext cx="8571750" cy="469424"/>
          </a:xfrm>
          <a:prstGeom prst="rect">
            <a:avLst/>
          </a:prstGeom>
          <a:noFill/>
        </p:spPr>
        <p:txBody>
          <a:bodyPr wrap="square">
            <a:spAutoFit/>
          </a:bodyPr>
          <a:lstStyle/>
          <a:p>
            <a:pPr fontAlgn="base">
              <a:lnSpc>
                <a:spcPct val="115000"/>
              </a:lnSpc>
              <a:spcAft>
                <a:spcPts val="1000"/>
              </a:spcAft>
            </a:pPr>
            <a:r>
              <a:rPr lang="en-IN" sz="1100" dirty="0">
                <a:solidFill>
                  <a:schemeClr val="dk2"/>
                </a:solidFill>
                <a:latin typeface="Open Sans"/>
                <a:ea typeface="Open Sans"/>
                <a:cs typeface="Open Sans"/>
              </a:rPr>
              <a:t>-By sex and age group combination we could see that Females between the ages of 31 and 40 are the best group while female between 41-50 age group spends the lowest with the Salon.</a:t>
            </a:r>
          </a:p>
        </p:txBody>
      </p:sp>
    </p:spTree>
    <p:extLst>
      <p:ext uri="{BB962C8B-B14F-4D97-AF65-F5344CB8AC3E}">
        <p14:creationId xmlns:p14="http://schemas.microsoft.com/office/powerpoint/2010/main" val="4253048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body" idx="1"/>
          </p:nvPr>
        </p:nvSpPr>
        <p:spPr>
          <a:xfrm>
            <a:off x="197800" y="775925"/>
            <a:ext cx="5255700" cy="4061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400" b="1" dirty="0"/>
              <a:t>Steps</a:t>
            </a:r>
            <a:endParaRPr sz="1400" b="1" dirty="0"/>
          </a:p>
          <a:p>
            <a:pPr marL="0" marR="0" lvl="0" indent="0" algn="l" rtl="0">
              <a:lnSpc>
                <a:spcPct val="100000"/>
              </a:lnSpc>
              <a:spcBef>
                <a:spcPts val="0"/>
              </a:spcBef>
              <a:spcAft>
                <a:spcPts val="0"/>
              </a:spcAft>
              <a:buNone/>
            </a:pPr>
            <a:endParaRPr sz="1200" dirty="0"/>
          </a:p>
          <a:p>
            <a:pPr marL="0" marR="0" lvl="0" indent="0" algn="l" rtl="0">
              <a:lnSpc>
                <a:spcPct val="100000"/>
              </a:lnSpc>
              <a:spcBef>
                <a:spcPts val="0"/>
              </a:spcBef>
              <a:spcAft>
                <a:spcPts val="0"/>
              </a:spcAft>
              <a:buNone/>
            </a:pPr>
            <a:r>
              <a:rPr lang="en" sz="1200" dirty="0"/>
              <a:t>* Create “Customer Activity” Master Dataset</a:t>
            </a:r>
            <a:endParaRPr sz="1200" dirty="0"/>
          </a:p>
          <a:p>
            <a:pPr marL="0" marR="0" lvl="0" indent="0" algn="l" rtl="0">
              <a:lnSpc>
                <a:spcPct val="100000"/>
              </a:lnSpc>
              <a:spcBef>
                <a:spcPts val="0"/>
              </a:spcBef>
              <a:spcAft>
                <a:spcPts val="0"/>
              </a:spcAft>
              <a:buNone/>
            </a:pPr>
            <a:r>
              <a:rPr lang="en" sz="1200" dirty="0"/>
              <a:t>	- Bring about a 360° view of client (Client and Transaction Data)</a:t>
            </a:r>
            <a:endParaRPr sz="1200" dirty="0"/>
          </a:p>
          <a:p>
            <a:pPr marL="0" marR="0" lvl="0" indent="0" algn="l" rtl="0">
              <a:lnSpc>
                <a:spcPct val="100000"/>
              </a:lnSpc>
              <a:spcBef>
                <a:spcPts val="0"/>
              </a:spcBef>
              <a:spcAft>
                <a:spcPts val="0"/>
              </a:spcAft>
              <a:buNone/>
            </a:pPr>
            <a:r>
              <a:rPr lang="en" sz="1200" dirty="0"/>
              <a:t>	- Client level data : DOB, Client Name, Phone</a:t>
            </a:r>
            <a:endParaRPr sz="1200" dirty="0"/>
          </a:p>
          <a:p>
            <a:pPr marL="0" marR="0" lvl="0" indent="0" algn="l" rtl="0">
              <a:lnSpc>
                <a:spcPct val="100000"/>
              </a:lnSpc>
              <a:spcBef>
                <a:spcPts val="0"/>
              </a:spcBef>
              <a:spcAft>
                <a:spcPts val="0"/>
              </a:spcAft>
              <a:buNone/>
            </a:pPr>
            <a:r>
              <a:rPr lang="en" sz="1200" dirty="0"/>
              <a:t>	- Transactional level data : Transaction Date, Transaction Amount</a:t>
            </a:r>
            <a:endParaRPr sz="1200" dirty="0"/>
          </a:p>
          <a:p>
            <a:pPr marL="0" marR="0" lvl="0" indent="0" algn="l" rtl="0">
              <a:lnSpc>
                <a:spcPct val="100000"/>
              </a:lnSpc>
              <a:spcBef>
                <a:spcPts val="0"/>
              </a:spcBef>
              <a:spcAft>
                <a:spcPts val="0"/>
              </a:spcAft>
              <a:buNone/>
            </a:pPr>
            <a:r>
              <a:rPr lang="en" sz="1200" dirty="0"/>
              <a:t>	- Membership level data : Member Card No</a:t>
            </a:r>
            <a:endParaRPr sz="1200" dirty="0"/>
          </a:p>
          <a:p>
            <a:pPr marL="0" marR="0" lvl="0" indent="0" algn="l" rtl="0">
              <a:lnSpc>
                <a:spcPct val="100000"/>
              </a:lnSpc>
              <a:spcBef>
                <a:spcPts val="0"/>
              </a:spcBef>
              <a:spcAft>
                <a:spcPts val="0"/>
              </a:spcAft>
              <a:buNone/>
            </a:pPr>
            <a:r>
              <a:rPr lang="en" sz="1200" dirty="0"/>
              <a:t>	- Service level data : Service Category</a:t>
            </a:r>
            <a:endParaRPr sz="1200" dirty="0"/>
          </a:p>
          <a:p>
            <a:pPr marL="0" marR="0" lvl="0" indent="0" algn="l" rtl="0">
              <a:lnSpc>
                <a:spcPct val="100000"/>
              </a:lnSpc>
              <a:spcBef>
                <a:spcPts val="0"/>
              </a:spcBef>
              <a:spcAft>
                <a:spcPts val="0"/>
              </a:spcAft>
              <a:buNone/>
            </a:pPr>
            <a:endParaRPr sz="1200" dirty="0"/>
          </a:p>
          <a:p>
            <a:pPr marL="0" marR="0" lvl="0" indent="0" algn="l" rtl="0">
              <a:lnSpc>
                <a:spcPct val="100000"/>
              </a:lnSpc>
              <a:spcBef>
                <a:spcPts val="0"/>
              </a:spcBef>
              <a:spcAft>
                <a:spcPts val="0"/>
              </a:spcAft>
              <a:buNone/>
            </a:pPr>
            <a:r>
              <a:rPr lang="en" sz="1200" dirty="0"/>
              <a:t>* Create derived values for identifying churn</a:t>
            </a:r>
            <a:endParaRPr sz="1200" dirty="0"/>
          </a:p>
          <a:p>
            <a:pPr marL="0" marR="0" lvl="0" indent="0" algn="l" rtl="0">
              <a:lnSpc>
                <a:spcPct val="100000"/>
              </a:lnSpc>
              <a:spcBef>
                <a:spcPts val="0"/>
              </a:spcBef>
              <a:spcAft>
                <a:spcPts val="0"/>
              </a:spcAft>
              <a:buNone/>
            </a:pPr>
            <a:r>
              <a:rPr lang="en" sz="1200" dirty="0"/>
              <a:t>	- Frequency of customer visits</a:t>
            </a:r>
            <a:endParaRPr sz="1200" dirty="0"/>
          </a:p>
          <a:p>
            <a:pPr marL="0" marR="0" lvl="0" indent="0" algn="l" rtl="0">
              <a:lnSpc>
                <a:spcPct val="100000"/>
              </a:lnSpc>
              <a:spcBef>
                <a:spcPts val="0"/>
              </a:spcBef>
              <a:spcAft>
                <a:spcPts val="0"/>
              </a:spcAft>
              <a:buNone/>
            </a:pPr>
            <a:r>
              <a:rPr lang="en" sz="1200" dirty="0"/>
              <a:t>	- Days difference between visits</a:t>
            </a:r>
            <a:endParaRPr sz="1200" dirty="0"/>
          </a:p>
          <a:p>
            <a:pPr marL="0" marR="0" lvl="0" indent="0" algn="l" rtl="0">
              <a:lnSpc>
                <a:spcPct val="100000"/>
              </a:lnSpc>
              <a:spcBef>
                <a:spcPts val="0"/>
              </a:spcBef>
              <a:spcAft>
                <a:spcPts val="0"/>
              </a:spcAft>
              <a:buNone/>
            </a:pPr>
            <a:endParaRPr sz="1200" dirty="0"/>
          </a:p>
          <a:p>
            <a:pPr marL="0" marR="0" lvl="0" indent="0" algn="l" rtl="0">
              <a:lnSpc>
                <a:spcPct val="100000"/>
              </a:lnSpc>
              <a:spcBef>
                <a:spcPts val="0"/>
              </a:spcBef>
              <a:spcAft>
                <a:spcPts val="0"/>
              </a:spcAft>
              <a:buNone/>
            </a:pPr>
            <a:r>
              <a:rPr lang="en" sz="1400" b="1" dirty="0"/>
              <a:t>Challenges</a:t>
            </a:r>
            <a:endParaRPr sz="1400" b="1" dirty="0"/>
          </a:p>
          <a:p>
            <a:pPr marL="0" marR="0" lvl="0" indent="0" algn="l" rtl="0">
              <a:lnSpc>
                <a:spcPct val="100000"/>
              </a:lnSpc>
              <a:spcBef>
                <a:spcPts val="0"/>
              </a:spcBef>
              <a:spcAft>
                <a:spcPts val="0"/>
              </a:spcAft>
              <a:buNone/>
            </a:pPr>
            <a:endParaRPr sz="1400" b="1" dirty="0"/>
          </a:p>
          <a:p>
            <a:pPr marL="0" marR="0" lvl="0" indent="0" algn="l" rtl="0">
              <a:lnSpc>
                <a:spcPct val="100000"/>
              </a:lnSpc>
              <a:spcBef>
                <a:spcPts val="0"/>
              </a:spcBef>
              <a:spcAft>
                <a:spcPts val="0"/>
              </a:spcAft>
              <a:buNone/>
            </a:pPr>
            <a:r>
              <a:rPr lang="en" sz="1200" dirty="0"/>
              <a:t>* Data anomalies with incorrect values for Client names and DOB</a:t>
            </a:r>
            <a:endParaRPr sz="1200" dirty="0"/>
          </a:p>
          <a:p>
            <a:pPr marL="0" marR="0" lvl="0" indent="0" algn="l" rtl="0">
              <a:lnSpc>
                <a:spcPct val="100000"/>
              </a:lnSpc>
              <a:spcBef>
                <a:spcPts val="0"/>
              </a:spcBef>
              <a:spcAft>
                <a:spcPts val="0"/>
              </a:spcAft>
              <a:buNone/>
            </a:pPr>
            <a:r>
              <a:rPr lang="en" sz="1200" dirty="0"/>
              <a:t>* Mismatch between Client and Membership data</a:t>
            </a:r>
            <a:endParaRPr sz="1200" dirty="0"/>
          </a:p>
          <a:p>
            <a:pPr marL="0" marR="0" lvl="0" indent="0" algn="l" rtl="0">
              <a:lnSpc>
                <a:spcPct val="100000"/>
              </a:lnSpc>
              <a:spcBef>
                <a:spcPts val="0"/>
              </a:spcBef>
              <a:spcAft>
                <a:spcPts val="0"/>
              </a:spcAft>
              <a:buNone/>
            </a:pPr>
            <a:r>
              <a:rPr lang="en" sz="1200" dirty="0"/>
              <a:t>* Inability to perform data imputation due to dependencies</a:t>
            </a:r>
            <a:endParaRPr sz="1200" dirty="0"/>
          </a:p>
          <a:p>
            <a:pPr marL="0" marR="0" lvl="0" indent="0" algn="l" rtl="0">
              <a:lnSpc>
                <a:spcPct val="100000"/>
              </a:lnSpc>
              <a:spcBef>
                <a:spcPts val="0"/>
              </a:spcBef>
              <a:spcAft>
                <a:spcPts val="0"/>
              </a:spcAft>
              <a:buNone/>
            </a:pPr>
            <a:endParaRPr sz="1200" dirty="0"/>
          </a:p>
          <a:p>
            <a:pPr marL="0" marR="0" lvl="0" indent="0" algn="l" rtl="0">
              <a:lnSpc>
                <a:spcPct val="100000"/>
              </a:lnSpc>
              <a:spcBef>
                <a:spcPts val="0"/>
              </a:spcBef>
              <a:spcAft>
                <a:spcPts val="0"/>
              </a:spcAft>
              <a:buNone/>
            </a:pPr>
            <a:endParaRPr sz="1200" dirty="0"/>
          </a:p>
          <a:p>
            <a:pPr marL="0" lvl="0" indent="0" algn="l" rtl="0">
              <a:lnSpc>
                <a:spcPct val="100000"/>
              </a:lnSpc>
              <a:spcBef>
                <a:spcPts val="0"/>
              </a:spcBef>
              <a:spcAft>
                <a:spcPts val="0"/>
              </a:spcAft>
              <a:buNone/>
            </a:pPr>
            <a:endParaRPr sz="1200" dirty="0"/>
          </a:p>
          <a:p>
            <a:pPr marL="0" lvl="0" indent="0" algn="l" rtl="0">
              <a:lnSpc>
                <a:spcPct val="100000"/>
              </a:lnSpc>
              <a:spcBef>
                <a:spcPts val="0"/>
              </a:spcBef>
              <a:spcAft>
                <a:spcPts val="0"/>
              </a:spcAft>
              <a:buNone/>
            </a:pPr>
            <a:endParaRPr sz="1200" dirty="0"/>
          </a:p>
          <a:p>
            <a:pPr marL="0" lvl="0" indent="0" algn="l" rtl="0">
              <a:lnSpc>
                <a:spcPct val="100000"/>
              </a:lnSpc>
              <a:spcBef>
                <a:spcPts val="0"/>
              </a:spcBef>
              <a:spcAft>
                <a:spcPts val="0"/>
              </a:spcAft>
              <a:buNone/>
            </a:pPr>
            <a:r>
              <a:rPr lang="en" sz="1200" dirty="0"/>
              <a:t>   </a:t>
            </a:r>
            <a:endParaRPr sz="1200" dirty="0"/>
          </a:p>
          <a:p>
            <a:pPr marL="0" lvl="0" indent="0" algn="l" rtl="0">
              <a:spcBef>
                <a:spcPts val="0"/>
              </a:spcBef>
              <a:spcAft>
                <a:spcPts val="0"/>
              </a:spcAft>
              <a:buNone/>
            </a:pPr>
            <a:endParaRPr sz="1200" dirty="0"/>
          </a:p>
          <a:p>
            <a:pPr marL="0" lvl="0" indent="0" algn="l" rtl="0">
              <a:spcBef>
                <a:spcPts val="1600"/>
              </a:spcBef>
              <a:spcAft>
                <a:spcPts val="1600"/>
              </a:spcAft>
              <a:buNone/>
            </a:pPr>
            <a:endParaRPr sz="1200" dirty="0"/>
          </a:p>
        </p:txBody>
      </p:sp>
      <p:sp>
        <p:nvSpPr>
          <p:cNvPr id="158" name="Google Shape;158;p21"/>
          <p:cNvSpPr txBox="1">
            <a:spLocks noGrp="1"/>
          </p:cNvSpPr>
          <p:nvPr>
            <p:ph type="title"/>
          </p:nvPr>
        </p:nvSpPr>
        <p:spPr>
          <a:xfrm>
            <a:off x="235775" y="55950"/>
            <a:ext cx="8683500" cy="60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a:t>
            </a:r>
            <a:endParaRPr/>
          </a:p>
        </p:txBody>
      </p:sp>
      <p:sp>
        <p:nvSpPr>
          <p:cNvPr id="159" name="Google Shape;159;p21"/>
          <p:cNvSpPr txBox="1"/>
          <p:nvPr/>
        </p:nvSpPr>
        <p:spPr>
          <a:xfrm>
            <a:off x="5507075" y="780625"/>
            <a:ext cx="3550200" cy="40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latin typeface="Open Sans"/>
                <a:ea typeface="Open Sans"/>
                <a:cs typeface="Open Sans"/>
                <a:sym typeface="Open Sans"/>
              </a:rPr>
              <a:t>Insights </a:t>
            </a:r>
            <a:endParaRPr b="1">
              <a:solidFill>
                <a:schemeClr val="dk2"/>
              </a:solidFill>
              <a:latin typeface="Open Sans"/>
              <a:ea typeface="Open Sans"/>
              <a:cs typeface="Open Sans"/>
              <a:sym typeface="Open Sans"/>
            </a:endParaRPr>
          </a:p>
          <a:p>
            <a:pPr marL="0" lvl="0" indent="0" algn="l" rtl="0">
              <a:spcBef>
                <a:spcPts val="0"/>
              </a:spcBef>
              <a:spcAft>
                <a:spcPts val="0"/>
              </a:spcAft>
              <a:buNone/>
            </a:pPr>
            <a:r>
              <a:rPr lang="en" sz="1200">
                <a:solidFill>
                  <a:schemeClr val="dk2"/>
                </a:solidFill>
                <a:latin typeface="Open Sans"/>
                <a:ea typeface="Open Sans"/>
                <a:cs typeface="Open Sans"/>
                <a:sym typeface="Open Sans"/>
              </a:rPr>
              <a:t> </a:t>
            </a:r>
            <a:endParaRPr sz="1200">
              <a:solidFill>
                <a:schemeClr val="dk2"/>
              </a:solidFill>
              <a:latin typeface="Open Sans"/>
              <a:ea typeface="Open Sans"/>
              <a:cs typeface="Open Sans"/>
              <a:sym typeface="Open Sans"/>
            </a:endParaRPr>
          </a:p>
          <a:p>
            <a:pPr marL="0" lvl="0" indent="0" algn="l" rtl="0">
              <a:spcBef>
                <a:spcPts val="0"/>
              </a:spcBef>
              <a:spcAft>
                <a:spcPts val="0"/>
              </a:spcAft>
              <a:buNone/>
            </a:pPr>
            <a:r>
              <a:rPr lang="en" sz="1200" b="1">
                <a:solidFill>
                  <a:schemeClr val="dk2"/>
                </a:solidFill>
                <a:latin typeface="Open Sans"/>
                <a:ea typeface="Open Sans"/>
                <a:cs typeface="Open Sans"/>
                <a:sym typeface="Open Sans"/>
              </a:rPr>
              <a:t>* 40%</a:t>
            </a:r>
            <a:r>
              <a:rPr lang="en" sz="1200">
                <a:solidFill>
                  <a:schemeClr val="dk2"/>
                </a:solidFill>
                <a:latin typeface="Open Sans"/>
                <a:ea typeface="Open Sans"/>
                <a:cs typeface="Open Sans"/>
                <a:sym typeface="Open Sans"/>
              </a:rPr>
              <a:t> of total visits are made by women </a:t>
            </a:r>
            <a:endParaRPr sz="1200">
              <a:solidFill>
                <a:schemeClr val="dk2"/>
              </a:solidFill>
              <a:latin typeface="Open Sans"/>
              <a:ea typeface="Open Sans"/>
              <a:cs typeface="Open Sans"/>
              <a:sym typeface="Open Sans"/>
            </a:endParaRPr>
          </a:p>
          <a:p>
            <a:pPr marL="0" lvl="0" indent="0" algn="l" rtl="0">
              <a:spcBef>
                <a:spcPts val="0"/>
              </a:spcBef>
              <a:spcAft>
                <a:spcPts val="0"/>
              </a:spcAft>
              <a:buNone/>
            </a:pPr>
            <a:endParaRPr sz="1200">
              <a:solidFill>
                <a:schemeClr val="dk2"/>
              </a:solidFill>
              <a:latin typeface="Open Sans"/>
              <a:ea typeface="Open Sans"/>
              <a:cs typeface="Open Sans"/>
              <a:sym typeface="Open Sans"/>
            </a:endParaRPr>
          </a:p>
          <a:p>
            <a:pPr marL="0" lvl="0" indent="0" algn="l" rtl="0">
              <a:spcBef>
                <a:spcPts val="0"/>
              </a:spcBef>
              <a:spcAft>
                <a:spcPts val="0"/>
              </a:spcAft>
              <a:buNone/>
            </a:pPr>
            <a:r>
              <a:rPr lang="en" sz="1200" b="1">
                <a:solidFill>
                  <a:schemeClr val="dk2"/>
                </a:solidFill>
                <a:latin typeface="Open Sans"/>
                <a:ea typeface="Open Sans"/>
                <a:cs typeface="Open Sans"/>
                <a:sym typeface="Open Sans"/>
              </a:rPr>
              <a:t>* 60%</a:t>
            </a:r>
            <a:r>
              <a:rPr lang="en" sz="1200">
                <a:solidFill>
                  <a:schemeClr val="dk2"/>
                </a:solidFill>
                <a:latin typeface="Open Sans"/>
                <a:ea typeface="Open Sans"/>
                <a:cs typeface="Open Sans"/>
                <a:sym typeface="Open Sans"/>
              </a:rPr>
              <a:t> of total visits are made by men</a:t>
            </a:r>
            <a:endParaRPr sz="1200">
              <a:solidFill>
                <a:schemeClr val="dk2"/>
              </a:solidFill>
              <a:latin typeface="Open Sans"/>
              <a:ea typeface="Open Sans"/>
              <a:cs typeface="Open Sans"/>
              <a:sym typeface="Open Sans"/>
            </a:endParaRPr>
          </a:p>
          <a:p>
            <a:pPr marL="0" lvl="0" indent="0" algn="l" rtl="0">
              <a:spcBef>
                <a:spcPts val="0"/>
              </a:spcBef>
              <a:spcAft>
                <a:spcPts val="0"/>
              </a:spcAft>
              <a:buNone/>
            </a:pPr>
            <a:endParaRPr sz="1200">
              <a:solidFill>
                <a:schemeClr val="dk2"/>
              </a:solidFill>
              <a:latin typeface="Open Sans"/>
              <a:ea typeface="Open Sans"/>
              <a:cs typeface="Open Sans"/>
              <a:sym typeface="Open Sans"/>
            </a:endParaRPr>
          </a:p>
          <a:p>
            <a:pPr marL="0" lvl="0" indent="0" algn="l" rtl="0">
              <a:spcBef>
                <a:spcPts val="0"/>
              </a:spcBef>
              <a:spcAft>
                <a:spcPts val="0"/>
              </a:spcAft>
              <a:buNone/>
            </a:pPr>
            <a:r>
              <a:rPr lang="en" sz="1200" b="1">
                <a:solidFill>
                  <a:schemeClr val="dk2"/>
                </a:solidFill>
                <a:latin typeface="Open Sans"/>
                <a:ea typeface="Open Sans"/>
                <a:cs typeface="Open Sans"/>
                <a:sym typeface="Open Sans"/>
              </a:rPr>
              <a:t>* 8%</a:t>
            </a:r>
            <a:r>
              <a:rPr lang="en" sz="1200">
                <a:solidFill>
                  <a:schemeClr val="dk2"/>
                </a:solidFill>
                <a:latin typeface="Open Sans"/>
                <a:ea typeface="Open Sans"/>
                <a:cs typeface="Open Sans"/>
                <a:sym typeface="Open Sans"/>
              </a:rPr>
              <a:t> of </a:t>
            </a:r>
            <a:r>
              <a:rPr lang="en" sz="1200" b="1">
                <a:solidFill>
                  <a:schemeClr val="dk2"/>
                </a:solidFill>
                <a:latin typeface="Open Sans"/>
                <a:ea typeface="Open Sans"/>
                <a:cs typeface="Open Sans"/>
                <a:sym typeface="Open Sans"/>
              </a:rPr>
              <a:t>9754 </a:t>
            </a:r>
            <a:r>
              <a:rPr lang="en" sz="1200">
                <a:solidFill>
                  <a:schemeClr val="dk2"/>
                </a:solidFill>
                <a:latin typeface="Open Sans"/>
                <a:ea typeface="Open Sans"/>
                <a:cs typeface="Open Sans"/>
                <a:sym typeface="Open Sans"/>
              </a:rPr>
              <a:t>customers have high frequency</a:t>
            </a:r>
            <a:endParaRPr sz="1200">
              <a:solidFill>
                <a:schemeClr val="dk2"/>
              </a:solidFill>
              <a:latin typeface="Open Sans"/>
              <a:ea typeface="Open Sans"/>
              <a:cs typeface="Open Sans"/>
              <a:sym typeface="Open Sans"/>
            </a:endParaRPr>
          </a:p>
          <a:p>
            <a:pPr marL="0" lvl="0" indent="0" algn="l" rtl="0">
              <a:spcBef>
                <a:spcPts val="0"/>
              </a:spcBef>
              <a:spcAft>
                <a:spcPts val="0"/>
              </a:spcAft>
              <a:buNone/>
            </a:pPr>
            <a:endParaRPr sz="1200">
              <a:solidFill>
                <a:schemeClr val="dk2"/>
              </a:solidFill>
              <a:latin typeface="Open Sans"/>
              <a:ea typeface="Open Sans"/>
              <a:cs typeface="Open Sans"/>
              <a:sym typeface="Open Sans"/>
            </a:endParaRPr>
          </a:p>
          <a:p>
            <a:pPr marL="0" lvl="0" indent="0" algn="l" rtl="0">
              <a:spcBef>
                <a:spcPts val="0"/>
              </a:spcBef>
              <a:spcAft>
                <a:spcPts val="0"/>
              </a:spcAft>
              <a:buNone/>
            </a:pPr>
            <a:r>
              <a:rPr lang="en" sz="1200" b="1">
                <a:solidFill>
                  <a:schemeClr val="dk2"/>
                </a:solidFill>
                <a:latin typeface="Open Sans"/>
                <a:ea typeface="Open Sans"/>
                <a:cs typeface="Open Sans"/>
                <a:sym typeface="Open Sans"/>
              </a:rPr>
              <a:t>* 40%</a:t>
            </a:r>
            <a:r>
              <a:rPr lang="en" sz="1200">
                <a:solidFill>
                  <a:schemeClr val="dk2"/>
                </a:solidFill>
                <a:latin typeface="Open Sans"/>
                <a:ea typeface="Open Sans"/>
                <a:cs typeface="Open Sans"/>
                <a:sym typeface="Open Sans"/>
              </a:rPr>
              <a:t> to </a:t>
            </a:r>
            <a:r>
              <a:rPr lang="en" sz="1200" b="1">
                <a:solidFill>
                  <a:schemeClr val="dk2"/>
                </a:solidFill>
                <a:latin typeface="Open Sans"/>
                <a:ea typeface="Open Sans"/>
                <a:cs typeface="Open Sans"/>
                <a:sym typeface="Open Sans"/>
              </a:rPr>
              <a:t>50%</a:t>
            </a:r>
            <a:r>
              <a:rPr lang="en" sz="1200">
                <a:solidFill>
                  <a:schemeClr val="dk2"/>
                </a:solidFill>
                <a:latin typeface="Open Sans"/>
                <a:ea typeface="Open Sans"/>
                <a:cs typeface="Open Sans"/>
                <a:sym typeface="Open Sans"/>
              </a:rPr>
              <a:t> higher visits by men than women</a:t>
            </a:r>
            <a:endParaRPr sz="12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263450" y="1265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RFM </a:t>
            </a:r>
            <a:r>
              <a:rPr lang="en" sz="2400"/>
              <a:t>- The Key Understanding to Customer Buying Behavior</a:t>
            </a:r>
            <a:r>
              <a:rPr lang="en"/>
              <a:t> </a:t>
            </a:r>
            <a:endParaRPr/>
          </a:p>
        </p:txBody>
      </p:sp>
      <p:sp>
        <p:nvSpPr>
          <p:cNvPr id="165" name="Google Shape;165;p22"/>
          <p:cNvSpPr txBox="1">
            <a:spLocks noGrp="1"/>
          </p:cNvSpPr>
          <p:nvPr>
            <p:ph type="body" idx="1"/>
          </p:nvPr>
        </p:nvSpPr>
        <p:spPr>
          <a:xfrm>
            <a:off x="159300" y="771000"/>
            <a:ext cx="8673000" cy="4236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b="1" dirty="0">
                <a:solidFill>
                  <a:srgbClr val="000000"/>
                </a:solidFill>
              </a:rPr>
              <a:t>1) Can you identify your best customers?</a:t>
            </a:r>
            <a:endParaRPr sz="1000" b="1" dirty="0">
              <a:solidFill>
                <a:srgbClr val="000000"/>
              </a:solidFill>
            </a:endParaRPr>
          </a:p>
          <a:p>
            <a:pPr marL="0" lvl="0" indent="0" algn="l" rtl="0">
              <a:lnSpc>
                <a:spcPct val="100000"/>
              </a:lnSpc>
              <a:spcBef>
                <a:spcPts val="1600"/>
              </a:spcBef>
              <a:spcAft>
                <a:spcPts val="0"/>
              </a:spcAft>
              <a:buNone/>
            </a:pPr>
            <a:r>
              <a:rPr lang="en" sz="1000" b="1" dirty="0">
                <a:solidFill>
                  <a:srgbClr val="000000"/>
                </a:solidFill>
              </a:rPr>
              <a:t>2) Do you know who your worst customers are?</a:t>
            </a:r>
            <a:endParaRPr sz="1000" b="1" dirty="0">
              <a:solidFill>
                <a:srgbClr val="000000"/>
              </a:solidFill>
            </a:endParaRPr>
          </a:p>
          <a:p>
            <a:pPr marL="0" lvl="0" indent="0" algn="l" rtl="0">
              <a:lnSpc>
                <a:spcPct val="100000"/>
              </a:lnSpc>
              <a:spcBef>
                <a:spcPts val="1600"/>
              </a:spcBef>
              <a:spcAft>
                <a:spcPts val="0"/>
              </a:spcAft>
              <a:buNone/>
            </a:pPr>
            <a:r>
              <a:rPr lang="en" sz="1000" b="1" dirty="0">
                <a:solidFill>
                  <a:srgbClr val="000000"/>
                </a:solidFill>
              </a:rPr>
              <a:t>3) Do you know which customers you just lost &amp; which ones you’re about to lose?</a:t>
            </a:r>
            <a:endParaRPr sz="1000" b="1" dirty="0">
              <a:solidFill>
                <a:srgbClr val="000000"/>
              </a:solidFill>
            </a:endParaRPr>
          </a:p>
          <a:p>
            <a:pPr marL="0" lvl="0" indent="0" algn="l" rtl="0">
              <a:lnSpc>
                <a:spcPct val="100000"/>
              </a:lnSpc>
              <a:spcBef>
                <a:spcPts val="1600"/>
              </a:spcBef>
              <a:spcAft>
                <a:spcPts val="0"/>
              </a:spcAft>
              <a:buNone/>
            </a:pPr>
            <a:r>
              <a:rPr lang="en" sz="1000" b="1" dirty="0">
                <a:solidFill>
                  <a:srgbClr val="000000"/>
                </a:solidFill>
              </a:rPr>
              <a:t>4) Can you identify loyal customers who buy often, but spend very little?</a:t>
            </a:r>
            <a:endParaRPr sz="1000" b="1" dirty="0">
              <a:solidFill>
                <a:srgbClr val="000000"/>
              </a:solidFill>
            </a:endParaRPr>
          </a:p>
          <a:p>
            <a:pPr marL="0" lvl="0" indent="0" algn="l" rtl="0">
              <a:lnSpc>
                <a:spcPct val="100000"/>
              </a:lnSpc>
              <a:spcBef>
                <a:spcPts val="1600"/>
              </a:spcBef>
              <a:spcAft>
                <a:spcPts val="0"/>
              </a:spcAft>
              <a:buNone/>
            </a:pPr>
            <a:r>
              <a:rPr lang="en" sz="1000" b="1" dirty="0">
                <a:solidFill>
                  <a:srgbClr val="000000"/>
                </a:solidFill>
              </a:rPr>
              <a:t>5) Can you target customers who are willing to spend the most at your store?</a:t>
            </a:r>
            <a:endParaRPr sz="1000" b="1" dirty="0">
              <a:solidFill>
                <a:srgbClr val="000000"/>
              </a:solidFill>
            </a:endParaRPr>
          </a:p>
          <a:p>
            <a:pPr marL="0" lvl="0" indent="0" algn="l" rtl="0">
              <a:spcBef>
                <a:spcPts val="1600"/>
              </a:spcBef>
              <a:spcAft>
                <a:spcPts val="1600"/>
              </a:spcAft>
              <a:buNone/>
            </a:pPr>
            <a:endParaRPr sz="1000" dirty="0"/>
          </a:p>
        </p:txBody>
      </p:sp>
      <p:cxnSp>
        <p:nvCxnSpPr>
          <p:cNvPr id="166" name="Google Shape;166;p22"/>
          <p:cNvCxnSpPr/>
          <p:nvPr/>
        </p:nvCxnSpPr>
        <p:spPr>
          <a:xfrm flipH="1">
            <a:off x="5433850" y="693800"/>
            <a:ext cx="29100" cy="4313700"/>
          </a:xfrm>
          <a:prstGeom prst="straightConnector1">
            <a:avLst/>
          </a:prstGeom>
          <a:noFill/>
          <a:ln w="9525" cap="flat" cmpd="sng">
            <a:solidFill>
              <a:schemeClr val="dk2"/>
            </a:solidFill>
            <a:prstDash val="solid"/>
            <a:round/>
            <a:headEnd type="none" w="med" len="med"/>
            <a:tailEnd type="none" w="med" len="med"/>
          </a:ln>
        </p:spPr>
      </p:cxnSp>
      <p:cxnSp>
        <p:nvCxnSpPr>
          <p:cNvPr id="167" name="Google Shape;167;p22"/>
          <p:cNvCxnSpPr/>
          <p:nvPr/>
        </p:nvCxnSpPr>
        <p:spPr>
          <a:xfrm>
            <a:off x="159300" y="2544050"/>
            <a:ext cx="5092500" cy="2700"/>
          </a:xfrm>
          <a:prstGeom prst="straightConnector1">
            <a:avLst/>
          </a:prstGeom>
          <a:noFill/>
          <a:ln w="9525" cap="flat" cmpd="sng">
            <a:solidFill>
              <a:schemeClr val="dk2"/>
            </a:solidFill>
            <a:prstDash val="solid"/>
            <a:round/>
            <a:headEnd type="none" w="med" len="med"/>
            <a:tailEnd type="none" w="med" len="med"/>
          </a:ln>
        </p:spPr>
      </p:cxnSp>
      <p:pic>
        <p:nvPicPr>
          <p:cNvPr id="168" name="Google Shape;168;p22"/>
          <p:cNvPicPr preferRelativeResize="0"/>
          <p:nvPr/>
        </p:nvPicPr>
        <p:blipFill>
          <a:blip r:embed="rId3">
            <a:alphaModFix/>
          </a:blip>
          <a:stretch>
            <a:fillRect/>
          </a:stretch>
        </p:blipFill>
        <p:spPr>
          <a:xfrm>
            <a:off x="5568800" y="766350"/>
            <a:ext cx="3169000" cy="1542675"/>
          </a:xfrm>
          <a:prstGeom prst="rect">
            <a:avLst/>
          </a:prstGeom>
          <a:noFill/>
          <a:ln>
            <a:noFill/>
          </a:ln>
        </p:spPr>
      </p:pic>
      <p:pic>
        <p:nvPicPr>
          <p:cNvPr id="169" name="Google Shape;169;p22"/>
          <p:cNvPicPr preferRelativeResize="0"/>
          <p:nvPr/>
        </p:nvPicPr>
        <p:blipFill>
          <a:blip r:embed="rId4">
            <a:alphaModFix/>
          </a:blip>
          <a:stretch>
            <a:fillRect/>
          </a:stretch>
        </p:blipFill>
        <p:spPr>
          <a:xfrm>
            <a:off x="159300" y="2804175"/>
            <a:ext cx="5092500" cy="1845175"/>
          </a:xfrm>
          <a:prstGeom prst="rect">
            <a:avLst/>
          </a:prstGeom>
          <a:noFill/>
          <a:ln>
            <a:noFill/>
          </a:ln>
        </p:spPr>
      </p:pic>
      <p:cxnSp>
        <p:nvCxnSpPr>
          <p:cNvPr id="170" name="Google Shape;170;p22"/>
          <p:cNvCxnSpPr/>
          <p:nvPr/>
        </p:nvCxnSpPr>
        <p:spPr>
          <a:xfrm>
            <a:off x="5559450" y="2534975"/>
            <a:ext cx="3339000" cy="0"/>
          </a:xfrm>
          <a:prstGeom prst="straightConnector1">
            <a:avLst/>
          </a:prstGeom>
          <a:noFill/>
          <a:ln w="9525" cap="flat" cmpd="sng">
            <a:solidFill>
              <a:schemeClr val="dk2"/>
            </a:solidFill>
            <a:prstDash val="solid"/>
            <a:round/>
            <a:headEnd type="none" w="med" len="med"/>
            <a:tailEnd type="none" w="med" len="med"/>
          </a:ln>
        </p:spPr>
      </p:cxnSp>
      <p:sp>
        <p:nvSpPr>
          <p:cNvPr id="171" name="Google Shape;171;p22"/>
          <p:cNvSpPr txBox="1"/>
          <p:nvPr/>
        </p:nvSpPr>
        <p:spPr>
          <a:xfrm>
            <a:off x="5559450" y="2651775"/>
            <a:ext cx="3482100" cy="22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Open Sans"/>
                <a:ea typeface="Open Sans"/>
                <a:cs typeface="Open Sans"/>
                <a:sym typeface="Open Sans"/>
              </a:rPr>
              <a:t>Answers :</a:t>
            </a:r>
            <a:endParaRPr sz="1000" b="1">
              <a:latin typeface="Open Sans"/>
              <a:ea typeface="Open Sans"/>
              <a:cs typeface="Open Sans"/>
              <a:sym typeface="Open Sans"/>
            </a:endParaRPr>
          </a:p>
          <a:p>
            <a:pPr marL="0" lvl="0" indent="0" algn="l" rtl="0">
              <a:spcBef>
                <a:spcPts val="0"/>
              </a:spcBef>
              <a:spcAft>
                <a:spcPts val="0"/>
              </a:spcAft>
              <a:buNone/>
            </a:pPr>
            <a:endParaRPr sz="1000">
              <a:latin typeface="Open Sans"/>
              <a:ea typeface="Open Sans"/>
              <a:cs typeface="Open Sans"/>
              <a:sym typeface="Open Sans"/>
            </a:endParaRPr>
          </a:p>
          <a:p>
            <a:pPr marL="0" lvl="0" indent="0" algn="l" rtl="0">
              <a:spcBef>
                <a:spcPts val="0"/>
              </a:spcBef>
              <a:spcAft>
                <a:spcPts val="0"/>
              </a:spcAft>
              <a:buNone/>
            </a:pPr>
            <a:r>
              <a:rPr lang="en" sz="1000" b="1" i="1">
                <a:latin typeface="Open Sans"/>
                <a:ea typeface="Open Sans"/>
                <a:cs typeface="Open Sans"/>
                <a:sym typeface="Open Sans"/>
              </a:rPr>
              <a:t>1) Yes, Best customers are 2% of the total clients</a:t>
            </a:r>
            <a:endParaRPr sz="1000" b="1" i="1">
              <a:latin typeface="Open Sans"/>
              <a:ea typeface="Open Sans"/>
              <a:cs typeface="Open Sans"/>
              <a:sym typeface="Open Sans"/>
            </a:endParaRPr>
          </a:p>
          <a:p>
            <a:pPr marL="0" lvl="0" indent="0" algn="l" rtl="0">
              <a:spcBef>
                <a:spcPts val="0"/>
              </a:spcBef>
              <a:spcAft>
                <a:spcPts val="0"/>
              </a:spcAft>
              <a:buNone/>
            </a:pPr>
            <a:endParaRPr sz="1000" b="1" i="1">
              <a:latin typeface="Open Sans"/>
              <a:ea typeface="Open Sans"/>
              <a:cs typeface="Open Sans"/>
              <a:sym typeface="Open Sans"/>
            </a:endParaRPr>
          </a:p>
          <a:p>
            <a:pPr marL="0" lvl="0" indent="0" algn="l" rtl="0">
              <a:spcBef>
                <a:spcPts val="0"/>
              </a:spcBef>
              <a:spcAft>
                <a:spcPts val="0"/>
              </a:spcAft>
              <a:buNone/>
            </a:pPr>
            <a:r>
              <a:rPr lang="en" sz="1000" b="1" i="1">
                <a:latin typeface="Open Sans"/>
                <a:ea typeface="Open Sans"/>
                <a:cs typeface="Open Sans"/>
                <a:sym typeface="Open Sans"/>
              </a:rPr>
              <a:t>2) Yes, Worst customers are 4% of the total clients</a:t>
            </a:r>
            <a:endParaRPr sz="1000" b="1" i="1">
              <a:latin typeface="Open Sans"/>
              <a:ea typeface="Open Sans"/>
              <a:cs typeface="Open Sans"/>
              <a:sym typeface="Open Sans"/>
            </a:endParaRPr>
          </a:p>
          <a:p>
            <a:pPr marL="0" lvl="0" indent="0" algn="l" rtl="0">
              <a:spcBef>
                <a:spcPts val="0"/>
              </a:spcBef>
              <a:spcAft>
                <a:spcPts val="0"/>
              </a:spcAft>
              <a:buNone/>
            </a:pPr>
            <a:endParaRPr sz="1000" b="1" i="1">
              <a:latin typeface="Open Sans"/>
              <a:ea typeface="Open Sans"/>
              <a:cs typeface="Open Sans"/>
              <a:sym typeface="Open Sans"/>
            </a:endParaRPr>
          </a:p>
          <a:p>
            <a:pPr marL="0" lvl="0" indent="0" algn="l" rtl="0">
              <a:spcBef>
                <a:spcPts val="0"/>
              </a:spcBef>
              <a:spcAft>
                <a:spcPts val="0"/>
              </a:spcAft>
              <a:buNone/>
            </a:pPr>
            <a:r>
              <a:rPr lang="en" sz="1000" b="1" i="1">
                <a:latin typeface="Open Sans"/>
                <a:ea typeface="Open Sans"/>
                <a:cs typeface="Open Sans"/>
                <a:sym typeface="Open Sans"/>
              </a:rPr>
              <a:t>3) Yes, 4% of the total customers fall in this category</a:t>
            </a:r>
            <a:endParaRPr sz="1000" b="1" i="1">
              <a:latin typeface="Open Sans"/>
              <a:ea typeface="Open Sans"/>
              <a:cs typeface="Open Sans"/>
              <a:sym typeface="Open Sans"/>
            </a:endParaRPr>
          </a:p>
          <a:p>
            <a:pPr marL="0" lvl="0" indent="0" algn="l" rtl="0">
              <a:spcBef>
                <a:spcPts val="0"/>
              </a:spcBef>
              <a:spcAft>
                <a:spcPts val="0"/>
              </a:spcAft>
              <a:buNone/>
            </a:pPr>
            <a:endParaRPr sz="1000" b="1" i="1">
              <a:latin typeface="Open Sans"/>
              <a:ea typeface="Open Sans"/>
              <a:cs typeface="Open Sans"/>
              <a:sym typeface="Open Sans"/>
            </a:endParaRPr>
          </a:p>
          <a:p>
            <a:pPr marL="0" lvl="0" indent="0" algn="l" rtl="0">
              <a:spcBef>
                <a:spcPts val="0"/>
              </a:spcBef>
              <a:spcAft>
                <a:spcPts val="0"/>
              </a:spcAft>
              <a:buNone/>
            </a:pPr>
            <a:r>
              <a:rPr lang="en" sz="1000" b="1" i="1">
                <a:latin typeface="Open Sans"/>
                <a:ea typeface="Open Sans"/>
                <a:cs typeface="Open Sans"/>
                <a:sym typeface="Open Sans"/>
              </a:rPr>
              <a:t>4) Yes, 5% of the total customers fall in this category</a:t>
            </a:r>
            <a:endParaRPr sz="1000" b="1" i="1">
              <a:latin typeface="Open Sans"/>
              <a:ea typeface="Open Sans"/>
              <a:cs typeface="Open Sans"/>
              <a:sym typeface="Open Sans"/>
            </a:endParaRPr>
          </a:p>
          <a:p>
            <a:pPr marL="0" lvl="0" indent="0" algn="l" rtl="0">
              <a:spcBef>
                <a:spcPts val="0"/>
              </a:spcBef>
              <a:spcAft>
                <a:spcPts val="0"/>
              </a:spcAft>
              <a:buNone/>
            </a:pPr>
            <a:endParaRPr sz="1000" b="1" i="1">
              <a:latin typeface="Open Sans"/>
              <a:ea typeface="Open Sans"/>
              <a:cs typeface="Open Sans"/>
              <a:sym typeface="Open Sans"/>
            </a:endParaRPr>
          </a:p>
          <a:p>
            <a:pPr marL="0" lvl="0" indent="0" algn="l" rtl="0">
              <a:spcBef>
                <a:spcPts val="0"/>
              </a:spcBef>
              <a:spcAft>
                <a:spcPts val="0"/>
              </a:spcAft>
              <a:buNone/>
            </a:pPr>
            <a:r>
              <a:rPr lang="en" sz="1000" b="1" i="1">
                <a:latin typeface="Open Sans"/>
                <a:ea typeface="Open Sans"/>
                <a:cs typeface="Open Sans"/>
                <a:sym typeface="Open Sans"/>
              </a:rPr>
              <a:t>5) Yes, 9.2% of the customers are willing to spend more in our salon</a:t>
            </a:r>
            <a:endParaRPr sz="1000" b="1" i="1">
              <a:latin typeface="Open Sans"/>
              <a:ea typeface="Open Sans"/>
              <a:cs typeface="Open Sans"/>
              <a:sym typeface="Open Sans"/>
            </a:endParaRPr>
          </a:p>
        </p:txBody>
      </p:sp>
      <p:cxnSp>
        <p:nvCxnSpPr>
          <p:cNvPr id="172" name="Google Shape;172;p22"/>
          <p:cNvCxnSpPr/>
          <p:nvPr/>
        </p:nvCxnSpPr>
        <p:spPr>
          <a:xfrm>
            <a:off x="5196975" y="2384625"/>
            <a:ext cx="492000" cy="3423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311700" y="879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CLV </a:t>
            </a:r>
            <a:r>
              <a:rPr lang="en" sz="2400"/>
              <a:t>- A Weighted RFM Approach to cater Customer Segmentation</a:t>
            </a:r>
            <a:endParaRPr sz="2400"/>
          </a:p>
          <a:p>
            <a:pPr marL="0" lvl="0" indent="0" algn="l" rtl="0">
              <a:spcBef>
                <a:spcPts val="0"/>
              </a:spcBef>
              <a:spcAft>
                <a:spcPts val="0"/>
              </a:spcAft>
              <a:buNone/>
            </a:pPr>
            <a:endParaRPr/>
          </a:p>
        </p:txBody>
      </p:sp>
      <p:sp>
        <p:nvSpPr>
          <p:cNvPr id="178" name="Google Shape;178;p23"/>
          <p:cNvSpPr txBox="1">
            <a:spLocks noGrp="1"/>
          </p:cNvSpPr>
          <p:nvPr>
            <p:ph type="body" idx="1"/>
          </p:nvPr>
        </p:nvSpPr>
        <p:spPr>
          <a:xfrm>
            <a:off x="311725" y="968475"/>
            <a:ext cx="8520600" cy="3811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300" b="1" i="1" dirty="0">
                <a:solidFill>
                  <a:srgbClr val="000000"/>
                </a:solidFill>
              </a:rPr>
              <a:t>Client Lifetime Value</a:t>
            </a:r>
            <a:r>
              <a:rPr lang="en" sz="1300" b="1" i="1" baseline="-25000" dirty="0">
                <a:solidFill>
                  <a:srgbClr val="000000"/>
                </a:solidFill>
              </a:rPr>
              <a:t>(Weighted RFM Model)</a:t>
            </a:r>
            <a:r>
              <a:rPr lang="en" sz="1300" b="1" i="1" dirty="0">
                <a:solidFill>
                  <a:srgbClr val="000000"/>
                </a:solidFill>
              </a:rPr>
              <a:t>= (W</a:t>
            </a:r>
            <a:r>
              <a:rPr lang="en" sz="1300" b="1" i="1" baseline="-25000" dirty="0">
                <a:solidFill>
                  <a:srgbClr val="000000"/>
                </a:solidFill>
              </a:rPr>
              <a:t>Recency</a:t>
            </a:r>
            <a:r>
              <a:rPr lang="en" sz="1300" b="1" i="1" dirty="0">
                <a:solidFill>
                  <a:srgbClr val="000000"/>
                </a:solidFill>
              </a:rPr>
              <a:t>* R-Score) + (W</a:t>
            </a:r>
            <a:r>
              <a:rPr lang="en" sz="1300" b="1" i="1" baseline="-25000" dirty="0">
                <a:solidFill>
                  <a:srgbClr val="000000"/>
                </a:solidFill>
              </a:rPr>
              <a:t>Frequency</a:t>
            </a:r>
            <a:r>
              <a:rPr lang="en" sz="1300" b="1" i="1" dirty="0">
                <a:solidFill>
                  <a:srgbClr val="000000"/>
                </a:solidFill>
              </a:rPr>
              <a:t>* F-Score) + (W</a:t>
            </a:r>
            <a:r>
              <a:rPr lang="en" sz="1300" b="1" i="1" baseline="-25000" dirty="0">
                <a:solidFill>
                  <a:srgbClr val="000000"/>
                </a:solidFill>
              </a:rPr>
              <a:t>Monetary</a:t>
            </a:r>
            <a:r>
              <a:rPr lang="en" sz="1300" b="1" i="1" dirty="0">
                <a:solidFill>
                  <a:srgbClr val="000000"/>
                </a:solidFill>
              </a:rPr>
              <a:t>* M-Score)</a:t>
            </a:r>
            <a:endParaRPr sz="1300" b="1" i="1" dirty="0">
              <a:solidFill>
                <a:srgbClr val="000000"/>
              </a:solidFill>
            </a:endParaRPr>
          </a:p>
          <a:p>
            <a:pPr marL="0" lvl="0" indent="0" algn="ctr" rtl="0">
              <a:lnSpc>
                <a:spcPct val="100000"/>
              </a:lnSpc>
              <a:spcBef>
                <a:spcPts val="1600"/>
              </a:spcBef>
              <a:spcAft>
                <a:spcPts val="0"/>
              </a:spcAft>
              <a:buNone/>
            </a:pPr>
            <a:r>
              <a:rPr lang="en" sz="1100" i="1" dirty="0">
                <a:solidFill>
                  <a:srgbClr val="000000"/>
                </a:solidFill>
              </a:rPr>
              <a:t>where W is the Weight Calculated through AHP(Analytic Hierarchical Process)</a:t>
            </a:r>
            <a:endParaRPr sz="1100" i="1" dirty="0">
              <a:solidFill>
                <a:srgbClr val="000000"/>
              </a:solidFill>
            </a:endParaRPr>
          </a:p>
          <a:p>
            <a:pPr marL="0" lvl="0" indent="0" algn="l" rtl="0">
              <a:spcBef>
                <a:spcPts val="1600"/>
              </a:spcBef>
              <a:spcAft>
                <a:spcPts val="0"/>
              </a:spcAft>
              <a:buNone/>
            </a:pPr>
            <a:endParaRPr sz="1400" dirty="0">
              <a:solidFill>
                <a:srgbClr val="000000"/>
              </a:solidFill>
            </a:endParaRPr>
          </a:p>
          <a:p>
            <a:pPr marL="0" lvl="0" indent="0" algn="l" rtl="0">
              <a:spcBef>
                <a:spcPts val="1600"/>
              </a:spcBef>
              <a:spcAft>
                <a:spcPts val="0"/>
              </a:spcAft>
              <a:buNone/>
            </a:pPr>
            <a:endParaRPr sz="1400" dirty="0">
              <a:solidFill>
                <a:srgbClr val="000000"/>
              </a:solidFill>
            </a:endParaRPr>
          </a:p>
          <a:p>
            <a:pPr marL="0" lvl="0" indent="0" algn="l" rtl="0">
              <a:spcBef>
                <a:spcPts val="1600"/>
              </a:spcBef>
              <a:spcAft>
                <a:spcPts val="0"/>
              </a:spcAft>
              <a:buNone/>
            </a:pPr>
            <a:endParaRPr sz="1400" dirty="0">
              <a:solidFill>
                <a:srgbClr val="000000"/>
              </a:solidFill>
            </a:endParaRPr>
          </a:p>
          <a:p>
            <a:pPr marL="0" lvl="0" indent="0" algn="l" rtl="0">
              <a:lnSpc>
                <a:spcPct val="150000"/>
              </a:lnSpc>
              <a:spcBef>
                <a:spcPts val="1600"/>
              </a:spcBef>
              <a:spcAft>
                <a:spcPts val="0"/>
              </a:spcAft>
              <a:buNone/>
            </a:pPr>
            <a:r>
              <a:rPr lang="en" sz="1400" b="1" i="1" dirty="0">
                <a:solidFill>
                  <a:srgbClr val="000000"/>
                </a:solidFill>
              </a:rPr>
              <a:t>Insights through CLV:</a:t>
            </a:r>
            <a:endParaRPr sz="1400" dirty="0">
              <a:solidFill>
                <a:srgbClr val="000000"/>
              </a:solidFill>
            </a:endParaRPr>
          </a:p>
          <a:p>
            <a:pPr marL="0" lvl="0" indent="0" algn="l" rtl="0">
              <a:spcBef>
                <a:spcPts val="1600"/>
              </a:spcBef>
              <a:spcAft>
                <a:spcPts val="1600"/>
              </a:spcAft>
              <a:buNone/>
            </a:pPr>
            <a:endParaRPr sz="1400" dirty="0">
              <a:solidFill>
                <a:srgbClr val="000000"/>
              </a:solidFill>
            </a:endParaRPr>
          </a:p>
        </p:txBody>
      </p:sp>
      <p:cxnSp>
        <p:nvCxnSpPr>
          <p:cNvPr id="179" name="Google Shape;179;p23"/>
          <p:cNvCxnSpPr>
            <a:stCxn id="180" idx="3"/>
          </p:cNvCxnSpPr>
          <p:nvPr/>
        </p:nvCxnSpPr>
        <p:spPr>
          <a:xfrm rot="10800000" flipH="1">
            <a:off x="3270650" y="2462913"/>
            <a:ext cx="628200" cy="2100"/>
          </a:xfrm>
          <a:prstGeom prst="straightConnector1">
            <a:avLst/>
          </a:prstGeom>
          <a:noFill/>
          <a:ln w="9525" cap="flat" cmpd="sng">
            <a:solidFill>
              <a:schemeClr val="dk2"/>
            </a:solidFill>
            <a:prstDash val="solid"/>
            <a:round/>
            <a:headEnd type="none" w="med" len="med"/>
            <a:tailEnd type="triangle" w="med" len="med"/>
          </a:ln>
        </p:spPr>
      </p:cxnSp>
      <p:sp>
        <p:nvSpPr>
          <p:cNvPr id="181" name="Google Shape;181;p23"/>
          <p:cNvSpPr txBox="1"/>
          <p:nvPr/>
        </p:nvSpPr>
        <p:spPr>
          <a:xfrm>
            <a:off x="3657400" y="2151375"/>
            <a:ext cx="1621200" cy="62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i="1"/>
              <a:t>Value Normalisation</a:t>
            </a:r>
            <a:endParaRPr b="1" i="1"/>
          </a:p>
        </p:txBody>
      </p:sp>
      <p:cxnSp>
        <p:nvCxnSpPr>
          <p:cNvPr id="182" name="Google Shape;182;p23"/>
          <p:cNvCxnSpPr/>
          <p:nvPr/>
        </p:nvCxnSpPr>
        <p:spPr>
          <a:xfrm rot="10800000" flipH="1">
            <a:off x="5008275" y="2461275"/>
            <a:ext cx="1845900" cy="7500"/>
          </a:xfrm>
          <a:prstGeom prst="straightConnector1">
            <a:avLst/>
          </a:prstGeom>
          <a:noFill/>
          <a:ln w="9525" cap="flat" cmpd="sng">
            <a:solidFill>
              <a:schemeClr val="dk2"/>
            </a:solidFill>
            <a:prstDash val="solid"/>
            <a:round/>
            <a:headEnd type="none" w="med" len="med"/>
            <a:tailEnd type="triangle" w="med" len="med"/>
          </a:ln>
        </p:spPr>
      </p:cxnSp>
      <p:pic>
        <p:nvPicPr>
          <p:cNvPr id="183" name="Google Shape;183;p23"/>
          <p:cNvPicPr preferRelativeResize="0"/>
          <p:nvPr/>
        </p:nvPicPr>
        <p:blipFill>
          <a:blip r:embed="rId3">
            <a:alphaModFix/>
          </a:blip>
          <a:stretch>
            <a:fillRect/>
          </a:stretch>
        </p:blipFill>
        <p:spPr>
          <a:xfrm>
            <a:off x="6881775" y="2045925"/>
            <a:ext cx="1485900" cy="838200"/>
          </a:xfrm>
          <a:prstGeom prst="rect">
            <a:avLst/>
          </a:prstGeom>
          <a:noFill/>
          <a:ln>
            <a:noFill/>
          </a:ln>
        </p:spPr>
      </p:pic>
      <p:sp>
        <p:nvSpPr>
          <p:cNvPr id="184" name="Google Shape;184;p23"/>
          <p:cNvSpPr txBox="1"/>
          <p:nvPr/>
        </p:nvSpPr>
        <p:spPr>
          <a:xfrm>
            <a:off x="5133850" y="2199625"/>
            <a:ext cx="1485900" cy="16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i="1"/>
              <a:t>Excel MMult() fn for vectors</a:t>
            </a:r>
            <a:endParaRPr sz="1200" b="1" i="1"/>
          </a:p>
        </p:txBody>
      </p:sp>
      <p:sp>
        <p:nvSpPr>
          <p:cNvPr id="185" name="Google Shape;185;p23"/>
          <p:cNvSpPr txBox="1"/>
          <p:nvPr/>
        </p:nvSpPr>
        <p:spPr>
          <a:xfrm>
            <a:off x="789788" y="2720025"/>
            <a:ext cx="2142300" cy="1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i="1"/>
              <a:t>Using Dr.Satty’s Scale</a:t>
            </a:r>
            <a:endParaRPr sz="1000" i="1"/>
          </a:p>
          <a:p>
            <a:pPr marL="0" lvl="0" indent="0" algn="l" rtl="0">
              <a:spcBef>
                <a:spcPts val="0"/>
              </a:spcBef>
              <a:spcAft>
                <a:spcPts val="0"/>
              </a:spcAft>
              <a:buNone/>
            </a:pPr>
            <a:endParaRPr/>
          </a:p>
        </p:txBody>
      </p:sp>
      <p:pic>
        <p:nvPicPr>
          <p:cNvPr id="186" name="Google Shape;186;p23"/>
          <p:cNvPicPr preferRelativeResize="0"/>
          <p:nvPr/>
        </p:nvPicPr>
        <p:blipFill>
          <a:blip r:embed="rId4">
            <a:alphaModFix/>
          </a:blip>
          <a:stretch>
            <a:fillRect/>
          </a:stretch>
        </p:blipFill>
        <p:spPr>
          <a:xfrm>
            <a:off x="950263" y="3451725"/>
            <a:ext cx="7243476" cy="1256525"/>
          </a:xfrm>
          <a:prstGeom prst="rect">
            <a:avLst/>
          </a:prstGeom>
          <a:noFill/>
          <a:ln>
            <a:noFill/>
          </a:ln>
        </p:spPr>
      </p:pic>
      <p:pic>
        <p:nvPicPr>
          <p:cNvPr id="180" name="Google Shape;180;p23"/>
          <p:cNvPicPr preferRelativeResize="0"/>
          <p:nvPr/>
        </p:nvPicPr>
        <p:blipFill>
          <a:blip r:embed="rId5">
            <a:alphaModFix/>
          </a:blip>
          <a:stretch>
            <a:fillRect/>
          </a:stretch>
        </p:blipFill>
        <p:spPr>
          <a:xfrm>
            <a:off x="451250" y="2107825"/>
            <a:ext cx="2819400" cy="714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body" idx="2"/>
          </p:nvPr>
        </p:nvSpPr>
        <p:spPr>
          <a:xfrm>
            <a:off x="4844075" y="1308950"/>
            <a:ext cx="3988200" cy="39177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endParaRPr dirty="0"/>
          </a:p>
          <a:p>
            <a:pPr marL="0" lvl="0" indent="0" algn="l" rtl="0">
              <a:spcBef>
                <a:spcPts val="1600"/>
              </a:spcBef>
              <a:spcAft>
                <a:spcPts val="0"/>
              </a:spcAft>
              <a:buNone/>
            </a:pPr>
            <a:r>
              <a:rPr lang="en" b="1" dirty="0">
                <a:solidFill>
                  <a:schemeClr val="accent1"/>
                </a:solidFill>
              </a:rPr>
              <a:t>    </a:t>
            </a:r>
            <a:r>
              <a:rPr lang="en" b="1" dirty="0">
                <a:solidFill>
                  <a:srgbClr val="000000"/>
                </a:solidFill>
              </a:rPr>
              <a:t>    </a:t>
            </a:r>
            <a:endParaRPr b="1" dirty="0">
              <a:solidFill>
                <a:srgbClr val="000000"/>
              </a:solidFill>
            </a:endParaRPr>
          </a:p>
          <a:p>
            <a:pPr marL="0" lvl="0" indent="0" algn="l" rtl="0">
              <a:spcBef>
                <a:spcPts val="1600"/>
              </a:spcBef>
              <a:spcAft>
                <a:spcPts val="0"/>
              </a:spcAft>
              <a:buNone/>
            </a:pPr>
            <a:endParaRPr b="1" dirty="0">
              <a:solidFill>
                <a:schemeClr val="accent1"/>
              </a:solidFill>
            </a:endParaRPr>
          </a:p>
          <a:p>
            <a:pPr marL="0" lvl="0" indent="0" algn="l" rtl="0">
              <a:spcBef>
                <a:spcPts val="1600"/>
              </a:spcBef>
              <a:spcAft>
                <a:spcPts val="1600"/>
              </a:spcAft>
              <a:buNone/>
            </a:pPr>
            <a:r>
              <a:rPr lang="en" dirty="0"/>
              <a:t> </a:t>
            </a:r>
            <a:endParaRPr dirty="0"/>
          </a:p>
        </p:txBody>
      </p:sp>
      <p:sp>
        <p:nvSpPr>
          <p:cNvPr id="193" name="Google Shape;193;p24"/>
          <p:cNvSpPr txBox="1">
            <a:spLocks noGrp="1"/>
          </p:cNvSpPr>
          <p:nvPr>
            <p:ph type="title"/>
          </p:nvPr>
        </p:nvSpPr>
        <p:spPr>
          <a:xfrm>
            <a:off x="311700" y="921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Selection</a:t>
            </a:r>
            <a:endParaRPr/>
          </a:p>
        </p:txBody>
      </p:sp>
      <p:sp>
        <p:nvSpPr>
          <p:cNvPr id="2" name="TextBox 1">
            <a:extLst>
              <a:ext uri="{FF2B5EF4-FFF2-40B4-BE49-F238E27FC236}">
                <a16:creationId xmlns:a16="http://schemas.microsoft.com/office/drawing/2014/main" id="{03D458E8-296D-47C5-908C-200173145667}"/>
              </a:ext>
            </a:extLst>
          </p:cNvPr>
          <p:cNvSpPr txBox="1"/>
          <p:nvPr/>
        </p:nvSpPr>
        <p:spPr>
          <a:xfrm>
            <a:off x="311700" y="705950"/>
            <a:ext cx="8520575" cy="4616648"/>
          </a:xfrm>
          <a:prstGeom prst="rect">
            <a:avLst/>
          </a:prstGeom>
          <a:noFill/>
        </p:spPr>
        <p:txBody>
          <a:bodyPr wrap="square" rtlCol="0">
            <a:spAutoFit/>
          </a:bodyPr>
          <a:lstStyle/>
          <a:p>
            <a:r>
              <a:rPr lang="en-US" dirty="0">
                <a:solidFill>
                  <a:schemeClr val="dk2"/>
                </a:solidFill>
                <a:latin typeface="Open Sans" panose="020B0606030504020204" pitchFamily="34" charset="0"/>
                <a:ea typeface="Open Sans" panose="020B0606030504020204" pitchFamily="34" charset="0"/>
                <a:cs typeface="Open Sans" panose="020B0606030504020204" pitchFamily="34" charset="0"/>
                <a:sym typeface="Open Sans"/>
              </a:rPr>
              <a:t>Our initial consideration was to evaluate Logistic regression and Survival analysis to predict the Attrition Cycles and Churn rate of our client’s customers. </a:t>
            </a:r>
          </a:p>
          <a:p>
            <a:endParaRPr lang="en-US" dirty="0">
              <a:solidFill>
                <a:schemeClr val="dk2"/>
              </a:solidFill>
              <a:latin typeface="Open Sans" panose="020B0606030504020204" pitchFamily="34" charset="0"/>
              <a:ea typeface="Open Sans" panose="020B0606030504020204" pitchFamily="34" charset="0"/>
              <a:cs typeface="Open Sans" panose="020B0606030504020204" pitchFamily="34" charset="0"/>
              <a:sym typeface="Open Sans"/>
            </a:endParaRPr>
          </a:p>
          <a:p>
            <a:r>
              <a:rPr lang="en-US" dirty="0">
                <a:solidFill>
                  <a:schemeClr val="dk2"/>
                </a:solidFill>
                <a:latin typeface="Open Sans" panose="020B0606030504020204" pitchFamily="34" charset="0"/>
                <a:ea typeface="Open Sans" panose="020B0606030504020204" pitchFamily="34" charset="0"/>
                <a:cs typeface="Open Sans" panose="020B0606030504020204" pitchFamily="34" charset="0"/>
                <a:sym typeface="Open Sans"/>
              </a:rPr>
              <a:t>Our client’s dataset has time to event data which depicts</a:t>
            </a:r>
            <a:br>
              <a:rPr lang="en-US" dirty="0">
                <a:solidFill>
                  <a:schemeClr val="dk2"/>
                </a:solidFill>
                <a:latin typeface="Open Sans" panose="020B0606030504020204" pitchFamily="34" charset="0"/>
                <a:ea typeface="Open Sans" panose="020B0606030504020204" pitchFamily="34" charset="0"/>
                <a:cs typeface="Open Sans" panose="020B0606030504020204" pitchFamily="34" charset="0"/>
                <a:sym typeface="Open Sans"/>
              </a:rPr>
            </a:br>
            <a:r>
              <a:rPr lang="en-US" dirty="0">
                <a:solidFill>
                  <a:schemeClr val="dk2"/>
                </a:solidFill>
                <a:latin typeface="Open Sans" panose="020B0606030504020204" pitchFamily="34" charset="0"/>
                <a:ea typeface="Open Sans" panose="020B0606030504020204" pitchFamily="34" charset="0"/>
                <a:cs typeface="Open Sans" panose="020B0606030504020204" pitchFamily="34" charset="0"/>
                <a:sym typeface="Open Sans"/>
              </a:rPr>
              <a:t>- Till what point in time the customer has been visiting our client </a:t>
            </a:r>
            <a:br>
              <a:rPr lang="en-US" dirty="0">
                <a:solidFill>
                  <a:schemeClr val="dk2"/>
                </a:solidFill>
                <a:latin typeface="Open Sans" panose="020B0606030504020204" pitchFamily="34" charset="0"/>
                <a:ea typeface="Open Sans" panose="020B0606030504020204" pitchFamily="34" charset="0"/>
                <a:cs typeface="Open Sans" panose="020B0606030504020204" pitchFamily="34" charset="0"/>
                <a:sym typeface="Open Sans"/>
              </a:rPr>
            </a:br>
            <a:r>
              <a:rPr lang="en-US" dirty="0">
                <a:solidFill>
                  <a:schemeClr val="dk2"/>
                </a:solidFill>
                <a:latin typeface="Open Sans" panose="020B0606030504020204" pitchFamily="34" charset="0"/>
                <a:ea typeface="Open Sans" panose="020B0606030504020204" pitchFamily="34" charset="0"/>
                <a:cs typeface="Open Sans" panose="020B0606030504020204" pitchFamily="34" charset="0"/>
                <a:sym typeface="Open Sans"/>
              </a:rPr>
              <a:t>- What was the last visited date/month/year?</a:t>
            </a:r>
          </a:p>
          <a:p>
            <a:br>
              <a:rPr lang="en-US" dirty="0">
                <a:solidFill>
                  <a:schemeClr val="dk2"/>
                </a:solidFill>
                <a:latin typeface="Open Sans" panose="020B0606030504020204" pitchFamily="34" charset="0"/>
                <a:ea typeface="Open Sans" panose="020B0606030504020204" pitchFamily="34" charset="0"/>
                <a:cs typeface="Open Sans" panose="020B0606030504020204" pitchFamily="34" charset="0"/>
                <a:sym typeface="Open Sans"/>
              </a:rPr>
            </a:br>
            <a:r>
              <a:rPr lang="en-US" b="1" dirty="0">
                <a:solidFill>
                  <a:schemeClr val="dk2"/>
                </a:solidFill>
                <a:latin typeface="Open Sans" panose="020B0606030504020204" pitchFamily="34" charset="0"/>
                <a:ea typeface="Open Sans" panose="020B0606030504020204" pitchFamily="34" charset="0"/>
                <a:cs typeface="Open Sans" panose="020B0606030504020204" pitchFamily="34" charset="0"/>
                <a:sym typeface="Open Sans"/>
              </a:rPr>
              <a:t>Logistic Regression: </a:t>
            </a:r>
            <a:br>
              <a:rPr lang="en-US" dirty="0">
                <a:solidFill>
                  <a:schemeClr val="dk2"/>
                </a:solidFill>
                <a:latin typeface="Open Sans" panose="020B0606030504020204" pitchFamily="34" charset="0"/>
                <a:ea typeface="Open Sans" panose="020B0606030504020204" pitchFamily="34" charset="0"/>
                <a:cs typeface="Open Sans" panose="020B0606030504020204" pitchFamily="34" charset="0"/>
                <a:sym typeface="Open Sans"/>
              </a:rPr>
            </a:br>
            <a:r>
              <a:rPr lang="en-US" dirty="0">
                <a:solidFill>
                  <a:schemeClr val="dk2"/>
                </a:solidFill>
                <a:latin typeface="Open Sans" panose="020B0606030504020204" pitchFamily="34" charset="0"/>
                <a:ea typeface="Open Sans" panose="020B0606030504020204" pitchFamily="34" charset="0"/>
                <a:cs typeface="Open Sans" panose="020B0606030504020204" pitchFamily="34" charset="0"/>
                <a:sym typeface="Open Sans"/>
              </a:rPr>
              <a:t>Is used when the research objective is focused on whether an event occurred, rather than when it occurred i.e., time course information is not used. Instead of building a predictive model for “Y (Response)” directly, the approach models Log Odds (Y)</a:t>
            </a:r>
          </a:p>
          <a:p>
            <a:br>
              <a:rPr lang="en-US" dirty="0">
                <a:solidFill>
                  <a:schemeClr val="dk2"/>
                </a:solidFill>
                <a:latin typeface="Open Sans" panose="020B0606030504020204" pitchFamily="34" charset="0"/>
                <a:ea typeface="Open Sans" panose="020B0606030504020204" pitchFamily="34" charset="0"/>
                <a:cs typeface="Open Sans" panose="020B0606030504020204" pitchFamily="34" charset="0"/>
                <a:sym typeface="Open Sans"/>
              </a:rPr>
            </a:br>
            <a:r>
              <a:rPr lang="en-US" b="1" dirty="0">
                <a:solidFill>
                  <a:schemeClr val="dk2"/>
                </a:solidFill>
                <a:latin typeface="Open Sans" panose="020B0606030504020204" pitchFamily="34" charset="0"/>
                <a:ea typeface="Open Sans" panose="020B0606030504020204" pitchFamily="34" charset="0"/>
                <a:cs typeface="Open Sans" panose="020B0606030504020204" pitchFamily="34" charset="0"/>
                <a:sym typeface="Open Sans"/>
              </a:rPr>
              <a:t>Survival Analysis:</a:t>
            </a:r>
            <a:br>
              <a:rPr lang="en-US" dirty="0">
                <a:solidFill>
                  <a:schemeClr val="dk2"/>
                </a:solidFill>
                <a:latin typeface="Open Sans" panose="020B0606030504020204" pitchFamily="34" charset="0"/>
                <a:ea typeface="Open Sans" panose="020B0606030504020204" pitchFamily="34" charset="0"/>
                <a:cs typeface="Open Sans" panose="020B0606030504020204" pitchFamily="34" charset="0"/>
                <a:sym typeface="Open Sans"/>
              </a:rPr>
            </a:br>
            <a:r>
              <a:rPr lang="en-US" dirty="0">
                <a:solidFill>
                  <a:schemeClr val="dk2"/>
                </a:solidFill>
                <a:latin typeface="Open Sans" panose="020B0606030504020204" pitchFamily="34" charset="0"/>
                <a:ea typeface="Open Sans" panose="020B0606030504020204" pitchFamily="34" charset="0"/>
                <a:cs typeface="Open Sans" panose="020B0606030504020204" pitchFamily="34" charset="0"/>
                <a:sym typeface="Open Sans"/>
              </a:rPr>
              <a:t>Survival Analysis is used to analyze the data in which the time until the event is of interest. The response is often referred to as survival time, failure time or event time. </a:t>
            </a:r>
          </a:p>
          <a:p>
            <a:br>
              <a:rPr lang="en-US" dirty="0">
                <a:solidFill>
                  <a:schemeClr val="dk2"/>
                </a:solidFill>
                <a:latin typeface="Open Sans" panose="020B0606030504020204" pitchFamily="34" charset="0"/>
                <a:ea typeface="Open Sans" panose="020B0606030504020204" pitchFamily="34" charset="0"/>
                <a:cs typeface="Open Sans" panose="020B0606030504020204" pitchFamily="34" charset="0"/>
                <a:sym typeface="Open Sans"/>
              </a:rPr>
            </a:br>
            <a:r>
              <a:rPr lang="en-US" dirty="0">
                <a:solidFill>
                  <a:schemeClr val="dk2"/>
                </a:solidFill>
                <a:latin typeface="Open Sans" panose="020B0606030504020204" pitchFamily="34" charset="0"/>
                <a:ea typeface="Open Sans" panose="020B0606030504020204" pitchFamily="34" charset="0"/>
                <a:cs typeface="Open Sans" panose="020B0606030504020204" pitchFamily="34" charset="0"/>
                <a:sym typeface="Open Sans"/>
              </a:rPr>
              <a:t>On further discussion we are going forward with the Survival Analysis model since is Best Suited for our Client’s Customer Attrition Prediction since we need a period within which a customer doesn’t make a transaction with the client, he/she will be considered an attrition.</a:t>
            </a:r>
            <a:br>
              <a:rPr lang="en-US" dirty="0">
                <a:effectLst/>
                <a:latin typeface="Open Sans" panose="020B0606030504020204" pitchFamily="34" charset="0"/>
                <a:ea typeface="Open Sans" panose="020B0606030504020204" pitchFamily="34" charset="0"/>
                <a:cs typeface="Open Sans" panose="020B0606030504020204" pitchFamily="34" charset="0"/>
              </a:rPr>
            </a:br>
            <a:endParaRPr lang="en-US" dirty="0">
              <a:latin typeface="Open Sans" panose="020B0606030504020204" pitchFamily="34" charset="0"/>
              <a:ea typeface="Open Sans" panose="020B0606030504020204" pitchFamily="34" charset="0"/>
              <a:cs typeface="Open Sans" panose="020B0606030504020204" pitchFamily="34" charset="0"/>
              <a:sym typeface="Open Sans"/>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2037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Survival Analysis</a:t>
            </a:r>
            <a:endParaRPr dirty="0"/>
          </a:p>
        </p:txBody>
      </p:sp>
      <p:sp>
        <p:nvSpPr>
          <p:cNvPr id="202" name="Google Shape;202;p25"/>
          <p:cNvSpPr txBox="1">
            <a:spLocks noGrp="1"/>
          </p:cNvSpPr>
          <p:nvPr>
            <p:ph type="body" idx="1"/>
          </p:nvPr>
        </p:nvSpPr>
        <p:spPr>
          <a:xfrm>
            <a:off x="311700" y="70740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accent1"/>
                </a:solidFill>
              </a:rPr>
              <a:t>Overview </a:t>
            </a:r>
            <a:endParaRPr dirty="0"/>
          </a:p>
          <a:p>
            <a:pPr marL="0" lvl="0" indent="0" algn="l" rtl="0">
              <a:spcBef>
                <a:spcPts val="1600"/>
              </a:spcBef>
              <a:spcAft>
                <a:spcPts val="0"/>
              </a:spcAft>
              <a:buNone/>
            </a:pPr>
            <a:r>
              <a:rPr lang="en" sz="1500" dirty="0"/>
              <a:t>Collection of statistical methods to measure occurrence of events at various time intervals.</a:t>
            </a:r>
          </a:p>
          <a:p>
            <a:pPr marL="0" lvl="0" indent="0" algn="l" rtl="0">
              <a:spcBef>
                <a:spcPts val="1600"/>
              </a:spcBef>
              <a:spcAft>
                <a:spcPts val="0"/>
              </a:spcAft>
              <a:buNone/>
            </a:pPr>
            <a:r>
              <a:rPr lang="en" sz="1500" dirty="0"/>
              <a:t>This model is developed based on two probability values namely, survival and hazard functions</a:t>
            </a:r>
          </a:p>
          <a:p>
            <a:pPr marL="0" lvl="0" indent="0" algn="l" rtl="0">
              <a:spcBef>
                <a:spcPts val="1600"/>
              </a:spcBef>
              <a:spcAft>
                <a:spcPts val="0"/>
              </a:spcAft>
              <a:buNone/>
            </a:pPr>
            <a:r>
              <a:rPr lang="en" sz="1500" b="1" dirty="0"/>
              <a:t>Survival Function: </a:t>
            </a:r>
            <a:r>
              <a:rPr lang="en" sz="1500" dirty="0"/>
              <a:t>Probability that the customer will survive even past time(t)</a:t>
            </a:r>
          </a:p>
          <a:p>
            <a:pPr marL="0" indent="0">
              <a:spcBef>
                <a:spcPts val="1600"/>
              </a:spcBef>
              <a:buNone/>
            </a:pPr>
            <a:r>
              <a:rPr lang="en" sz="1500" b="1" dirty="0"/>
              <a:t>Harzard Function: </a:t>
            </a:r>
            <a:r>
              <a:rPr lang="en" sz="1500" dirty="0"/>
              <a:t>Probability that the customer will not survive past time(t) or probability of churn, i.e., 1-Survival function</a:t>
            </a:r>
            <a:endParaRPr sz="1500" dirty="0"/>
          </a:p>
          <a:p>
            <a:pPr marL="0" lvl="0" indent="0" algn="l" rtl="0">
              <a:spcBef>
                <a:spcPts val="1600"/>
              </a:spcBef>
              <a:spcAft>
                <a:spcPts val="0"/>
              </a:spcAft>
              <a:buNone/>
            </a:pPr>
            <a:r>
              <a:rPr lang="en" b="1" dirty="0">
                <a:solidFill>
                  <a:schemeClr val="accent1"/>
                </a:solidFill>
              </a:rPr>
              <a:t>Methods to use in Survival Analysis</a:t>
            </a:r>
            <a:endParaRPr dirty="0"/>
          </a:p>
          <a:p>
            <a:pPr marL="0" lvl="0" indent="0" algn="l" rtl="0">
              <a:spcBef>
                <a:spcPts val="1600"/>
              </a:spcBef>
              <a:spcAft>
                <a:spcPts val="0"/>
              </a:spcAft>
              <a:buNone/>
            </a:pPr>
            <a:r>
              <a:rPr lang="en" sz="1500" b="1" i="1" dirty="0"/>
              <a:t>Kaplan-Meier Estimation</a:t>
            </a:r>
            <a:r>
              <a:rPr lang="en" sz="1500" dirty="0"/>
              <a:t> allows estimation of survival over time, even when points drop out</a:t>
            </a: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		</a:t>
            </a:r>
            <a:endParaRPr dirty="0"/>
          </a:p>
          <a:p>
            <a:pPr marL="0" lvl="0" indent="0" algn="l" rtl="0">
              <a:spcBef>
                <a:spcPts val="1600"/>
              </a:spcBef>
              <a:spcAft>
                <a:spcPts val="16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Kaplan-Meier Estimation sample for 30 day period</a:t>
            </a:r>
            <a:endParaRPr dirty="0"/>
          </a:p>
        </p:txBody>
      </p:sp>
      <p:sp>
        <p:nvSpPr>
          <p:cNvPr id="208" name="Google Shape;208;p26"/>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800">
                <a:solidFill>
                  <a:srgbClr val="000000"/>
                </a:solidFill>
                <a:highlight>
                  <a:srgbClr val="FFFFFF"/>
                </a:highlight>
                <a:latin typeface="Arial"/>
                <a:ea typeface="Arial"/>
                <a:cs typeface="Arial"/>
                <a:sym typeface="Arial"/>
              </a:rPr>
              <a:t>#</a:t>
            </a:r>
            <a:endParaRPr/>
          </a:p>
        </p:txBody>
      </p:sp>
      <p:sp>
        <p:nvSpPr>
          <p:cNvPr id="209" name="Google Shape;209;p26"/>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800">
              <a:solidFill>
                <a:srgbClr val="000000"/>
              </a:solidFill>
              <a:highlight>
                <a:srgbClr val="FFFFFF"/>
              </a:highlight>
              <a:latin typeface="Arial"/>
              <a:ea typeface="Arial"/>
              <a:cs typeface="Arial"/>
              <a:sym typeface="Arial"/>
            </a:endParaRPr>
          </a:p>
          <a:p>
            <a:pPr marL="0" lvl="0" indent="0" algn="l" rtl="0">
              <a:spcBef>
                <a:spcPts val="0"/>
              </a:spcBef>
              <a:spcAft>
                <a:spcPts val="1600"/>
              </a:spcAft>
              <a:buNone/>
            </a:pPr>
            <a:endParaRPr/>
          </a:p>
        </p:txBody>
      </p:sp>
      <p:sp>
        <p:nvSpPr>
          <p:cNvPr id="210" name="Google Shape;210;p26"/>
          <p:cNvSpPr txBox="1"/>
          <p:nvPr/>
        </p:nvSpPr>
        <p:spPr>
          <a:xfrm>
            <a:off x="311700" y="1375199"/>
            <a:ext cx="3999900" cy="3500875"/>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rgbClr val="6AA84F"/>
                </a:solidFill>
                <a:highlight>
                  <a:schemeClr val="lt1"/>
                </a:highlight>
                <a:latin typeface="Open Sans"/>
                <a:ea typeface="Open Sans"/>
                <a:cs typeface="Open Sans"/>
                <a:sym typeface="Open Sans"/>
              </a:rPr>
              <a:t>#read censored data </a:t>
            </a:r>
            <a:br>
              <a:rPr lang="en" sz="1000" dirty="0">
                <a:highlight>
                  <a:schemeClr val="lt1"/>
                </a:highlight>
                <a:latin typeface="Open Sans"/>
                <a:ea typeface="Open Sans"/>
                <a:cs typeface="Open Sans"/>
                <a:sym typeface="Open Sans"/>
              </a:rPr>
            </a:br>
            <a:r>
              <a:rPr lang="en" sz="1000" dirty="0">
                <a:highlight>
                  <a:schemeClr val="lt1"/>
                </a:highlight>
                <a:latin typeface="Open Sans"/>
                <a:ea typeface="Open Sans"/>
                <a:cs typeface="Open Sans"/>
                <a:sym typeface="Open Sans"/>
              </a:rPr>
              <a:t>ds = read.csv(file.choose(), header=TRUE)</a:t>
            </a:r>
            <a:br>
              <a:rPr lang="en" sz="1000" dirty="0">
                <a:highlight>
                  <a:schemeClr val="lt1"/>
                </a:highlight>
                <a:latin typeface="Open Sans"/>
                <a:ea typeface="Open Sans"/>
                <a:cs typeface="Open Sans"/>
                <a:sym typeface="Open Sans"/>
              </a:rPr>
            </a:br>
            <a:r>
              <a:rPr lang="en" sz="1000" dirty="0">
                <a:highlight>
                  <a:schemeClr val="lt1"/>
                </a:highlight>
                <a:latin typeface="Open Sans"/>
                <a:ea typeface="Open Sans"/>
                <a:cs typeface="Open Sans"/>
                <a:sym typeface="Open Sans"/>
              </a:rPr>
              <a:t>cdf = as.data.frame(ds)</a:t>
            </a:r>
            <a:br>
              <a:rPr lang="en" sz="1000" dirty="0">
                <a:highlight>
                  <a:schemeClr val="lt1"/>
                </a:highlight>
                <a:latin typeface="Open Sans"/>
                <a:ea typeface="Open Sans"/>
                <a:cs typeface="Open Sans"/>
                <a:sym typeface="Open Sans"/>
              </a:rPr>
            </a:br>
            <a:br>
              <a:rPr lang="en" sz="1000" dirty="0">
                <a:highlight>
                  <a:schemeClr val="lt1"/>
                </a:highlight>
                <a:latin typeface="Open Sans"/>
                <a:ea typeface="Open Sans"/>
                <a:cs typeface="Open Sans"/>
                <a:sym typeface="Open Sans"/>
              </a:rPr>
            </a:br>
            <a:r>
              <a:rPr lang="en" sz="1000" dirty="0">
                <a:solidFill>
                  <a:srgbClr val="6AA84F"/>
                </a:solidFill>
                <a:highlight>
                  <a:schemeClr val="lt1"/>
                </a:highlight>
                <a:latin typeface="Open Sans"/>
                <a:ea typeface="Open Sans"/>
                <a:cs typeface="Open Sans"/>
                <a:sym typeface="Open Sans"/>
              </a:rPr>
              <a:t>#install.packages("survival")</a:t>
            </a:r>
            <a:br>
              <a:rPr lang="en" sz="1000" dirty="0">
                <a:highlight>
                  <a:schemeClr val="lt1"/>
                </a:highlight>
                <a:latin typeface="Open Sans"/>
                <a:ea typeface="Open Sans"/>
                <a:cs typeface="Open Sans"/>
                <a:sym typeface="Open Sans"/>
              </a:rPr>
            </a:br>
            <a:r>
              <a:rPr lang="en" sz="1000" dirty="0">
                <a:highlight>
                  <a:schemeClr val="lt1"/>
                </a:highlight>
                <a:latin typeface="Open Sans"/>
                <a:ea typeface="Open Sans"/>
                <a:cs typeface="Open Sans"/>
                <a:sym typeface="Open Sans"/>
              </a:rPr>
              <a:t>library(survival)</a:t>
            </a:r>
            <a:br>
              <a:rPr lang="en" sz="1000" dirty="0">
                <a:highlight>
                  <a:schemeClr val="lt1"/>
                </a:highlight>
                <a:latin typeface="Open Sans"/>
                <a:ea typeface="Open Sans"/>
                <a:cs typeface="Open Sans"/>
                <a:sym typeface="Open Sans"/>
              </a:rPr>
            </a:br>
            <a:endParaRPr sz="1000" dirty="0">
              <a:highlight>
                <a:schemeClr val="lt1"/>
              </a:highlight>
              <a:latin typeface="Open Sans"/>
              <a:ea typeface="Open Sans"/>
              <a:cs typeface="Open Sans"/>
              <a:sym typeface="Open Sans"/>
            </a:endParaRPr>
          </a:p>
          <a:p>
            <a:pPr marL="0" lvl="0" indent="0" algn="l" rtl="0">
              <a:spcBef>
                <a:spcPts val="0"/>
              </a:spcBef>
              <a:spcAft>
                <a:spcPts val="0"/>
              </a:spcAft>
              <a:buNone/>
            </a:pPr>
            <a:r>
              <a:rPr lang="en" sz="1000" dirty="0">
                <a:solidFill>
                  <a:srgbClr val="6AA84F"/>
                </a:solidFill>
                <a:highlight>
                  <a:schemeClr val="lt1"/>
                </a:highlight>
                <a:latin typeface="Open Sans"/>
                <a:ea typeface="Open Sans"/>
                <a:cs typeface="Open Sans"/>
                <a:sym typeface="Open Sans"/>
              </a:rPr>
              <a:t>#1000 samples, simple random sampling</a:t>
            </a:r>
            <a:endParaRPr sz="1000" dirty="0">
              <a:solidFill>
                <a:srgbClr val="6AA84F"/>
              </a:solidFill>
              <a:highlight>
                <a:schemeClr val="lt1"/>
              </a:highlight>
              <a:latin typeface="Open Sans"/>
              <a:ea typeface="Open Sans"/>
              <a:cs typeface="Open Sans"/>
              <a:sym typeface="Open Sans"/>
            </a:endParaRPr>
          </a:p>
          <a:p>
            <a:pPr marL="0" lvl="0" indent="0" algn="l" rtl="0">
              <a:spcBef>
                <a:spcPts val="0"/>
              </a:spcBef>
              <a:spcAft>
                <a:spcPts val="0"/>
              </a:spcAft>
              <a:buNone/>
            </a:pPr>
            <a:r>
              <a:rPr lang="en" sz="1000" dirty="0">
                <a:highlight>
                  <a:schemeClr val="lt1"/>
                </a:highlight>
                <a:latin typeface="Open Sans"/>
                <a:ea typeface="Open Sans"/>
                <a:cs typeface="Open Sans"/>
                <a:sym typeface="Open Sans"/>
              </a:rPr>
              <a:t>detach(mini)</a:t>
            </a:r>
            <a:br>
              <a:rPr lang="en" sz="1000" dirty="0">
                <a:highlight>
                  <a:schemeClr val="lt1"/>
                </a:highlight>
                <a:latin typeface="Open Sans"/>
                <a:ea typeface="Open Sans"/>
                <a:cs typeface="Open Sans"/>
                <a:sym typeface="Open Sans"/>
              </a:rPr>
            </a:br>
            <a:r>
              <a:rPr lang="en" sz="1000" dirty="0">
                <a:highlight>
                  <a:schemeClr val="lt1"/>
                </a:highlight>
                <a:latin typeface="Open Sans"/>
                <a:ea typeface="Open Sans"/>
                <a:cs typeface="Open Sans"/>
                <a:sym typeface="Open Sans"/>
              </a:rPr>
              <a:t>mini= cdf[sample(nrow(cdf),1000, replace=FALSE, prob = NULL),]</a:t>
            </a:r>
            <a:br>
              <a:rPr lang="en" sz="1000" dirty="0">
                <a:highlight>
                  <a:schemeClr val="lt1"/>
                </a:highlight>
                <a:latin typeface="Open Sans"/>
                <a:ea typeface="Open Sans"/>
                <a:cs typeface="Open Sans"/>
                <a:sym typeface="Open Sans"/>
              </a:rPr>
            </a:br>
            <a:r>
              <a:rPr lang="en" sz="1000" dirty="0">
                <a:highlight>
                  <a:schemeClr val="lt1"/>
                </a:highlight>
                <a:latin typeface="Open Sans"/>
                <a:ea typeface="Open Sans"/>
                <a:cs typeface="Open Sans"/>
                <a:sym typeface="Open Sans"/>
              </a:rPr>
              <a:t>attach(mini)</a:t>
            </a:r>
            <a:endParaRPr sz="1000" dirty="0">
              <a:highlight>
                <a:schemeClr val="lt1"/>
              </a:highlight>
              <a:latin typeface="Open Sans"/>
              <a:ea typeface="Open Sans"/>
              <a:cs typeface="Open Sans"/>
              <a:sym typeface="Open Sans"/>
            </a:endParaRPr>
          </a:p>
          <a:p>
            <a:pPr marL="0" lvl="0" indent="0" algn="l" rtl="0">
              <a:spcBef>
                <a:spcPts val="0"/>
              </a:spcBef>
              <a:spcAft>
                <a:spcPts val="0"/>
              </a:spcAft>
              <a:buNone/>
            </a:pPr>
            <a:endParaRPr sz="1000" dirty="0">
              <a:highlight>
                <a:schemeClr val="lt1"/>
              </a:highlight>
              <a:latin typeface="Open Sans"/>
              <a:ea typeface="Open Sans"/>
              <a:cs typeface="Open Sans"/>
              <a:sym typeface="Open Sans"/>
            </a:endParaRPr>
          </a:p>
          <a:p>
            <a:pPr marL="0" lvl="0" indent="0" algn="l" rtl="0">
              <a:spcBef>
                <a:spcPts val="0"/>
              </a:spcBef>
              <a:spcAft>
                <a:spcPts val="0"/>
              </a:spcAft>
              <a:buNone/>
            </a:pPr>
            <a:r>
              <a:rPr lang="en" sz="1000" dirty="0">
                <a:solidFill>
                  <a:srgbClr val="38761D"/>
                </a:solidFill>
                <a:highlight>
                  <a:schemeClr val="lt1"/>
                </a:highlight>
                <a:latin typeface="Open Sans"/>
                <a:ea typeface="Open Sans"/>
                <a:cs typeface="Open Sans"/>
                <a:sym typeface="Open Sans"/>
              </a:rPr>
              <a:t>#For 30 day study period</a:t>
            </a:r>
            <a:br>
              <a:rPr lang="en" sz="1000" dirty="0">
                <a:highlight>
                  <a:schemeClr val="lt1"/>
                </a:highlight>
                <a:latin typeface="Open Sans"/>
                <a:ea typeface="Open Sans"/>
                <a:cs typeface="Open Sans"/>
                <a:sym typeface="Open Sans"/>
              </a:rPr>
            </a:br>
            <a:r>
              <a:rPr lang="en" sz="1000" dirty="0">
                <a:highlight>
                  <a:schemeClr val="lt1"/>
                </a:highlight>
                <a:latin typeface="Open Sans"/>
                <a:ea typeface="Open Sans"/>
                <a:cs typeface="Open Sans"/>
                <a:sym typeface="Open Sans"/>
              </a:rPr>
              <a:t>churn = Churn_30</a:t>
            </a:r>
            <a:br>
              <a:rPr lang="en" sz="1000" dirty="0">
                <a:highlight>
                  <a:schemeClr val="lt1"/>
                </a:highlight>
                <a:latin typeface="Open Sans"/>
                <a:ea typeface="Open Sans"/>
                <a:cs typeface="Open Sans"/>
                <a:sym typeface="Open Sans"/>
              </a:rPr>
            </a:br>
            <a:r>
              <a:rPr lang="en" sz="1000" dirty="0">
                <a:highlight>
                  <a:schemeClr val="lt1"/>
                </a:highlight>
                <a:latin typeface="Open Sans"/>
                <a:ea typeface="Open Sans"/>
                <a:cs typeface="Open Sans"/>
                <a:sym typeface="Open Sans"/>
              </a:rPr>
              <a:t>time = ActivePeriod</a:t>
            </a:r>
            <a:endParaRPr sz="1000" dirty="0">
              <a:highlight>
                <a:schemeClr val="lt1"/>
              </a:highlight>
              <a:latin typeface="Open Sans"/>
              <a:ea typeface="Open Sans"/>
              <a:cs typeface="Open Sans"/>
              <a:sym typeface="Open Sans"/>
            </a:endParaRPr>
          </a:p>
          <a:p>
            <a:pPr marL="0" lvl="0" indent="0" algn="l" rtl="0">
              <a:spcBef>
                <a:spcPts val="0"/>
              </a:spcBef>
              <a:spcAft>
                <a:spcPts val="0"/>
              </a:spcAft>
              <a:buNone/>
            </a:pPr>
            <a:br>
              <a:rPr lang="en" sz="1000" dirty="0">
                <a:highlight>
                  <a:schemeClr val="lt1"/>
                </a:highlight>
                <a:latin typeface="Open Sans"/>
                <a:ea typeface="Open Sans"/>
                <a:cs typeface="Open Sans"/>
                <a:sym typeface="Open Sans"/>
              </a:rPr>
            </a:br>
            <a:r>
              <a:rPr lang="en" sz="1000" dirty="0">
                <a:solidFill>
                  <a:srgbClr val="6AA84F"/>
                </a:solidFill>
                <a:highlight>
                  <a:schemeClr val="lt1"/>
                </a:highlight>
                <a:latin typeface="Open Sans"/>
                <a:ea typeface="Open Sans"/>
                <a:cs typeface="Open Sans"/>
                <a:sym typeface="Open Sans"/>
              </a:rPr>
              <a:t>#response variable, referred as survival object</a:t>
            </a:r>
            <a:br>
              <a:rPr lang="en" sz="1000" dirty="0">
                <a:highlight>
                  <a:schemeClr val="lt1"/>
                </a:highlight>
                <a:latin typeface="Open Sans"/>
                <a:ea typeface="Open Sans"/>
                <a:cs typeface="Open Sans"/>
                <a:sym typeface="Open Sans"/>
              </a:rPr>
            </a:br>
            <a:r>
              <a:rPr lang="en" sz="1000" dirty="0">
                <a:highlight>
                  <a:schemeClr val="lt1"/>
                </a:highlight>
                <a:latin typeface="Open Sans"/>
                <a:ea typeface="Open Sans"/>
                <a:cs typeface="Open Sans"/>
                <a:sym typeface="Open Sans"/>
              </a:rPr>
              <a:t>response = Surv(time,churn)</a:t>
            </a:r>
            <a:br>
              <a:rPr lang="en" sz="1000" dirty="0">
                <a:highlight>
                  <a:schemeClr val="lt1"/>
                </a:highlight>
                <a:latin typeface="Open Sans"/>
                <a:ea typeface="Open Sans"/>
                <a:cs typeface="Open Sans"/>
                <a:sym typeface="Open Sans"/>
              </a:rPr>
            </a:br>
            <a:br>
              <a:rPr lang="en" sz="1000" dirty="0">
                <a:highlight>
                  <a:schemeClr val="lt1"/>
                </a:highlight>
                <a:latin typeface="Open Sans"/>
                <a:ea typeface="Open Sans"/>
                <a:cs typeface="Open Sans"/>
                <a:sym typeface="Open Sans"/>
              </a:rPr>
            </a:br>
            <a:r>
              <a:rPr lang="en" sz="1000" dirty="0">
                <a:solidFill>
                  <a:srgbClr val="6AA84F"/>
                </a:solidFill>
                <a:highlight>
                  <a:schemeClr val="lt1"/>
                </a:highlight>
                <a:latin typeface="Open Sans"/>
                <a:ea typeface="Open Sans"/>
                <a:cs typeface="Open Sans"/>
                <a:sym typeface="Open Sans"/>
              </a:rPr>
              <a:t>#Kaplain-Meier estimator with no covariates</a:t>
            </a:r>
            <a:br>
              <a:rPr lang="en" sz="1000" dirty="0">
                <a:highlight>
                  <a:schemeClr val="lt1"/>
                </a:highlight>
                <a:latin typeface="Open Sans"/>
                <a:ea typeface="Open Sans"/>
                <a:cs typeface="Open Sans"/>
                <a:sym typeface="Open Sans"/>
              </a:rPr>
            </a:br>
            <a:r>
              <a:rPr lang="en" sz="1000" dirty="0">
                <a:highlight>
                  <a:schemeClr val="lt1"/>
                </a:highlight>
                <a:latin typeface="Open Sans"/>
                <a:ea typeface="Open Sans"/>
                <a:cs typeface="Open Sans"/>
                <a:sym typeface="Open Sans"/>
              </a:rPr>
              <a:t>km.surv = survfit(response ~ 1,type="kaplan-meier",data=mini)</a:t>
            </a:r>
            <a:br>
              <a:rPr lang="en" sz="1000" dirty="0">
                <a:highlight>
                  <a:schemeClr val="lt1"/>
                </a:highlight>
                <a:latin typeface="Open Sans"/>
                <a:ea typeface="Open Sans"/>
                <a:cs typeface="Open Sans"/>
                <a:sym typeface="Open Sans"/>
              </a:rPr>
            </a:br>
            <a:r>
              <a:rPr lang="en" sz="1000" dirty="0">
                <a:highlight>
                  <a:schemeClr val="lt1"/>
                </a:highlight>
                <a:latin typeface="Open Sans"/>
                <a:ea typeface="Open Sans"/>
                <a:cs typeface="Open Sans"/>
                <a:sym typeface="Open Sans"/>
              </a:rPr>
              <a:t>summary(km.surv)</a:t>
            </a:r>
            <a:endParaRPr sz="1000" dirty="0">
              <a:latin typeface="Open Sans"/>
              <a:ea typeface="Open Sans"/>
              <a:cs typeface="Open Sans"/>
              <a:sym typeface="Open Sans"/>
            </a:endParaRPr>
          </a:p>
        </p:txBody>
      </p:sp>
      <p:sp>
        <p:nvSpPr>
          <p:cNvPr id="211" name="Google Shape;211;p26"/>
          <p:cNvSpPr txBox="1"/>
          <p:nvPr/>
        </p:nvSpPr>
        <p:spPr>
          <a:xfrm>
            <a:off x="4630225" y="1375199"/>
            <a:ext cx="3833700" cy="350087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highlight>
                  <a:schemeClr val="lt1"/>
                </a:highlight>
                <a:latin typeface="Open Sans"/>
                <a:ea typeface="Open Sans"/>
                <a:cs typeface="Open Sans"/>
                <a:sym typeface="Open Sans"/>
              </a:rPr>
              <a:t>Call: </a:t>
            </a:r>
            <a:endParaRPr sz="900">
              <a:highlight>
                <a:schemeClr val="lt1"/>
              </a:highlight>
              <a:latin typeface="Open Sans"/>
              <a:ea typeface="Open Sans"/>
              <a:cs typeface="Open Sans"/>
              <a:sym typeface="Open Sans"/>
            </a:endParaRPr>
          </a:p>
          <a:p>
            <a:pPr marL="0" lvl="0" indent="0" algn="l" rtl="0">
              <a:spcBef>
                <a:spcPts val="0"/>
              </a:spcBef>
              <a:spcAft>
                <a:spcPts val="0"/>
              </a:spcAft>
              <a:buNone/>
            </a:pPr>
            <a:r>
              <a:rPr lang="en" sz="900">
                <a:highlight>
                  <a:schemeClr val="lt1"/>
                </a:highlight>
                <a:latin typeface="Open Sans"/>
                <a:ea typeface="Open Sans"/>
                <a:cs typeface="Open Sans"/>
                <a:sym typeface="Open Sans"/>
              </a:rPr>
              <a:t>survfit(formula = response ~ 1, data = mini, type = "kaplan-meier")</a:t>
            </a:r>
            <a:br>
              <a:rPr lang="en" sz="900">
                <a:highlight>
                  <a:schemeClr val="lt1"/>
                </a:highlight>
                <a:latin typeface="Open Sans"/>
                <a:ea typeface="Open Sans"/>
                <a:cs typeface="Open Sans"/>
                <a:sym typeface="Open Sans"/>
              </a:rPr>
            </a:b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time n.risk n.event survival  std.err    lower 95% CI upper 95% CI</a:t>
            </a: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1   1000     542      0.458     0.0158        0.428        	0.490</a:t>
            </a: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2    458       6          0.452    0.0157        0.422        	0.484</a:t>
            </a: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3    452       1          0.451    0.0157        0.421        	0.483</a:t>
            </a: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5    451       3          0.448    0.0157        0.418        	0.480</a:t>
            </a: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6    448       2          0.446    0.0157        0.416        	0.478</a:t>
            </a: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7    446       1          0.445    0.0157        0.415        	0.477</a:t>
            </a: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8    445       3          0.442    0.0157        0.412        	0.474</a:t>
            </a: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10    442       2          0.440    0.0157        0.410        	0.472</a:t>
            </a: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11    440       1          0.439    0.0157        0.409        	0.471</a:t>
            </a: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14    439       1          0.438    0.0157        0.408        	0.470</a:t>
            </a: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15    438       1          0.437    0.0157        0.407        	0.469</a:t>
            </a: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16    437       1          0.436    0.0157        0.406        	0.468</a:t>
            </a: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18    436       4          0.432    0.0157        0.402        	0.464</a:t>
            </a: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19    432       4          0.428    0.0156        0.398        	0.460</a:t>
            </a: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21    428       3          0.425    0.0156        0.395        	0.457</a:t>
            </a: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22    425       4          0.421    0.0156        0.391        	0.453</a:t>
            </a: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23    421       2          0.419    0.0156        0.390        	0.451</a:t>
            </a: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24    419       2          0.417    0.0156        0.388        	0.449</a:t>
            </a: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25    417       1          0.416    0.0156        0.387        	0.448</a:t>
            </a: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28    416       2          0.414    0.0156        0.385        	0.446</a:t>
            </a:r>
            <a:br>
              <a:rPr lang="en" sz="900">
                <a:highlight>
                  <a:schemeClr val="lt1"/>
                </a:highlight>
                <a:latin typeface="Open Sans"/>
                <a:ea typeface="Open Sans"/>
                <a:cs typeface="Open Sans"/>
                <a:sym typeface="Open Sans"/>
              </a:rPr>
            </a:br>
            <a:r>
              <a:rPr lang="en" sz="900">
                <a:highlight>
                  <a:schemeClr val="lt1"/>
                </a:highlight>
                <a:latin typeface="Open Sans"/>
                <a:ea typeface="Open Sans"/>
                <a:cs typeface="Open Sans"/>
                <a:sym typeface="Open Sans"/>
              </a:rPr>
              <a:t>   29    414       1          0.413    0.0156        0.384        	0.445</a:t>
            </a:r>
            <a:br>
              <a:rPr lang="en" sz="900">
                <a:highlight>
                  <a:schemeClr val="lt1"/>
                </a:highlight>
                <a:latin typeface="Open Sans"/>
                <a:ea typeface="Open Sans"/>
                <a:cs typeface="Open Sans"/>
                <a:sym typeface="Open Sans"/>
              </a:rPr>
            </a:br>
            <a:endParaRPr sz="900">
              <a:latin typeface="Open Sans"/>
              <a:ea typeface="Open Sans"/>
              <a:cs typeface="Open Sans"/>
              <a:sym typeface="Open Sans"/>
            </a:endParaRPr>
          </a:p>
        </p:txBody>
      </p:sp>
      <p:sp>
        <p:nvSpPr>
          <p:cNvPr id="2" name="TextBox 1">
            <a:extLst>
              <a:ext uri="{FF2B5EF4-FFF2-40B4-BE49-F238E27FC236}">
                <a16:creationId xmlns:a16="http://schemas.microsoft.com/office/drawing/2014/main" id="{A01D1D1D-2274-44A0-94D7-4C4652FA7551}"/>
              </a:ext>
            </a:extLst>
          </p:cNvPr>
          <p:cNvSpPr txBox="1"/>
          <p:nvPr/>
        </p:nvSpPr>
        <p:spPr>
          <a:xfrm>
            <a:off x="311700" y="1074024"/>
            <a:ext cx="2316300" cy="307777"/>
          </a:xfrm>
          <a:prstGeom prst="rect">
            <a:avLst/>
          </a:prstGeom>
          <a:noFill/>
        </p:spPr>
        <p:txBody>
          <a:bodyPr wrap="square" rtlCol="0">
            <a:spAutoFit/>
          </a:bodyPr>
          <a:lstStyle/>
          <a:p>
            <a:r>
              <a:rPr lang="en-IN" dirty="0">
                <a:solidFill>
                  <a:schemeClr val="bg2"/>
                </a:solidFill>
                <a:latin typeface="Open Sans" panose="020B0606030504020204" pitchFamily="34" charset="0"/>
                <a:ea typeface="Open Sans" panose="020B0606030504020204" pitchFamily="34" charset="0"/>
                <a:cs typeface="Open Sans" panose="020B0606030504020204" pitchFamily="34" charset="0"/>
              </a:rPr>
              <a:t>Tool Used : R</a:t>
            </a:r>
          </a:p>
        </p:txBody>
      </p:sp>
      <p:sp>
        <p:nvSpPr>
          <p:cNvPr id="8" name="TextBox 7">
            <a:extLst>
              <a:ext uri="{FF2B5EF4-FFF2-40B4-BE49-F238E27FC236}">
                <a16:creationId xmlns:a16="http://schemas.microsoft.com/office/drawing/2014/main" id="{0647E23A-C32A-4C22-B02B-DAE3078585E5}"/>
              </a:ext>
            </a:extLst>
          </p:cNvPr>
          <p:cNvSpPr txBox="1"/>
          <p:nvPr/>
        </p:nvSpPr>
        <p:spPr>
          <a:xfrm>
            <a:off x="4630225" y="1067422"/>
            <a:ext cx="2316300" cy="307777"/>
          </a:xfrm>
          <a:prstGeom prst="rect">
            <a:avLst/>
          </a:prstGeom>
          <a:noFill/>
        </p:spPr>
        <p:txBody>
          <a:bodyPr wrap="square" rtlCol="0">
            <a:spAutoFit/>
          </a:bodyPr>
          <a:lstStyle/>
          <a:p>
            <a:r>
              <a:rPr lang="en-IN" dirty="0">
                <a:solidFill>
                  <a:schemeClr val="bg2"/>
                </a:solidFill>
                <a:latin typeface="Open Sans" panose="020B0606030504020204" pitchFamily="34" charset="0"/>
                <a:ea typeface="Open Sans" panose="020B0606030504020204" pitchFamily="34" charset="0"/>
                <a:cs typeface="Open Sans" panose="020B0606030504020204" pitchFamily="34" charset="0"/>
              </a:rPr>
              <a:t>Result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239700" y="2146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Survival Curve for one year period</a:t>
            </a:r>
            <a:endParaRPr dirty="0"/>
          </a:p>
        </p:txBody>
      </p:sp>
      <p:pic>
        <p:nvPicPr>
          <p:cNvPr id="217" name="Google Shape;217;p27"/>
          <p:cNvPicPr preferRelativeResize="0"/>
          <p:nvPr/>
        </p:nvPicPr>
        <p:blipFill>
          <a:blip r:embed="rId3">
            <a:alphaModFix/>
          </a:blip>
          <a:stretch>
            <a:fillRect/>
          </a:stretch>
        </p:blipFill>
        <p:spPr>
          <a:xfrm>
            <a:off x="311700" y="1218725"/>
            <a:ext cx="4885276" cy="3057950"/>
          </a:xfrm>
          <a:prstGeom prst="rect">
            <a:avLst/>
          </a:prstGeom>
          <a:noFill/>
          <a:ln>
            <a:noFill/>
          </a:ln>
        </p:spPr>
      </p:pic>
      <p:sp>
        <p:nvSpPr>
          <p:cNvPr id="218" name="Google Shape;218;p27"/>
          <p:cNvSpPr txBox="1">
            <a:spLocks noGrp="1"/>
          </p:cNvSpPr>
          <p:nvPr>
            <p:ph type="body" idx="2"/>
          </p:nvPr>
        </p:nvSpPr>
        <p:spPr>
          <a:xfrm>
            <a:off x="5322300" y="920400"/>
            <a:ext cx="35820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Kaplan-Meier Estimates for study period of 30, 60, 90, 120, 180, 270 and 365 days were calculated and mapped in the chart. We could see that the curve looks flat between 60 and 120 days recency time period. This is the critical time period for the salon to concentrate on customers who does not visit again.</a:t>
            </a:r>
            <a:endParaRPr dirty="0"/>
          </a:p>
          <a:p>
            <a:pPr marL="0" lvl="0" indent="0" algn="l" rtl="0">
              <a:spcBef>
                <a:spcPts val="1600"/>
              </a:spcBef>
              <a:spcAft>
                <a:spcPts val="0"/>
              </a:spcAft>
              <a:buNone/>
            </a:pPr>
            <a:r>
              <a:rPr lang="en" sz="1800" b="1" dirty="0">
                <a:solidFill>
                  <a:schemeClr val="accent1"/>
                </a:solidFill>
              </a:rPr>
              <a:t>Insights</a:t>
            </a:r>
            <a:endParaRPr sz="1800" b="1" dirty="0">
              <a:solidFill>
                <a:schemeClr val="accent1"/>
              </a:solidFill>
            </a:endParaRPr>
          </a:p>
          <a:p>
            <a:pPr marL="0" lvl="0" indent="0" algn="l" rtl="0">
              <a:spcBef>
                <a:spcPts val="1600"/>
              </a:spcBef>
              <a:spcAft>
                <a:spcPts val="0"/>
              </a:spcAft>
              <a:buNone/>
            </a:pPr>
            <a:r>
              <a:rPr lang="en" dirty="0"/>
              <a:t>Customers with 60 days subscription are 38% likely to survive</a:t>
            </a:r>
            <a:endParaRPr dirty="0"/>
          </a:p>
          <a:p>
            <a:pPr marL="0" lvl="0" indent="0" algn="l" rtl="0">
              <a:spcBef>
                <a:spcPts val="1600"/>
              </a:spcBef>
              <a:spcAft>
                <a:spcPts val="1600"/>
              </a:spcAft>
              <a:buNone/>
            </a:pPr>
            <a:r>
              <a:rPr lang="en" dirty="0"/>
              <a:t>Customers with 90 days subscription are 33% likely to survive  </a:t>
            </a:r>
            <a:endParaRPr b="1" dirty="0">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311700" y="1354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Outcomes &amp; Findings</a:t>
            </a:r>
            <a:endParaRPr dirty="0"/>
          </a:p>
        </p:txBody>
      </p:sp>
      <p:sp>
        <p:nvSpPr>
          <p:cNvPr id="232" name="Google Shape;232;p29"/>
          <p:cNvSpPr txBox="1">
            <a:spLocks noGrp="1"/>
          </p:cNvSpPr>
          <p:nvPr>
            <p:ph type="body" idx="1"/>
          </p:nvPr>
        </p:nvSpPr>
        <p:spPr>
          <a:xfrm>
            <a:off x="311700" y="92040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90 days,</a:t>
            </a:r>
            <a:endParaRPr dirty="0"/>
          </a:p>
          <a:p>
            <a:pPr marL="457200" lvl="0" indent="-342900" algn="l" rtl="0">
              <a:lnSpc>
                <a:spcPct val="150000"/>
              </a:lnSpc>
              <a:spcBef>
                <a:spcPts val="1600"/>
              </a:spcBef>
              <a:spcAft>
                <a:spcPts val="0"/>
              </a:spcAft>
              <a:buSzPts val="1800"/>
              <a:buChar char="-"/>
            </a:pPr>
            <a:r>
              <a:rPr lang="en" dirty="0">
                <a:solidFill>
                  <a:schemeClr val="bg2"/>
                </a:solidFill>
              </a:rPr>
              <a:t>Customers are seen to have survival value of 0.33 i.e., 33% less likely to churn</a:t>
            </a:r>
            <a:endParaRPr dirty="0">
              <a:solidFill>
                <a:schemeClr val="bg2"/>
              </a:solidFill>
            </a:endParaRPr>
          </a:p>
          <a:p>
            <a:pPr marL="457200" lvl="0" indent="-342900" algn="l" rtl="0">
              <a:lnSpc>
                <a:spcPct val="150000"/>
              </a:lnSpc>
              <a:spcBef>
                <a:spcPts val="1600"/>
              </a:spcBef>
              <a:spcAft>
                <a:spcPts val="0"/>
              </a:spcAft>
              <a:buSzPts val="1800"/>
              <a:buChar char="-"/>
            </a:pPr>
            <a:r>
              <a:rPr lang="en-US" dirty="0"/>
              <a:t>From the above statement, customers are seen to have hazard(churn) value of 0.77 i.e., 77% likely to churn</a:t>
            </a:r>
          </a:p>
          <a:p>
            <a:pPr marL="114300" lvl="0" indent="0" algn="l" rtl="0">
              <a:lnSpc>
                <a:spcPct val="150000"/>
              </a:lnSpc>
              <a:spcBef>
                <a:spcPts val="1600"/>
              </a:spcBef>
              <a:spcAft>
                <a:spcPts val="0"/>
              </a:spcAft>
              <a:buSzPts val="1800"/>
              <a:buNone/>
            </a:pPr>
            <a:r>
              <a:rPr lang="en-US" dirty="0"/>
              <a:t>From the curve and further analysis of various time periods, we can conclude its imperative that the salon concentrates on people who does not visit in between 60–90-day period from their last visit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76500" y="1138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sp>
        <p:nvSpPr>
          <p:cNvPr id="75" name="Google Shape;75;p14"/>
          <p:cNvSpPr txBox="1">
            <a:spLocks noGrp="1"/>
          </p:cNvSpPr>
          <p:nvPr>
            <p:ph type="body" idx="1"/>
          </p:nvPr>
        </p:nvSpPr>
        <p:spPr>
          <a:xfrm>
            <a:off x="-62700" y="821225"/>
            <a:ext cx="8520600" cy="3828600"/>
          </a:xfrm>
          <a:prstGeom prst="rect">
            <a:avLst/>
          </a:prstGeom>
        </p:spPr>
        <p:txBody>
          <a:bodyPr spcFirstLastPara="1" wrap="square" lIns="91425" tIns="91425" rIns="91425" bIns="91425" anchor="t" anchorCtr="0">
            <a:noAutofit/>
          </a:bodyPr>
          <a:lstStyle/>
          <a:p>
            <a:pPr marL="0" lvl="0" indent="457200" algn="l" rtl="0">
              <a:spcBef>
                <a:spcPts val="800"/>
              </a:spcBef>
              <a:spcAft>
                <a:spcPts val="0"/>
              </a:spcAft>
              <a:buNone/>
            </a:pPr>
            <a:r>
              <a:rPr lang="en" b="1" dirty="0">
                <a:solidFill>
                  <a:srgbClr val="339B99"/>
                </a:solidFill>
              </a:rPr>
              <a:t>Industry &amp; Client Overview</a:t>
            </a:r>
            <a:endParaRPr b="1" dirty="0">
              <a:solidFill>
                <a:srgbClr val="339B99"/>
              </a:solidFill>
            </a:endParaRPr>
          </a:p>
          <a:p>
            <a:pPr marL="0" lvl="0" indent="457200" algn="l" rtl="0">
              <a:spcBef>
                <a:spcPts val="800"/>
              </a:spcBef>
              <a:spcAft>
                <a:spcPts val="0"/>
              </a:spcAft>
              <a:buNone/>
            </a:pPr>
            <a:r>
              <a:rPr lang="en" b="1" dirty="0">
                <a:solidFill>
                  <a:srgbClr val="339B99"/>
                </a:solidFill>
              </a:rPr>
              <a:t>Challenges &amp; Scope</a:t>
            </a:r>
            <a:endParaRPr b="1" dirty="0">
              <a:solidFill>
                <a:srgbClr val="339B99"/>
              </a:solidFill>
            </a:endParaRPr>
          </a:p>
          <a:p>
            <a:pPr marL="0" lvl="0" indent="457200" algn="l" rtl="0">
              <a:spcBef>
                <a:spcPts val="800"/>
              </a:spcBef>
              <a:spcAft>
                <a:spcPts val="0"/>
              </a:spcAft>
              <a:buNone/>
            </a:pPr>
            <a:r>
              <a:rPr lang="en" b="1" dirty="0">
                <a:solidFill>
                  <a:srgbClr val="339B99"/>
                </a:solidFill>
              </a:rPr>
              <a:t>Project Journey</a:t>
            </a:r>
            <a:endParaRPr b="1" dirty="0">
              <a:solidFill>
                <a:srgbClr val="339B99"/>
              </a:solidFill>
            </a:endParaRPr>
          </a:p>
          <a:p>
            <a:pPr marL="0" lvl="0" indent="457200" algn="l" rtl="0">
              <a:spcBef>
                <a:spcPts val="800"/>
              </a:spcBef>
              <a:spcAft>
                <a:spcPts val="0"/>
              </a:spcAft>
              <a:buNone/>
            </a:pPr>
            <a:r>
              <a:rPr lang="en" b="1" dirty="0">
                <a:solidFill>
                  <a:srgbClr val="339B99"/>
                </a:solidFill>
              </a:rPr>
              <a:t>Data Exploration &amp; Data Preparation</a:t>
            </a:r>
            <a:endParaRPr b="1" dirty="0">
              <a:solidFill>
                <a:srgbClr val="339B99"/>
              </a:solidFill>
            </a:endParaRPr>
          </a:p>
          <a:p>
            <a:pPr marL="0" lvl="0" indent="457200" algn="l" rtl="0">
              <a:spcBef>
                <a:spcPts val="800"/>
              </a:spcBef>
              <a:spcAft>
                <a:spcPts val="0"/>
              </a:spcAft>
              <a:buNone/>
            </a:pPr>
            <a:r>
              <a:rPr lang="en" b="1" dirty="0">
                <a:solidFill>
                  <a:srgbClr val="339B99"/>
                </a:solidFill>
              </a:rPr>
              <a:t>RFM &amp; CLV</a:t>
            </a:r>
            <a:endParaRPr b="1" dirty="0">
              <a:solidFill>
                <a:srgbClr val="339B99"/>
              </a:solidFill>
            </a:endParaRPr>
          </a:p>
          <a:p>
            <a:pPr marL="0" lvl="0" indent="457200" algn="l" rtl="0">
              <a:spcBef>
                <a:spcPts val="800"/>
              </a:spcBef>
              <a:spcAft>
                <a:spcPts val="0"/>
              </a:spcAft>
              <a:buNone/>
            </a:pPr>
            <a:r>
              <a:rPr lang="en" b="1" dirty="0">
                <a:solidFill>
                  <a:srgbClr val="339B99"/>
                </a:solidFill>
              </a:rPr>
              <a:t>Survival Analysis</a:t>
            </a:r>
            <a:endParaRPr b="1" dirty="0">
              <a:solidFill>
                <a:srgbClr val="339B99"/>
              </a:solidFill>
            </a:endParaRPr>
          </a:p>
          <a:p>
            <a:pPr marL="0" lvl="0" indent="457200" algn="l" rtl="0">
              <a:spcBef>
                <a:spcPts val="800"/>
              </a:spcBef>
              <a:spcAft>
                <a:spcPts val="0"/>
              </a:spcAft>
              <a:buNone/>
            </a:pPr>
            <a:r>
              <a:rPr lang="en" b="1" dirty="0">
                <a:solidFill>
                  <a:srgbClr val="339B99"/>
                </a:solidFill>
              </a:rPr>
              <a:t>Outcomes &amp; Findings</a:t>
            </a:r>
            <a:endParaRPr b="1" dirty="0">
              <a:solidFill>
                <a:srgbClr val="339B99"/>
              </a:solidFill>
            </a:endParaRPr>
          </a:p>
          <a:p>
            <a:pPr marL="0" lvl="0" indent="457200" algn="l" rtl="0">
              <a:spcBef>
                <a:spcPts val="800"/>
              </a:spcBef>
              <a:spcAft>
                <a:spcPts val="0"/>
              </a:spcAft>
              <a:buNone/>
            </a:pPr>
            <a:r>
              <a:rPr lang="en" b="1" dirty="0">
                <a:solidFill>
                  <a:srgbClr val="339B99"/>
                </a:solidFill>
              </a:rPr>
              <a:t>Recommendations</a:t>
            </a:r>
            <a:endParaRPr b="1" dirty="0">
              <a:solidFill>
                <a:srgbClr val="339B99"/>
              </a:solidFill>
            </a:endParaRPr>
          </a:p>
          <a:p>
            <a:pPr marL="0" lvl="0" indent="0" algn="l" rtl="0">
              <a:spcBef>
                <a:spcPts val="0"/>
              </a:spcBef>
              <a:spcAft>
                <a:spcPts val="1600"/>
              </a:spcAft>
              <a:buNone/>
            </a:pPr>
            <a:endParaRPr sz="11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title"/>
          </p:nvPr>
        </p:nvSpPr>
        <p:spPr>
          <a:xfrm>
            <a:off x="311700" y="1669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a:t>
            </a:r>
            <a:endParaRPr dirty="0"/>
          </a:p>
        </p:txBody>
      </p:sp>
      <p:pic>
        <p:nvPicPr>
          <p:cNvPr id="240" name="Google Shape;240;p30"/>
          <p:cNvPicPr preferRelativeResize="0"/>
          <p:nvPr/>
        </p:nvPicPr>
        <p:blipFill>
          <a:blip r:embed="rId3">
            <a:alphaModFix/>
          </a:blip>
          <a:stretch>
            <a:fillRect/>
          </a:stretch>
        </p:blipFill>
        <p:spPr>
          <a:xfrm>
            <a:off x="8124900" y="166975"/>
            <a:ext cx="707400" cy="707400"/>
          </a:xfrm>
          <a:prstGeom prst="rect">
            <a:avLst/>
          </a:prstGeom>
          <a:noFill/>
          <a:ln>
            <a:noFill/>
          </a:ln>
        </p:spPr>
      </p:pic>
      <p:sp>
        <p:nvSpPr>
          <p:cNvPr id="7" name="TextBox 6">
            <a:extLst>
              <a:ext uri="{FF2B5EF4-FFF2-40B4-BE49-F238E27FC236}">
                <a16:creationId xmlns:a16="http://schemas.microsoft.com/office/drawing/2014/main" id="{34AC0040-FCC6-4461-872C-DC8CC6755DC9}"/>
              </a:ext>
            </a:extLst>
          </p:cNvPr>
          <p:cNvSpPr txBox="1"/>
          <p:nvPr/>
        </p:nvSpPr>
        <p:spPr>
          <a:xfrm>
            <a:off x="478800" y="923825"/>
            <a:ext cx="8586000" cy="2893100"/>
          </a:xfrm>
          <a:prstGeom prst="rect">
            <a:avLst/>
          </a:prstGeom>
          <a:noFill/>
        </p:spPr>
        <p:txBody>
          <a:bodyPr wrap="square">
            <a:spAutoFit/>
          </a:bodyPr>
          <a:lstStyle/>
          <a:p>
            <a:pPr marL="457200" lvl="0" indent="-457200" rtl="0">
              <a:spcBef>
                <a:spcPts val="0"/>
              </a:spcBef>
              <a:spcAft>
                <a:spcPts val="0"/>
              </a:spcAft>
              <a:buAutoNum type="arabicPeriod"/>
            </a:pPr>
            <a:r>
              <a:rPr lang="en-US" b="1"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CUSTOMER RETENTION</a:t>
            </a:r>
          </a:p>
          <a:p>
            <a:pPr lvl="0" rtl="0">
              <a:spcBef>
                <a:spcPts val="0"/>
              </a:spcBef>
              <a:spcAft>
                <a:spcPts val="0"/>
              </a:spcAft>
            </a:pPr>
            <a:r>
              <a:rPr lang="en-US" b="1"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 </a:t>
            </a:r>
          </a:p>
          <a:p>
            <a:pPr marL="0" lvl="0" indent="0" algn="l" rtl="0">
              <a:spcBef>
                <a:spcPts val="0"/>
              </a:spcBef>
              <a:spcAft>
                <a:spcPts val="0"/>
              </a:spcAft>
              <a:buNone/>
            </a:pPr>
            <a:r>
              <a:rPr lang="en-US" b="1"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b="1" i="1"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Catch them before they fall</a:t>
            </a:r>
          </a:p>
          <a:p>
            <a:pPr marL="0" lvl="0" indent="0" algn="l" rtl="0">
              <a:spcBef>
                <a:spcPts val="0"/>
              </a:spcBef>
              <a:spcAft>
                <a:spcPts val="0"/>
              </a:spcAft>
              <a:buNone/>
            </a:pPr>
            <a:r>
              <a:rPr lang="en-US" b="1" i="1"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62%-68%</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 (M: 60%, F: 70%) churn happens within the </a:t>
            </a:r>
            <a:r>
              <a:rPr lang="en-US" b="1" i="1"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60–90-day</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 period</a:t>
            </a:r>
          </a:p>
          <a:p>
            <a:pPr marL="0" lvl="0" indent="0" algn="l" rtl="0">
              <a:spcBef>
                <a:spcPts val="0"/>
              </a:spcBef>
              <a:spcAft>
                <a:spcPts val="0"/>
              </a:spcAft>
              <a:buNone/>
            </a:pP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 Outreach programs</a:t>
            </a:r>
          </a:p>
          <a:p>
            <a:pPr marL="0" lvl="0" indent="0" algn="l" rtl="0">
              <a:spcBef>
                <a:spcPts val="0"/>
              </a:spcBef>
              <a:spcAft>
                <a:spcPts val="0"/>
              </a:spcAft>
              <a:buNone/>
            </a:pP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 Offers for repeat services</a:t>
            </a:r>
          </a:p>
          <a:p>
            <a:pPr marL="0" lvl="0" indent="0" algn="l" rtl="0">
              <a:spcBef>
                <a:spcPts val="0"/>
              </a:spcBef>
              <a:spcAft>
                <a:spcPts val="0"/>
              </a:spcAft>
              <a:buNone/>
            </a:pPr>
            <a:endParaRPr lang="en-US" b="1"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None/>
            </a:pPr>
            <a:r>
              <a:rPr lang="en-US" b="1"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b="1" i="1"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Out of mind = Out of business - </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patrons with large intervals between visits are </a:t>
            </a:r>
            <a:r>
              <a:rPr lang="en-US" b="1" i="1"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95%</a:t>
            </a:r>
            <a:r>
              <a:rPr lang="en-US" b="1"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more likely to churn</a:t>
            </a:r>
          </a:p>
          <a:p>
            <a:pPr marL="0" lvl="0" indent="0" algn="l" rtl="0">
              <a:spcBef>
                <a:spcPts val="0"/>
              </a:spcBef>
              <a:spcAft>
                <a:spcPts val="0"/>
              </a:spcAft>
              <a:buNone/>
            </a:pP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 Promotion calls in right time interval</a:t>
            </a:r>
          </a:p>
          <a:p>
            <a:pPr marL="0" lvl="0" indent="0" algn="l" rtl="0">
              <a:spcBef>
                <a:spcPts val="0"/>
              </a:spcBef>
              <a:spcAft>
                <a:spcPts val="0"/>
              </a:spcAft>
              <a:buNone/>
            </a:pP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 Emails by educating the trending vogue and the </a:t>
            </a:r>
          </a:p>
          <a:p>
            <a:pPr marL="0" lvl="0" indent="0" algn="l" rtl="0">
              <a:spcBef>
                <a:spcPts val="0"/>
              </a:spcBef>
              <a:spcAft>
                <a:spcPts val="0"/>
              </a:spcAft>
              <a:buNone/>
            </a:pP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launch of new products &amp; services</a:t>
            </a:r>
          </a:p>
          <a:p>
            <a:pPr marL="0" lvl="0" indent="0" algn="l" rtl="0">
              <a:spcBef>
                <a:spcPts val="0"/>
              </a:spcBef>
              <a:spcAft>
                <a:spcPts val="0"/>
              </a:spcAft>
              <a:buNone/>
            </a:pPr>
            <a:endParaRPr lang="en-US" sz="1400" dirty="0">
              <a:solidFill>
                <a:srgbClr val="20124D"/>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title"/>
          </p:nvPr>
        </p:nvSpPr>
        <p:spPr>
          <a:xfrm>
            <a:off x="311700" y="1669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a:t>
            </a:r>
            <a:endParaRPr dirty="0"/>
          </a:p>
        </p:txBody>
      </p:sp>
      <p:pic>
        <p:nvPicPr>
          <p:cNvPr id="240" name="Google Shape;240;p30"/>
          <p:cNvPicPr preferRelativeResize="0"/>
          <p:nvPr/>
        </p:nvPicPr>
        <p:blipFill>
          <a:blip r:embed="rId3">
            <a:alphaModFix/>
          </a:blip>
          <a:stretch>
            <a:fillRect/>
          </a:stretch>
        </p:blipFill>
        <p:spPr>
          <a:xfrm>
            <a:off x="8124900" y="166975"/>
            <a:ext cx="707400" cy="707400"/>
          </a:xfrm>
          <a:prstGeom prst="rect">
            <a:avLst/>
          </a:prstGeom>
          <a:noFill/>
          <a:ln>
            <a:noFill/>
          </a:ln>
        </p:spPr>
      </p:pic>
      <p:sp>
        <p:nvSpPr>
          <p:cNvPr id="8" name="TextBox 7">
            <a:extLst>
              <a:ext uri="{FF2B5EF4-FFF2-40B4-BE49-F238E27FC236}">
                <a16:creationId xmlns:a16="http://schemas.microsoft.com/office/drawing/2014/main" id="{45D99957-8C44-4A39-9E5D-3EDFF7A427D9}"/>
              </a:ext>
            </a:extLst>
          </p:cNvPr>
          <p:cNvSpPr txBox="1"/>
          <p:nvPr/>
        </p:nvSpPr>
        <p:spPr>
          <a:xfrm>
            <a:off x="378000" y="927597"/>
            <a:ext cx="8211600" cy="2554545"/>
          </a:xfrm>
          <a:prstGeom prst="rect">
            <a:avLst/>
          </a:prstGeom>
          <a:noFill/>
        </p:spPr>
        <p:txBody>
          <a:bodyPr wrap="square">
            <a:spAutoFit/>
          </a:bodyPr>
          <a:lstStyle/>
          <a:p>
            <a:pPr marL="0" lvl="0" indent="0" rtl="0">
              <a:spcBef>
                <a:spcPts val="0"/>
              </a:spcBef>
              <a:spcAft>
                <a:spcPts val="0"/>
              </a:spcAft>
              <a:buNone/>
            </a:pPr>
            <a:r>
              <a:rPr lang="en-US" sz="2000" b="1" dirty="0">
                <a:solidFill>
                  <a:schemeClr val="bg2"/>
                </a:solidFill>
                <a:latin typeface="Calibri" panose="020F0502020204030204" pitchFamily="34" charset="0"/>
                <a:ea typeface="Open Sans"/>
                <a:cs typeface="Calibri" panose="020F0502020204030204" pitchFamily="34" charset="0"/>
                <a:sym typeface="Open Sans"/>
              </a:rPr>
              <a:t>2</a:t>
            </a:r>
            <a:r>
              <a:rPr lang="en-US" sz="2000" b="1" dirty="0">
                <a:solidFill>
                  <a:srgbClr val="20124D"/>
                </a:solidFill>
                <a:latin typeface="Calibri" panose="020F0502020204030204" pitchFamily="34" charset="0"/>
                <a:ea typeface="Open Sans"/>
                <a:cs typeface="Calibri" panose="020F0502020204030204" pitchFamily="34" charset="0"/>
                <a:sym typeface="Open Sans"/>
              </a:rPr>
              <a:t>.</a:t>
            </a:r>
            <a:r>
              <a:rPr lang="en-US" b="1"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CUSTOMER EXPERIENCE</a:t>
            </a:r>
          </a:p>
          <a:p>
            <a:pPr marL="0" lvl="0" indent="0" algn="l" rtl="0">
              <a:spcBef>
                <a:spcPts val="0"/>
              </a:spcBef>
              <a:spcAft>
                <a:spcPts val="0"/>
              </a:spcAft>
              <a:buNone/>
            </a:pPr>
            <a:endParaRPr lang="en-US" b="1"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None/>
            </a:pPr>
            <a:r>
              <a:rPr lang="en-US" b="1"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b="1" i="1"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Involve technology </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(Android apps </a:t>
            </a:r>
            <a:r>
              <a:rPr lang="en-US" dirty="0" err="1">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etc</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 that can enable patrons to book appointments and know stylist availability etc.</a:t>
            </a:r>
          </a:p>
          <a:p>
            <a:pPr marL="0" lvl="0" indent="0" algn="l" rtl="0">
              <a:spcBef>
                <a:spcPts val="0"/>
              </a:spcBef>
              <a:spcAft>
                <a:spcPts val="0"/>
              </a:spcAft>
              <a:buNone/>
            </a:pPr>
            <a:endPar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None/>
            </a:pPr>
            <a:r>
              <a:rPr lang="en-US" b="1"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b="1" i="1"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Show them you care - </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Create standardized and non-curated feedback channels for products and services offered</a:t>
            </a:r>
          </a:p>
          <a:p>
            <a:pPr marL="0" lvl="0" indent="0" algn="l" rtl="0">
              <a:spcBef>
                <a:spcPts val="0"/>
              </a:spcBef>
              <a:spcAft>
                <a:spcPts val="0"/>
              </a:spcAft>
              <a:buNone/>
            </a:pPr>
            <a:endPar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None/>
            </a:pPr>
            <a:r>
              <a:rPr lang="en-US" b="1"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b="1" i="1"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Increase options- </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Open Sans"/>
              </a:rPr>
              <a:t>Options not only restricted to products and services but also in terms of stylist choices and can introduce a 5-point rating system to promote enthusiasm amongst patrons and stylists alike</a:t>
            </a:r>
          </a:p>
        </p:txBody>
      </p:sp>
    </p:spTree>
    <p:extLst>
      <p:ext uri="{BB962C8B-B14F-4D97-AF65-F5344CB8AC3E}">
        <p14:creationId xmlns:p14="http://schemas.microsoft.com/office/powerpoint/2010/main" val="3341890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196500" y="1571250"/>
            <a:ext cx="85206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Thank You</a:t>
            </a:r>
            <a:endParaRPr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26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Industry Overview</a:t>
            </a:r>
            <a:endParaRPr dirty="0"/>
          </a:p>
        </p:txBody>
      </p:sp>
      <p:sp>
        <p:nvSpPr>
          <p:cNvPr id="81" name="Google Shape;81;p15"/>
          <p:cNvSpPr/>
          <p:nvPr/>
        </p:nvSpPr>
        <p:spPr>
          <a:xfrm>
            <a:off x="4455863" y="1252875"/>
            <a:ext cx="1978200" cy="8997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sz="1200" b="1">
              <a:solidFill>
                <a:srgbClr val="073763"/>
              </a:solidFill>
              <a:latin typeface="Open Sans"/>
              <a:ea typeface="Open Sans"/>
              <a:cs typeface="Open Sans"/>
              <a:sym typeface="Open Sans"/>
            </a:endParaRPr>
          </a:p>
          <a:p>
            <a:pPr marL="0" lvl="0" indent="0" algn="ctr" rtl="0">
              <a:lnSpc>
                <a:spcPct val="115000"/>
              </a:lnSpc>
              <a:spcBef>
                <a:spcPts val="0"/>
              </a:spcBef>
              <a:spcAft>
                <a:spcPts val="0"/>
              </a:spcAft>
              <a:buNone/>
            </a:pPr>
            <a:endParaRPr sz="1200" b="1">
              <a:solidFill>
                <a:srgbClr val="073763"/>
              </a:solidFill>
              <a:latin typeface="Open Sans"/>
              <a:ea typeface="Open Sans"/>
              <a:cs typeface="Open Sans"/>
              <a:sym typeface="Open Sans"/>
            </a:endParaRPr>
          </a:p>
          <a:p>
            <a:pPr marL="0" lvl="0" indent="0" algn="ctr" rtl="0">
              <a:lnSpc>
                <a:spcPct val="115000"/>
              </a:lnSpc>
              <a:spcBef>
                <a:spcPts val="0"/>
              </a:spcBef>
              <a:spcAft>
                <a:spcPts val="0"/>
              </a:spcAft>
              <a:buNone/>
            </a:pPr>
            <a:r>
              <a:rPr lang="en" sz="1200" b="1">
                <a:solidFill>
                  <a:srgbClr val="073763"/>
                </a:solidFill>
                <a:latin typeface="Open Sans"/>
                <a:ea typeface="Open Sans"/>
                <a:cs typeface="Open Sans"/>
                <a:sym typeface="Open Sans"/>
              </a:rPr>
              <a:t>Increasing awareness of grooming among men</a:t>
            </a:r>
            <a:endParaRPr sz="1200" b="1">
              <a:solidFill>
                <a:srgbClr val="073763"/>
              </a:solidFill>
              <a:latin typeface="Open Sans"/>
              <a:ea typeface="Open Sans"/>
              <a:cs typeface="Open Sans"/>
              <a:sym typeface="Open Sans"/>
            </a:endParaRPr>
          </a:p>
          <a:p>
            <a:pPr marL="0" lvl="0" indent="0" algn="ctr" rtl="0">
              <a:lnSpc>
                <a:spcPct val="115000"/>
              </a:lnSpc>
              <a:spcBef>
                <a:spcPts val="0"/>
              </a:spcBef>
              <a:spcAft>
                <a:spcPts val="0"/>
              </a:spcAft>
              <a:buNone/>
            </a:pPr>
            <a:endParaRPr sz="1200" b="1">
              <a:solidFill>
                <a:srgbClr val="339B99"/>
              </a:solidFill>
              <a:latin typeface="Open Sans"/>
              <a:ea typeface="Open Sans"/>
              <a:cs typeface="Open Sans"/>
              <a:sym typeface="Open Sans"/>
            </a:endParaRPr>
          </a:p>
          <a:p>
            <a:pPr marL="0" lvl="0" indent="0" algn="ctr" rtl="0">
              <a:lnSpc>
                <a:spcPct val="115000"/>
              </a:lnSpc>
              <a:spcBef>
                <a:spcPts val="0"/>
              </a:spcBef>
              <a:spcAft>
                <a:spcPts val="0"/>
              </a:spcAft>
              <a:buNone/>
            </a:pPr>
            <a:endParaRPr sz="1200" b="1">
              <a:solidFill>
                <a:srgbClr val="073763"/>
              </a:solidFill>
              <a:latin typeface="Open Sans"/>
              <a:ea typeface="Open Sans"/>
              <a:cs typeface="Open Sans"/>
              <a:sym typeface="Open Sans"/>
            </a:endParaRPr>
          </a:p>
        </p:txBody>
      </p:sp>
      <p:sp>
        <p:nvSpPr>
          <p:cNvPr id="82" name="Google Shape;82;p15"/>
          <p:cNvSpPr/>
          <p:nvPr/>
        </p:nvSpPr>
        <p:spPr>
          <a:xfrm>
            <a:off x="6500088" y="1252875"/>
            <a:ext cx="1923600" cy="8997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sz="1200" b="1">
              <a:solidFill>
                <a:srgbClr val="339B99"/>
              </a:solidFill>
              <a:latin typeface="Open Sans"/>
              <a:ea typeface="Open Sans"/>
              <a:cs typeface="Open Sans"/>
              <a:sym typeface="Open Sans"/>
            </a:endParaRPr>
          </a:p>
          <a:p>
            <a:pPr marL="0" lvl="0" indent="0" algn="ctr" rtl="0">
              <a:lnSpc>
                <a:spcPct val="115000"/>
              </a:lnSpc>
              <a:spcBef>
                <a:spcPts val="0"/>
              </a:spcBef>
              <a:spcAft>
                <a:spcPts val="0"/>
              </a:spcAft>
              <a:buNone/>
            </a:pPr>
            <a:r>
              <a:rPr lang="en" sz="1200" b="1">
                <a:solidFill>
                  <a:srgbClr val="073763"/>
                </a:solidFill>
                <a:latin typeface="Open Sans"/>
                <a:ea typeface="Open Sans"/>
                <a:cs typeface="Open Sans"/>
                <a:sym typeface="Open Sans"/>
              </a:rPr>
              <a:t>Availability of world class brands &amp; products. </a:t>
            </a:r>
            <a:endParaRPr sz="1200" b="1">
              <a:solidFill>
                <a:srgbClr val="073763"/>
              </a:solidFill>
              <a:latin typeface="Open Sans"/>
              <a:ea typeface="Open Sans"/>
              <a:cs typeface="Open Sans"/>
              <a:sym typeface="Open Sans"/>
            </a:endParaRPr>
          </a:p>
          <a:p>
            <a:pPr marL="0" lvl="0" indent="0" algn="ctr" rtl="0">
              <a:lnSpc>
                <a:spcPct val="115000"/>
              </a:lnSpc>
              <a:spcBef>
                <a:spcPts val="0"/>
              </a:spcBef>
              <a:spcAft>
                <a:spcPts val="0"/>
              </a:spcAft>
              <a:buNone/>
            </a:pPr>
            <a:endParaRPr sz="1200" b="1">
              <a:solidFill>
                <a:srgbClr val="073763"/>
              </a:solidFill>
              <a:latin typeface="Open Sans"/>
              <a:ea typeface="Open Sans"/>
              <a:cs typeface="Open Sans"/>
              <a:sym typeface="Open Sans"/>
            </a:endParaRPr>
          </a:p>
        </p:txBody>
      </p:sp>
      <p:sp>
        <p:nvSpPr>
          <p:cNvPr id="83" name="Google Shape;83;p15"/>
          <p:cNvSpPr/>
          <p:nvPr/>
        </p:nvSpPr>
        <p:spPr>
          <a:xfrm>
            <a:off x="2411650" y="1252875"/>
            <a:ext cx="1978200" cy="8997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sz="1200" b="1">
              <a:solidFill>
                <a:srgbClr val="073763"/>
              </a:solidFill>
              <a:latin typeface="Open Sans"/>
              <a:ea typeface="Open Sans"/>
              <a:cs typeface="Open Sans"/>
              <a:sym typeface="Open Sans"/>
            </a:endParaRPr>
          </a:p>
          <a:p>
            <a:pPr marL="0" lvl="0" indent="0" algn="ctr" rtl="0">
              <a:lnSpc>
                <a:spcPct val="115000"/>
              </a:lnSpc>
              <a:spcBef>
                <a:spcPts val="0"/>
              </a:spcBef>
              <a:spcAft>
                <a:spcPts val="0"/>
              </a:spcAft>
              <a:buNone/>
            </a:pPr>
            <a:r>
              <a:rPr lang="en" sz="1200" b="1">
                <a:solidFill>
                  <a:srgbClr val="073763"/>
                </a:solidFill>
                <a:latin typeface="Open Sans"/>
                <a:ea typeface="Open Sans"/>
                <a:cs typeface="Open Sans"/>
                <a:sym typeface="Open Sans"/>
              </a:rPr>
              <a:t> Increased urbanization and rising disposable incomes </a:t>
            </a:r>
            <a:endParaRPr sz="1200" b="1">
              <a:solidFill>
                <a:srgbClr val="073763"/>
              </a:solidFill>
              <a:latin typeface="Open Sans"/>
              <a:ea typeface="Open Sans"/>
              <a:cs typeface="Open Sans"/>
              <a:sym typeface="Open Sans"/>
            </a:endParaRPr>
          </a:p>
          <a:p>
            <a:pPr marL="0" lvl="0" indent="0" algn="ctr" rtl="0">
              <a:lnSpc>
                <a:spcPct val="115000"/>
              </a:lnSpc>
              <a:spcBef>
                <a:spcPts val="0"/>
              </a:spcBef>
              <a:spcAft>
                <a:spcPts val="0"/>
              </a:spcAft>
              <a:buNone/>
            </a:pPr>
            <a:endParaRPr sz="1200" b="1">
              <a:solidFill>
                <a:srgbClr val="073763"/>
              </a:solidFill>
              <a:latin typeface="Open Sans"/>
              <a:ea typeface="Open Sans"/>
              <a:cs typeface="Open Sans"/>
              <a:sym typeface="Open Sans"/>
            </a:endParaRPr>
          </a:p>
        </p:txBody>
      </p:sp>
      <p:sp>
        <p:nvSpPr>
          <p:cNvPr id="84" name="Google Shape;84;p15"/>
          <p:cNvSpPr/>
          <p:nvPr/>
        </p:nvSpPr>
        <p:spPr>
          <a:xfrm>
            <a:off x="367438" y="1252875"/>
            <a:ext cx="1978200" cy="8997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b="1" dirty="0">
                <a:solidFill>
                  <a:srgbClr val="073763"/>
                </a:solidFill>
                <a:latin typeface="Open Sans"/>
                <a:ea typeface="Open Sans"/>
                <a:cs typeface="Open Sans"/>
                <a:sym typeface="Open Sans"/>
              </a:rPr>
              <a:t>India’s organised salon market is at 25%</a:t>
            </a:r>
            <a:endParaRPr sz="1200" b="1" dirty="0">
              <a:solidFill>
                <a:srgbClr val="073763"/>
              </a:solidFill>
              <a:latin typeface="Open Sans"/>
              <a:ea typeface="Open Sans"/>
              <a:cs typeface="Open Sans"/>
              <a:sym typeface="Open Sans"/>
            </a:endParaRPr>
          </a:p>
        </p:txBody>
      </p:sp>
      <p:pic>
        <p:nvPicPr>
          <p:cNvPr id="85" name="Google Shape;85;p15"/>
          <p:cNvPicPr preferRelativeResize="0"/>
          <p:nvPr/>
        </p:nvPicPr>
        <p:blipFill>
          <a:blip r:embed="rId3">
            <a:alphaModFix/>
          </a:blip>
          <a:stretch>
            <a:fillRect/>
          </a:stretch>
        </p:blipFill>
        <p:spPr>
          <a:xfrm>
            <a:off x="1829000" y="2253025"/>
            <a:ext cx="5486000" cy="271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Client Overview</a:t>
            </a:r>
            <a:endParaRPr/>
          </a:p>
        </p:txBody>
      </p:sp>
      <p:sp>
        <p:nvSpPr>
          <p:cNvPr id="91" name="Google Shape;91;p16"/>
          <p:cNvSpPr/>
          <p:nvPr/>
        </p:nvSpPr>
        <p:spPr>
          <a:xfrm>
            <a:off x="367438" y="1252875"/>
            <a:ext cx="1978200" cy="8997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b="1" dirty="0">
                <a:solidFill>
                  <a:srgbClr val="073763"/>
                </a:solidFill>
                <a:latin typeface="Open Sans"/>
                <a:ea typeface="Open Sans"/>
                <a:cs typeface="Open Sans"/>
                <a:sym typeface="Open Sans"/>
              </a:rPr>
              <a:t> A leading Unisex Hair &amp; Style Salon offering a full range of grooming solutions</a:t>
            </a:r>
            <a:endParaRPr sz="1200" b="1" dirty="0">
              <a:solidFill>
                <a:srgbClr val="073763"/>
              </a:solidFill>
              <a:latin typeface="Open Sans"/>
              <a:ea typeface="Open Sans"/>
              <a:cs typeface="Open Sans"/>
              <a:sym typeface="Open Sans"/>
            </a:endParaRPr>
          </a:p>
        </p:txBody>
      </p:sp>
      <p:sp>
        <p:nvSpPr>
          <p:cNvPr id="92" name="Google Shape;92;p16"/>
          <p:cNvSpPr/>
          <p:nvPr/>
        </p:nvSpPr>
        <p:spPr>
          <a:xfrm>
            <a:off x="2401888" y="1252875"/>
            <a:ext cx="1978200" cy="8997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b="1">
                <a:solidFill>
                  <a:srgbClr val="073763"/>
                </a:solidFill>
                <a:latin typeface="Open Sans"/>
                <a:ea typeface="Open Sans"/>
                <a:cs typeface="Open Sans"/>
                <a:sym typeface="Open Sans"/>
              </a:rPr>
              <a:t>275 active outlets - predominantly in south of India</a:t>
            </a:r>
            <a:endParaRPr sz="1200" b="1">
              <a:solidFill>
                <a:srgbClr val="073763"/>
              </a:solidFill>
              <a:latin typeface="Open Sans"/>
              <a:ea typeface="Open Sans"/>
              <a:cs typeface="Open Sans"/>
              <a:sym typeface="Open Sans"/>
            </a:endParaRPr>
          </a:p>
        </p:txBody>
      </p:sp>
      <p:sp>
        <p:nvSpPr>
          <p:cNvPr id="93" name="Google Shape;93;p16"/>
          <p:cNvSpPr/>
          <p:nvPr/>
        </p:nvSpPr>
        <p:spPr>
          <a:xfrm>
            <a:off x="4436338" y="1252875"/>
            <a:ext cx="1978200" cy="8997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b="1">
                <a:solidFill>
                  <a:srgbClr val="073763"/>
                </a:solidFill>
                <a:latin typeface="Open Sans"/>
                <a:ea typeface="Open Sans"/>
                <a:cs typeface="Open Sans"/>
                <a:sym typeface="Open Sans"/>
              </a:rPr>
              <a:t>Franchisee model - Stylists are directly trained and employed by the client</a:t>
            </a:r>
            <a:endParaRPr sz="1200" b="1">
              <a:solidFill>
                <a:srgbClr val="073763"/>
              </a:solidFill>
              <a:latin typeface="Open Sans"/>
              <a:ea typeface="Open Sans"/>
              <a:cs typeface="Open Sans"/>
              <a:sym typeface="Open Sans"/>
            </a:endParaRPr>
          </a:p>
        </p:txBody>
      </p:sp>
      <p:sp>
        <p:nvSpPr>
          <p:cNvPr id="94" name="Google Shape;94;p16"/>
          <p:cNvSpPr/>
          <p:nvPr/>
        </p:nvSpPr>
        <p:spPr>
          <a:xfrm>
            <a:off x="6470788" y="1252875"/>
            <a:ext cx="1978200" cy="8997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b="1">
                <a:solidFill>
                  <a:srgbClr val="073763"/>
                </a:solidFill>
                <a:latin typeface="Open Sans"/>
                <a:ea typeface="Open Sans"/>
                <a:cs typeface="Open Sans"/>
                <a:sym typeface="Open Sans"/>
              </a:rPr>
              <a:t>A separate luxury offshoot to cater to niche customers </a:t>
            </a:r>
            <a:endParaRPr sz="1200" b="1">
              <a:solidFill>
                <a:srgbClr val="073763"/>
              </a:solidFill>
              <a:latin typeface="Open Sans"/>
              <a:ea typeface="Open Sans"/>
              <a:cs typeface="Open Sans"/>
              <a:sym typeface="Open Sans"/>
            </a:endParaRPr>
          </a:p>
        </p:txBody>
      </p:sp>
      <p:sp>
        <p:nvSpPr>
          <p:cNvPr id="2" name="TextBox 1">
            <a:extLst>
              <a:ext uri="{FF2B5EF4-FFF2-40B4-BE49-F238E27FC236}">
                <a16:creationId xmlns:a16="http://schemas.microsoft.com/office/drawing/2014/main" id="{6BEFA06A-4508-4090-B18E-38A14C63434F}"/>
              </a:ext>
            </a:extLst>
          </p:cNvPr>
          <p:cNvSpPr txBox="1"/>
          <p:nvPr/>
        </p:nvSpPr>
        <p:spPr>
          <a:xfrm>
            <a:off x="367438" y="2412000"/>
            <a:ext cx="8574962" cy="1427057"/>
          </a:xfrm>
          <a:prstGeom prst="rect">
            <a:avLst/>
          </a:prstGeom>
          <a:noFill/>
        </p:spPr>
        <p:txBody>
          <a:bodyPr wrap="square" rtlCol="0">
            <a:spAutoFit/>
          </a:bodyPr>
          <a:lstStyle/>
          <a:p>
            <a:pPr>
              <a:lnSpc>
                <a:spcPct val="115000"/>
              </a:lnSpc>
              <a:spcAft>
                <a:spcPts val="1000"/>
              </a:spcAft>
            </a:pPr>
            <a:r>
              <a:rPr lang="en-IN"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Our client Lakme is a leading Unisex Hair &amp; Style Salon offering a full range of grooming solutions (hair, body, and skin) for value conscious consumers They have currently 275 stores across India. While the stylists are employees, their branches are primarily franchises. They also have a luxury offshoot to cater to niche (rich) customers.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 &amp; Scope</a:t>
            </a:r>
            <a:endParaRPr dirty="0"/>
          </a:p>
        </p:txBody>
      </p:sp>
      <p:sp>
        <p:nvSpPr>
          <p:cNvPr id="6" name="TextBox 5">
            <a:extLst>
              <a:ext uri="{FF2B5EF4-FFF2-40B4-BE49-F238E27FC236}">
                <a16:creationId xmlns:a16="http://schemas.microsoft.com/office/drawing/2014/main" id="{49E8A964-0199-48EC-97F3-7959D9773B72}"/>
              </a:ext>
            </a:extLst>
          </p:cNvPr>
          <p:cNvSpPr txBox="1"/>
          <p:nvPr/>
        </p:nvSpPr>
        <p:spPr>
          <a:xfrm>
            <a:off x="367200" y="1098715"/>
            <a:ext cx="8409600" cy="3711272"/>
          </a:xfrm>
          <a:prstGeom prst="rect">
            <a:avLst/>
          </a:prstGeom>
          <a:noFill/>
        </p:spPr>
        <p:txBody>
          <a:bodyPr wrap="square" rtlCol="0">
            <a:spAutoFit/>
          </a:bodyPr>
          <a:lstStyle/>
          <a:p>
            <a:pPr>
              <a:lnSpc>
                <a:spcPct val="115000"/>
              </a:lnSpc>
              <a:spcBef>
                <a:spcPts val="2400"/>
              </a:spcBef>
              <a:spcAft>
                <a:spcPts val="800"/>
              </a:spcAft>
            </a:pPr>
            <a:r>
              <a:rPr lang="en-IN" sz="1200" b="1" dirty="0">
                <a:solidFill>
                  <a:schemeClr val="dk2"/>
                </a:solidFill>
                <a:latin typeface="Open Sans" panose="020B0606030504020204" pitchFamily="34" charset="0"/>
                <a:ea typeface="Open Sans" panose="020B0606030504020204" pitchFamily="34" charset="0"/>
                <a:cs typeface="Open Sans" panose="020B0606030504020204" pitchFamily="34" charset="0"/>
                <a:sym typeface="Open Sans"/>
              </a:rPr>
              <a:t>Capstone Objective</a:t>
            </a:r>
          </a:p>
          <a:p>
            <a:pPr>
              <a:lnSpc>
                <a:spcPct val="115000"/>
              </a:lnSpc>
              <a:spcAft>
                <a:spcPts val="1000"/>
              </a:spcAft>
            </a:pPr>
            <a:r>
              <a:rPr lang="en-IN" sz="12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CEO and CFO of the Group of Salons shared their concerns about customer attrition and the need for predicting attrition levels. The client wanted the capstone team to identify Customer Churn cycles and implement strategies that would improve customer retention and provide enhanced customer experience.</a:t>
            </a:r>
            <a:endParaRPr lang="en-IN" sz="1200" dirty="0">
              <a:effectLst/>
              <a:latin typeface="Open Sans" panose="020B0606030504020204" pitchFamily="34" charset="0"/>
              <a:ea typeface="Open Sans" panose="020B0606030504020204" pitchFamily="34" charset="0"/>
              <a:cs typeface="Open Sans" panose="020B0606030504020204" pitchFamily="34" charset="0"/>
            </a:endParaRPr>
          </a:p>
          <a:p>
            <a:pPr>
              <a:lnSpc>
                <a:spcPct val="115000"/>
              </a:lnSpc>
              <a:spcAft>
                <a:spcPts val="1000"/>
              </a:spcAft>
            </a:pPr>
            <a:r>
              <a:rPr lang="en-IN" sz="12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following were agreed as Deliverables or scope of the project</a:t>
            </a:r>
            <a:endParaRPr lang="en-IN" sz="1200" dirty="0">
              <a:effectLst/>
              <a:latin typeface="Open Sans" panose="020B0606030504020204" pitchFamily="34" charset="0"/>
              <a:ea typeface="Open Sans" panose="020B0606030504020204" pitchFamily="34" charset="0"/>
              <a:cs typeface="Open Sans" panose="020B0606030504020204" pitchFamily="34" charset="0"/>
            </a:endParaRPr>
          </a:p>
          <a:p>
            <a:pPr>
              <a:lnSpc>
                <a:spcPct val="115000"/>
              </a:lnSpc>
              <a:spcBef>
                <a:spcPts val="1000"/>
              </a:spcBef>
              <a:spcAft>
                <a:spcPts val="800"/>
              </a:spcAft>
            </a:pPr>
            <a:r>
              <a:rPr lang="en-IN" sz="1200" b="1" dirty="0">
                <a:solidFill>
                  <a:schemeClr val="dk2"/>
                </a:solidFill>
                <a:latin typeface="Open Sans" panose="020B0606030504020204" pitchFamily="34" charset="0"/>
                <a:ea typeface="Open Sans" panose="020B0606030504020204" pitchFamily="34" charset="0"/>
                <a:cs typeface="Open Sans" panose="020B0606030504020204" pitchFamily="34" charset="0"/>
              </a:rPr>
              <a:t>Final Project Deliverable</a:t>
            </a:r>
          </a:p>
          <a:p>
            <a:pPr marL="342900" lvl="0" indent="-342900" fontAlgn="base">
              <a:lnSpc>
                <a:spcPct val="115000"/>
              </a:lnSpc>
              <a:spcAft>
                <a:spcPts val="800"/>
              </a:spcAft>
              <a:buSzPts val="1000"/>
              <a:buFont typeface="Wingdings" panose="05000000000000000000" pitchFamily="2" charset="2"/>
              <a:buChar char=""/>
              <a:tabLst>
                <a:tab pos="457200" algn="l"/>
              </a:tabLst>
            </a:pPr>
            <a:r>
              <a:rPr lang="en-IN" sz="12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Customer Segmentation:</a:t>
            </a:r>
            <a:r>
              <a:rPr lang="en-IN" sz="12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Analyse and Identify the different customer segments of our client. Customer Segmentation will enable us to identify a customer’s value with the salon and market suitable beauty solution to them</a:t>
            </a:r>
            <a:endParaRPr lang="en-IN" sz="1200" dirty="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fontAlgn="base">
              <a:lnSpc>
                <a:spcPct val="115000"/>
              </a:lnSpc>
              <a:spcAft>
                <a:spcPts val="800"/>
              </a:spcAft>
              <a:buSzPts val="1000"/>
              <a:buFont typeface="Wingdings" panose="05000000000000000000" pitchFamily="2" charset="2"/>
              <a:buChar char=""/>
              <a:tabLst>
                <a:tab pos="457200" algn="l"/>
              </a:tabLst>
            </a:pPr>
            <a:r>
              <a:rPr lang="en-IN" sz="12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Build Prediction Model:</a:t>
            </a:r>
            <a:r>
              <a:rPr lang="en-IN" sz="12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Build a model to predict client churn. This churn model will give us a value which is the maximum number of days between two visits of a client, after which they will be considered as a customer attrition</a:t>
            </a:r>
            <a:endParaRPr lang="en-IN" sz="1200" dirty="0">
              <a:effectLst/>
              <a:latin typeface="Open Sans" panose="020B0606030504020204" pitchFamily="34" charset="0"/>
              <a:ea typeface="Open Sans" panose="020B0606030504020204" pitchFamily="34" charset="0"/>
              <a:cs typeface="Open Sans" panose="020B0606030504020204" pitchFamily="34" charset="0"/>
            </a:endParaRPr>
          </a:p>
          <a:p>
            <a:endParaRPr lang="en-IN"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311700" y="1028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Journey</a:t>
            </a:r>
            <a:endParaRPr/>
          </a:p>
        </p:txBody>
      </p:sp>
      <p:pic>
        <p:nvPicPr>
          <p:cNvPr id="112" name="Google Shape;112;p18"/>
          <p:cNvPicPr preferRelativeResize="0"/>
          <p:nvPr/>
        </p:nvPicPr>
        <p:blipFill>
          <a:blip r:embed="rId3">
            <a:alphaModFix/>
          </a:blip>
          <a:stretch>
            <a:fillRect/>
          </a:stretch>
        </p:blipFill>
        <p:spPr>
          <a:xfrm>
            <a:off x="311700" y="855450"/>
            <a:ext cx="523976" cy="523976"/>
          </a:xfrm>
          <a:prstGeom prst="rect">
            <a:avLst/>
          </a:prstGeom>
          <a:noFill/>
          <a:ln>
            <a:noFill/>
          </a:ln>
        </p:spPr>
      </p:pic>
      <p:pic>
        <p:nvPicPr>
          <p:cNvPr id="113" name="Google Shape;113;p18"/>
          <p:cNvPicPr preferRelativeResize="0"/>
          <p:nvPr/>
        </p:nvPicPr>
        <p:blipFill>
          <a:blip r:embed="rId3">
            <a:alphaModFix/>
          </a:blip>
          <a:stretch>
            <a:fillRect/>
          </a:stretch>
        </p:blipFill>
        <p:spPr>
          <a:xfrm>
            <a:off x="257250" y="1698600"/>
            <a:ext cx="523976" cy="523976"/>
          </a:xfrm>
          <a:prstGeom prst="rect">
            <a:avLst/>
          </a:prstGeom>
          <a:noFill/>
          <a:ln>
            <a:noFill/>
          </a:ln>
        </p:spPr>
      </p:pic>
      <p:pic>
        <p:nvPicPr>
          <p:cNvPr id="114" name="Google Shape;114;p18"/>
          <p:cNvPicPr preferRelativeResize="0"/>
          <p:nvPr/>
        </p:nvPicPr>
        <p:blipFill>
          <a:blip r:embed="rId3">
            <a:alphaModFix/>
          </a:blip>
          <a:stretch>
            <a:fillRect/>
          </a:stretch>
        </p:blipFill>
        <p:spPr>
          <a:xfrm>
            <a:off x="257250" y="2520975"/>
            <a:ext cx="523976" cy="523976"/>
          </a:xfrm>
          <a:prstGeom prst="rect">
            <a:avLst/>
          </a:prstGeom>
          <a:noFill/>
          <a:ln>
            <a:noFill/>
          </a:ln>
        </p:spPr>
      </p:pic>
      <p:pic>
        <p:nvPicPr>
          <p:cNvPr id="115" name="Google Shape;115;p18"/>
          <p:cNvPicPr preferRelativeResize="0"/>
          <p:nvPr/>
        </p:nvPicPr>
        <p:blipFill>
          <a:blip r:embed="rId3">
            <a:alphaModFix/>
          </a:blip>
          <a:stretch>
            <a:fillRect/>
          </a:stretch>
        </p:blipFill>
        <p:spPr>
          <a:xfrm>
            <a:off x="257250" y="3343363"/>
            <a:ext cx="523976" cy="523976"/>
          </a:xfrm>
          <a:prstGeom prst="rect">
            <a:avLst/>
          </a:prstGeom>
          <a:noFill/>
          <a:ln>
            <a:noFill/>
          </a:ln>
        </p:spPr>
      </p:pic>
      <p:pic>
        <p:nvPicPr>
          <p:cNvPr id="116" name="Google Shape;116;p18"/>
          <p:cNvPicPr preferRelativeResize="0"/>
          <p:nvPr/>
        </p:nvPicPr>
        <p:blipFill>
          <a:blip r:embed="rId3">
            <a:alphaModFix/>
          </a:blip>
          <a:stretch>
            <a:fillRect/>
          </a:stretch>
        </p:blipFill>
        <p:spPr>
          <a:xfrm>
            <a:off x="257250" y="4165775"/>
            <a:ext cx="523976" cy="523976"/>
          </a:xfrm>
          <a:prstGeom prst="rect">
            <a:avLst/>
          </a:prstGeom>
          <a:noFill/>
          <a:ln>
            <a:noFill/>
          </a:ln>
        </p:spPr>
      </p:pic>
      <p:sp>
        <p:nvSpPr>
          <p:cNvPr id="117" name="Google Shape;117;p18"/>
          <p:cNvSpPr txBox="1"/>
          <p:nvPr/>
        </p:nvSpPr>
        <p:spPr>
          <a:xfrm>
            <a:off x="74850" y="1251125"/>
            <a:ext cx="11976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latin typeface="Open Sans"/>
                <a:ea typeface="Open Sans"/>
                <a:cs typeface="Open Sans"/>
                <a:sym typeface="Open Sans"/>
              </a:rPr>
              <a:t>CLIENT MASTER</a:t>
            </a:r>
            <a:endParaRPr sz="900">
              <a:latin typeface="Open Sans"/>
              <a:ea typeface="Open Sans"/>
              <a:cs typeface="Open Sans"/>
              <a:sym typeface="Open Sans"/>
            </a:endParaRPr>
          </a:p>
        </p:txBody>
      </p:sp>
      <p:sp>
        <p:nvSpPr>
          <p:cNvPr id="118" name="Google Shape;118;p18"/>
          <p:cNvSpPr txBox="1"/>
          <p:nvPr/>
        </p:nvSpPr>
        <p:spPr>
          <a:xfrm>
            <a:off x="-53550" y="2124750"/>
            <a:ext cx="14544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latin typeface="Open Sans"/>
                <a:ea typeface="Open Sans"/>
                <a:cs typeface="Open Sans"/>
                <a:sym typeface="Open Sans"/>
              </a:rPr>
              <a:t>MEMBERSHIP MASTER</a:t>
            </a:r>
            <a:endParaRPr sz="900">
              <a:latin typeface="Open Sans"/>
              <a:ea typeface="Open Sans"/>
              <a:cs typeface="Open Sans"/>
              <a:sym typeface="Open Sans"/>
            </a:endParaRPr>
          </a:p>
        </p:txBody>
      </p:sp>
      <p:sp>
        <p:nvSpPr>
          <p:cNvPr id="119" name="Google Shape;119;p18"/>
          <p:cNvSpPr/>
          <p:nvPr/>
        </p:nvSpPr>
        <p:spPr>
          <a:xfrm>
            <a:off x="1999650" y="1458350"/>
            <a:ext cx="7144500" cy="2662500"/>
          </a:xfrm>
          <a:prstGeom prst="stripedRightArrow">
            <a:avLst>
              <a:gd name="adj1" fmla="val 50000"/>
              <a:gd name="adj2" fmla="val 50000"/>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txBox="1"/>
          <p:nvPr/>
        </p:nvSpPr>
        <p:spPr>
          <a:xfrm>
            <a:off x="-53550" y="2936963"/>
            <a:ext cx="14544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latin typeface="Open Sans"/>
                <a:ea typeface="Open Sans"/>
                <a:cs typeface="Open Sans"/>
                <a:sym typeface="Open Sans"/>
              </a:rPr>
              <a:t>TRANSACTION MASTER</a:t>
            </a:r>
            <a:endParaRPr sz="900">
              <a:latin typeface="Open Sans"/>
              <a:ea typeface="Open Sans"/>
              <a:cs typeface="Open Sans"/>
              <a:sym typeface="Open Sans"/>
            </a:endParaRPr>
          </a:p>
        </p:txBody>
      </p:sp>
      <p:sp>
        <p:nvSpPr>
          <p:cNvPr id="121" name="Google Shape;121;p18"/>
          <p:cNvSpPr txBox="1"/>
          <p:nvPr/>
        </p:nvSpPr>
        <p:spPr>
          <a:xfrm>
            <a:off x="1588" y="3749200"/>
            <a:ext cx="11442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latin typeface="Open Sans"/>
                <a:ea typeface="Open Sans"/>
                <a:cs typeface="Open Sans"/>
                <a:sym typeface="Open Sans"/>
              </a:rPr>
              <a:t>TRANSACTION </a:t>
            </a:r>
            <a:endParaRPr sz="900">
              <a:latin typeface="Open Sans"/>
              <a:ea typeface="Open Sans"/>
              <a:cs typeface="Open Sans"/>
              <a:sym typeface="Open Sans"/>
            </a:endParaRPr>
          </a:p>
          <a:p>
            <a:pPr marL="0" lvl="0" indent="0" algn="l" rtl="0">
              <a:spcBef>
                <a:spcPts val="0"/>
              </a:spcBef>
              <a:spcAft>
                <a:spcPts val="0"/>
              </a:spcAft>
              <a:buNone/>
            </a:pPr>
            <a:r>
              <a:rPr lang="en" sz="900">
                <a:latin typeface="Open Sans"/>
                <a:ea typeface="Open Sans"/>
                <a:cs typeface="Open Sans"/>
                <a:sym typeface="Open Sans"/>
              </a:rPr>
              <a:t>SERVICE MASTER</a:t>
            </a:r>
            <a:endParaRPr sz="900">
              <a:latin typeface="Open Sans"/>
              <a:ea typeface="Open Sans"/>
              <a:cs typeface="Open Sans"/>
              <a:sym typeface="Open Sans"/>
            </a:endParaRPr>
          </a:p>
        </p:txBody>
      </p:sp>
      <p:sp>
        <p:nvSpPr>
          <p:cNvPr id="122" name="Google Shape;122;p18"/>
          <p:cNvSpPr txBox="1"/>
          <p:nvPr/>
        </p:nvSpPr>
        <p:spPr>
          <a:xfrm>
            <a:off x="-53550" y="4643925"/>
            <a:ext cx="14544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latin typeface="Open Sans"/>
                <a:ea typeface="Open Sans"/>
                <a:cs typeface="Open Sans"/>
                <a:sym typeface="Open Sans"/>
              </a:rPr>
              <a:t>SERVICE CODE MASTER</a:t>
            </a:r>
            <a:endParaRPr sz="900">
              <a:latin typeface="Open Sans"/>
              <a:ea typeface="Open Sans"/>
              <a:cs typeface="Open Sans"/>
              <a:sym typeface="Open Sans"/>
            </a:endParaRPr>
          </a:p>
        </p:txBody>
      </p:sp>
      <p:sp>
        <p:nvSpPr>
          <p:cNvPr id="123" name="Google Shape;123;p18"/>
          <p:cNvSpPr/>
          <p:nvPr/>
        </p:nvSpPr>
        <p:spPr>
          <a:xfrm>
            <a:off x="3147037" y="2254113"/>
            <a:ext cx="1197600" cy="10497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073763"/>
                </a:solidFill>
                <a:latin typeface="Open Sans"/>
                <a:ea typeface="Open Sans"/>
                <a:cs typeface="Open Sans"/>
                <a:sym typeface="Open Sans"/>
              </a:rPr>
              <a:t>DATA</a:t>
            </a:r>
            <a:endParaRPr sz="1000" b="1">
              <a:solidFill>
                <a:srgbClr val="073763"/>
              </a:solidFill>
              <a:latin typeface="Open Sans"/>
              <a:ea typeface="Open Sans"/>
              <a:cs typeface="Open Sans"/>
              <a:sym typeface="Open Sans"/>
            </a:endParaRPr>
          </a:p>
          <a:p>
            <a:pPr marL="0" lvl="0" indent="0" algn="ctr" rtl="0">
              <a:spcBef>
                <a:spcPts val="0"/>
              </a:spcBef>
              <a:spcAft>
                <a:spcPts val="0"/>
              </a:spcAft>
              <a:buNone/>
            </a:pPr>
            <a:r>
              <a:rPr lang="en" sz="1000" b="1">
                <a:solidFill>
                  <a:srgbClr val="073763"/>
                </a:solidFill>
                <a:latin typeface="Open Sans"/>
                <a:ea typeface="Open Sans"/>
                <a:cs typeface="Open Sans"/>
                <a:sym typeface="Open Sans"/>
              </a:rPr>
              <a:t>PREPARATION</a:t>
            </a:r>
            <a:endParaRPr sz="1000" b="1">
              <a:solidFill>
                <a:srgbClr val="073763"/>
              </a:solidFill>
              <a:latin typeface="Open Sans"/>
              <a:ea typeface="Open Sans"/>
              <a:cs typeface="Open Sans"/>
              <a:sym typeface="Open Sans"/>
            </a:endParaRPr>
          </a:p>
        </p:txBody>
      </p:sp>
      <p:sp>
        <p:nvSpPr>
          <p:cNvPr id="124" name="Google Shape;124;p18"/>
          <p:cNvSpPr/>
          <p:nvPr/>
        </p:nvSpPr>
        <p:spPr>
          <a:xfrm>
            <a:off x="4500812" y="2254113"/>
            <a:ext cx="1197600" cy="10497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073763"/>
                </a:solidFill>
                <a:latin typeface="Open Sans"/>
                <a:ea typeface="Open Sans"/>
                <a:cs typeface="Open Sans"/>
                <a:sym typeface="Open Sans"/>
              </a:rPr>
              <a:t>MODEL SELECTION &amp; EVALUATION</a:t>
            </a:r>
            <a:endParaRPr sz="1000" b="1">
              <a:solidFill>
                <a:srgbClr val="073763"/>
              </a:solidFill>
              <a:latin typeface="Open Sans"/>
              <a:ea typeface="Open Sans"/>
              <a:cs typeface="Open Sans"/>
              <a:sym typeface="Open Sans"/>
            </a:endParaRPr>
          </a:p>
        </p:txBody>
      </p:sp>
      <p:sp>
        <p:nvSpPr>
          <p:cNvPr id="125" name="Google Shape;125;p18"/>
          <p:cNvSpPr/>
          <p:nvPr/>
        </p:nvSpPr>
        <p:spPr>
          <a:xfrm>
            <a:off x="5845524" y="2254113"/>
            <a:ext cx="1197600" cy="10497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073763"/>
                </a:solidFill>
                <a:latin typeface="Open Sans"/>
                <a:ea typeface="Open Sans"/>
                <a:cs typeface="Open Sans"/>
                <a:sym typeface="Open Sans"/>
              </a:rPr>
              <a:t>OUTCOMES &amp; INSIGHTS</a:t>
            </a:r>
            <a:endParaRPr sz="1000" b="1">
              <a:solidFill>
                <a:srgbClr val="073763"/>
              </a:solidFill>
              <a:latin typeface="Open Sans"/>
              <a:ea typeface="Open Sans"/>
              <a:cs typeface="Open Sans"/>
              <a:sym typeface="Open Sans"/>
            </a:endParaRPr>
          </a:p>
        </p:txBody>
      </p:sp>
      <p:sp>
        <p:nvSpPr>
          <p:cNvPr id="126" name="Google Shape;126;p18"/>
          <p:cNvSpPr/>
          <p:nvPr/>
        </p:nvSpPr>
        <p:spPr>
          <a:xfrm>
            <a:off x="7190262" y="2254113"/>
            <a:ext cx="1610400" cy="10497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073763"/>
                </a:solidFill>
                <a:latin typeface="Open Sans"/>
                <a:ea typeface="Open Sans"/>
                <a:cs typeface="Open Sans"/>
                <a:sym typeface="Open Sans"/>
              </a:rPr>
              <a:t>RECOMMENDATIONS</a:t>
            </a:r>
            <a:endParaRPr sz="1000" b="1">
              <a:solidFill>
                <a:srgbClr val="073763"/>
              </a:solidFill>
              <a:latin typeface="Open Sans"/>
              <a:ea typeface="Open Sans"/>
              <a:cs typeface="Open Sans"/>
              <a:sym typeface="Open Sans"/>
            </a:endParaRPr>
          </a:p>
        </p:txBody>
      </p:sp>
      <p:sp>
        <p:nvSpPr>
          <p:cNvPr id="127" name="Google Shape;127;p18"/>
          <p:cNvSpPr/>
          <p:nvPr/>
        </p:nvSpPr>
        <p:spPr>
          <a:xfrm>
            <a:off x="1775112" y="2254113"/>
            <a:ext cx="1197600" cy="10497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073763"/>
                </a:solidFill>
                <a:latin typeface="Open Sans"/>
                <a:ea typeface="Open Sans"/>
                <a:cs typeface="Open Sans"/>
                <a:sym typeface="Open Sans"/>
              </a:rPr>
              <a:t>DATA</a:t>
            </a:r>
            <a:endParaRPr sz="1000" b="1">
              <a:solidFill>
                <a:srgbClr val="073763"/>
              </a:solidFill>
              <a:latin typeface="Open Sans"/>
              <a:ea typeface="Open Sans"/>
              <a:cs typeface="Open Sans"/>
              <a:sym typeface="Open Sans"/>
            </a:endParaRPr>
          </a:p>
          <a:p>
            <a:pPr marL="0" lvl="0" indent="0" algn="ctr" rtl="0">
              <a:spcBef>
                <a:spcPts val="0"/>
              </a:spcBef>
              <a:spcAft>
                <a:spcPts val="0"/>
              </a:spcAft>
              <a:buNone/>
            </a:pPr>
            <a:r>
              <a:rPr lang="en" sz="1000" b="1">
                <a:solidFill>
                  <a:srgbClr val="073763"/>
                </a:solidFill>
                <a:latin typeface="Open Sans"/>
                <a:ea typeface="Open Sans"/>
                <a:cs typeface="Open Sans"/>
                <a:sym typeface="Open Sans"/>
              </a:rPr>
              <a:t>EXPLORATION</a:t>
            </a:r>
            <a:endParaRPr sz="1000" b="1">
              <a:solidFill>
                <a:srgbClr val="073763"/>
              </a:solidFill>
              <a:latin typeface="Open Sans"/>
              <a:ea typeface="Open Sans"/>
              <a:cs typeface="Open Sans"/>
              <a:sym typeface="Open Sans"/>
            </a:endParaRPr>
          </a:p>
        </p:txBody>
      </p:sp>
      <p:cxnSp>
        <p:nvCxnSpPr>
          <p:cNvPr id="128" name="Google Shape;128;p18"/>
          <p:cNvCxnSpPr>
            <a:stCxn id="117" idx="3"/>
          </p:cNvCxnSpPr>
          <p:nvPr/>
        </p:nvCxnSpPr>
        <p:spPr>
          <a:xfrm>
            <a:off x="1272450" y="1359125"/>
            <a:ext cx="600" cy="600"/>
          </a:xfrm>
          <a:prstGeom prst="bentConnector2">
            <a:avLst/>
          </a:prstGeom>
          <a:noFill/>
          <a:ln w="9525" cap="flat" cmpd="sng">
            <a:solidFill>
              <a:schemeClr val="dk2"/>
            </a:solidFill>
            <a:prstDash val="solid"/>
            <a:round/>
            <a:headEnd type="none" w="med" len="med"/>
            <a:tailEnd type="none" w="med" len="med"/>
          </a:ln>
        </p:spPr>
      </p:cxnSp>
      <p:cxnSp>
        <p:nvCxnSpPr>
          <p:cNvPr id="129" name="Google Shape;129;p18"/>
          <p:cNvCxnSpPr>
            <a:endCxn id="127" idx="1"/>
          </p:cNvCxnSpPr>
          <p:nvPr/>
        </p:nvCxnSpPr>
        <p:spPr>
          <a:xfrm>
            <a:off x="857112" y="1019763"/>
            <a:ext cx="918000" cy="1759200"/>
          </a:xfrm>
          <a:prstGeom prst="straightConnector1">
            <a:avLst/>
          </a:prstGeom>
          <a:noFill/>
          <a:ln w="9525" cap="flat" cmpd="sng">
            <a:solidFill>
              <a:schemeClr val="dk2"/>
            </a:solidFill>
            <a:prstDash val="solid"/>
            <a:round/>
            <a:headEnd type="none" w="med" len="med"/>
            <a:tailEnd type="triangle" w="med" len="med"/>
          </a:ln>
        </p:spPr>
      </p:cxnSp>
      <p:cxnSp>
        <p:nvCxnSpPr>
          <p:cNvPr id="130" name="Google Shape;130;p18"/>
          <p:cNvCxnSpPr>
            <a:stCxn id="113" idx="3"/>
            <a:endCxn id="127" idx="1"/>
          </p:cNvCxnSpPr>
          <p:nvPr/>
        </p:nvCxnSpPr>
        <p:spPr>
          <a:xfrm>
            <a:off x="781226" y="1960588"/>
            <a:ext cx="993900" cy="818400"/>
          </a:xfrm>
          <a:prstGeom prst="straightConnector1">
            <a:avLst/>
          </a:prstGeom>
          <a:noFill/>
          <a:ln w="9525" cap="flat" cmpd="sng">
            <a:solidFill>
              <a:schemeClr val="dk2"/>
            </a:solidFill>
            <a:prstDash val="solid"/>
            <a:round/>
            <a:headEnd type="none" w="med" len="med"/>
            <a:tailEnd type="triangle" w="med" len="med"/>
          </a:ln>
        </p:spPr>
      </p:cxnSp>
      <p:cxnSp>
        <p:nvCxnSpPr>
          <p:cNvPr id="131" name="Google Shape;131;p18"/>
          <p:cNvCxnSpPr>
            <a:stCxn id="114" idx="3"/>
            <a:endCxn id="127" idx="1"/>
          </p:cNvCxnSpPr>
          <p:nvPr/>
        </p:nvCxnSpPr>
        <p:spPr>
          <a:xfrm rot="10800000" flipH="1">
            <a:off x="781226" y="2779063"/>
            <a:ext cx="993900" cy="3900"/>
          </a:xfrm>
          <a:prstGeom prst="straightConnector1">
            <a:avLst/>
          </a:prstGeom>
          <a:noFill/>
          <a:ln w="9525" cap="flat" cmpd="sng">
            <a:solidFill>
              <a:schemeClr val="dk2"/>
            </a:solidFill>
            <a:prstDash val="solid"/>
            <a:round/>
            <a:headEnd type="none" w="med" len="med"/>
            <a:tailEnd type="triangle" w="med" len="med"/>
          </a:ln>
        </p:spPr>
      </p:cxnSp>
      <p:cxnSp>
        <p:nvCxnSpPr>
          <p:cNvPr id="132" name="Google Shape;132;p18"/>
          <p:cNvCxnSpPr>
            <a:stCxn id="115" idx="3"/>
            <a:endCxn id="127" idx="1"/>
          </p:cNvCxnSpPr>
          <p:nvPr/>
        </p:nvCxnSpPr>
        <p:spPr>
          <a:xfrm rot="10800000" flipH="1">
            <a:off x="781226" y="2778850"/>
            <a:ext cx="993900" cy="826500"/>
          </a:xfrm>
          <a:prstGeom prst="straightConnector1">
            <a:avLst/>
          </a:prstGeom>
          <a:noFill/>
          <a:ln w="9525" cap="flat" cmpd="sng">
            <a:solidFill>
              <a:schemeClr val="dk2"/>
            </a:solidFill>
            <a:prstDash val="solid"/>
            <a:round/>
            <a:headEnd type="none" w="med" len="med"/>
            <a:tailEnd type="triangle" w="med" len="med"/>
          </a:ln>
        </p:spPr>
      </p:cxnSp>
      <p:cxnSp>
        <p:nvCxnSpPr>
          <p:cNvPr id="133" name="Google Shape;133;p18"/>
          <p:cNvCxnSpPr>
            <a:stCxn id="116" idx="3"/>
            <a:endCxn id="127" idx="1"/>
          </p:cNvCxnSpPr>
          <p:nvPr/>
        </p:nvCxnSpPr>
        <p:spPr>
          <a:xfrm rot="10800000" flipH="1">
            <a:off x="781226" y="2778963"/>
            <a:ext cx="993900" cy="1648800"/>
          </a:xfrm>
          <a:prstGeom prst="straightConnector1">
            <a:avLst/>
          </a:prstGeom>
          <a:noFill/>
          <a:ln w="9525" cap="flat" cmpd="sng">
            <a:solidFill>
              <a:schemeClr val="dk2"/>
            </a:solidFill>
            <a:prstDash val="solid"/>
            <a:round/>
            <a:headEnd type="none" w="med" len="med"/>
            <a:tailEnd type="triangle" w="med" len="med"/>
          </a:ln>
        </p:spPr>
      </p:cxnSp>
      <p:sp>
        <p:nvSpPr>
          <p:cNvPr id="134" name="Google Shape;134;p18"/>
          <p:cNvSpPr/>
          <p:nvPr/>
        </p:nvSpPr>
        <p:spPr>
          <a:xfrm>
            <a:off x="3289500" y="745850"/>
            <a:ext cx="870900" cy="1275300"/>
          </a:xfrm>
          <a:prstGeom prst="bentArrow">
            <a:avLst>
              <a:gd name="adj1" fmla="val 31745"/>
              <a:gd name="adj2" fmla="val 29703"/>
              <a:gd name="adj3" fmla="val 25000"/>
              <a:gd name="adj4" fmla="val 43750"/>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4190737" y="440176"/>
            <a:ext cx="1197600" cy="10497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073763"/>
                </a:solidFill>
                <a:latin typeface="Open Sans"/>
                <a:ea typeface="Open Sans"/>
                <a:cs typeface="Open Sans"/>
                <a:sym typeface="Open Sans"/>
              </a:rPr>
              <a:t>RFM ANALYSIS</a:t>
            </a:r>
            <a:endParaRPr sz="1000" b="1">
              <a:solidFill>
                <a:srgbClr val="073763"/>
              </a:solidFill>
              <a:latin typeface="Open Sans"/>
              <a:ea typeface="Open Sans"/>
              <a:cs typeface="Open Sans"/>
              <a:sym typeface="Open Sans"/>
            </a:endParaRPr>
          </a:p>
        </p:txBody>
      </p:sp>
      <p:sp>
        <p:nvSpPr>
          <p:cNvPr id="136" name="Google Shape;136;p18"/>
          <p:cNvSpPr/>
          <p:nvPr/>
        </p:nvSpPr>
        <p:spPr>
          <a:xfrm>
            <a:off x="5447750" y="745850"/>
            <a:ext cx="588300" cy="560100"/>
          </a:xfrm>
          <a:prstGeom prst="rightArrow">
            <a:avLst>
              <a:gd name="adj1" fmla="val 50000"/>
              <a:gd name="adj2" fmla="val 50000"/>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a:off x="6048687" y="440176"/>
            <a:ext cx="1197600" cy="10497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073763"/>
                </a:solidFill>
                <a:latin typeface="Open Sans"/>
                <a:ea typeface="Open Sans"/>
                <a:cs typeface="Open Sans"/>
                <a:sym typeface="Open Sans"/>
              </a:rPr>
              <a:t>CLV CALCULATION</a:t>
            </a:r>
            <a:endParaRPr sz="1000" b="1">
              <a:solidFill>
                <a:srgbClr val="073763"/>
              </a:solidFill>
              <a:latin typeface="Open Sans"/>
              <a:ea typeface="Open Sans"/>
              <a:cs typeface="Open Sans"/>
              <a:sym typeface="Open Sans"/>
            </a:endParaRPr>
          </a:p>
        </p:txBody>
      </p:sp>
      <p:sp>
        <p:nvSpPr>
          <p:cNvPr id="138" name="Google Shape;138;p18"/>
          <p:cNvSpPr/>
          <p:nvPr/>
        </p:nvSpPr>
        <p:spPr>
          <a:xfrm>
            <a:off x="6353325" y="1550738"/>
            <a:ext cx="588300" cy="560100"/>
          </a:xfrm>
          <a:prstGeom prst="downArrow">
            <a:avLst>
              <a:gd name="adj1" fmla="val 50000"/>
              <a:gd name="adj2" fmla="val 50000"/>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235775" y="55950"/>
            <a:ext cx="8683500" cy="60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Creating The “Golden” Record - Data Exploration/Preparation</a:t>
            </a:r>
            <a:endParaRPr sz="3000" dirty="0"/>
          </a:p>
        </p:txBody>
      </p:sp>
      <p:sp>
        <p:nvSpPr>
          <p:cNvPr id="144" name="Google Shape;144;p19"/>
          <p:cNvSpPr txBox="1">
            <a:spLocks noGrp="1"/>
          </p:cNvSpPr>
          <p:nvPr>
            <p:ph type="body" idx="1"/>
          </p:nvPr>
        </p:nvSpPr>
        <p:spPr>
          <a:xfrm>
            <a:off x="311700" y="1266325"/>
            <a:ext cx="8520600" cy="24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Illustration</a:t>
            </a:r>
            <a:endParaRPr/>
          </a:p>
          <a:p>
            <a:pPr marL="0" lvl="0" indent="0" algn="l" rtl="0">
              <a:spcBef>
                <a:spcPts val="1600"/>
              </a:spcBef>
              <a:spcAft>
                <a:spcPts val="0"/>
              </a:spcAft>
              <a:buNone/>
            </a:pPr>
            <a:r>
              <a:rPr lang="en"/>
              <a:t>Overview of Data</a:t>
            </a:r>
            <a:endParaRPr/>
          </a:p>
          <a:p>
            <a:pPr marL="0" lvl="0" indent="0" algn="l" rtl="0">
              <a:spcBef>
                <a:spcPts val="1600"/>
              </a:spcBef>
              <a:spcAft>
                <a:spcPts val="0"/>
              </a:spcAft>
              <a:buNone/>
            </a:pPr>
            <a:r>
              <a:rPr lang="en"/>
              <a:t>Insights</a:t>
            </a:r>
            <a:endParaRPr/>
          </a:p>
          <a:p>
            <a:pPr marL="0" lvl="0" indent="0" algn="l" rtl="0">
              <a:spcBef>
                <a:spcPts val="1600"/>
              </a:spcBef>
              <a:spcAft>
                <a:spcPts val="0"/>
              </a:spcAft>
              <a:buNone/>
            </a:pPr>
            <a:r>
              <a:rPr lang="en"/>
              <a:t>	* General</a:t>
            </a:r>
            <a:endParaRPr/>
          </a:p>
          <a:p>
            <a:pPr marL="0" lvl="0" indent="0" algn="l" rtl="0">
              <a:spcBef>
                <a:spcPts val="1600"/>
              </a:spcBef>
              <a:spcAft>
                <a:spcPts val="0"/>
              </a:spcAft>
              <a:buNone/>
            </a:pPr>
            <a:r>
              <a:rPr lang="en"/>
              <a:t>	* Churn related</a:t>
            </a:r>
            <a:endParaRPr/>
          </a:p>
          <a:p>
            <a:pPr marL="0" lvl="0" indent="0" algn="l" rtl="0">
              <a:spcBef>
                <a:spcPts val="1600"/>
              </a:spcBef>
              <a:spcAft>
                <a:spcPts val="1600"/>
              </a:spcAft>
              <a:buNone/>
            </a:pPr>
            <a:endParaRPr/>
          </a:p>
        </p:txBody>
      </p:sp>
      <p:pic>
        <p:nvPicPr>
          <p:cNvPr id="145" name="Google Shape;145;p19"/>
          <p:cNvPicPr preferRelativeResize="0"/>
          <p:nvPr/>
        </p:nvPicPr>
        <p:blipFill>
          <a:blip r:embed="rId3">
            <a:alphaModFix/>
          </a:blip>
          <a:stretch>
            <a:fillRect/>
          </a:stretch>
        </p:blipFill>
        <p:spPr>
          <a:xfrm>
            <a:off x="359150" y="663150"/>
            <a:ext cx="8520600" cy="4364974"/>
          </a:xfrm>
          <a:prstGeom prst="rect">
            <a:avLst/>
          </a:prstGeom>
          <a:noFill/>
          <a:ln>
            <a:noFill/>
          </a:ln>
        </p:spPr>
      </p:pic>
      <p:sp>
        <p:nvSpPr>
          <p:cNvPr id="2" name="Rectangle 1">
            <a:extLst>
              <a:ext uri="{FF2B5EF4-FFF2-40B4-BE49-F238E27FC236}">
                <a16:creationId xmlns:a16="http://schemas.microsoft.com/office/drawing/2014/main" id="{8A248318-DE4E-452E-A0D9-6ED1452EC4D0}"/>
              </a:ext>
            </a:extLst>
          </p:cNvPr>
          <p:cNvSpPr/>
          <p:nvPr/>
        </p:nvSpPr>
        <p:spPr>
          <a:xfrm>
            <a:off x="6465600" y="4730400"/>
            <a:ext cx="2282400" cy="237600"/>
          </a:xfrm>
          <a:prstGeom prst="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body" idx="1"/>
          </p:nvPr>
        </p:nvSpPr>
        <p:spPr>
          <a:xfrm>
            <a:off x="197800" y="852125"/>
            <a:ext cx="8520600" cy="4061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dirty="0"/>
              <a:t>* Client Profiling </a:t>
            </a:r>
            <a:endParaRPr sz="1600" dirty="0"/>
          </a:p>
          <a:p>
            <a:pPr marL="0" lvl="0" indent="0" algn="l" rtl="0">
              <a:lnSpc>
                <a:spcPct val="100000"/>
              </a:lnSpc>
              <a:spcBef>
                <a:spcPts val="0"/>
              </a:spcBef>
              <a:spcAft>
                <a:spcPts val="0"/>
              </a:spcAft>
              <a:buNone/>
            </a:pPr>
            <a:r>
              <a:rPr lang="en" sz="1600" dirty="0"/>
              <a:t>	- Profile Clients on Transactions,Services, Gender and Membership Details</a:t>
            </a:r>
            <a:endParaRPr sz="1600" dirty="0"/>
          </a:p>
          <a:p>
            <a:pPr marL="0" lvl="0" indent="0" algn="l" rtl="0">
              <a:lnSpc>
                <a:spcPct val="100000"/>
              </a:lnSpc>
              <a:spcBef>
                <a:spcPts val="0"/>
              </a:spcBef>
              <a:spcAft>
                <a:spcPts val="0"/>
              </a:spcAft>
              <a:buNone/>
            </a:pPr>
            <a:r>
              <a:rPr lang="en" sz="1600" dirty="0"/>
              <a:t>	- </a:t>
            </a:r>
            <a:r>
              <a:rPr lang="en" sz="1600" b="1" dirty="0"/>
              <a:t>58%</a:t>
            </a:r>
            <a:r>
              <a:rPr lang="en" sz="1600" dirty="0"/>
              <a:t> Male, </a:t>
            </a:r>
            <a:r>
              <a:rPr lang="en" sz="1600" b="1" dirty="0"/>
              <a:t>42%</a:t>
            </a:r>
            <a:r>
              <a:rPr lang="en" sz="1600" dirty="0"/>
              <a:t> Female, </a:t>
            </a:r>
            <a:r>
              <a:rPr lang="en" sz="1600" b="1" dirty="0"/>
              <a:t>27 %</a:t>
            </a:r>
            <a:r>
              <a:rPr lang="en" sz="1600" dirty="0"/>
              <a:t> Female Members, </a:t>
            </a:r>
            <a:r>
              <a:rPr lang="en" sz="1600" b="1" dirty="0"/>
              <a:t>38 %</a:t>
            </a:r>
            <a:r>
              <a:rPr lang="en" sz="1600" dirty="0"/>
              <a:t> Male Members</a:t>
            </a:r>
            <a:endParaRPr sz="1600" dirty="0"/>
          </a:p>
          <a:p>
            <a:pPr marL="0" lvl="0" indent="0" algn="l" rtl="0">
              <a:lnSpc>
                <a:spcPct val="100000"/>
              </a:lnSpc>
              <a:spcBef>
                <a:spcPts val="0"/>
              </a:spcBef>
              <a:spcAft>
                <a:spcPts val="0"/>
              </a:spcAft>
              <a:buNone/>
            </a:pPr>
            <a:endParaRPr sz="1600" dirty="0"/>
          </a:p>
          <a:p>
            <a:pPr marL="0" lvl="0" indent="0" algn="l" rtl="0">
              <a:lnSpc>
                <a:spcPct val="100000"/>
              </a:lnSpc>
              <a:spcBef>
                <a:spcPts val="0"/>
              </a:spcBef>
              <a:spcAft>
                <a:spcPts val="0"/>
              </a:spcAft>
              <a:buNone/>
            </a:pPr>
            <a:r>
              <a:rPr lang="en" sz="1600" dirty="0"/>
              <a:t>* Quantitative Variables </a:t>
            </a:r>
            <a:endParaRPr sz="1600" dirty="0"/>
          </a:p>
          <a:p>
            <a:pPr marL="0" lvl="0" indent="457200" algn="l" rtl="0">
              <a:lnSpc>
                <a:spcPct val="100000"/>
              </a:lnSpc>
              <a:spcBef>
                <a:spcPts val="0"/>
              </a:spcBef>
              <a:spcAft>
                <a:spcPts val="0"/>
              </a:spcAft>
              <a:buNone/>
            </a:pPr>
            <a:r>
              <a:rPr lang="en" sz="1600" dirty="0"/>
              <a:t>- No of Client Transactions : </a:t>
            </a:r>
            <a:r>
              <a:rPr lang="en" sz="1600" b="1" dirty="0"/>
              <a:t>35367 </a:t>
            </a:r>
            <a:r>
              <a:rPr lang="en" sz="1600" dirty="0"/>
              <a:t>(for both salons)</a:t>
            </a:r>
            <a:endParaRPr sz="1600" dirty="0"/>
          </a:p>
          <a:p>
            <a:pPr marL="0" lvl="0" indent="0" algn="l" rtl="0">
              <a:lnSpc>
                <a:spcPct val="100000"/>
              </a:lnSpc>
              <a:spcBef>
                <a:spcPts val="0"/>
              </a:spcBef>
              <a:spcAft>
                <a:spcPts val="0"/>
              </a:spcAft>
              <a:buNone/>
            </a:pPr>
            <a:r>
              <a:rPr lang="en" sz="1600" dirty="0"/>
              <a:t>	- Total Spend : </a:t>
            </a:r>
            <a:r>
              <a:rPr lang="en-IN" sz="1600" b="1" dirty="0"/>
              <a:t>INR 42 Million</a:t>
            </a:r>
            <a:endParaRPr sz="1600" b="1" dirty="0"/>
          </a:p>
          <a:p>
            <a:pPr marL="0" lvl="0" indent="0" algn="l" rtl="0">
              <a:lnSpc>
                <a:spcPct val="100000"/>
              </a:lnSpc>
              <a:spcBef>
                <a:spcPts val="0"/>
              </a:spcBef>
              <a:spcAft>
                <a:spcPts val="0"/>
              </a:spcAft>
              <a:buNone/>
            </a:pPr>
            <a:endParaRPr sz="1600" dirty="0"/>
          </a:p>
          <a:p>
            <a:pPr marL="0" lvl="0" indent="0" algn="l" rtl="0">
              <a:lnSpc>
                <a:spcPct val="100000"/>
              </a:lnSpc>
              <a:spcBef>
                <a:spcPts val="0"/>
              </a:spcBef>
              <a:spcAft>
                <a:spcPts val="0"/>
              </a:spcAft>
              <a:buNone/>
            </a:pPr>
            <a:r>
              <a:rPr lang="en" sz="1600" dirty="0"/>
              <a:t>* Qualitative Variables</a:t>
            </a:r>
            <a:endParaRPr sz="1600" dirty="0"/>
          </a:p>
          <a:p>
            <a:pPr marL="0" lvl="0" indent="0" algn="l" rtl="0">
              <a:lnSpc>
                <a:spcPct val="100000"/>
              </a:lnSpc>
              <a:spcBef>
                <a:spcPts val="0"/>
              </a:spcBef>
              <a:spcAft>
                <a:spcPts val="0"/>
              </a:spcAft>
              <a:buNone/>
            </a:pPr>
            <a:r>
              <a:rPr lang="en" sz="1600" dirty="0"/>
              <a:t>	- Salon Ids,  Membership Details, Gender, Service Category</a:t>
            </a:r>
            <a:endParaRPr sz="1600" dirty="0"/>
          </a:p>
          <a:p>
            <a:pPr marL="0" lvl="0" indent="0" algn="l" rtl="0">
              <a:lnSpc>
                <a:spcPct val="100000"/>
              </a:lnSpc>
              <a:spcBef>
                <a:spcPts val="0"/>
              </a:spcBef>
              <a:spcAft>
                <a:spcPts val="0"/>
              </a:spcAft>
              <a:buNone/>
            </a:pPr>
            <a:endParaRPr sz="1600" dirty="0"/>
          </a:p>
          <a:p>
            <a:pPr marL="0" lvl="0" indent="0" algn="l" rtl="0">
              <a:lnSpc>
                <a:spcPct val="100000"/>
              </a:lnSpc>
              <a:spcBef>
                <a:spcPts val="0"/>
              </a:spcBef>
              <a:spcAft>
                <a:spcPts val="0"/>
              </a:spcAft>
              <a:buNone/>
            </a:pPr>
            <a:r>
              <a:rPr lang="en" sz="1600" dirty="0"/>
              <a:t>* Identify Key Business Elements for Churn</a:t>
            </a:r>
            <a:endParaRPr sz="1600" dirty="0"/>
          </a:p>
          <a:p>
            <a:pPr marL="0" lvl="0" indent="0" algn="l" rtl="0">
              <a:lnSpc>
                <a:spcPct val="100000"/>
              </a:lnSpc>
              <a:spcBef>
                <a:spcPts val="0"/>
              </a:spcBef>
              <a:spcAft>
                <a:spcPts val="0"/>
              </a:spcAft>
              <a:buNone/>
            </a:pPr>
            <a:r>
              <a:rPr lang="en" sz="1600" dirty="0"/>
              <a:t>	- Frequency of visits </a:t>
            </a:r>
            <a:endParaRPr sz="1600" dirty="0"/>
          </a:p>
          <a:p>
            <a:pPr marL="0" lvl="0" indent="0" algn="l" rtl="0">
              <a:lnSpc>
                <a:spcPct val="100000"/>
              </a:lnSpc>
              <a:spcBef>
                <a:spcPts val="0"/>
              </a:spcBef>
              <a:spcAft>
                <a:spcPts val="0"/>
              </a:spcAft>
              <a:buNone/>
            </a:pPr>
            <a:r>
              <a:rPr lang="en" sz="1600" dirty="0"/>
              <a:t>	- Last visit of the client</a:t>
            </a:r>
            <a:endParaRPr sz="1600" dirty="0"/>
          </a:p>
          <a:p>
            <a:pPr marL="0" lvl="0" indent="0" algn="l" rtl="0">
              <a:lnSpc>
                <a:spcPct val="100000"/>
              </a:lnSpc>
              <a:spcBef>
                <a:spcPts val="0"/>
              </a:spcBef>
              <a:spcAft>
                <a:spcPts val="0"/>
              </a:spcAft>
              <a:buNone/>
            </a:pPr>
            <a:r>
              <a:rPr lang="en" sz="1600" dirty="0"/>
              <a:t>	- Time interval between each visit</a:t>
            </a:r>
            <a:endParaRPr sz="1600" dirty="0"/>
          </a:p>
        </p:txBody>
      </p:sp>
      <p:sp>
        <p:nvSpPr>
          <p:cNvPr id="152" name="Google Shape;152;p20"/>
          <p:cNvSpPr txBox="1">
            <a:spLocks noGrp="1"/>
          </p:cNvSpPr>
          <p:nvPr>
            <p:ph type="title"/>
          </p:nvPr>
        </p:nvSpPr>
        <p:spPr>
          <a:xfrm>
            <a:off x="235775" y="55950"/>
            <a:ext cx="8683500" cy="60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Exploration</a:t>
            </a:r>
            <a:endParaRPr/>
          </a:p>
        </p:txBody>
      </p:sp>
    </p:spTree>
    <p:extLst>
      <p:ext uri="{BB962C8B-B14F-4D97-AF65-F5344CB8AC3E}">
        <p14:creationId xmlns:p14="http://schemas.microsoft.com/office/powerpoint/2010/main" val="2338917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0"/>
          <p:cNvSpPr txBox="1">
            <a:spLocks noGrp="1"/>
          </p:cNvSpPr>
          <p:nvPr>
            <p:ph type="title"/>
          </p:nvPr>
        </p:nvSpPr>
        <p:spPr>
          <a:xfrm>
            <a:off x="230250" y="174675"/>
            <a:ext cx="8683500" cy="60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Visualization &amp; Insights</a:t>
            </a:r>
            <a:endParaRPr dirty="0"/>
          </a:p>
        </p:txBody>
      </p:sp>
      <p:pic>
        <p:nvPicPr>
          <p:cNvPr id="2050" name="Picture 4" descr="Chart, pie chart&#10;&#10;Description automatically generated">
            <a:extLst>
              <a:ext uri="{FF2B5EF4-FFF2-40B4-BE49-F238E27FC236}">
                <a16:creationId xmlns:a16="http://schemas.microsoft.com/office/drawing/2014/main" id="{CEA2FA60-1EF9-4390-9CC3-CDF4571AA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00" y="1438071"/>
            <a:ext cx="3573722" cy="2507529"/>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 descr="Chart, bar chart&#10;&#10;Description automatically generated">
            <a:extLst>
              <a:ext uri="{FF2B5EF4-FFF2-40B4-BE49-F238E27FC236}">
                <a16:creationId xmlns:a16="http://schemas.microsoft.com/office/drawing/2014/main" id="{E370969D-9755-4F8A-A918-705AF30815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6122" y="1339000"/>
            <a:ext cx="4579162" cy="2606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3F1EF1D-946E-4AF5-A20F-899EDD7A20E1}"/>
              </a:ext>
            </a:extLst>
          </p:cNvPr>
          <p:cNvSpPr>
            <a:spLocks noChangeArrowheads="1"/>
          </p:cNvSpPr>
          <p:nvPr/>
        </p:nvSpPr>
        <p:spPr bwMode="auto">
          <a:xfrm>
            <a:off x="302400" y="806536"/>
            <a:ext cx="5360763"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2"/>
                </a:solidFill>
                <a:latin typeface="Open Sans"/>
                <a:ea typeface="Open Sans"/>
                <a:cs typeface="Open Sans"/>
                <a:sym typeface="Open Sans"/>
              </a:rPr>
              <a:t>Tool used: Power BI</a:t>
            </a:r>
          </a:p>
          <a:p>
            <a:pPr marL="0" marR="0" lvl="0" indent="0" algn="l" defTabSz="914400" rtl="0" eaLnBrk="0" fontAlgn="base" latinLnBrk="0" hangingPunct="0">
              <a:lnSpc>
                <a:spcPct val="100000"/>
              </a:lnSpc>
              <a:spcBef>
                <a:spcPct val="0"/>
              </a:spcBef>
              <a:spcAft>
                <a:spcPct val="0"/>
              </a:spcAft>
              <a:buClrTx/>
              <a:buSzTx/>
              <a:buFontTx/>
              <a:buNone/>
              <a:tabLst/>
            </a:pPr>
            <a:r>
              <a:rPr lang="en-IN" sz="1500" b="1" dirty="0">
                <a:solidFill>
                  <a:schemeClr val="dk2"/>
                </a:solidFill>
                <a:latin typeface="Open Sans"/>
                <a:ea typeface="Open Sans"/>
                <a:cs typeface="Open Sans"/>
              </a:rPr>
              <a:t>Analysis by Gender – By Client Count and Membership</a:t>
            </a:r>
            <a:endParaRPr lang="en-US" altLang="en-US" sz="1500" b="1" dirty="0">
              <a:solidFill>
                <a:schemeClr val="dk2"/>
              </a:solidFill>
              <a:latin typeface="Open Sans"/>
              <a:ea typeface="Open Sans"/>
              <a:cs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54A8A78C-6BF1-4D96-9383-137827159FAA}"/>
              </a:ext>
            </a:extLst>
          </p:cNvPr>
          <p:cNvSpPr txBox="1"/>
          <p:nvPr/>
        </p:nvSpPr>
        <p:spPr>
          <a:xfrm>
            <a:off x="391284" y="4016438"/>
            <a:ext cx="8064000" cy="972574"/>
          </a:xfrm>
          <a:prstGeom prst="rect">
            <a:avLst/>
          </a:prstGeom>
          <a:noFill/>
        </p:spPr>
        <p:txBody>
          <a:bodyPr wrap="square">
            <a:spAutoFit/>
          </a:bodyPr>
          <a:lstStyle/>
          <a:p>
            <a:pPr>
              <a:lnSpc>
                <a:spcPct val="115000"/>
              </a:lnSpc>
              <a:spcAft>
                <a:spcPts val="1000"/>
              </a:spcAft>
            </a:pPr>
            <a:r>
              <a:rPr lang="en-IN" sz="1200" dirty="0">
                <a:solidFill>
                  <a:schemeClr val="dk2"/>
                </a:solidFill>
                <a:latin typeface="Open Sans"/>
                <a:ea typeface="Open Sans"/>
                <a:cs typeface="Open Sans"/>
              </a:rPr>
              <a:t>There are 66% non-members compared to 34% of membership holders</a:t>
            </a:r>
          </a:p>
          <a:p>
            <a:pPr>
              <a:lnSpc>
                <a:spcPct val="115000"/>
              </a:lnSpc>
              <a:spcAft>
                <a:spcPts val="1000"/>
              </a:spcAft>
            </a:pPr>
            <a:r>
              <a:rPr lang="en-IN" sz="1200" dirty="0">
                <a:solidFill>
                  <a:schemeClr val="dk2"/>
                </a:solidFill>
                <a:latin typeface="Open Sans"/>
                <a:ea typeface="Open Sans"/>
                <a:cs typeface="Open Sans"/>
              </a:rPr>
              <a:t>-By count, the number of Male customers is considerably high than female customers</a:t>
            </a:r>
          </a:p>
          <a:p>
            <a:pPr>
              <a:lnSpc>
                <a:spcPct val="115000"/>
              </a:lnSpc>
              <a:spcAft>
                <a:spcPts val="1000"/>
              </a:spcAft>
            </a:pPr>
            <a:r>
              <a:rPr lang="en-IN" sz="1200" dirty="0">
                <a:solidFill>
                  <a:schemeClr val="dk2"/>
                </a:solidFill>
                <a:latin typeface="Open Sans"/>
                <a:ea typeface="Open Sans"/>
                <a:cs typeface="Open Sans"/>
              </a:rPr>
              <a:t>-Also, there are much more male than female membership holder. Male numbers are almost high by 50%</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2083</Words>
  <Application>Microsoft Office PowerPoint</Application>
  <PresentationFormat>On-screen Show (16:9)</PresentationFormat>
  <Paragraphs>213</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Wingdings</vt:lpstr>
      <vt:lpstr>PT Sans Narrow</vt:lpstr>
      <vt:lpstr>Calibri</vt:lpstr>
      <vt:lpstr>Open Sans</vt:lpstr>
      <vt:lpstr>Tropic</vt:lpstr>
      <vt:lpstr>Customer Attrition Data  Analysis</vt:lpstr>
      <vt:lpstr>Agenda</vt:lpstr>
      <vt:lpstr>Industry Overview</vt:lpstr>
      <vt:lpstr>Client Overview</vt:lpstr>
      <vt:lpstr>Objective &amp; Scope</vt:lpstr>
      <vt:lpstr>Project Journey</vt:lpstr>
      <vt:lpstr>Creating The “Golden” Record - Data Exploration/Preparation</vt:lpstr>
      <vt:lpstr>Data Exploration</vt:lpstr>
      <vt:lpstr>Visualization &amp; Insights</vt:lpstr>
      <vt:lpstr>Visualization &amp; Insights</vt:lpstr>
      <vt:lpstr>Visualization &amp; Insights</vt:lpstr>
      <vt:lpstr>Data Preparation</vt:lpstr>
      <vt:lpstr>RFM - The Key Understanding to Customer Buying Behavior </vt:lpstr>
      <vt:lpstr>CLV - A Weighted RFM Approach to cater Customer Segmentation </vt:lpstr>
      <vt:lpstr>Model Selection</vt:lpstr>
      <vt:lpstr>Survival Analysis</vt:lpstr>
      <vt:lpstr>Kaplan-Meier Estimation sample for 30 day period</vt:lpstr>
      <vt:lpstr>Survival Curve for one year period</vt:lpstr>
      <vt:lpstr>Outcomes &amp; Findings</vt:lpstr>
      <vt:lpstr>Recommendations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Keerthana</dc:creator>
  <cp:lastModifiedBy>Keerthana Kalaivanan</cp:lastModifiedBy>
  <cp:revision>12</cp:revision>
  <dcterms:modified xsi:type="dcterms:W3CDTF">2021-12-03T20:37:02Z</dcterms:modified>
</cp:coreProperties>
</file>