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93" r:id="rId2"/>
    <p:sldId id="292" r:id="rId3"/>
    <p:sldId id="259" r:id="rId4"/>
    <p:sldId id="261"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8" r:id="rId20"/>
    <p:sldId id="280" r:id="rId21"/>
    <p:sldId id="281" r:id="rId22"/>
    <p:sldId id="283" r:id="rId23"/>
    <p:sldId id="284" r:id="rId24"/>
    <p:sldId id="285" r:id="rId25"/>
    <p:sldId id="286" r:id="rId26"/>
    <p:sldId id="287" r:id="rId27"/>
    <p:sldId id="288" r:id="rId28"/>
    <p:sldId id="289" r:id="rId29"/>
    <p:sldId id="290"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84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98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456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0032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303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576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259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799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735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762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399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49166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6287910"/>
          </a:xfrm>
        </p:spPr>
        <p:txBody>
          <a:bodyPr>
            <a:normAutofit fontScale="90000"/>
          </a:bodyPr>
          <a:lstStyle/>
          <a:p>
            <a:r>
              <a:rPr lang="en-US" sz="2800" i="1" dirty="0">
                <a:latin typeface="Times New Roman" panose="02020603050405020304" pitchFamily="18" charset="0"/>
                <a:cs typeface="Times New Roman" panose="02020603050405020304" pitchFamily="18" charset="0"/>
              </a:rPr>
              <a:t>Bahir-Dar University</a:t>
            </a:r>
            <a:br>
              <a:rPr lang="en-US" sz="2800" i="1"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Bahir-Dar Institute of Technology</a:t>
            </a:r>
            <a:br>
              <a:rPr lang="en-US" sz="2800" i="1"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Faculty of computing</a:t>
            </a:r>
            <a:br>
              <a:rPr lang="en-US" sz="2800" i="1"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Department of computer </a:t>
            </a:r>
            <a:r>
              <a:rPr lang="en-US" sz="2800" i="1" dirty="0" smtClean="0">
                <a:latin typeface="Times New Roman" panose="02020603050405020304" pitchFamily="18" charset="0"/>
                <a:cs typeface="Times New Roman" panose="02020603050405020304" pitchFamily="18" charset="0"/>
              </a:rPr>
              <a:t>Science</a:t>
            </a:r>
            <a:br>
              <a:rPr lang="en-US" sz="2800" i="1" dirty="0" smtClean="0">
                <a:latin typeface="Times New Roman" panose="02020603050405020304" pitchFamily="18" charset="0"/>
                <a:cs typeface="Times New Roman" panose="02020603050405020304" pitchFamily="18" charset="0"/>
              </a:rPr>
            </a:br>
            <a:r>
              <a:rPr lang="en-US" sz="3200" i="1" cap="none" dirty="0" smtClean="0">
                <a:latin typeface="Times New Roman" panose="02020603050405020304" pitchFamily="18" charset="0"/>
                <a:cs typeface="Times New Roman" panose="02020603050405020304" pitchFamily="18" charset="0"/>
              </a:rPr>
              <a:t>Requirement design document (RDD)</a:t>
            </a:r>
            <a:br>
              <a:rPr lang="en-US" sz="3200" i="1" cap="none" dirty="0" smtClean="0">
                <a:latin typeface="Times New Roman" panose="02020603050405020304" pitchFamily="18" charset="0"/>
                <a:cs typeface="Times New Roman" panose="02020603050405020304" pitchFamily="18" charset="0"/>
              </a:rPr>
            </a:br>
            <a:r>
              <a:rPr lang="en-US" sz="3200"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200"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Title: </a:t>
            </a:r>
            <a:r>
              <a:rPr lang="en-US" sz="3200" b="1"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Android</a:t>
            </a:r>
            <a:r>
              <a:rPr lang="en-US" sz="2800" b="1"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Based Taxi Booking And Ordering System</a:t>
            </a:r>
            <a:br>
              <a:rPr lang="en-US" sz="2800" b="1"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br>
              <a:rPr lang="en-US"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Abraham Tilahun</a:t>
            </a:r>
            <a:br>
              <a:rPr lang="en-US" sz="2800" i="1" dirty="0" smtClean="0">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Bahriw Amare</a:t>
            </a:r>
            <a:br>
              <a:rPr lang="en-US" sz="2800" i="1" dirty="0" smtClean="0">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Abdurohman Abtew</a:t>
            </a:r>
            <a:br>
              <a:rPr lang="en-US" sz="2800" i="1" dirty="0" smtClean="0">
                <a:latin typeface="Times New Roman" panose="02020603050405020304" pitchFamily="18" charset="0"/>
                <a:cs typeface="Times New Roman" panose="02020603050405020304" pitchFamily="18" charset="0"/>
              </a:rPr>
            </a:br>
            <a:r>
              <a:rPr lang="en-US" sz="2800" i="1" dirty="0" smtClean="0">
                <a:latin typeface="Times New Roman" panose="02020603050405020304" pitchFamily="18" charset="0"/>
                <a:cs typeface="Times New Roman" panose="02020603050405020304" pitchFamily="18" charset="0"/>
              </a:rPr>
              <a:t>Nebil Nuredin</a:t>
            </a: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Advisor:  Mrs. Mieraf K. and Rahel M.</a:t>
            </a:r>
            <a:br>
              <a:rPr lang="en-US" sz="2800" i="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June, 2013 E.C</a:t>
            </a: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22" y="1"/>
            <a:ext cx="2602090" cy="2460978"/>
          </a:xfrm>
          <a:prstGeom prst="rect">
            <a:avLst/>
          </a:prstGeom>
        </p:spPr>
      </p:pic>
    </p:spTree>
    <p:extLst>
      <p:ext uri="{BB962C8B-B14F-4D97-AF65-F5344CB8AC3E}">
        <p14:creationId xmlns:p14="http://schemas.microsoft.com/office/powerpoint/2010/main" val="1746262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cap="none" dirty="0">
                <a:latin typeface="Times New Roman" panose="02020603050405020304" pitchFamily="18" charset="0"/>
                <a:cs typeface="Times New Roman" panose="02020603050405020304" pitchFamily="18" charset="0"/>
              </a:rPr>
              <a:t>L</a:t>
            </a:r>
            <a:r>
              <a:rPr lang="en-US" b="1" cap="none" dirty="0" smtClean="0">
                <a:latin typeface="Times New Roman" panose="02020603050405020304" pitchFamily="18" charset="0"/>
                <a:cs typeface="Times New Roman" panose="02020603050405020304" pitchFamily="18" charset="0"/>
              </a:rPr>
              <a:t>imitations of the project</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is faced with the following limitations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This project is only limited to contract taxi service </a:t>
            </a:r>
          </a:p>
          <a:p>
            <a:pPr lvl="0"/>
            <a:r>
              <a:rPr lang="en-US" dirty="0" smtClean="0">
                <a:latin typeface="Times New Roman" panose="02020603050405020304" pitchFamily="18" charset="0"/>
                <a:cs typeface="Times New Roman" panose="02020603050405020304" pitchFamily="18" charset="0"/>
              </a:rPr>
              <a:t>Restricted </a:t>
            </a:r>
            <a:r>
              <a:rPr lang="en-US" dirty="0">
                <a:latin typeface="Times New Roman" panose="02020603050405020304" pitchFamily="18" charset="0"/>
                <a:cs typeface="Times New Roman" panose="02020603050405020304" pitchFamily="18" charset="0"/>
              </a:rPr>
              <a:t>only in Bahir-Dar city</a:t>
            </a:r>
            <a:r>
              <a:rPr lang="en-US" dirty="0" smtClean="0">
                <a:latin typeface="Times New Roman" panose="02020603050405020304" pitchFamily="18" charset="0"/>
                <a:cs typeface="Times New Roman" panose="02020603050405020304" pitchFamily="18" charset="0"/>
              </a:rPr>
              <a:t>.</a:t>
            </a:r>
          </a:p>
          <a:p>
            <a:pPr lvl="0"/>
            <a:r>
              <a:rPr lang="en-US" dirty="0" smtClean="0">
                <a:latin typeface="Times New Roman" panose="02020603050405020304" pitchFamily="18" charset="0"/>
                <a:cs typeface="Times New Roman" panose="02020603050405020304" pitchFamily="18" charset="0"/>
              </a:rPr>
              <a:t>No online payment method is  integrated to the system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09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cap="none" dirty="0" smtClean="0">
                <a:latin typeface="Times New Roman" panose="02020603050405020304" pitchFamily="18" charset="0"/>
                <a:cs typeface="Times New Roman" panose="02020603050405020304" pitchFamily="18" charset="0"/>
              </a:rPr>
              <a:t>Scope of the project</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840090"/>
            <a:ext cx="10820400" cy="437859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Proposed system focus only on contract taxi in Bahir Dar city on the following areas;</a:t>
            </a:r>
          </a:p>
          <a:p>
            <a:pPr lvl="0"/>
            <a:r>
              <a:rPr lang="en-US" dirty="0">
                <a:latin typeface="Times New Roman" panose="02020603050405020304" pitchFamily="18" charset="0"/>
                <a:cs typeface="Times New Roman" panose="02020603050405020304" pitchFamily="18" charset="0"/>
              </a:rPr>
              <a:t>Booking </a:t>
            </a:r>
            <a:r>
              <a:rPr lang="en-US" dirty="0" smtClean="0">
                <a:latin typeface="Times New Roman" panose="02020603050405020304" pitchFamily="18" charset="0"/>
                <a:cs typeface="Times New Roman" panose="02020603050405020304" pitchFamily="18" charset="0"/>
              </a:rPr>
              <a:t>Procedure</a:t>
            </a:r>
          </a:p>
          <a:p>
            <a:pPr lvl="0"/>
            <a:r>
              <a:rPr lang="en-US" dirty="0" smtClean="0">
                <a:latin typeface="Times New Roman" panose="02020603050405020304" pitchFamily="18" charset="0"/>
                <a:cs typeface="Times New Roman" panose="02020603050405020304" pitchFamily="18" charset="0"/>
              </a:rPr>
              <a:t>Driver </a:t>
            </a:r>
            <a:r>
              <a:rPr lang="en-US" dirty="0">
                <a:latin typeface="Times New Roman" panose="02020603050405020304" pitchFamily="18" charset="0"/>
                <a:cs typeface="Times New Roman" panose="02020603050405020304" pitchFamily="18" charset="0"/>
              </a:rPr>
              <a:t>Details to the </a:t>
            </a:r>
            <a:r>
              <a:rPr lang="en-US" dirty="0" smtClean="0">
                <a:latin typeface="Times New Roman" panose="02020603050405020304" pitchFamily="18" charset="0"/>
                <a:cs typeface="Times New Roman" panose="02020603050405020304" pitchFamily="18" charset="0"/>
              </a:rPr>
              <a:t>Customer</a:t>
            </a:r>
          </a:p>
          <a:p>
            <a:pPr lvl="0"/>
            <a:r>
              <a:rPr lang="en-US" dirty="0" smtClean="0">
                <a:latin typeface="Times New Roman" panose="02020603050405020304" pitchFamily="18" charset="0"/>
                <a:cs typeface="Times New Roman" panose="02020603050405020304" pitchFamily="18" charset="0"/>
              </a:rPr>
              <a:t>Customer </a:t>
            </a:r>
            <a:r>
              <a:rPr lang="en-US" dirty="0">
                <a:latin typeface="Times New Roman" panose="02020603050405020304" pitchFamily="18" charset="0"/>
                <a:cs typeface="Times New Roman" panose="02020603050405020304" pitchFamily="18" charset="0"/>
              </a:rPr>
              <a:t>Details to the </a:t>
            </a:r>
            <a:r>
              <a:rPr lang="en-US" dirty="0" smtClean="0">
                <a:latin typeface="Times New Roman" panose="02020603050405020304" pitchFamily="18" charset="0"/>
                <a:cs typeface="Times New Roman" panose="02020603050405020304" pitchFamily="18" charset="0"/>
              </a:rPr>
              <a:t>Driver</a:t>
            </a:r>
          </a:p>
          <a:p>
            <a:pPr lvl="0"/>
            <a:r>
              <a:rPr lang="en-US" dirty="0" smtClean="0">
                <a:latin typeface="Times New Roman" panose="02020603050405020304" pitchFamily="18" charset="0"/>
                <a:cs typeface="Times New Roman" panose="02020603050405020304" pitchFamily="18" charset="0"/>
              </a:rPr>
              <a:t>Location Tracking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180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098294"/>
          </a:xfrm>
        </p:spPr>
        <p:txBody>
          <a:bodyPr/>
          <a:lstStyle/>
          <a:p>
            <a:pPr algn="ctr"/>
            <a:r>
              <a:rPr lang="en-US" b="1" cap="none" dirty="0" smtClean="0">
                <a:latin typeface="Times New Roman" panose="02020603050405020304" pitchFamily="18" charset="0"/>
                <a:cs typeface="Times New Roman" panose="02020603050405020304" pitchFamily="18" charset="0"/>
              </a:rPr>
              <a:t>system features</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27200"/>
            <a:ext cx="10820400" cy="4491485"/>
          </a:xfrm>
        </p:spPr>
        <p:txBody>
          <a:bodyPr/>
          <a:lstStyle/>
          <a:p>
            <a:pPr marL="0" indent="0">
              <a:buNone/>
            </a:pPr>
            <a:r>
              <a:rPr lang="en-US" b="1" dirty="0" smtClean="0">
                <a:latin typeface="Times New Roman" panose="02020603050405020304" pitchFamily="18" charset="0"/>
                <a:cs typeface="Times New Roman" panose="02020603050405020304" pitchFamily="18" charset="0"/>
              </a:rPr>
              <a:t>Existing system description</a:t>
            </a:r>
          </a:p>
          <a:p>
            <a:r>
              <a:rPr lang="en-US" dirty="0" smtClean="0">
                <a:latin typeface="Times New Roman" panose="02020603050405020304" pitchFamily="18" charset="0"/>
                <a:cs typeface="Times New Roman" panose="02020603050405020304" pitchFamily="18" charset="0"/>
              </a:rPr>
              <a:t>Customers get taxi service standing on a straight until taxi comes or they may call to drivers from long distance and they may be expected to wait for long time until the taxi reaches.</a:t>
            </a:r>
          </a:p>
          <a:p>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Major functions </a:t>
            </a:r>
            <a:endParaRPr lang="en-US" b="1"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Taxi </a:t>
            </a:r>
            <a:r>
              <a:rPr lang="en-US" dirty="0" smtClean="0">
                <a:latin typeface="Times New Roman" panose="02020603050405020304" pitchFamily="18" charset="0"/>
                <a:cs typeface="Times New Roman" panose="02020603050405020304" pitchFamily="18" charset="0"/>
              </a:rPr>
              <a:t>order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Modify </a:t>
            </a:r>
            <a:r>
              <a:rPr lang="en-US" dirty="0" smtClean="0">
                <a:latin typeface="Times New Roman" panose="02020603050405020304" pitchFamily="18" charset="0"/>
                <a:cs typeface="Times New Roman" panose="02020603050405020304" pitchFamily="18" charset="0"/>
              </a:rPr>
              <a:t>the order-negotiate on the destination and the price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Cancel </a:t>
            </a:r>
            <a:r>
              <a:rPr lang="en-US" dirty="0" smtClean="0">
                <a:latin typeface="Times New Roman" panose="02020603050405020304" pitchFamily="18" charset="0"/>
                <a:cs typeface="Times New Roman" panose="02020603050405020304" pitchFamily="18" charset="0"/>
              </a:rPr>
              <a:t>the order- if they disagree on the negotiation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256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10820400" cy="2099732"/>
          </a:xfrm>
        </p:spPr>
        <p:txBody>
          <a:bodyPr/>
          <a:lstStyle/>
          <a:p>
            <a:r>
              <a:rPr lang="en-US" b="1" cap="none" dirty="0" smtClean="0">
                <a:latin typeface="Times New Roman" panose="02020603050405020304" pitchFamily="18" charset="0"/>
                <a:cs typeface="Times New Roman" panose="02020603050405020304" pitchFamily="18" charset="0"/>
              </a:rPr>
              <a:t>Requirement  analysis</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959557"/>
            <a:ext cx="10820400" cy="5259130"/>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Functional Requirements</a:t>
            </a:r>
          </a:p>
          <a:p>
            <a:r>
              <a:rPr lang="en-US" dirty="0">
                <a:latin typeface="Times New Roman" panose="02020603050405020304" pitchFamily="18" charset="0"/>
                <a:cs typeface="Times New Roman" panose="02020603050405020304" pitchFamily="18" charset="0"/>
              </a:rPr>
              <a:t>Taxi </a:t>
            </a:r>
            <a:r>
              <a:rPr lang="en-US" dirty="0" smtClean="0">
                <a:latin typeface="Times New Roman" panose="02020603050405020304" pitchFamily="18" charset="0"/>
                <a:cs typeface="Times New Roman" panose="02020603050405020304" pitchFamily="18" charset="0"/>
              </a:rPr>
              <a:t>registration</a:t>
            </a:r>
          </a:p>
          <a:p>
            <a:r>
              <a:rPr lang="en-US" dirty="0">
                <a:latin typeface="Times New Roman" panose="02020603050405020304" pitchFamily="18" charset="0"/>
                <a:cs typeface="Times New Roman" panose="02020603050405020304" pitchFamily="18" charset="0"/>
              </a:rPr>
              <a:t>Driver registration</a:t>
            </a:r>
          </a:p>
          <a:p>
            <a:r>
              <a:rPr lang="en-US" dirty="0">
                <a:latin typeface="Times New Roman" panose="02020603050405020304" pitchFamily="18" charset="0"/>
                <a:cs typeface="Times New Roman" panose="02020603050405020304" pitchFamily="18" charset="0"/>
              </a:rPr>
              <a:t>Make booking </a:t>
            </a:r>
          </a:p>
          <a:p>
            <a:r>
              <a:rPr lang="en-US" dirty="0">
                <a:latin typeface="Times New Roman" panose="02020603050405020304" pitchFamily="18" charset="0"/>
                <a:cs typeface="Times New Roman" panose="02020603050405020304" pitchFamily="18" charset="0"/>
              </a:rPr>
              <a:t>Show booking</a:t>
            </a:r>
          </a:p>
          <a:p>
            <a:r>
              <a:rPr lang="en-US" dirty="0">
                <a:latin typeface="Times New Roman" panose="02020603050405020304" pitchFamily="18" charset="0"/>
                <a:cs typeface="Times New Roman" panose="02020603050405020304" pitchFamily="18" charset="0"/>
              </a:rPr>
              <a:t>Report </a:t>
            </a:r>
            <a:r>
              <a:rPr lang="en-US" dirty="0" smtClean="0">
                <a:latin typeface="Times New Roman" panose="02020603050405020304" pitchFamily="18" charset="0"/>
                <a:cs typeface="Times New Roman" panose="02020603050405020304" pitchFamily="18" charset="0"/>
              </a:rPr>
              <a:t>generation</a:t>
            </a:r>
          </a:p>
          <a:p>
            <a:r>
              <a:rPr lang="en-US" dirty="0" smtClean="0">
                <a:latin typeface="Times New Roman" panose="02020603050405020304" pitchFamily="18" charset="0"/>
                <a:cs typeface="Times New Roman" panose="02020603050405020304" pitchFamily="18" charset="0"/>
              </a:rPr>
              <a:t>Change status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03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44" y="767645"/>
            <a:ext cx="10738556" cy="1196622"/>
          </a:xfrm>
        </p:spPr>
        <p:txBody>
          <a:bodyPr/>
          <a:lstStyle/>
          <a:p>
            <a:pPr algn="l"/>
            <a:r>
              <a:rPr lang="en-US" b="1" cap="none" dirty="0" smtClean="0">
                <a:latin typeface="Times New Roman" panose="02020603050405020304" pitchFamily="18" charset="0"/>
                <a:cs typeface="Times New Roman" panose="02020603050405020304" pitchFamily="18" charset="0"/>
              </a:rPr>
              <a:t>Non-functional requirements</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4667" y="1761066"/>
            <a:ext cx="10151533" cy="4289777"/>
          </a:xfrm>
        </p:spPr>
        <p:txBody>
          <a:bodyPr/>
          <a:lstStyle/>
          <a:p>
            <a:r>
              <a:rPr lang="en-US" dirty="0" smtClean="0">
                <a:latin typeface="Times New Roman" panose="02020603050405020304" pitchFamily="18" charset="0"/>
                <a:cs typeface="Times New Roman" panose="02020603050405020304" pitchFamily="18" charset="0"/>
              </a:rPr>
              <a:t>Efficiency</a:t>
            </a:r>
          </a:p>
          <a:p>
            <a:r>
              <a:rPr lang="en-US" dirty="0" smtClean="0">
                <a:latin typeface="Times New Roman" panose="02020603050405020304" pitchFamily="18" charset="0"/>
                <a:cs typeface="Times New Roman" panose="02020603050405020304" pitchFamily="18" charset="0"/>
              </a:rPr>
              <a:t>Usability</a:t>
            </a:r>
          </a:p>
          <a:p>
            <a:r>
              <a:rPr lang="en-US" dirty="0" smtClean="0">
                <a:latin typeface="Times New Roman" panose="02020603050405020304" pitchFamily="18" charset="0"/>
                <a:cs typeface="Times New Roman" panose="02020603050405020304" pitchFamily="18" charset="0"/>
              </a:rPr>
              <a:t>Security</a:t>
            </a:r>
          </a:p>
          <a:p>
            <a:r>
              <a:rPr lang="en-US" dirty="0" smtClean="0">
                <a:latin typeface="Times New Roman" panose="02020603050405020304" pitchFamily="18" charset="0"/>
                <a:cs typeface="Times New Roman" panose="02020603050405020304" pitchFamily="18" charset="0"/>
              </a:rPr>
              <a:t>Availability</a:t>
            </a:r>
          </a:p>
          <a:p>
            <a:r>
              <a:rPr lang="en-US" dirty="0">
                <a:latin typeface="Times New Roman" panose="02020603050405020304" pitchFamily="18" charset="0"/>
                <a:cs typeface="Times New Roman" panose="02020603050405020304" pitchFamily="18" charset="0"/>
              </a:rPr>
              <a:t>User </a:t>
            </a:r>
            <a:r>
              <a:rPr lang="en-US" dirty="0" smtClean="0">
                <a:latin typeface="Times New Roman" panose="02020603050405020304" pitchFamily="18" charset="0"/>
                <a:cs typeface="Times New Roman" panose="02020603050405020304" pitchFamily="18" charset="0"/>
              </a:rPr>
              <a:t>Interface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039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95022"/>
            <a:ext cx="10820400" cy="730604"/>
          </a:xfrm>
        </p:spPr>
        <p:txBody>
          <a:bodyPr/>
          <a:lstStyle/>
          <a:p>
            <a:pPr algn="l"/>
            <a:r>
              <a:rPr lang="en-US" b="1" cap="none" dirty="0" smtClean="0">
                <a:latin typeface="Times New Roman" panose="02020603050405020304" pitchFamily="18" charset="0"/>
                <a:cs typeface="Times New Roman" panose="02020603050405020304" pitchFamily="18" charset="0"/>
              </a:rPr>
              <a:t>Users of the system</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98133"/>
            <a:ext cx="10515600" cy="4178830"/>
          </a:xfrm>
        </p:spPr>
        <p:txBody>
          <a:bodyPr/>
          <a:lstStyle/>
          <a:p>
            <a:r>
              <a:rPr lang="en-US" dirty="0" smtClean="0">
                <a:latin typeface="Times New Roman" panose="02020603050405020304" pitchFamily="18" charset="0"/>
                <a:cs typeface="Times New Roman" panose="02020603050405020304" pitchFamily="18" charset="0"/>
              </a:rPr>
              <a:t>Customer</a:t>
            </a:r>
          </a:p>
          <a:p>
            <a:r>
              <a:rPr lang="en-US" dirty="0">
                <a:latin typeface="Times New Roman" panose="02020603050405020304" pitchFamily="18" charset="0"/>
                <a:cs typeface="Times New Roman" panose="02020603050405020304" pitchFamily="18" charset="0"/>
              </a:rPr>
              <a:t>Taxi </a:t>
            </a:r>
            <a:r>
              <a:rPr lang="en-US" dirty="0" smtClean="0">
                <a:latin typeface="Times New Roman" panose="02020603050405020304" pitchFamily="18" charset="0"/>
                <a:cs typeface="Times New Roman" panose="02020603050405020304" pitchFamily="18" charset="0"/>
              </a:rPr>
              <a:t>drivers</a:t>
            </a:r>
          </a:p>
          <a:p>
            <a:r>
              <a:rPr lang="en-US" dirty="0">
                <a:latin typeface="Times New Roman" panose="02020603050405020304" pitchFamily="18" charset="0"/>
                <a:cs typeface="Times New Roman" panose="02020603050405020304" pitchFamily="18" charset="0"/>
              </a:rPr>
              <a:t>Taxi service providing </a:t>
            </a:r>
            <a:r>
              <a:rPr lang="en-US" dirty="0" smtClean="0">
                <a:latin typeface="Times New Roman" panose="02020603050405020304" pitchFamily="18" charset="0"/>
                <a:cs typeface="Times New Roman" panose="02020603050405020304" pitchFamily="18" charset="0"/>
              </a:rPr>
              <a:t>center(</a:t>
            </a:r>
            <a:r>
              <a:rPr lang="en-US" dirty="0">
                <a:latin typeface="Times New Roman" panose="02020603050405020304" pitchFamily="18" charset="0"/>
                <a:cs typeface="Times New Roman" panose="02020603050405020304" pitchFamily="18" charset="0"/>
              </a:rPr>
              <a:t>Admin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888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823" y="1"/>
            <a:ext cx="8511821" cy="869244"/>
          </a:xfrm>
        </p:spPr>
        <p:txBody>
          <a:bodyPr>
            <a:normAutofit/>
          </a:bodyPr>
          <a:lstStyle/>
          <a:p>
            <a:pPr algn="ctr"/>
            <a:r>
              <a:rPr lang="en-US" b="1" cap="none" dirty="0" smtClean="0">
                <a:latin typeface="Times New Roman" panose="02020603050405020304" pitchFamily="18" charset="0"/>
                <a:cs typeface="Times New Roman" panose="02020603050405020304" pitchFamily="18" charset="0"/>
              </a:rPr>
              <a:t>System use case</a:t>
            </a:r>
            <a:endParaRPr lang="en-US" cap="none"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891822" y="767644"/>
            <a:ext cx="10614378" cy="6581423"/>
          </a:xfrm>
          <a:prstGeom prst="rect">
            <a:avLst/>
          </a:prstGeom>
        </p:spPr>
      </p:pic>
    </p:spTree>
    <p:extLst>
      <p:ext uri="{BB962C8B-B14F-4D97-AF65-F5344CB8AC3E}">
        <p14:creationId xmlns:p14="http://schemas.microsoft.com/office/powerpoint/2010/main" val="954430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820400" cy="835378"/>
          </a:xfrm>
        </p:spPr>
        <p:txBody>
          <a:bodyPr/>
          <a:lstStyle/>
          <a:p>
            <a:pPr algn="ctr"/>
            <a:r>
              <a:rPr lang="en-US" b="1" cap="none" dirty="0" smtClean="0">
                <a:latin typeface="Times New Roman" panose="02020603050405020304" pitchFamily="18" charset="0"/>
                <a:cs typeface="Times New Roman" panose="02020603050405020304" pitchFamily="18" charset="0"/>
              </a:rPr>
              <a:t>User interface prototype</a:t>
            </a:r>
            <a:endParaRPr lang="en-US" b="1" cap="none"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1185333" y="587022"/>
            <a:ext cx="9448800" cy="6389511"/>
          </a:xfrm>
          <a:prstGeom prst="rect">
            <a:avLst/>
          </a:prstGeom>
          <a:noFill/>
          <a:ln w="9525">
            <a:noFill/>
            <a:miter lim="800000"/>
            <a:headEnd/>
            <a:tailEnd/>
          </a:ln>
        </p:spPr>
      </p:pic>
    </p:spTree>
    <p:extLst>
      <p:ext uri="{BB962C8B-B14F-4D97-AF65-F5344CB8AC3E}">
        <p14:creationId xmlns:p14="http://schemas.microsoft.com/office/powerpoint/2010/main" val="2259069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1912" y="6333066"/>
            <a:ext cx="3233914" cy="340884"/>
          </a:xfrm>
        </p:spPr>
        <p:txBody>
          <a:bodyPr>
            <a:normAutofit/>
          </a:bodyPr>
          <a:lstStyle/>
          <a:p>
            <a:pPr algn="ctr"/>
            <a:r>
              <a:rPr lang="en-US" sz="1600" b="1" cap="none" dirty="0" smtClean="0"/>
              <a:t>Activity diagram for taxi registration</a:t>
            </a:r>
            <a:endParaRPr lang="en-US" sz="1600" b="1" cap="none" dirty="0"/>
          </a:p>
        </p:txBody>
      </p:sp>
      <p:sp>
        <p:nvSpPr>
          <p:cNvPr id="4" name="Text Placeholder 3"/>
          <p:cNvSpPr>
            <a:spLocks noGrp="1"/>
          </p:cNvSpPr>
          <p:nvPr>
            <p:ph type="body" sz="half" idx="2"/>
          </p:nvPr>
        </p:nvSpPr>
        <p:spPr>
          <a:xfrm>
            <a:off x="685800" y="903112"/>
            <a:ext cx="11099800" cy="5315574"/>
          </a:xfrm>
        </p:spPr>
        <p:txBody>
          <a:bodyPr>
            <a:normAutofit/>
          </a:bodyPr>
          <a:lstStyle/>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Activity </a:t>
            </a:r>
            <a:r>
              <a:rPr lang="en-US" sz="4400" b="1" dirty="0">
                <a:latin typeface="Times New Roman" panose="02020603050405020304" pitchFamily="18" charset="0"/>
                <a:cs typeface="Times New Roman" panose="02020603050405020304" pitchFamily="18" charset="0"/>
              </a:rPr>
              <a:t>diagram </a:t>
            </a:r>
          </a:p>
          <a:p>
            <a:r>
              <a:rPr lang="en-US" sz="2000" b="1" dirty="0" smtClean="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It focuses </a:t>
            </a:r>
            <a:r>
              <a:rPr lang="en-US" sz="2000" dirty="0">
                <a:latin typeface="Times New Roman" panose="02020603050405020304" pitchFamily="18" charset="0"/>
                <a:cs typeface="Times New Roman" panose="02020603050405020304" pitchFamily="18" charset="0"/>
              </a:rPr>
              <a:t>on the flow of activities involved in a single process. </a:t>
            </a:r>
            <a:endParaRPr lang="en-US" sz="2000"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UML </a:t>
            </a:r>
            <a:r>
              <a:rPr lang="en-US" sz="2000" dirty="0">
                <a:latin typeface="Times New Roman" panose="02020603050405020304" pitchFamily="18" charset="0"/>
                <a:cs typeface="Times New Roman" panose="02020603050405020304" pitchFamily="18" charset="0"/>
              </a:rPr>
              <a:t>diagram that indicates the basic flow of activity</a:t>
            </a:r>
            <a:r>
              <a:rPr lang="en-US" sz="2000" dirty="0" smtClean="0">
                <a:latin typeface="Times New Roman" panose="02020603050405020304" pitchFamily="18" charset="0"/>
                <a:cs typeface="Times New Roman" panose="02020603050405020304" pitchFamily="18" charset="0"/>
              </a:rPr>
              <a:t>.</a:t>
            </a:r>
          </a:p>
          <a:p>
            <a:pPr marL="285750" indent="-285750" algn="ctr">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srcRect/>
          <a:stretch>
            <a:fillRect/>
          </a:stretch>
        </p:blipFill>
        <p:spPr bwMode="auto">
          <a:xfrm>
            <a:off x="412397" y="903112"/>
            <a:ext cx="5823303" cy="6019800"/>
          </a:xfrm>
          <a:prstGeom prst="rect">
            <a:avLst/>
          </a:prstGeom>
          <a:noFill/>
          <a:ln w="9525">
            <a:noFill/>
            <a:miter lim="800000"/>
            <a:headEnd/>
            <a:tailEnd/>
          </a:ln>
        </p:spPr>
      </p:pic>
    </p:spTree>
    <p:extLst>
      <p:ext uri="{BB962C8B-B14F-4D97-AF65-F5344CB8AC3E}">
        <p14:creationId xmlns:p14="http://schemas.microsoft.com/office/powerpoint/2010/main" val="2579954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028267"/>
            <a:ext cx="11336867" cy="632176"/>
          </a:xfrm>
        </p:spPr>
        <p:txBody>
          <a:bodyPr>
            <a:normAutofit fontScale="90000"/>
          </a:bodyPr>
          <a:lstStyle/>
          <a:p>
            <a:pPr algn="ctr"/>
            <a:r>
              <a:rPr lang="en-US" sz="4400" b="1" cap="none" dirty="0" smtClean="0">
                <a:latin typeface="Times New Roman" panose="02020603050405020304" pitchFamily="18" charset="0"/>
                <a:cs typeface="Times New Roman" panose="02020603050405020304" pitchFamily="18" charset="0"/>
              </a:rPr>
              <a:t>Sequence diagram</a:t>
            </a:r>
            <a:endParaRPr lang="en-US" sz="4400" b="1" cap="none"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srcRect/>
          <a:stretch>
            <a:fillRect/>
          </a:stretch>
        </p:blipFill>
        <p:spPr bwMode="auto">
          <a:xfrm>
            <a:off x="685799" y="-462845"/>
            <a:ext cx="10095089" cy="6728178"/>
          </a:xfrm>
          <a:prstGeom prst="rect">
            <a:avLst/>
          </a:prstGeom>
          <a:noFill/>
          <a:ln w="9525">
            <a:noFill/>
            <a:miter lim="800000"/>
            <a:headEnd/>
            <a:tailEnd/>
          </a:ln>
        </p:spPr>
      </p:pic>
    </p:spTree>
    <p:extLst>
      <p:ext uri="{BB962C8B-B14F-4D97-AF65-F5344CB8AC3E}">
        <p14:creationId xmlns:p14="http://schemas.microsoft.com/office/powerpoint/2010/main" val="1550833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cap="none" dirty="0" smtClean="0">
                <a:latin typeface="Times New Roman" panose="02020603050405020304" pitchFamily="18" charset="0"/>
                <a:cs typeface="Times New Roman" panose="02020603050405020304" pitchFamily="18" charset="0"/>
              </a:rPr>
              <a:t>Outlines</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Statement of the problem</a:t>
            </a:r>
          </a:p>
          <a:p>
            <a:r>
              <a:rPr lang="en-US" sz="2400" dirty="0">
                <a:latin typeface="Times New Roman" panose="02020603050405020304" pitchFamily="18" charset="0"/>
                <a:cs typeface="Times New Roman" panose="02020603050405020304" pitchFamily="18" charset="0"/>
              </a:rPr>
              <a:t>Objective</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Feasibility studies</a:t>
            </a:r>
          </a:p>
          <a:p>
            <a:r>
              <a:rPr lang="en-US" sz="2400" dirty="0">
                <a:latin typeface="Times New Roman" panose="02020603050405020304" pitchFamily="18" charset="0"/>
                <a:cs typeface="Times New Roman" panose="02020603050405020304" pitchFamily="18" charset="0"/>
              </a:rPr>
              <a:t>Significant of the project</a:t>
            </a:r>
          </a:p>
          <a:p>
            <a:r>
              <a:rPr lang="en-US" sz="2400" dirty="0">
                <a:latin typeface="Times New Roman" panose="02020603050405020304" pitchFamily="18" charset="0"/>
                <a:cs typeface="Times New Roman" panose="02020603050405020304" pitchFamily="18" charset="0"/>
              </a:rPr>
              <a:t>Limitation of the project</a:t>
            </a:r>
          </a:p>
          <a:p>
            <a:r>
              <a:rPr lang="en-US" sz="2400" dirty="0">
                <a:latin typeface="Times New Roman" panose="02020603050405020304" pitchFamily="18" charset="0"/>
                <a:cs typeface="Times New Roman" panose="02020603050405020304" pitchFamily="18" charset="0"/>
              </a:rPr>
              <a:t>Scope of the </a:t>
            </a:r>
            <a:r>
              <a:rPr lang="en-US" sz="2400" dirty="0" smtClean="0">
                <a:latin typeface="Times New Roman" panose="02020603050405020304" pitchFamily="18" charset="0"/>
                <a:cs typeface="Times New Roman" panose="02020603050405020304" pitchFamily="18" charset="0"/>
              </a:rPr>
              <a:t>project</a:t>
            </a:r>
          </a:p>
          <a:p>
            <a:r>
              <a:rPr lang="en-US" sz="2400" dirty="0">
                <a:latin typeface="Times New Roman" panose="02020603050405020304" pitchFamily="18" charset="0"/>
                <a:cs typeface="Times New Roman" panose="02020603050405020304" pitchFamily="18" charset="0"/>
              </a:rPr>
              <a:t>Existing system </a:t>
            </a:r>
          </a:p>
          <a:p>
            <a:r>
              <a:rPr lang="en-US" sz="2400" dirty="0">
                <a:latin typeface="Times New Roman" panose="02020603050405020304" pitchFamily="18" charset="0"/>
                <a:cs typeface="Times New Roman" panose="02020603050405020304" pitchFamily="18" charset="0"/>
              </a:rPr>
              <a:t>Proposed system </a:t>
            </a:r>
          </a:p>
          <a:p>
            <a:r>
              <a:rPr lang="en-US" sz="2400" dirty="0">
                <a:latin typeface="Times New Roman" panose="02020603050405020304" pitchFamily="18" charset="0"/>
                <a:cs typeface="Times New Roman" panose="02020603050405020304" pitchFamily="18" charset="0"/>
              </a:rPr>
              <a:t>System design</a:t>
            </a: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71960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711" y="146757"/>
            <a:ext cx="7453489" cy="1365954"/>
          </a:xfrm>
        </p:spPr>
        <p:txBody>
          <a:bodyPr>
            <a:normAutofit fontScale="90000"/>
          </a:bodyPr>
          <a:lstStyle/>
          <a:p>
            <a:r>
              <a:rPr lang="en-US" b="1" cap="none" dirty="0" smtClean="0"/>
              <a:t>Conceptual class model-Analysis level of class diagram</a:t>
            </a:r>
            <a:r>
              <a:rPr lang="en-US" b="1" dirty="0"/>
              <a:t/>
            </a:r>
            <a:br>
              <a:rPr lang="en-US" b="1" dirty="0"/>
            </a:br>
            <a:endParaRPr lang="en-US" dirty="0"/>
          </a:p>
        </p:txBody>
      </p:sp>
      <p:pic>
        <p:nvPicPr>
          <p:cNvPr id="5" name="Content Placeholder 4"/>
          <p:cNvPicPr>
            <a:picLocks noGrp="1"/>
          </p:cNvPicPr>
          <p:nvPr>
            <p:ph sz="half" idx="1"/>
          </p:nvPr>
        </p:nvPicPr>
        <p:blipFill>
          <a:blip r:embed="rId2" cstate="print"/>
          <a:srcRect/>
          <a:stretch>
            <a:fillRect/>
          </a:stretch>
        </p:blipFill>
        <p:spPr bwMode="auto">
          <a:xfrm>
            <a:off x="0" y="146756"/>
            <a:ext cx="6445956" cy="6536265"/>
          </a:xfrm>
          <a:prstGeom prst="rect">
            <a:avLst/>
          </a:prstGeom>
          <a:noFill/>
          <a:ln w="9525">
            <a:noFill/>
            <a:miter lim="800000"/>
            <a:headEnd/>
            <a:tailEnd/>
          </a:ln>
        </p:spPr>
      </p:pic>
      <p:sp>
        <p:nvSpPr>
          <p:cNvPr id="4" name="Content Placeholder 3"/>
          <p:cNvSpPr>
            <a:spLocks noGrp="1"/>
          </p:cNvSpPr>
          <p:nvPr>
            <p:ph sz="half" idx="2"/>
          </p:nvPr>
        </p:nvSpPr>
        <p:spPr>
          <a:xfrm>
            <a:off x="6172200" y="1095022"/>
            <a:ext cx="5334000" cy="5463821"/>
          </a:xfrm>
        </p:spPr>
        <p:txBody>
          <a:bodyPr>
            <a:normAutofit/>
          </a:bodyPr>
          <a:lstStyle/>
          <a:p>
            <a:pPr marL="285750" indent="-285750"/>
            <a:r>
              <a:rPr lang="en-US" sz="2400" dirty="0"/>
              <a:t>Class diagram is static model that shows the classes and the relationships among classes that remain constant over the time. </a:t>
            </a:r>
          </a:p>
          <a:p>
            <a:pPr marL="285750" indent="-285750"/>
            <a:r>
              <a:rPr lang="en-US" sz="2400" dirty="0"/>
              <a:t>Class is the main building block of class diagram, which stores and manages information in the system. </a:t>
            </a:r>
          </a:p>
          <a:p>
            <a:pPr marL="285750" indent="-285750"/>
            <a:r>
              <a:rPr lang="en-US" sz="2400" dirty="0"/>
              <a:t>Class diagram will be the building block of our system that we are going to develop. </a:t>
            </a:r>
          </a:p>
          <a:p>
            <a:pPr marL="285750" indent="-285750"/>
            <a:r>
              <a:rPr lang="en-US" sz="2400" dirty="0"/>
              <a:t>Class diagrams show the objects the system is comprised of and how they are interrelated. </a:t>
            </a:r>
          </a:p>
          <a:p>
            <a:endParaRPr lang="en-US" dirty="0"/>
          </a:p>
        </p:txBody>
      </p:sp>
    </p:spTree>
    <p:extLst>
      <p:ext uri="{BB962C8B-B14F-4D97-AF65-F5344CB8AC3E}">
        <p14:creationId xmlns:p14="http://schemas.microsoft.com/office/powerpoint/2010/main" val="2724975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5289" y="733778"/>
            <a:ext cx="4890911" cy="79022"/>
          </a:xfrm>
        </p:spPr>
        <p:txBody>
          <a:bodyPr>
            <a:normAutofit fontScale="90000"/>
          </a:bodyPr>
          <a:lstStyle/>
          <a:p>
            <a:pPr algn="l"/>
            <a:r>
              <a:rPr lang="en-US" b="1" cap="none" dirty="0" smtClean="0"/>
              <a:t>State chart diagram</a:t>
            </a:r>
            <a:br>
              <a:rPr lang="en-US" b="1" cap="none" dirty="0" smtClean="0"/>
            </a:br>
            <a:endParaRPr lang="en-US" b="1" cap="none" dirty="0"/>
          </a:p>
        </p:txBody>
      </p:sp>
      <p:sp>
        <p:nvSpPr>
          <p:cNvPr id="7" name="Content Placeholder 6"/>
          <p:cNvSpPr>
            <a:spLocks noGrp="1"/>
          </p:cNvSpPr>
          <p:nvPr>
            <p:ph sz="half" idx="1"/>
          </p:nvPr>
        </p:nvSpPr>
        <p:spPr>
          <a:xfrm>
            <a:off x="685800" y="0"/>
            <a:ext cx="5334000" cy="6683021"/>
          </a:xfrm>
        </p:spPr>
        <p:txBody>
          <a:bodyPr>
            <a:normAutofit fontScale="85000" lnSpcReduction="20000"/>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state </a:t>
            </a:r>
            <a:r>
              <a:rPr lang="en-US" sz="2400" dirty="0">
                <a:latin typeface="Times New Roman" panose="02020603050405020304" pitchFamily="18" charset="0"/>
                <a:cs typeface="Times New Roman" panose="02020603050405020304" pitchFamily="18" charset="0"/>
              </a:rPr>
              <a:t>chart diagram for making a book</a:t>
            </a:r>
            <a:endParaRPr lang="en-US" sz="2400" i="1"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75022" y="1027289"/>
            <a:ext cx="5331178" cy="426720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 state chart diagram is a view of a state machine that models the changing behavior of a state.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State </a:t>
            </a:r>
            <a:r>
              <a:rPr lang="en-US" dirty="0">
                <a:latin typeface="Times New Roman" panose="02020603050405020304" pitchFamily="18" charset="0"/>
                <a:cs typeface="Times New Roman" panose="02020603050405020304" pitchFamily="18" charset="0"/>
              </a:rPr>
              <a:t>chart diagrams show the various states that an object goes through, as well as the events that cause a transition from one state to another.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common model elements that state chart diagrams contain are:</a:t>
            </a:r>
          </a:p>
          <a:p>
            <a:pPr lvl="0"/>
            <a:r>
              <a:rPr lang="en-US" dirty="0">
                <a:latin typeface="Times New Roman" panose="02020603050405020304" pitchFamily="18" charset="0"/>
                <a:cs typeface="Times New Roman" panose="02020603050405020304" pitchFamily="18" charset="0"/>
              </a:rPr>
              <a:t>States</a:t>
            </a:r>
          </a:p>
          <a:p>
            <a:pPr lvl="0"/>
            <a:r>
              <a:rPr lang="en-US" dirty="0">
                <a:latin typeface="Times New Roman" panose="02020603050405020304" pitchFamily="18" charset="0"/>
                <a:cs typeface="Times New Roman" panose="02020603050405020304" pitchFamily="18" charset="0"/>
              </a:rPr>
              <a:t>Start and end states</a:t>
            </a:r>
          </a:p>
          <a:p>
            <a:pPr lvl="0"/>
            <a:r>
              <a:rPr lang="en-US" dirty="0" smtClean="0">
                <a:latin typeface="Times New Roman" panose="02020603050405020304" pitchFamily="18" charset="0"/>
                <a:cs typeface="Times New Roman" panose="02020603050405020304" pitchFamily="18" charset="0"/>
              </a:rPr>
              <a:t>Transitions</a:t>
            </a:r>
          </a:p>
          <a:p>
            <a:pPr lvl="0"/>
            <a:endParaRPr lang="en-US" dirty="0">
              <a:latin typeface="Times New Roman" panose="02020603050405020304" pitchFamily="18" charset="0"/>
              <a:cs typeface="Times New Roman" panose="02020603050405020304" pitchFamily="18" charset="0"/>
            </a:endParaRPr>
          </a:p>
          <a:p>
            <a:pPr lvl="0"/>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descr="D:\final\started\Diagrams\make a book state chart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153035" y="137935"/>
            <a:ext cx="5942965" cy="6407150"/>
          </a:xfrm>
          <a:prstGeom prst="rect">
            <a:avLst/>
          </a:prstGeom>
          <a:noFill/>
          <a:ln>
            <a:noFill/>
          </a:ln>
        </p:spPr>
      </p:pic>
    </p:spTree>
    <p:extLst>
      <p:ext uri="{BB962C8B-B14F-4D97-AF65-F5344CB8AC3E}">
        <p14:creationId xmlns:p14="http://schemas.microsoft.com/office/powerpoint/2010/main" val="739066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756" y="90312"/>
            <a:ext cx="11359444" cy="666043"/>
          </a:xfrm>
        </p:spPr>
        <p:txBody>
          <a:bodyPr>
            <a:normAutofit fontScale="90000"/>
          </a:bodyPr>
          <a:lstStyle/>
          <a:p>
            <a:pPr algn="ctr"/>
            <a:r>
              <a:rPr lang="en-US" b="1" cap="none" dirty="0" smtClean="0">
                <a:latin typeface="Times New Roman" panose="02020603050405020304" pitchFamily="18" charset="0"/>
                <a:cs typeface="Times New Roman" panose="02020603050405020304" pitchFamily="18" charset="0"/>
              </a:rPr>
              <a:t/>
            </a:r>
            <a:br>
              <a:rPr lang="en-US" b="1" cap="none" dirty="0" smtClean="0">
                <a:latin typeface="Times New Roman" panose="02020603050405020304" pitchFamily="18" charset="0"/>
                <a:cs typeface="Times New Roman" panose="02020603050405020304" pitchFamily="18" charset="0"/>
              </a:rPr>
            </a:br>
            <a:r>
              <a:rPr lang="en-US" b="1" cap="none" dirty="0">
                <a:latin typeface="Times New Roman" panose="02020603050405020304" pitchFamily="18" charset="0"/>
                <a:cs typeface="Times New Roman" panose="02020603050405020304" pitchFamily="18" charset="0"/>
              </a:rPr>
              <a:t> </a:t>
            </a:r>
            <a:r>
              <a:rPr lang="en-US" b="1" cap="none" dirty="0" smtClean="0">
                <a:latin typeface="Times New Roman" panose="02020603050405020304" pitchFamily="18" charset="0"/>
                <a:cs typeface="Times New Roman" panose="02020603050405020304" pitchFamily="18" charset="0"/>
              </a:rPr>
              <a:t>System design</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85800" y="1253067"/>
            <a:ext cx="10820400" cy="4965617"/>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Purpose </a:t>
            </a:r>
            <a:r>
              <a:rPr lang="en-US" dirty="0">
                <a:latin typeface="Times New Roman" panose="02020603050405020304" pitchFamily="18" charset="0"/>
                <a:cs typeface="Times New Roman" panose="02020603050405020304" pitchFamily="18" charset="0"/>
              </a:rPr>
              <a:t>and goal of design</a:t>
            </a:r>
          </a:p>
          <a:p>
            <a:r>
              <a:rPr lang="en-US" dirty="0" smtClean="0">
                <a:latin typeface="Times New Roman" panose="02020603050405020304" pitchFamily="18" charset="0"/>
                <a:cs typeface="Times New Roman" panose="02020603050405020304" pitchFamily="18" charset="0"/>
              </a:rPr>
              <a:t>Security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Extensibility</a:t>
            </a:r>
          </a:p>
          <a:p>
            <a:r>
              <a:rPr lang="en-US" dirty="0" smtClean="0">
                <a:latin typeface="Times New Roman" panose="02020603050405020304" pitchFamily="18" charset="0"/>
                <a:cs typeface="Times New Roman" panose="02020603050405020304" pitchFamily="18" charset="0"/>
              </a:rPr>
              <a:t>Availability</a:t>
            </a:r>
          </a:p>
          <a:p>
            <a:r>
              <a:rPr lang="en-US" dirty="0" smtClean="0">
                <a:latin typeface="Times New Roman" panose="02020603050405020304" pitchFamily="18" charset="0"/>
                <a:cs typeface="Times New Roman" panose="02020603050405020304" pitchFamily="18" charset="0"/>
              </a:rPr>
              <a:t>Usability</a:t>
            </a:r>
          </a:p>
          <a:p>
            <a:r>
              <a:rPr lang="en-US" dirty="0" smtClean="0">
                <a:latin typeface="Times New Roman" panose="02020603050405020304" pitchFamily="18" charset="0"/>
                <a:cs typeface="Times New Roman" panose="02020603050405020304" pitchFamily="18" charset="0"/>
              </a:rPr>
              <a:t>Portability</a:t>
            </a:r>
          </a:p>
          <a:p>
            <a:r>
              <a:rPr lang="en-US" dirty="0" smtClean="0">
                <a:latin typeface="Times New Roman" panose="02020603050405020304" pitchFamily="18" charset="0"/>
                <a:cs typeface="Times New Roman" panose="02020603050405020304" pitchFamily="18" charset="0"/>
              </a:rPr>
              <a:t>Performance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12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r>
              <a:rPr lang="en-US" b="1" cap="none" dirty="0" smtClean="0">
                <a:latin typeface="Times New Roman" panose="02020603050405020304" pitchFamily="18" charset="0"/>
                <a:cs typeface="Times New Roman" panose="02020603050405020304" pitchFamily="18" charset="0"/>
              </a:rPr>
              <a:t>Proposed software architecture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rcRect/>
          <a:stretch>
            <a:fillRect/>
          </a:stretch>
        </p:blipFill>
        <p:spPr bwMode="auto">
          <a:xfrm>
            <a:off x="225778" y="1749777"/>
            <a:ext cx="10397066" cy="5188755"/>
          </a:xfrm>
          <a:prstGeom prst="rect">
            <a:avLst/>
          </a:prstGeom>
          <a:noFill/>
          <a:ln w="9525">
            <a:noFill/>
            <a:miter lim="800000"/>
            <a:headEnd/>
            <a:tailEnd/>
          </a:ln>
        </p:spPr>
      </p:pic>
    </p:spTree>
    <p:extLst>
      <p:ext uri="{BB962C8B-B14F-4D97-AF65-F5344CB8AC3E}">
        <p14:creationId xmlns:p14="http://schemas.microsoft.com/office/powerpoint/2010/main" val="3812973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1712" y="457201"/>
            <a:ext cx="4405488" cy="5761484"/>
          </a:xfrm>
        </p:spPr>
        <p:txBody>
          <a:bodyPr>
            <a:normAutofit/>
          </a:bodyPr>
          <a:lstStyle/>
          <a:p>
            <a:r>
              <a:rPr lang="en-GB" dirty="0">
                <a:latin typeface="Times New Roman" panose="02020603050405020304" pitchFamily="18" charset="0"/>
                <a:cs typeface="Times New Roman" panose="02020603050405020304" pitchFamily="18" charset="0"/>
              </a:rPr>
              <a:t>Component diagram shows how  objects  (classes)  </a:t>
            </a:r>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our  system  are  grouped  together  and  form  components. </a:t>
            </a:r>
            <a:endParaRPr lang="en-GB"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The components interact with each other either in giving service to other components or requesting service from other component.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685800" y="632178"/>
            <a:ext cx="6381044" cy="5586507"/>
          </a:xfrm>
        </p:spPr>
        <p:txBody>
          <a:bodyPr/>
          <a:lstStyle/>
          <a:p>
            <a:r>
              <a:rPr lang="en-US" b="1" dirty="0" smtClean="0"/>
              <a:t>                             </a:t>
            </a:r>
          </a:p>
          <a:p>
            <a:r>
              <a:rPr lang="en-US" b="1" dirty="0"/>
              <a:t> </a:t>
            </a:r>
            <a:r>
              <a:rPr lang="en-US" b="1" dirty="0" smtClean="0"/>
              <a:t>                              Component </a:t>
            </a:r>
            <a:r>
              <a:rPr lang="en-US" b="1" dirty="0"/>
              <a:t>Diagram for Admin Functionality </a:t>
            </a:r>
            <a:endParaRPr lang="en-US" dirty="0"/>
          </a:p>
        </p:txBody>
      </p:sp>
      <p:pic>
        <p:nvPicPr>
          <p:cNvPr id="5" name="Picture 4"/>
          <p:cNvPicPr/>
          <p:nvPr/>
        </p:nvPicPr>
        <p:blipFill>
          <a:blip r:embed="rId2"/>
          <a:srcRect/>
          <a:stretch>
            <a:fillRect/>
          </a:stretch>
        </p:blipFill>
        <p:spPr bwMode="auto">
          <a:xfrm>
            <a:off x="270932" y="790222"/>
            <a:ext cx="7010400" cy="5270417"/>
          </a:xfrm>
          <a:prstGeom prst="rect">
            <a:avLst/>
          </a:prstGeom>
          <a:noFill/>
          <a:ln w="9525">
            <a:noFill/>
            <a:miter lim="800000"/>
            <a:headEnd/>
            <a:tailEnd/>
          </a:ln>
        </p:spPr>
      </p:pic>
    </p:spTree>
    <p:extLst>
      <p:ext uri="{BB962C8B-B14F-4D97-AF65-F5344CB8AC3E}">
        <p14:creationId xmlns:p14="http://schemas.microsoft.com/office/powerpoint/2010/main" val="2628610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823" y="135468"/>
            <a:ext cx="9866488" cy="440266"/>
          </a:xfrm>
        </p:spPr>
        <p:txBody>
          <a:bodyPr>
            <a:normAutofit fontScale="90000"/>
          </a:bodyPr>
          <a:lstStyle/>
          <a:p>
            <a:r>
              <a:rPr lang="en-US" b="1" cap="none" dirty="0">
                <a:latin typeface="Times New Roman" panose="02020603050405020304" pitchFamily="18" charset="0"/>
                <a:cs typeface="Times New Roman" panose="02020603050405020304" pitchFamily="18" charset="0"/>
              </a:rPr>
              <a:t>Deployment diagram</a:t>
            </a:r>
            <a:endParaRPr lang="en-US"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1207910" y="575734"/>
            <a:ext cx="7134579" cy="5813777"/>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Deployment </a:t>
            </a:r>
            <a:r>
              <a:rPr lang="en-US" sz="2000" dirty="0">
                <a:latin typeface="Times New Roman" panose="02020603050405020304" pitchFamily="18" charset="0"/>
                <a:cs typeface="Times New Roman" panose="02020603050405020304" pitchFamily="18" charset="0"/>
              </a:rPr>
              <a:t>diagram is a static view of the run-time configuration of hardware nodes and the software components that run on those nodes. It shows the hardware of system, the software that is installed on that hardware.</a:t>
            </a:r>
          </a:p>
          <a:p>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srcRect/>
          <a:stretch>
            <a:fillRect/>
          </a:stretch>
        </p:blipFill>
        <p:spPr bwMode="auto">
          <a:xfrm>
            <a:off x="1523999" y="1946415"/>
            <a:ext cx="7179734" cy="6051762"/>
          </a:xfrm>
          <a:prstGeom prst="rect">
            <a:avLst/>
          </a:prstGeom>
          <a:noFill/>
          <a:ln w="9525">
            <a:noFill/>
            <a:miter lim="800000"/>
            <a:headEnd/>
            <a:tailEnd/>
          </a:ln>
        </p:spPr>
      </p:pic>
    </p:spTree>
    <p:extLst>
      <p:ext uri="{BB962C8B-B14F-4D97-AF65-F5344CB8AC3E}">
        <p14:creationId xmlns:p14="http://schemas.microsoft.com/office/powerpoint/2010/main" val="1380712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6750756" y="106402"/>
            <a:ext cx="4801162" cy="536503"/>
          </a:xfrm>
        </p:spPr>
        <p:txBody>
          <a:bodyPr>
            <a:noAutofit/>
          </a:bodyPr>
          <a:lstStyle/>
          <a:p>
            <a:r>
              <a:rPr lang="en-US" dirty="0" smtClean="0"/>
              <a:t> </a:t>
            </a:r>
            <a:endParaRPr lang="en-US" dirty="0"/>
          </a:p>
        </p:txBody>
      </p:sp>
      <p:pic>
        <p:nvPicPr>
          <p:cNvPr id="6" name="Content Placeholder 5"/>
          <p:cNvPicPr>
            <a:picLocks noGrp="1"/>
          </p:cNvPicPr>
          <p:nvPr>
            <p:ph sz="half" idx="2"/>
          </p:nvPr>
        </p:nvPicPr>
        <p:blipFill>
          <a:blip r:embed="rId2"/>
          <a:srcRect/>
          <a:stretch>
            <a:fillRect/>
          </a:stretch>
        </p:blipFill>
        <p:spPr bwMode="auto">
          <a:xfrm>
            <a:off x="541867" y="834992"/>
            <a:ext cx="4989689" cy="2788356"/>
          </a:xfrm>
          <a:prstGeom prst="rect">
            <a:avLst/>
          </a:prstGeom>
          <a:noFill/>
          <a:ln w="9525">
            <a:noFill/>
            <a:miter lim="800000"/>
            <a:headEnd/>
            <a:tailEnd/>
          </a:ln>
        </p:spPr>
      </p:pic>
      <p:sp>
        <p:nvSpPr>
          <p:cNvPr id="7" name="Rectangle 6"/>
          <p:cNvSpPr/>
          <p:nvPr/>
        </p:nvSpPr>
        <p:spPr>
          <a:xfrm>
            <a:off x="237068" y="106402"/>
            <a:ext cx="2799644" cy="369332"/>
          </a:xfrm>
          <a:prstGeom prst="rect">
            <a:avLst/>
          </a:prstGeom>
        </p:spPr>
        <p:txBody>
          <a:bodyPr wrap="square">
            <a:spAutoFit/>
          </a:bodyPr>
          <a:lstStyle/>
          <a:p>
            <a:r>
              <a:rPr lang="en-GB"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Persistent </a:t>
            </a:r>
            <a:r>
              <a:rPr lang="en-GB"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srcRect/>
          <a:stretch>
            <a:fillRect/>
          </a:stretch>
        </p:blipFill>
        <p:spPr bwMode="auto">
          <a:xfrm>
            <a:off x="5667022" y="834992"/>
            <a:ext cx="5181599" cy="2653275"/>
          </a:xfrm>
          <a:prstGeom prst="rect">
            <a:avLst/>
          </a:prstGeom>
          <a:noFill/>
          <a:ln w="9525">
            <a:noFill/>
            <a:miter lim="800000"/>
            <a:headEnd/>
            <a:tailEnd/>
          </a:ln>
        </p:spPr>
      </p:pic>
      <p:sp>
        <p:nvSpPr>
          <p:cNvPr id="9" name="Rectangle 8"/>
          <p:cNvSpPr/>
          <p:nvPr/>
        </p:nvSpPr>
        <p:spPr>
          <a:xfrm>
            <a:off x="7586133" y="3234652"/>
            <a:ext cx="2889957" cy="388696"/>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Mapping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5740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6" y="203201"/>
            <a:ext cx="8006644" cy="1015999"/>
          </a:xfrm>
        </p:spPr>
        <p:txBody>
          <a:bodyPr/>
          <a:lstStyle/>
          <a:p>
            <a:pPr algn="l"/>
            <a:r>
              <a:rPr lang="en-US" b="1" cap="none" dirty="0" smtClean="0">
                <a:latin typeface="Times New Roman" panose="02020603050405020304" pitchFamily="18" charset="0"/>
                <a:cs typeface="Times New Roman" panose="02020603050405020304" pitchFamily="18" charset="0"/>
              </a:rPr>
              <a:t>User interface design</a:t>
            </a:r>
            <a:endParaRPr lang="en-US" b="1" cap="none" dirty="0">
              <a:latin typeface="Times New Roman" panose="02020603050405020304" pitchFamily="18" charset="0"/>
              <a:cs typeface="Times New Roman" panose="02020603050405020304" pitchFamily="18" charset="0"/>
            </a:endParaRPr>
          </a:p>
        </p:txBody>
      </p:sp>
      <p:pic>
        <p:nvPicPr>
          <p:cNvPr id="5" name="Content Placeholder 4" descr="D:\final\started\Diagrams\User interface2.pn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936978"/>
            <a:ext cx="6355644" cy="5921022"/>
          </a:xfrm>
          <a:prstGeom prst="rect">
            <a:avLst/>
          </a:prstGeom>
          <a:noFill/>
          <a:ln>
            <a:noFill/>
          </a:ln>
        </p:spPr>
      </p:pic>
      <p:pic>
        <p:nvPicPr>
          <p:cNvPr id="6" name="Content Placeholder 5" descr="D:\final\started\Diagrams\User Interface3.pn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60533" y="1016000"/>
            <a:ext cx="5949245" cy="5842000"/>
          </a:xfrm>
          <a:prstGeom prst="rect">
            <a:avLst/>
          </a:prstGeom>
          <a:noFill/>
          <a:ln>
            <a:noFill/>
          </a:ln>
        </p:spPr>
      </p:pic>
    </p:spTree>
    <p:extLst>
      <p:ext uri="{BB962C8B-B14F-4D97-AF65-F5344CB8AC3E}">
        <p14:creationId xmlns:p14="http://schemas.microsoft.com/office/powerpoint/2010/main" val="11063641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cap="none" dirty="0" smtClean="0">
                <a:latin typeface="Times New Roman" panose="02020603050405020304" pitchFamily="18" charset="0"/>
                <a:cs typeface="Times New Roman" panose="02020603050405020304" pitchFamily="18" charset="0"/>
              </a:rPr>
              <a:t>User interface cont’d</a:t>
            </a:r>
            <a:endParaRPr lang="en-US" b="1" cap="none" dirty="0">
              <a:latin typeface="Times New Roman" panose="02020603050405020304" pitchFamily="18" charset="0"/>
              <a:cs typeface="Times New Roman" panose="02020603050405020304" pitchFamily="18" charset="0"/>
            </a:endParaRPr>
          </a:p>
        </p:txBody>
      </p:sp>
      <p:pic>
        <p:nvPicPr>
          <p:cNvPr id="5" name="Content Placeholder 4" descr="D:\final\started\Diagrams\user interface _moblie.png"/>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52409" y="1825625"/>
            <a:ext cx="4953182" cy="4351338"/>
          </a:xfrm>
          <a:prstGeom prst="rect">
            <a:avLst/>
          </a:prstGeom>
          <a:noFill/>
          <a:ln>
            <a:noFill/>
          </a:ln>
        </p:spPr>
      </p:pic>
      <p:pic>
        <p:nvPicPr>
          <p:cNvPr id="6" name="Content Placeholder 5" descr="D:\final\started\Diagrams\Mobile user interface.png"/>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743683"/>
            <a:ext cx="5181600" cy="2515222"/>
          </a:xfrm>
          <a:prstGeom prst="rect">
            <a:avLst/>
          </a:prstGeom>
          <a:noFill/>
          <a:ln>
            <a:noFill/>
          </a:ln>
        </p:spPr>
      </p:pic>
    </p:spTree>
    <p:extLst>
      <p:ext uri="{BB962C8B-B14F-4D97-AF65-F5344CB8AC3E}">
        <p14:creationId xmlns:p14="http://schemas.microsoft.com/office/powerpoint/2010/main" val="3028295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cap="none" dirty="0" smtClean="0">
                <a:latin typeface="Times New Roman" panose="02020603050405020304" pitchFamily="18" charset="0"/>
                <a:cs typeface="Times New Roman" panose="02020603050405020304" pitchFamily="18" charset="0"/>
              </a:rPr>
              <a:t>Access control and security</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738489"/>
            <a:ext cx="10820400" cy="4978399"/>
          </a:xfrm>
        </p:spPr>
        <p:txBody>
          <a:bodyPr/>
          <a:lstStyle/>
          <a:p>
            <a:r>
              <a:rPr lang="en-US" dirty="0">
                <a:latin typeface="Times New Roman" panose="02020603050405020304" pitchFamily="18" charset="0"/>
                <a:cs typeface="Times New Roman" panose="02020603050405020304" pitchFamily="18" charset="0"/>
              </a:rPr>
              <a:t>In the system, different actors have access to different functionality and data. The system has different users such as passengers, administrator and driver. </a:t>
            </a:r>
          </a:p>
          <a:p>
            <a:r>
              <a:rPr lang="en-US" b="1" dirty="0">
                <a:latin typeface="Times New Roman" panose="02020603050405020304" pitchFamily="18" charset="0"/>
                <a:cs typeface="Times New Roman" panose="02020603050405020304" pitchFamily="18" charset="0"/>
              </a:rPr>
              <a:t>The passengers</a:t>
            </a:r>
            <a:r>
              <a:rPr lang="en-US" dirty="0">
                <a:latin typeface="Times New Roman" panose="02020603050405020304" pitchFamily="18" charset="0"/>
                <a:cs typeface="Times New Roman" panose="02020603050405020304" pitchFamily="18" charset="0"/>
              </a:rPr>
              <a:t>: Represents unauthenticated user. It is used by without Login subsystems to book taxi. And also they responsible to fill booking form, select, search booking.</a:t>
            </a:r>
          </a:p>
          <a:p>
            <a:r>
              <a:rPr lang="en-US" b="1" dirty="0">
                <a:latin typeface="Times New Roman" panose="02020603050405020304" pitchFamily="18" charset="0"/>
                <a:cs typeface="Times New Roman" panose="02020603050405020304" pitchFamily="18" charset="0"/>
              </a:rPr>
              <a:t>Driver:</a:t>
            </a:r>
            <a:r>
              <a:rPr lang="en-US" dirty="0">
                <a:latin typeface="Times New Roman" panose="02020603050405020304" pitchFamily="18" charset="0"/>
                <a:cs typeface="Times New Roman" panose="02020603050405020304" pitchFamily="18" charset="0"/>
              </a:rPr>
              <a:t> Is an authenticated user who is responsible to accept and reject booking, change taxi current status and cancel booking.</a:t>
            </a:r>
          </a:p>
          <a:p>
            <a:r>
              <a:rPr lang="en-US" b="1" dirty="0">
                <a:latin typeface="Times New Roman" panose="02020603050405020304" pitchFamily="18" charset="0"/>
                <a:cs typeface="Times New Roman" panose="02020603050405020304" pitchFamily="18" charset="0"/>
              </a:rPr>
              <a:t>Administrator:</a:t>
            </a:r>
            <a:r>
              <a:rPr lang="en-US" dirty="0">
                <a:latin typeface="Times New Roman" panose="02020603050405020304" pitchFamily="18" charset="0"/>
                <a:cs typeface="Times New Roman" panose="02020603050405020304" pitchFamily="18" charset="0"/>
              </a:rPr>
              <a:t> Is an authenticated user. It is used by login subsystem. He or she is responsible for managing drivers, taxi and control booking.</a:t>
            </a:r>
          </a:p>
        </p:txBody>
      </p:sp>
    </p:spTree>
    <p:extLst>
      <p:ext uri="{BB962C8B-B14F-4D97-AF65-F5344CB8AC3E}">
        <p14:creationId xmlns:p14="http://schemas.microsoft.com/office/powerpoint/2010/main" val="1470468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pPr algn="ctr"/>
            <a:r>
              <a:rPr lang="en-US" b="1" cap="none" dirty="0" smtClean="0">
                <a:latin typeface="Times New Roman" panose="02020603050405020304" pitchFamily="18" charset="0"/>
                <a:cs typeface="Times New Roman" panose="02020603050405020304" pitchFamily="18" charset="0"/>
              </a:rPr>
              <a:t>Chapter-one</a:t>
            </a:r>
            <a:r>
              <a:rPr lang="en-US" cap="none" dirty="0" smtClean="0">
                <a:latin typeface="Times New Roman" panose="02020603050405020304" pitchFamily="18" charset="0"/>
                <a:cs typeface="Times New Roman" panose="02020603050405020304" pitchFamily="18" charset="0"/>
              </a:rPr>
              <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Introduction</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Taxi services are highly in demand in big, medium and small cities. </a:t>
            </a:r>
          </a:p>
          <a:p>
            <a:r>
              <a:rPr lang="en-US" dirty="0" smtClean="0">
                <a:latin typeface="Times New Roman" panose="02020603050405020304" pitchFamily="18" charset="0"/>
                <a:cs typeface="Times New Roman" panose="02020603050405020304" pitchFamily="18" charset="0"/>
              </a:rPr>
              <a:t>Taxi drivers and taxi users waste much time for waiting a taxi or waiting a customer. To get service, a customer needs to wait in the street until drivers come there. </a:t>
            </a:r>
          </a:p>
          <a:p>
            <a:r>
              <a:rPr lang="en-US" dirty="0" smtClean="0">
                <a:latin typeface="Times New Roman" panose="02020603050405020304" pitchFamily="18" charset="0"/>
                <a:cs typeface="Times New Roman" panose="02020603050405020304" pitchFamily="18" charset="0"/>
              </a:rPr>
              <a:t>To reduce these wasting time, to be more productive for both drivers and customers, and to use our time wisely, we come up with the project so called “</a:t>
            </a:r>
            <a:r>
              <a:rPr lang="en-US" b="1" dirty="0" smtClean="0">
                <a:latin typeface="Times New Roman" panose="02020603050405020304" pitchFamily="18" charset="0"/>
                <a:cs typeface="Times New Roman" panose="02020603050405020304" pitchFamily="18" charset="0"/>
              </a:rPr>
              <a:t>Taxi ordering and booking system</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In the newly proposed system, customers </a:t>
            </a:r>
            <a:r>
              <a:rPr lang="en-US" dirty="0">
                <a:latin typeface="Times New Roman" panose="02020603050405020304" pitchFamily="18" charset="0"/>
                <a:cs typeface="Times New Roman" panose="02020603050405020304" pitchFamily="18" charset="0"/>
              </a:rPr>
              <a:t>can book taxi from anywhere in the </a:t>
            </a:r>
            <a:r>
              <a:rPr lang="en-US" dirty="0" smtClean="0">
                <a:latin typeface="Times New Roman" panose="02020603050405020304" pitchFamily="18" charset="0"/>
                <a:cs typeface="Times New Roman" panose="02020603050405020304" pitchFamily="18" charset="0"/>
              </a:rPr>
              <a:t>city </a:t>
            </a:r>
            <a:r>
              <a:rPr lang="en-US" dirty="0">
                <a:latin typeface="Times New Roman" panose="02020603050405020304" pitchFamily="18" charset="0"/>
                <a:cs typeface="Times New Roman" panose="02020603050405020304" pitchFamily="18" charset="0"/>
              </a:rPr>
              <a:t>at any </a:t>
            </a:r>
            <a:r>
              <a:rPr lang="en-US" dirty="0" smtClean="0">
                <a:latin typeface="Times New Roman" panose="02020603050405020304" pitchFamily="18" charset="0"/>
                <a:cs typeface="Times New Roman" panose="02020603050405020304" pitchFamily="18" charset="0"/>
              </a:rPr>
              <a:t>time and drivers can accept booking request and give quality service to the customers.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026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689" y="2020711"/>
            <a:ext cx="11088511" cy="1975556"/>
          </a:xfrm>
        </p:spPr>
        <p:txBody>
          <a:bodyPr/>
          <a:lstStyle/>
          <a:p>
            <a:pPr algn="ctr"/>
            <a:r>
              <a:rPr lang="en-US" dirty="0" smtClean="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73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l"/>
            <a:r>
              <a:rPr lang="en-US" cap="none" dirty="0" smtClean="0">
                <a:latin typeface="Times New Roman" panose="02020603050405020304" pitchFamily="18" charset="0"/>
                <a:cs typeface="Times New Roman" panose="02020603050405020304" pitchFamily="18" charset="0"/>
              </a:rPr>
              <a:t>    </a:t>
            </a:r>
            <a:r>
              <a:rPr lang="en-US" b="1" cap="none" dirty="0" smtClean="0">
                <a:latin typeface="Times New Roman" panose="02020603050405020304" pitchFamily="18" charset="0"/>
                <a:cs typeface="Times New Roman" panose="02020603050405020304" pitchFamily="18" charset="0"/>
              </a:rPr>
              <a:t>Statement of </a:t>
            </a:r>
            <a:r>
              <a:rPr lang="en-US" b="1" cap="none" dirty="0">
                <a:latin typeface="Times New Roman" panose="02020603050405020304" pitchFamily="18" charset="0"/>
                <a:cs typeface="Times New Roman" panose="02020603050405020304" pitchFamily="18" charset="0"/>
              </a:rPr>
              <a:t>t</a:t>
            </a:r>
            <a:r>
              <a:rPr lang="en-US" b="1" cap="none" dirty="0" smtClean="0">
                <a:latin typeface="Times New Roman" panose="02020603050405020304" pitchFamily="18" charset="0"/>
                <a:cs typeface="Times New Roman" panose="02020603050405020304" pitchFamily="18" charset="0"/>
              </a:rPr>
              <a:t>he </a:t>
            </a:r>
            <a:r>
              <a:rPr lang="en-US" b="1" cap="none" dirty="0">
                <a:latin typeface="Times New Roman" panose="02020603050405020304" pitchFamily="18" charset="0"/>
                <a:cs typeface="Times New Roman" panose="02020603050405020304" pitchFamily="18" charset="0"/>
              </a:rPr>
              <a:t>p</a:t>
            </a:r>
            <a:r>
              <a:rPr lang="en-US" b="1" cap="none" dirty="0" smtClean="0">
                <a:latin typeface="Times New Roman" panose="02020603050405020304" pitchFamily="18" charset="0"/>
                <a:cs typeface="Times New Roman" panose="02020603050405020304" pitchFamily="18" charset="0"/>
              </a:rPr>
              <a:t>roblem</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Taxi users loose their time.</a:t>
            </a: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ce="Times New Roman" panose="02020603050405020304" pitchFamily="18" charset="0"/>
                <a:cs typeface="Times New Roman" panose="02020603050405020304" pitchFamily="18" charset="0"/>
              </a:rPr>
              <a:t>waste </a:t>
            </a:r>
            <a:r>
              <a:rPr lang="en-US" dirty="0">
                <a:latin typeface="Times New Roman" panose="02020603050405020304" pitchFamily="18" charset="0"/>
                <a:cs typeface="Times New Roman" panose="02020603050405020304" pitchFamily="18" charset="0"/>
              </a:rPr>
              <a:t>their time and resource by staying somewhere </a:t>
            </a:r>
            <a:r>
              <a:rPr lang="en-US" dirty="0" smtClean="0">
                <a:latin typeface="Times New Roman" panose="02020603050405020304" pitchFamily="18" charset="0"/>
                <a:cs typeface="Times New Roman" panose="02020603050405020304" pitchFamily="18" charset="0"/>
              </a:rPr>
              <a:t>until customers come to get service.</a:t>
            </a:r>
          </a:p>
          <a:p>
            <a:r>
              <a:rPr lang="en-US" dirty="0" smtClean="0">
                <a:latin typeface="Times New Roman" panose="02020603050405020304" pitchFamily="18" charset="0"/>
                <a:cs typeface="Times New Roman" panose="02020603050405020304" pitchFamily="18" charset="0"/>
              </a:rPr>
              <a:t>There might be some disagreement and </a:t>
            </a:r>
            <a:r>
              <a:rPr lang="en-US" dirty="0">
                <a:latin typeface="Times New Roman" panose="02020603050405020304" pitchFamily="18" charset="0"/>
                <a:cs typeface="Times New Roman" panose="02020603050405020304" pitchFamily="18" charset="0"/>
              </a:rPr>
              <a:t>occasional disputes</a:t>
            </a:r>
            <a:r>
              <a:rPr lang="en-US" dirty="0" smtClean="0">
                <a:latin typeface="Times New Roman" panose="02020603050405020304" pitchFamily="18" charset="0"/>
                <a:cs typeface="Times New Roman" panose="02020603050405020304" pitchFamily="18" charset="0"/>
              </a:rPr>
              <a:t> among drivers and customers which comes from service payments.</a:t>
            </a:r>
          </a:p>
          <a:p>
            <a:r>
              <a:rPr lang="en-US" dirty="0" smtClean="0">
                <a:latin typeface="Times New Roman" panose="02020603050405020304" pitchFamily="18" charset="0"/>
                <a:cs typeface="Times New Roman" panose="02020603050405020304" pitchFamily="18" charset="0"/>
              </a:rPr>
              <a:t>Customers can not get good, trusted and quality service anytime at anywhere.</a:t>
            </a:r>
          </a:p>
          <a:p>
            <a:r>
              <a:rPr lang="en-US" dirty="0" smtClean="0">
                <a:latin typeface="Times New Roman" panose="02020603050405020304" pitchFamily="18" charset="0"/>
                <a:cs typeface="Times New Roman" panose="02020603050405020304" pitchFamily="18" charset="0"/>
              </a:rPr>
              <a:t>Drivers and taxi owners are not well benefited</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534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l"/>
            <a:r>
              <a:rPr lang="en-US" cap="none" dirty="0" smtClean="0">
                <a:latin typeface="Times New Roman" panose="02020603050405020304" pitchFamily="18" charset="0"/>
                <a:cs typeface="Times New Roman" panose="02020603050405020304" pitchFamily="18" charset="0"/>
              </a:rPr>
              <a:t>             </a:t>
            </a:r>
            <a:r>
              <a:rPr lang="en-US" b="1" cap="none"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General </a:t>
            </a:r>
            <a:r>
              <a:rPr lang="en-US" b="1" dirty="0" smtClean="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The aim of this </a:t>
            </a:r>
            <a:r>
              <a:rPr lang="en-US" dirty="0" smtClean="0">
                <a:latin typeface="Times New Roman" panose="02020603050405020304" pitchFamily="18" charset="0"/>
                <a:cs typeface="Times New Roman" panose="02020603050405020304" pitchFamily="18" charset="0"/>
              </a:rPr>
              <a:t>project is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and implement an online Taxi </a:t>
            </a:r>
            <a:r>
              <a:rPr lang="en-US" dirty="0" smtClean="0">
                <a:latin typeface="Times New Roman" panose="02020603050405020304" pitchFamily="18" charset="0"/>
                <a:cs typeface="Times New Roman" panose="02020603050405020304" pitchFamily="18" charset="0"/>
              </a:rPr>
              <a:t>booking </a:t>
            </a:r>
            <a:r>
              <a:rPr lang="en-US" dirty="0">
                <a:latin typeface="Times New Roman" panose="02020603050405020304" pitchFamily="18" charset="0"/>
                <a:cs typeface="Times New Roman" panose="02020603050405020304" pitchFamily="18" charset="0"/>
              </a:rPr>
              <a:t>app to order and book taxi service online by using mobile phone</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Specific objective</a:t>
            </a:r>
          </a:p>
          <a:p>
            <a:pPr lvl="0"/>
            <a:r>
              <a:rPr lang="en-US" dirty="0">
                <a:latin typeface="Times New Roman" panose="02020603050405020304" pitchFamily="18" charset="0"/>
                <a:cs typeface="Times New Roman" panose="02020603050405020304" pitchFamily="18" charset="0"/>
              </a:rPr>
              <a:t>To plan the design and development of our system</a:t>
            </a:r>
          </a:p>
          <a:p>
            <a:pPr lvl="0"/>
            <a:r>
              <a:rPr lang="en-US" dirty="0">
                <a:latin typeface="Times New Roman" panose="02020603050405020304" pitchFamily="18" charset="0"/>
                <a:cs typeface="Times New Roman" panose="02020603050405020304" pitchFamily="18" charset="0"/>
              </a:rPr>
              <a:t>To develop procedures for appropriate recording of passengers</a:t>
            </a:r>
          </a:p>
          <a:p>
            <a:pPr lvl="0"/>
            <a:r>
              <a:rPr lang="en-US" dirty="0">
                <a:latin typeface="Times New Roman" panose="02020603050405020304" pitchFamily="18" charset="0"/>
                <a:cs typeface="Times New Roman" panose="02020603050405020304" pitchFamily="18" charset="0"/>
              </a:rPr>
              <a:t>To develop interactive and user friendly interface so that the user can easily book a taxi in few minutes by doing few clicks.</a:t>
            </a:r>
          </a:p>
          <a:p>
            <a:pPr lvl="0"/>
            <a:r>
              <a:rPr lang="en-US" dirty="0">
                <a:latin typeface="Times New Roman" panose="02020603050405020304" pitchFamily="18" charset="0"/>
                <a:cs typeface="Times New Roman" panose="02020603050405020304" pitchFamily="18" charset="0"/>
              </a:rPr>
              <a:t>To Program the functional units of the system </a:t>
            </a:r>
          </a:p>
          <a:p>
            <a:pPr marL="0" indent="0">
              <a:buNone/>
            </a:pPr>
            <a:endParaRPr lang="en-US"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147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normAutofit fontScale="90000"/>
          </a:bodyPr>
          <a:lstStyle/>
          <a:p>
            <a:pPr algn="ctr"/>
            <a:r>
              <a:rPr lang="en-US" b="1" cap="none" dirty="0" smtClean="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840090"/>
            <a:ext cx="10820400" cy="4378596"/>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Requirement gathering </a:t>
            </a:r>
            <a:r>
              <a:rPr lang="en-US" b="1" dirty="0" smtClean="0">
                <a:latin typeface="Times New Roman" panose="02020603050405020304" pitchFamily="18" charset="0"/>
                <a:cs typeface="Times New Roman" panose="02020603050405020304" pitchFamily="18" charset="0"/>
              </a:rPr>
              <a:t>methods</a:t>
            </a:r>
          </a:p>
          <a:p>
            <a:pPr marL="0" indent="0">
              <a:buNone/>
            </a:pPr>
            <a:r>
              <a:rPr lang="en-US" dirty="0">
                <a:latin typeface="Times New Roman" panose="02020603050405020304" pitchFamily="18" charset="0"/>
                <a:cs typeface="Times New Roman" panose="02020603050405020304" pitchFamily="18" charset="0"/>
              </a:rPr>
              <a:t>Interviews</a:t>
            </a:r>
          </a:p>
          <a:p>
            <a:pPr marL="0" indent="0">
              <a:buNone/>
            </a:pPr>
            <a:r>
              <a:rPr lang="en-US" dirty="0" smtClean="0">
                <a:latin typeface="Times New Roman" panose="02020603050405020304" pitchFamily="18" charset="0"/>
                <a:cs typeface="Times New Roman" panose="02020603050405020304" pitchFamily="18" charset="0"/>
              </a:rPr>
              <a:t>Observation and </a:t>
            </a:r>
          </a:p>
          <a:p>
            <a:pPr marL="0" indent="0">
              <a:buNone/>
            </a:pPr>
            <a:r>
              <a:rPr lang="en-US" dirty="0" smtClean="0">
                <a:latin typeface="Times New Roman" panose="02020603050405020304" pitchFamily="18" charset="0"/>
                <a:cs typeface="Times New Roman" panose="02020603050405020304" pitchFamily="18" charset="0"/>
              </a:rPr>
              <a:t>Through involvement</a:t>
            </a:r>
          </a:p>
          <a:p>
            <a:pPr marL="0" indent="0">
              <a:buNone/>
            </a:pPr>
            <a:r>
              <a:rPr lang="en-US" b="1" dirty="0">
                <a:latin typeface="Times New Roman" panose="02020603050405020304" pitchFamily="18" charset="0"/>
                <a:cs typeface="Times New Roman" panose="02020603050405020304" pitchFamily="18" charset="0"/>
              </a:rPr>
              <a:t>Analysis and design </a:t>
            </a:r>
            <a:r>
              <a:rPr lang="en-US" b="1" dirty="0" smtClean="0">
                <a:latin typeface="Times New Roman" panose="02020603050405020304" pitchFamily="18" charset="0"/>
                <a:cs typeface="Times New Roman" panose="02020603050405020304" pitchFamily="18" charset="0"/>
              </a:rPr>
              <a:t>Methodology: </a:t>
            </a:r>
          </a:p>
          <a:p>
            <a:pPr marL="0" indent="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decide to use object oriented system analysis and design methodologies due to the following reason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Simplicity</a:t>
            </a:r>
          </a:p>
          <a:p>
            <a:r>
              <a:rPr lang="en-US" dirty="0" smtClean="0">
                <a:latin typeface="Times New Roman" panose="02020603050405020304" pitchFamily="18" charset="0"/>
                <a:cs typeface="Times New Roman" panose="02020603050405020304" pitchFamily="18" charset="0"/>
              </a:rPr>
              <a:t>Reusability</a:t>
            </a:r>
          </a:p>
          <a:p>
            <a:r>
              <a:rPr lang="en-US" dirty="0" smtClean="0">
                <a:latin typeface="Times New Roman" panose="02020603050405020304" pitchFamily="18" charset="0"/>
                <a:cs typeface="Times New Roman" panose="02020603050405020304" pitchFamily="18" charset="0"/>
              </a:rPr>
              <a:t>Increased extensibility</a:t>
            </a:r>
          </a:p>
          <a:p>
            <a:r>
              <a:rPr lang="en-US" dirty="0" smtClean="0">
                <a:latin typeface="Times New Roman" panose="02020603050405020304" pitchFamily="18" charset="0"/>
                <a:cs typeface="Times New Roman" panose="02020603050405020304" pitchFamily="18" charset="0"/>
              </a:rPr>
              <a:t>Maintainable</a:t>
            </a:r>
          </a:p>
          <a:p>
            <a:r>
              <a:rPr lang="en-US" dirty="0" smtClean="0">
                <a:latin typeface="Times New Roman" panose="02020603050405020304" pitchFamily="18" charset="0"/>
                <a:cs typeface="Times New Roman" panose="02020603050405020304" pitchFamily="18" charset="0"/>
              </a:rPr>
              <a:t>Modifiability</a:t>
            </a:r>
          </a:p>
          <a:p>
            <a:r>
              <a:rPr lang="en-US" dirty="0">
                <a:latin typeface="Times New Roman" panose="02020603050405020304" pitchFamily="18" charset="0"/>
                <a:cs typeface="Times New Roman" panose="02020603050405020304" pitchFamily="18" charset="0"/>
              </a:rPr>
              <a:t>Increased Quality</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203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l"/>
            <a:r>
              <a:rPr lang="en-US" b="1" cap="none" dirty="0" smtClean="0"/>
              <a:t>             </a:t>
            </a:r>
            <a:r>
              <a:rPr lang="en-US" b="1" cap="none" dirty="0" smtClean="0">
                <a:latin typeface="Times New Roman" panose="02020603050405020304" pitchFamily="18" charset="0"/>
                <a:cs typeface="Times New Roman" panose="02020603050405020304" pitchFamily="18" charset="0"/>
              </a:rPr>
              <a:t>Implementation Methodology</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Hardware tools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Personal computer to run the application in administrator side.</a:t>
            </a:r>
          </a:p>
          <a:p>
            <a:pPr lvl="0"/>
            <a:r>
              <a:rPr lang="en-US" dirty="0">
                <a:latin typeface="Times New Roman" panose="02020603050405020304" pitchFamily="18" charset="0"/>
                <a:cs typeface="Times New Roman" panose="02020603050405020304" pitchFamily="18" charset="0"/>
              </a:rPr>
              <a:t>Any android device with compatible version</a:t>
            </a:r>
          </a:p>
          <a:p>
            <a:pPr lvl="0"/>
            <a:r>
              <a:rPr lang="en-US" dirty="0">
                <a:latin typeface="Times New Roman" panose="02020603050405020304" pitchFamily="18" charset="0"/>
                <a:cs typeface="Times New Roman" panose="02020603050405020304" pitchFamily="18" charset="0"/>
              </a:rPr>
              <a:t>And network devices</a:t>
            </a:r>
          </a:p>
          <a:p>
            <a:r>
              <a:rPr lang="en-US" b="1" dirty="0">
                <a:latin typeface="Times New Roman" panose="02020603050405020304" pitchFamily="18" charset="0"/>
                <a:cs typeface="Times New Roman" panose="02020603050405020304" pitchFamily="18" charset="0"/>
              </a:rPr>
              <a:t>Software tools </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Visual paradigm: - to Draw User Interface Design</a:t>
            </a:r>
          </a:p>
          <a:p>
            <a:pPr lvl="0"/>
            <a:r>
              <a:rPr lang="en-US" dirty="0">
                <a:latin typeface="Times New Roman" panose="02020603050405020304" pitchFamily="18" charset="0"/>
                <a:cs typeface="Times New Roman" panose="02020603050405020304" pitchFamily="18" charset="0"/>
              </a:rPr>
              <a:t>Microsoft PowerPoint:-for presentation.</a:t>
            </a:r>
          </a:p>
          <a:p>
            <a:pPr lvl="0"/>
            <a:r>
              <a:rPr lang="en-US" dirty="0">
                <a:latin typeface="Times New Roman" panose="02020603050405020304" pitchFamily="18" charset="0"/>
                <a:cs typeface="Times New Roman" panose="02020603050405020304" pitchFamily="18" charset="0"/>
              </a:rPr>
              <a:t>Microsoft word:  -to write our system documentation.</a:t>
            </a:r>
          </a:p>
          <a:p>
            <a:pPr lvl="0"/>
            <a:r>
              <a:rPr lang="en-US" dirty="0">
                <a:latin typeface="Times New Roman" panose="02020603050405020304" pitchFamily="18" charset="0"/>
                <a:cs typeface="Times New Roman" panose="02020603050405020304" pitchFamily="18" charset="0"/>
              </a:rPr>
              <a:t>Android studio to write a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909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cap="none" dirty="0" smtClean="0">
                <a:latin typeface="Times New Roman" panose="02020603050405020304" pitchFamily="18" charset="0"/>
                <a:cs typeface="Times New Roman" panose="02020603050405020304" pitchFamily="18" charset="0"/>
              </a:rPr>
              <a:t>Feasibility Studies</a:t>
            </a:r>
            <a:endParaRPr lang="en-US" b="1"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919112"/>
            <a:ext cx="10820400" cy="4299574"/>
          </a:xfrm>
        </p:spPr>
        <p:txBody>
          <a:bodyPr/>
          <a:lstStyle/>
          <a:p>
            <a:r>
              <a:rPr lang="en-US" dirty="0">
                <a:latin typeface="Times New Roman" panose="02020603050405020304" pitchFamily="18" charset="0"/>
                <a:cs typeface="Times New Roman" panose="02020603050405020304" pitchFamily="18" charset="0"/>
              </a:rPr>
              <a:t>Economic </a:t>
            </a:r>
            <a:r>
              <a:rPr lang="en-US" dirty="0" smtClean="0">
                <a:latin typeface="Times New Roman" panose="02020603050405020304" pitchFamily="18" charset="0"/>
                <a:cs typeface="Times New Roman" panose="02020603050405020304" pitchFamily="18" charset="0"/>
              </a:rPr>
              <a:t>feasibility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Technical feasibility</a:t>
            </a:r>
          </a:p>
          <a:p>
            <a:r>
              <a:rPr lang="en-US" dirty="0">
                <a:latin typeface="Times New Roman" panose="02020603050405020304" pitchFamily="18" charset="0"/>
                <a:cs typeface="Times New Roman" panose="02020603050405020304" pitchFamily="18" charset="0"/>
              </a:rPr>
              <a:t>Time feasibility</a:t>
            </a:r>
          </a:p>
          <a:p>
            <a:r>
              <a:rPr lang="en-US" dirty="0" smtClean="0">
                <a:latin typeface="Times New Roman" panose="02020603050405020304" pitchFamily="18" charset="0"/>
                <a:cs typeface="Times New Roman" panose="02020603050405020304" pitchFamily="18" charset="0"/>
              </a:rPr>
              <a:t>Operation feasibility</a:t>
            </a:r>
          </a:p>
          <a:p>
            <a:endParaRPr lang="en-US" dirty="0"/>
          </a:p>
        </p:txBody>
      </p:sp>
    </p:spTree>
    <p:extLst>
      <p:ext uri="{BB962C8B-B14F-4D97-AF65-F5344CB8AC3E}">
        <p14:creationId xmlns:p14="http://schemas.microsoft.com/office/powerpoint/2010/main" val="1511834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cap="none" dirty="0" smtClean="0">
                <a:latin typeface="Times New Roman" panose="02020603050405020304" pitchFamily="18" charset="0"/>
                <a:cs typeface="Times New Roman" panose="02020603050405020304" pitchFamily="18" charset="0"/>
              </a:rPr>
              <a:t>        Significant of </a:t>
            </a:r>
            <a:r>
              <a:rPr lang="en-US" b="1" cap="none" dirty="0">
                <a:latin typeface="Times New Roman" panose="02020603050405020304" pitchFamily="18" charset="0"/>
                <a:cs typeface="Times New Roman" panose="02020603050405020304" pitchFamily="18" charset="0"/>
              </a:rPr>
              <a:t>t</a:t>
            </a:r>
            <a:r>
              <a:rPr lang="en-US" b="1" cap="none" dirty="0" smtClean="0">
                <a:latin typeface="Times New Roman" panose="02020603050405020304" pitchFamily="18" charset="0"/>
                <a:cs typeface="Times New Roman" panose="02020603050405020304" pitchFamily="18" charset="0"/>
              </a:rPr>
              <a:t>he </a:t>
            </a:r>
            <a:r>
              <a:rPr lang="en-US" b="1" cap="none" dirty="0">
                <a:latin typeface="Times New Roman" panose="02020603050405020304" pitchFamily="18" charset="0"/>
                <a:cs typeface="Times New Roman" panose="02020603050405020304" pitchFamily="18" charset="0"/>
              </a:rPr>
              <a:t>p</a:t>
            </a:r>
            <a:r>
              <a:rPr lang="en-US" b="1" cap="none" dirty="0" smtClean="0">
                <a:latin typeface="Times New Roman" panose="02020603050405020304" pitchFamily="18" charset="0"/>
                <a:cs typeface="Times New Roman" panose="02020603050405020304" pitchFamily="18" charset="0"/>
              </a:rPr>
              <a:t>roject</a:t>
            </a:r>
            <a:endParaRPr lang="en-US"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840090"/>
            <a:ext cx="10820400" cy="4378596"/>
          </a:xfrm>
        </p:spPr>
        <p:txBody>
          <a:bodyPr>
            <a:normAutofit/>
          </a:bodyPr>
          <a:lstStyle/>
          <a:p>
            <a:r>
              <a:rPr lang="en-US" dirty="0">
                <a:latin typeface="Times New Roman" panose="02020603050405020304" pitchFamily="18" charset="0"/>
                <a:cs typeface="Times New Roman" panose="02020603050405020304" pitchFamily="18" charset="0"/>
              </a:rPr>
              <a:t>The significance of the study is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create android based taxi booking system that will </a:t>
            </a:r>
            <a:r>
              <a:rPr lang="en-US" dirty="0" smtClean="0">
                <a:latin typeface="Times New Roman" panose="02020603050405020304" pitchFamily="18" charset="0"/>
                <a:cs typeface="Times New Roman" panose="02020603050405020304" pitchFamily="18" charset="0"/>
              </a:rPr>
              <a:t>provide quality </a:t>
            </a:r>
            <a:r>
              <a:rPr lang="en-US" dirty="0">
                <a:latin typeface="Times New Roman" panose="02020603050405020304" pitchFamily="18" charset="0"/>
                <a:cs typeface="Times New Roman" panose="02020603050405020304" pitchFamily="18" charset="0"/>
              </a:rPr>
              <a:t>services to </a:t>
            </a:r>
            <a:r>
              <a:rPr lang="en-US" dirty="0" smtClean="0">
                <a:latin typeface="Times New Roman" panose="02020603050405020304" pitchFamily="18" charset="0"/>
                <a:cs typeface="Times New Roman" panose="02020603050405020304" pitchFamily="18" charset="0"/>
              </a:rPr>
              <a:t>customers.</a:t>
            </a:r>
          </a:p>
          <a:p>
            <a:pPr marL="0" indent="0">
              <a:buNone/>
            </a:pP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t </a:t>
            </a:r>
            <a:r>
              <a:rPr lang="en-US" b="1" dirty="0">
                <a:latin typeface="Times New Roman" panose="02020603050405020304" pitchFamily="18" charset="0"/>
                <a:cs typeface="Times New Roman" panose="02020603050405020304" pitchFamily="18" charset="0"/>
              </a:rPr>
              <a:t>has benefits </a:t>
            </a:r>
            <a:r>
              <a:rPr lang="en-US" b="1" dirty="0" smtClean="0">
                <a:latin typeface="Times New Roman" panose="02020603050405020304" pitchFamily="18" charset="0"/>
                <a:cs typeface="Times New Roman" panose="02020603050405020304" pitchFamily="18" charset="0"/>
              </a:rPr>
              <a:t>for</a:t>
            </a:r>
          </a:p>
          <a:p>
            <a:pPr lvl="0"/>
            <a:r>
              <a:rPr lang="en-US" dirty="0">
                <a:latin typeface="Times New Roman" panose="02020603050405020304" pitchFamily="18" charset="0"/>
                <a:cs typeface="Times New Roman" panose="02020603050405020304" pitchFamily="18" charset="0"/>
              </a:rPr>
              <a:t>Drivers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Customers</a:t>
            </a:r>
          </a:p>
          <a:p>
            <a:pPr lvl="0"/>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taxi service </a:t>
            </a:r>
            <a:r>
              <a:rPr lang="en-US" dirty="0" smtClean="0">
                <a:latin typeface="Times New Roman" panose="02020603050405020304" pitchFamily="18" charset="0"/>
                <a:cs typeface="Times New Roman" panose="02020603050405020304" pitchFamily="18" charset="0"/>
              </a:rPr>
              <a:t>center</a:t>
            </a:r>
            <a:endParaRPr lang="en-US"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Government</a:t>
            </a: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962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751</TotalTime>
  <Words>1118</Words>
  <Application>Microsoft Office PowerPoint</Application>
  <PresentationFormat>Widescreen</PresentationFormat>
  <Paragraphs>186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Bahir-Dar University Bahir-Dar Institute of Technology Faculty of computing Department of computer Science Requirement design document (RDD)       Title: Android Based Taxi Booking And Ordering System by Abraham Tilahun Bahriw Amare Abdurohman Abtew Nebil Nuredin  Advisor:  Mrs. Mieraf K. and Rahel M.                                             June, 2013 E.C </vt:lpstr>
      <vt:lpstr>Outlines</vt:lpstr>
      <vt:lpstr>Chapter-one Introduction</vt:lpstr>
      <vt:lpstr>    Statement of the problem</vt:lpstr>
      <vt:lpstr>             Objective</vt:lpstr>
      <vt:lpstr>Methodology </vt:lpstr>
      <vt:lpstr>             Implementation Methodology</vt:lpstr>
      <vt:lpstr>Feasibility Studies</vt:lpstr>
      <vt:lpstr>        Significant of the project</vt:lpstr>
      <vt:lpstr>Limitations of the project</vt:lpstr>
      <vt:lpstr>Scope of the project</vt:lpstr>
      <vt:lpstr>system features</vt:lpstr>
      <vt:lpstr>Requirement  analysis</vt:lpstr>
      <vt:lpstr>Non-functional requirements</vt:lpstr>
      <vt:lpstr>Users of the system</vt:lpstr>
      <vt:lpstr>System use case</vt:lpstr>
      <vt:lpstr>User interface prototype</vt:lpstr>
      <vt:lpstr>Activity diagram for taxi registration</vt:lpstr>
      <vt:lpstr>Sequence diagram</vt:lpstr>
      <vt:lpstr>Conceptual class model-Analysis level of class diagram </vt:lpstr>
      <vt:lpstr>State chart diagram </vt:lpstr>
      <vt:lpstr>  System design</vt:lpstr>
      <vt:lpstr>Proposed software architecture </vt:lpstr>
      <vt:lpstr>PowerPoint Presentation</vt:lpstr>
      <vt:lpstr>Deployment diagram</vt:lpstr>
      <vt:lpstr> </vt:lpstr>
      <vt:lpstr>User interface design</vt:lpstr>
      <vt:lpstr>User interface cont’d</vt:lpstr>
      <vt:lpstr>Access control and security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Bahir-Dar University Bahir-Dar Institute Of Technology Faculty Of Computing Department Of Computer Science Requirement Design Document (RDD) For  Industrial Project On Android Based Taxi Booking And Ordering System Submitted To The Faculty Of Computing In Partial Fulfillment Of The Requirements For The Degree Of Bachelor Of Science In Computer Science by</dc:title>
  <dc:creator>Windows User</dc:creator>
  <cp:lastModifiedBy>Windows User</cp:lastModifiedBy>
  <cp:revision>170</cp:revision>
  <dcterms:created xsi:type="dcterms:W3CDTF">2021-07-03T15:06:09Z</dcterms:created>
  <dcterms:modified xsi:type="dcterms:W3CDTF">2021-07-06T02:31:13Z</dcterms:modified>
</cp:coreProperties>
</file>