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4"/>
  </p:notesMasterIdLst>
  <p:sldIdLst>
    <p:sldId id="301" r:id="rId2"/>
    <p:sldId id="300" r:id="rId3"/>
    <p:sldId id="256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BDAC-057C-422B-B0D6-5696C0887A20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089D-8DE6-4B20-8157-01144218F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870-150C-44CD-A808-2FFFED758BC5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3879-D308-4828-8D82-CB9CE2A2B9F4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0743-A34C-492F-AA96-0B3E2F05C5D0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DFC-3A39-48BE-A46C-FEA132E32061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0BA9-35D1-4C85-A927-847AF94AD48B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E0F-FD77-492E-843E-A16F06E98426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81CA-3173-41C5-BDFC-FA8028797466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0B48-31A5-4DA5-BA90-B556AC14614B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849F-A107-4DDA-A269-F4447D9C0844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420-9CF5-45D1-9CEA-72F6D1BEE315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F8F0-60F2-4A66-A26F-1B7FCA890FD9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3FAE5D-9904-43C2-9730-E4EF6412AF60}" type="datetime1">
              <a:rPr lang="en-US" smtClean="0"/>
              <a:pPr/>
              <a:t>6/1/2014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0D50E6-EB8F-496F-937D-7B7DBA2337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ipe dir="r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457200"/>
            <a:ext cx="56469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Ambo University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85343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Institute of Technology</a:t>
            </a:r>
            <a:endParaRPr lang="en-US" sz="3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7162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Department of Computer Science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2" name="Picture 11" descr="Untitled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97401">
            <a:off x="1508750" y="2648195"/>
            <a:ext cx="1922419" cy="1938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Untitled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2895600"/>
            <a:ext cx="2528047" cy="1714500"/>
          </a:xfrm>
          <a:prstGeom prst="rect">
            <a:avLst/>
          </a:prstGeom>
        </p:spPr>
      </p:pic>
      <p:pic>
        <p:nvPicPr>
          <p:cNvPr id="14" name="Picture 13" descr="https://encrypted-tbn3.gstatic.com/images?q=tbn:ANd9GcSP7B8sgFSWFQyI5KubeCw96I8oIJjBze3F0H_wcnIEF8wOwks4HmfhF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0"/>
            <a:ext cx="1152128" cy="100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ight Arrow 15"/>
          <p:cNvSpPr/>
          <p:nvPr/>
        </p:nvSpPr>
        <p:spPr>
          <a:xfrm>
            <a:off x="3276600" y="3886200"/>
            <a:ext cx="1752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bg1"/>
                </a:solidFill>
              </a:rPr>
              <a:t>OES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486400"/>
            <a:ext cx="44958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Online Examination for </a:t>
            </a:r>
          </a:p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Ambo university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9144000" cy="571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Architecture of the system is client server.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85926"/>
            <a:ext cx="8858312" cy="50720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</a:rPr>
              <a:t>Clients are responsible for:-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Receiving inputs from user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Checking range of performance</a:t>
            </a:r>
          </a:p>
          <a:p>
            <a:pPr lvl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   Server responsible for:-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Transaction performance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Guaranteeing the integrity of data.</a:t>
            </a:r>
          </a:p>
          <a:p>
            <a:pPr lvl="1">
              <a:buFont typeface="Wingdings" pitchFamily="2" charset="2"/>
              <a:buChar char="ü"/>
            </a:pPr>
            <a:r>
              <a:rPr lang="en-US" sz="3200" dirty="0" smtClean="0"/>
              <a:t>Putting backup of database</a:t>
            </a:r>
          </a:p>
          <a:p>
            <a:endParaRPr 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8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Persistence </a:t>
            </a:r>
            <a:r>
              <a:rPr lang="en-US" sz="6000" b="1" dirty="0" smtClean="0">
                <a:solidFill>
                  <a:srgbClr val="C00000"/>
                </a:solidFill>
              </a:rPr>
              <a:t>Modeling</a:t>
            </a:r>
            <a:r>
              <a:rPr lang="en-US" sz="6000" dirty="0" smtClean="0">
                <a:solidFill>
                  <a:srgbClr val="C00000"/>
                </a:solidFill>
              </a:rPr>
              <a:t/>
            </a:r>
            <a:br>
              <a:rPr lang="en-US" sz="6000" dirty="0" smtClean="0">
                <a:solidFill>
                  <a:srgbClr val="C00000"/>
                </a:solidFill>
              </a:rPr>
            </a:br>
            <a:r>
              <a:rPr lang="en-US" sz="6000" dirty="0" smtClean="0">
                <a:solidFill>
                  <a:srgbClr val="C00000"/>
                </a:solidFill>
              </a:rPr>
              <a:t/>
            </a:r>
            <a:br>
              <a:rPr lang="en-US" sz="6000" dirty="0" smtClean="0">
                <a:solidFill>
                  <a:srgbClr val="C00000"/>
                </a:solidFill>
              </a:rPr>
            </a:b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2357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It describes the </a:t>
            </a:r>
            <a:r>
              <a:rPr lang="en-US" sz="2800" b="1" dirty="0" smtClean="0">
                <a:solidFill>
                  <a:srgbClr val="C00000"/>
                </a:solidFill>
              </a:rPr>
              <a:t>persistent </a:t>
            </a:r>
            <a:r>
              <a:rPr lang="en-US" sz="2800" dirty="0" smtClean="0"/>
              <a:t>data aspect of </a:t>
            </a:r>
            <a:r>
              <a:rPr lang="en-US" sz="2800" b="1" dirty="0" smtClean="0">
                <a:solidFill>
                  <a:srgbClr val="C00000"/>
                </a:solidFill>
              </a:rPr>
              <a:t>software system.  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sisten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115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286676" cy="1285884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5400" b="1" dirty="0" smtClean="0">
                <a:solidFill>
                  <a:srgbClr val="0000FF"/>
                </a:solidFill>
              </a:rPr>
              <a:t>State </a:t>
            </a:r>
            <a:r>
              <a:rPr lang="en-US" sz="5400" b="1" dirty="0">
                <a:solidFill>
                  <a:srgbClr val="0000FF"/>
                </a:solidFill>
              </a:rPr>
              <a:t>chart</a:t>
            </a:r>
            <a:r>
              <a:rPr lang="en-US" sz="5400" dirty="0">
                <a:solidFill>
                  <a:srgbClr val="0000FF"/>
                </a:solidFill>
              </a:rPr>
              <a:t/>
            </a:r>
            <a:br>
              <a:rPr lang="en-US" sz="5400" dirty="0">
                <a:solidFill>
                  <a:srgbClr val="0000FF"/>
                </a:solidFill>
              </a:rPr>
            </a:b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14287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Is used to </a:t>
            </a:r>
            <a:r>
              <a:rPr lang="en-US" b="1" dirty="0" smtClean="0">
                <a:solidFill>
                  <a:srgbClr val="C00000"/>
                </a:solidFill>
              </a:rPr>
              <a:t>describe the behavior </a:t>
            </a:r>
            <a:r>
              <a:rPr lang="en-US" dirty="0" smtClean="0"/>
              <a:t>of an individual </a:t>
            </a:r>
            <a:r>
              <a:rPr lang="en-US" dirty="0" smtClean="0"/>
              <a:t>object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Transition is used as a progression from one state to another.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0" y="1785926"/>
          <a:ext cx="9144000" cy="4929222"/>
        </p:xfrm>
        <a:graphic>
          <a:graphicData uri="http://schemas.openxmlformats.org/presentationml/2006/ole">
            <p:oleObj spid="_x0000_s40962" r:id="rId3" imgW="4995672" imgH="6683058" progId="Visio.Drawing.11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7290" y="5786454"/>
            <a:ext cx="52949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user login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0" y="642918"/>
          <a:ext cx="9001156" cy="6643734"/>
        </p:xfrm>
        <a:graphic>
          <a:graphicData uri="http://schemas.openxmlformats.org/presentationml/2006/ole">
            <p:oleObj spid="_x0000_s36865" r:id="rId3" imgW="4995796" imgH="6683016" progId="Visio.Drawing.11">
              <p:embed/>
            </p:oleObj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71472" y="0"/>
            <a:ext cx="76170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user management on admin page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0" y="571480"/>
          <a:ext cx="9144000" cy="6286520"/>
        </p:xfrm>
        <a:graphic>
          <a:graphicData uri="http://schemas.openxmlformats.org/presentationml/2006/ole">
            <p:oleObj spid="_x0000_s37889" r:id="rId3" imgW="4995796" imgH="6683016" progId="Visio.Drawing.11">
              <p:embed/>
            </p:oleObj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82309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exam management on instructor page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42844" y="857232"/>
          <a:ext cx="9144000" cy="5786478"/>
        </p:xfrm>
        <a:graphic>
          <a:graphicData uri="http://schemas.openxmlformats.org/presentationml/2006/ole">
            <p:oleObj spid="_x0000_s38913" r:id="rId3" imgW="4995796" imgH="6683016" progId="Visio.Drawing.11">
              <p:embed/>
            </p:oleObj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-75190" y="0"/>
            <a:ext cx="9219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exam management on Exam Committee page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0" y="642918"/>
          <a:ext cx="9644098" cy="6215082"/>
        </p:xfrm>
        <a:graphic>
          <a:graphicData uri="http://schemas.openxmlformats.org/presentationml/2006/ole">
            <p:oleObj spid="_x0000_s39937" r:id="rId3" imgW="4995796" imgH="6683016" progId="Visio.Drawing.11">
              <p:embed/>
            </p:oleObj>
          </a:graphicData>
        </a:graphic>
      </p:graphicFrame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42910" y="0"/>
            <a:ext cx="7192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exam page for student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0" y="642918"/>
          <a:ext cx="9144000" cy="6215082"/>
        </p:xfrm>
        <a:graphic>
          <a:graphicData uri="http://schemas.openxmlformats.org/presentationml/2006/ole">
            <p:oleObj spid="_x0000_s44033" r:id="rId3" imgW="4995796" imgH="6683016" progId="Visio.Drawing.11">
              <p:embed/>
            </p:oleObj>
          </a:graphicData>
        </a:graphic>
      </p:graphicFrame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85720" y="0"/>
            <a:ext cx="82013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chart Diagram of result page for student and instructor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928694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solidFill>
                  <a:srgbClr val="0000FF"/>
                </a:solidFill>
              </a:rPr>
              <a:t>User </a:t>
            </a:r>
            <a:r>
              <a:rPr lang="en-US" sz="3200" b="1" dirty="0">
                <a:solidFill>
                  <a:srgbClr val="0000FF"/>
                </a:solidFill>
              </a:rPr>
              <a:t>interfaces</a:t>
            </a:r>
            <a:r>
              <a:rPr lang="en-US" sz="3200" dirty="0">
                <a:solidFill>
                  <a:srgbClr val="0000FF"/>
                </a:solidFill>
              </a:rPr>
              <a:t/>
            </a:r>
            <a:br>
              <a:rPr lang="en-US" sz="3200" dirty="0">
                <a:solidFill>
                  <a:srgbClr val="0000FF"/>
                </a:solidFill>
              </a:rPr>
            </a:b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User interface </a:t>
            </a:r>
            <a:r>
              <a:rPr lang="en-US" sz="2800" b="1" dirty="0" smtClean="0">
                <a:solidFill>
                  <a:srgbClr val="C00000"/>
                </a:solidFill>
              </a:rPr>
              <a:t>design </a:t>
            </a:r>
            <a:r>
              <a:rPr lang="en-US" sz="2800" dirty="0" smtClean="0"/>
              <a:t>is the specification of the interaction between the system users and a system.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Navigation mechanism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is part of user interface that takes the user form one part of the system to the other user system.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Input design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is about designing a form and its controls for GUI system.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Output design </a:t>
            </a:r>
            <a:r>
              <a:rPr lang="en-US" sz="2400" dirty="0" smtClean="0"/>
              <a:t>is about designing reports like detailed, </a:t>
            </a:r>
            <a:r>
              <a:rPr lang="en-US" sz="2400" dirty="0" err="1" smtClean="0"/>
              <a:t>summarized,and</a:t>
            </a:r>
            <a:r>
              <a:rPr lang="en-US" sz="2400" dirty="0" smtClean="0"/>
              <a:t> etc. </a:t>
            </a:r>
          </a:p>
          <a:p>
            <a:endParaRPr lang="en-US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8647" y="3244334"/>
            <a:ext cx="154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Chapter </a:t>
            </a:r>
            <a:r>
              <a:rPr lang="en-US" b="1" dirty="0" smtClean="0"/>
              <a:t>Five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0100" y="1142984"/>
            <a:ext cx="68210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7030A0"/>
                </a:solidFill>
              </a:rPr>
              <a:t>CHAPTER FIVE</a:t>
            </a:r>
            <a:endParaRPr lang="en-US" sz="72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3105835"/>
            <a:ext cx="7643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System Design Using Object-Oriented Paradigm </a:t>
            </a:r>
            <a:endParaRPr 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70"/>
            <a:ext cx="878687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000100" y="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Home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Page of the System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08"/>
            <a:ext cx="885831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85720" y="0"/>
            <a:ext cx="56861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Page for admin of the System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3999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571472" y="0"/>
            <a:ext cx="64203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Faculty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Management Page of the System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70"/>
            <a:ext cx="91440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428596" y="214290"/>
            <a:ext cx="56044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Schedule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adding page of the system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714348" y="285728"/>
            <a:ext cx="58256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adding page of the system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4356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Chapter Six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857496"/>
            <a:ext cx="864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System Implementation and Testing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660" y="428604"/>
            <a:ext cx="8229600" cy="642918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 smtClean="0">
                <a:solidFill>
                  <a:srgbClr val="0000FF"/>
                </a:solidFill>
              </a:rPr>
              <a:t>System </a:t>
            </a:r>
            <a:r>
              <a:rPr lang="en-US" sz="3600" b="1" dirty="0">
                <a:solidFill>
                  <a:srgbClr val="0000FF"/>
                </a:solidFill>
              </a:rPr>
              <a:t>Conversion</a:t>
            </a:r>
            <a:br>
              <a:rPr lang="en-US" sz="3600" b="1" dirty="0">
                <a:solidFill>
                  <a:srgbClr val="0000FF"/>
                </a:solidFill>
              </a:rPr>
            </a:b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000108"/>
            <a:ext cx="3857652" cy="15716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Parallel </a:t>
            </a:r>
            <a:r>
              <a:rPr lang="en-US" b="1" dirty="0" smtClean="0">
                <a:solidFill>
                  <a:srgbClr val="FF0000"/>
                </a:solidFill>
              </a:rPr>
              <a:t>Conversion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Channel Conversion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Straight Conversion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5984" y="2786058"/>
            <a:ext cx="4071934" cy="19288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testing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testing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testing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4282" y="3143248"/>
            <a:ext cx="8229600" cy="57148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Testing Techniques Methodologies 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/>
            </a:r>
            <a:b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428604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solidFill>
                  <a:srgbClr val="0000FF"/>
                </a:solidFill>
              </a:rPr>
              <a:t>Testing </a:t>
            </a:r>
            <a:r>
              <a:rPr lang="en-US" sz="3200" b="1" dirty="0">
                <a:solidFill>
                  <a:srgbClr val="0000FF"/>
                </a:solidFill>
              </a:rPr>
              <a:t>User Interface</a:t>
            </a:r>
            <a:r>
              <a:rPr lang="en-US" sz="1200" dirty="0">
                <a:solidFill>
                  <a:srgbClr val="0000FF"/>
                </a:solidFill>
              </a:rPr>
              <a:t/>
            </a:r>
            <a:br>
              <a:rPr lang="en-US" sz="1200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50095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9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71472" y="785794"/>
            <a:ext cx="7772400" cy="13572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 smtClean="0">
                <a:solidFill>
                  <a:srgbClr val="C00000"/>
                </a:solidFill>
              </a:rPr>
              <a:t>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192880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Overview of Phase 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0232" y="2428868"/>
            <a:ext cx="52149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Design modeling Class </a:t>
            </a:r>
            <a:r>
              <a:rPr lang="en-US" sz="2400" b="1" dirty="0" smtClean="0">
                <a:solidFill>
                  <a:srgbClr val="7030A0"/>
                </a:solidFill>
              </a:rPr>
              <a:t>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Class 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Deployment </a:t>
            </a:r>
            <a:r>
              <a:rPr lang="en-US" sz="2400" b="1" dirty="0" smtClean="0">
                <a:solidFill>
                  <a:srgbClr val="7030A0"/>
                </a:solidFill>
              </a:rPr>
              <a:t>Diagram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Persistence </a:t>
            </a:r>
            <a:r>
              <a:rPr lang="en-US" sz="2400" b="1" dirty="0" smtClean="0">
                <a:solidFill>
                  <a:srgbClr val="7030A0"/>
                </a:solidFill>
              </a:rPr>
              <a:t>Modeling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State </a:t>
            </a:r>
            <a:r>
              <a:rPr lang="en-US" sz="2400" b="1" dirty="0" smtClean="0">
                <a:solidFill>
                  <a:srgbClr val="7030A0"/>
                </a:solidFill>
              </a:rPr>
              <a:t>chart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</a:rPr>
              <a:t>User </a:t>
            </a:r>
            <a:r>
              <a:rPr lang="en-US" sz="2400" b="1" dirty="0" smtClean="0">
                <a:solidFill>
                  <a:srgbClr val="7030A0"/>
                </a:solidFill>
              </a:rPr>
              <a:t>interfaces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smtClean="0">
                <a:solidFill>
                  <a:srgbClr val="7030A0"/>
                </a:solidFill>
              </a:rPr>
              <a:t>Testing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7628"/>
            <a:ext cx="9144000" cy="100013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Admin page to add user to the system (missing Values) testing: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71543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858280" cy="64294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7030A0"/>
                </a:solidFill>
              </a:rPr>
              <a:t>Admin page to add user to the system (correct value) testing: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32861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500570"/>
            <a:ext cx="321471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643182"/>
            <a:ext cx="314327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44432">
            <a:off x="818451" y="2146005"/>
            <a:ext cx="8229600" cy="1569660"/>
          </a:xfrm>
        </p:spPr>
        <p:txBody>
          <a:bodyPr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THANK YOU!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14422"/>
          </a:xfrm>
        </p:spPr>
        <p:txBody>
          <a:bodyPr/>
          <a:lstStyle/>
          <a:p>
            <a:r>
              <a:rPr lang="en-US" b="1" dirty="0"/>
              <a:t> Review of phase one 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2928958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b="1" dirty="0" smtClean="0"/>
          </a:p>
          <a:p>
            <a:pPr lvl="0"/>
            <a:r>
              <a:rPr lang="en-US" sz="2800" b="1" dirty="0" smtClean="0">
                <a:solidFill>
                  <a:srgbClr val="C00000"/>
                </a:solidFill>
              </a:rPr>
              <a:t>Chapter </a:t>
            </a:r>
            <a:r>
              <a:rPr lang="en-US" sz="2800" b="1" dirty="0">
                <a:solidFill>
                  <a:srgbClr val="C00000"/>
                </a:solidFill>
              </a:rPr>
              <a:t>one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dirty="0"/>
              <a:t>Introduction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</a:rPr>
              <a:t>Chapter two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dirty="0"/>
              <a:t>current system.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</a:rPr>
              <a:t>Chapter three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dirty="0"/>
              <a:t>proposed system.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</a:rPr>
              <a:t>Chapter four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dirty="0"/>
              <a:t>system modeling using OO (object oriented) paradigm.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29000"/>
            <a:ext cx="8229600" cy="12144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Review of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</a:t>
            </a: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Two(II)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4786322"/>
            <a:ext cx="550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Chapter 5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/>
              <a:t>Object-oriented design.</a:t>
            </a:r>
          </a:p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Chapter 6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/>
              <a:t>System implementation.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Class </a:t>
            </a:r>
            <a:r>
              <a:rPr lang="en-US" sz="4400" b="1" dirty="0">
                <a:solidFill>
                  <a:srgbClr val="7030A0"/>
                </a:solidFill>
              </a:rPr>
              <a:t>modeling</a:t>
            </a:r>
            <a:r>
              <a:rPr lang="en-US" sz="1200" dirty="0">
                <a:solidFill>
                  <a:srgbClr val="7030A0"/>
                </a:solidFill>
              </a:rPr>
              <a:t/>
            </a:r>
            <a:br>
              <a:rPr lang="en-US" sz="1200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6972320" cy="448311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Is design level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introduces changes to analysis class model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focuses on the </a:t>
            </a:r>
            <a:r>
              <a:rPr lang="en-US" b="1" dirty="0" smtClean="0">
                <a:solidFill>
                  <a:srgbClr val="FF0000"/>
                </a:solidFill>
              </a:rPr>
              <a:t>solution domain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7030A0"/>
                </a:solidFill>
              </a:rPr>
              <a:t>Design </a:t>
            </a:r>
            <a:r>
              <a:rPr lang="en-US" sz="4000" b="1" dirty="0">
                <a:solidFill>
                  <a:srgbClr val="7030A0"/>
                </a:solidFill>
              </a:rPr>
              <a:t>modeling Class Diagram</a:t>
            </a:r>
            <a:r>
              <a:rPr lang="en-US" sz="4000" dirty="0">
                <a:solidFill>
                  <a:srgbClr val="7030A0"/>
                </a:solidFill>
              </a:rPr>
              <a:t/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450059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Three</a:t>
            </a:r>
            <a:r>
              <a:rPr lang="en-US" sz="3200" dirty="0" smtClean="0"/>
              <a:t> contents of Class: 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The name of the class.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The attributes of the class.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The operation of the class.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5400" dirty="0" smtClean="0"/>
              <a:t>   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35716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CLASS DIAGRAM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3"/>
            <a:ext cx="9144000" cy="635795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-1" y="214290"/>
          <a:ext cx="9727567" cy="6643710"/>
        </p:xfrm>
        <a:graphic>
          <a:graphicData uri="http://schemas.openxmlformats.org/presentationml/2006/ole">
            <p:oleObj spid="_x0000_s2049" r:id="rId3" imgW="13789929" imgH="11917837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92882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0000FF"/>
                </a:solidFill>
              </a:rPr>
              <a:t>Deployment </a:t>
            </a:r>
            <a:r>
              <a:rPr lang="en-US" sz="4000" b="1" dirty="0">
                <a:solidFill>
                  <a:srgbClr val="0000FF"/>
                </a:solidFill>
              </a:rPr>
              <a:t>Diagram</a:t>
            </a:r>
            <a:r>
              <a:rPr lang="en-US" sz="4000" dirty="0">
                <a:solidFill>
                  <a:srgbClr val="0000FF"/>
                </a:solidFill>
              </a:rPr>
              <a:t/>
            </a:r>
            <a:br>
              <a:rPr lang="en-US" sz="4000" dirty="0">
                <a:solidFill>
                  <a:srgbClr val="0000FF"/>
                </a:solidFill>
              </a:rPr>
            </a:b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829708" cy="45720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shows </a:t>
            </a:r>
            <a:r>
              <a:rPr lang="en-US" b="1" dirty="0" smtClean="0">
                <a:solidFill>
                  <a:srgbClr val="C00000"/>
                </a:solidFill>
              </a:rPr>
              <a:t>physical view of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takes software into real world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shows how software gets assigned to hardware and how communicates.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-1569" y="0"/>
          <a:ext cx="9194208" cy="6858000"/>
        </p:xfrm>
        <a:graphic>
          <a:graphicData uri="http://schemas.openxmlformats.org/presentationml/2006/ole">
            <p:oleObj spid="_x0000_s28673" r:id="rId3" imgW="7461166" imgH="9196097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870</TotalTime>
  <Words>456</Words>
  <Application>Microsoft Office PowerPoint</Application>
  <PresentationFormat>On-screen Show (4:3)</PresentationFormat>
  <Paragraphs>96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Flow</vt:lpstr>
      <vt:lpstr>Microsoft Visio Drawing</vt:lpstr>
      <vt:lpstr>Slide 1</vt:lpstr>
      <vt:lpstr>Slide 2</vt:lpstr>
      <vt:lpstr>Outline </vt:lpstr>
      <vt:lpstr> Review of phase one (I) </vt:lpstr>
      <vt:lpstr> Class modeling </vt:lpstr>
      <vt:lpstr>Design modeling Class Diagram </vt:lpstr>
      <vt:lpstr>CLASS DIAGRAM</vt:lpstr>
      <vt:lpstr>Deployment Diagram </vt:lpstr>
      <vt:lpstr>Slide 9</vt:lpstr>
      <vt:lpstr>Architecture of the system is client server. </vt:lpstr>
      <vt:lpstr>Persistence Modeling  </vt:lpstr>
      <vt:lpstr>Slide 12</vt:lpstr>
      <vt:lpstr>State chart </vt:lpstr>
      <vt:lpstr>Slide 14</vt:lpstr>
      <vt:lpstr>Slide 15</vt:lpstr>
      <vt:lpstr>Slide 16</vt:lpstr>
      <vt:lpstr>Slide 17</vt:lpstr>
      <vt:lpstr>Slide 18</vt:lpstr>
      <vt:lpstr>User interfaces </vt:lpstr>
      <vt:lpstr>Slide 20</vt:lpstr>
      <vt:lpstr>Slide 21</vt:lpstr>
      <vt:lpstr>Slide 22</vt:lpstr>
      <vt:lpstr>Slide 23</vt:lpstr>
      <vt:lpstr>Slide 24</vt:lpstr>
      <vt:lpstr>Slide 25</vt:lpstr>
      <vt:lpstr>Chapter Six </vt:lpstr>
      <vt:lpstr>System Conversion </vt:lpstr>
      <vt:lpstr>Testing User Interface </vt:lpstr>
      <vt:lpstr>Slide 29</vt:lpstr>
      <vt:lpstr>Admin page to add user to the system (missing Values) testing: </vt:lpstr>
      <vt:lpstr>Admin page to add user to the system (correct value) testing: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student_2</dc:creator>
  <cp:lastModifiedBy>Bc</cp:lastModifiedBy>
  <cp:revision>181</cp:revision>
  <dcterms:created xsi:type="dcterms:W3CDTF">2014-06-01T05:27:09Z</dcterms:created>
  <dcterms:modified xsi:type="dcterms:W3CDTF">2014-06-02T03:49:30Z</dcterms:modified>
</cp:coreProperties>
</file>