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6"/>
  </p:notesMasterIdLst>
  <p:sldIdLst>
    <p:sldId id="256" r:id="rId2"/>
    <p:sldId id="286" r:id="rId3"/>
    <p:sldId id="298" r:id="rId4"/>
    <p:sldId id="257" r:id="rId5"/>
    <p:sldId id="260" r:id="rId6"/>
    <p:sldId id="262" r:id="rId7"/>
    <p:sldId id="263" r:id="rId8"/>
    <p:sldId id="265" r:id="rId9"/>
    <p:sldId id="300" r:id="rId10"/>
    <p:sldId id="277" r:id="rId11"/>
    <p:sldId id="264" r:id="rId12"/>
    <p:sldId id="266" r:id="rId13"/>
    <p:sldId id="267" r:id="rId14"/>
    <p:sldId id="269" r:id="rId15"/>
    <p:sldId id="274" r:id="rId16"/>
    <p:sldId id="292" r:id="rId17"/>
    <p:sldId id="290" r:id="rId18"/>
    <p:sldId id="289" r:id="rId19"/>
    <p:sldId id="299" r:id="rId20"/>
    <p:sldId id="275" r:id="rId21"/>
    <p:sldId id="278" r:id="rId22"/>
    <p:sldId id="285" r:id="rId23"/>
    <p:sldId id="281" r:id="rId24"/>
    <p:sldId id="29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p:cViewPr>
        <p:scale>
          <a:sx n="90" d="100"/>
          <a:sy n="90" d="100"/>
        </p:scale>
        <p:origin x="-1452" y="600"/>
      </p:cViewPr>
      <p:guideLst>
        <p:guide orient="horz" pos="2160"/>
        <p:guide pos="2880"/>
      </p:guideLst>
    </p:cSldViewPr>
  </p:slideViewPr>
  <p:outlineViewPr>
    <p:cViewPr>
      <p:scale>
        <a:sx n="33" d="100"/>
        <a:sy n="33" d="100"/>
      </p:scale>
      <p:origin x="252" y="8604"/>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8147-42A0-4499-B488-E982809B7E14}" type="datetimeFigureOut">
              <a:rPr lang="en-US" smtClean="0"/>
              <a:pPr/>
              <a:t>6/25/2019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C73897-A793-4327-915A-579D58A28C97}" type="slidenum">
              <a:rPr lang="en-US" smtClean="0"/>
              <a:pPr/>
              <a:t>‹#›</a:t>
            </a:fld>
            <a:endParaRPr lang="en-US" dirty="0"/>
          </a:p>
        </p:txBody>
      </p:sp>
    </p:spTree>
    <p:extLst>
      <p:ext uri="{BB962C8B-B14F-4D97-AF65-F5344CB8AC3E}">
        <p14:creationId xmlns:p14="http://schemas.microsoft.com/office/powerpoint/2010/main" xmlns="" val="173514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73897-A793-4327-915A-579D58A28C97}" type="slidenum">
              <a:rPr lang="en-US" smtClean="0"/>
              <a:pPr/>
              <a:t>4</a:t>
            </a:fld>
            <a:endParaRPr lang="en-US" dirty="0"/>
          </a:p>
        </p:txBody>
      </p:sp>
    </p:spTree>
    <p:extLst>
      <p:ext uri="{BB962C8B-B14F-4D97-AF65-F5344CB8AC3E}">
        <p14:creationId xmlns:p14="http://schemas.microsoft.com/office/powerpoint/2010/main" xmlns="" val="141455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3E4D705-3543-40C2-93AE-37A3809EA3F0}" type="datetime1">
              <a:rPr lang="en-US" smtClean="0"/>
              <a:pPr/>
              <a:t>6/25/2019</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CAE260D-2E11-4708-A2F3-B3FF4DA05CBC}"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F6E1B-0B96-478D-B0DC-6A3B9BBAB1F6}" type="datetime1">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AE260D-2E11-4708-A2F3-B3FF4DA05C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86867-CA00-464F-89AA-AFD815B378DE}" type="datetime1">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CAE260D-2E11-4708-A2F3-B3FF4DA05C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C179B-74A6-4206-AE72-2B0D6495670A}" type="datetime1">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AE260D-2E11-4708-A2F3-B3FF4DA05CBC}"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E4B9F5C-2C95-45B7-9F92-C333F833DFCA}" type="datetime1">
              <a:rPr lang="en-US" smtClean="0"/>
              <a:pPr/>
              <a:t>6/25/2019</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CAE260D-2E11-4708-A2F3-B3FF4DA05CBC}"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2C8B03-291F-42F0-AEC0-9E916B2152C1}" type="datetime1">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AE260D-2E11-4708-A2F3-B3FF4DA05CBC}"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6F73EE-E423-452D-9B5C-4244A3D50A62}" type="datetime1">
              <a:rPr lang="en-US" smtClean="0"/>
              <a:pPr/>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AE260D-2E11-4708-A2F3-B3FF4DA05CBC}"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C27FA9-CDF1-4FEE-88F3-32356941F375}" type="datetime1">
              <a:rPr lang="en-US" smtClean="0"/>
              <a:pPr/>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AE260D-2E11-4708-A2F3-B3FF4DA05CBC}"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33E889E9-85B0-45F7-85BF-6E57FBE1DD76}" type="datetime1">
              <a:rPr lang="en-US" smtClean="0"/>
              <a:pPr/>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AE260D-2E11-4708-A2F3-B3FF4DA05C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74962-7372-41C7-8B9E-02040DF9A011}" type="datetime1">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CAE260D-2E11-4708-A2F3-B3FF4DA05CBC}"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0EA96-3F51-4A45-9E60-527FE1B40257}" type="datetime1">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AE260D-2E11-4708-A2F3-B3FF4DA05CBC}"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3EEF54E7-8A7F-4318-90B4-AA5A8E694494}" type="datetime1">
              <a:rPr lang="en-US" smtClean="0"/>
              <a:pPr/>
              <a:t>6/25/2019</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CAE260D-2E11-4708-A2F3-B3FF4DA05C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0" y="-228600"/>
            <a:ext cx="22860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4"/>
          <p:cNvSpPr>
            <a:spLocks noGrp="1"/>
          </p:cNvSpPr>
          <p:nvPr>
            <p:ph type="title"/>
          </p:nvPr>
        </p:nvSpPr>
        <p:spPr>
          <a:xfrm>
            <a:off x="457200" y="609600"/>
            <a:ext cx="6324600" cy="1600200"/>
          </a:xfrm>
        </p:spPr>
        <p:txBody>
          <a:bodyPr/>
          <a:lstStyle/>
          <a:p>
            <a:r>
              <a:rPr lang="en-US" b="1" dirty="0" smtClean="0"/>
              <a:t>Web based online student union voting system for uog</a:t>
            </a:r>
            <a:endParaRPr lang="en-US" b="1" dirty="0"/>
          </a:p>
        </p:txBody>
      </p:sp>
      <p:sp>
        <p:nvSpPr>
          <p:cNvPr id="2" name="Slide Number Placeholder 1"/>
          <p:cNvSpPr>
            <a:spLocks noGrp="1"/>
          </p:cNvSpPr>
          <p:nvPr>
            <p:ph type="sldNum" sz="quarter" idx="11"/>
          </p:nvPr>
        </p:nvSpPr>
        <p:spPr/>
        <p:txBody>
          <a:bodyPr/>
          <a:lstStyle/>
          <a:p>
            <a:fld id="{ECAE260D-2E11-4708-A2F3-B3FF4DA05CBC}" type="slidenum">
              <a:rPr lang="en-US" smtClean="0"/>
              <a:pPr/>
              <a:t>1</a:t>
            </a:fld>
            <a:endParaRPr lang="en-US" dirty="0"/>
          </a:p>
        </p:txBody>
      </p:sp>
      <p:sp>
        <p:nvSpPr>
          <p:cNvPr id="7" name="Title 4"/>
          <p:cNvSpPr txBox="1">
            <a:spLocks/>
          </p:cNvSpPr>
          <p:nvPr/>
        </p:nvSpPr>
        <p:spPr>
          <a:xfrm>
            <a:off x="558421" y="3581400"/>
            <a:ext cx="6324600" cy="304800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sz="2000" b="1" dirty="0" smtClean="0"/>
              <a:t>Members</a:t>
            </a:r>
          </a:p>
          <a:p>
            <a:pPr algn="ctr"/>
            <a:r>
              <a:rPr lang="en-US" sz="2000" b="1" dirty="0" smtClean="0"/>
              <a:t>Full name</a:t>
            </a:r>
          </a:p>
          <a:p>
            <a:pPr algn="ctr"/>
            <a:r>
              <a:rPr lang="en-US" sz="2000" dirty="0" smtClean="0"/>
              <a:t>Ebistie  Mengistie</a:t>
            </a:r>
          </a:p>
          <a:p>
            <a:pPr algn="ctr"/>
            <a:r>
              <a:rPr lang="en-US" sz="2000" dirty="0" smtClean="0"/>
              <a:t>Mulatu  Mekonnen</a:t>
            </a:r>
          </a:p>
          <a:p>
            <a:pPr algn="ctr"/>
            <a:r>
              <a:rPr lang="en-US" sz="2000" dirty="0" smtClean="0"/>
              <a:t>Esubalew  Marnew</a:t>
            </a:r>
          </a:p>
          <a:p>
            <a:pPr algn="ctr"/>
            <a:r>
              <a:rPr lang="en-US" sz="2000" dirty="0" smtClean="0"/>
              <a:t>Abdulhamid  Mohammed</a:t>
            </a:r>
          </a:p>
          <a:p>
            <a:pPr algn="ctr"/>
            <a:r>
              <a:rPr lang="en-US" sz="2000" dirty="0" smtClean="0"/>
              <a:t>Tinsae  Mathewos</a:t>
            </a:r>
          </a:p>
          <a:p>
            <a:pPr algn="l"/>
            <a:endParaRPr lang="en-US" sz="2000" b="1" dirty="0" smtClean="0"/>
          </a:p>
          <a:p>
            <a:pPr marL="571500" indent="-571500" algn="l">
              <a:buFont typeface="Wingdings" panose="05000000000000000000" pitchFamily="2" charset="2"/>
              <a:buChar char="§"/>
            </a:pPr>
            <a:endParaRPr lang="en-US" sz="2000" b="1" dirty="0"/>
          </a:p>
        </p:txBody>
      </p:sp>
    </p:spTree>
    <p:extLst>
      <p:ext uri="{BB962C8B-B14F-4D97-AF65-F5344CB8AC3E}">
        <p14:creationId xmlns:p14="http://schemas.microsoft.com/office/powerpoint/2010/main" xmlns="" val="371011862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0" y="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ectangle 4"/>
          <p:cNvSpPr/>
          <p:nvPr/>
        </p:nvSpPr>
        <p:spPr>
          <a:xfrm>
            <a:off x="1633285" y="2209800"/>
            <a:ext cx="5877443" cy="1938992"/>
          </a:xfrm>
          <a:prstGeom prst="rect">
            <a:avLst/>
          </a:prstGeom>
          <a:noFill/>
        </p:spPr>
        <p:txBody>
          <a:bodyPr wrap="none" lIns="91440" tIns="45720" rIns="91440" bIns="45720">
            <a:spAutoFit/>
          </a:bodyPr>
          <a:lstStyle/>
          <a:p>
            <a:pPr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REQUIREMENT </a:t>
            </a:r>
          </a:p>
          <a:p>
            <a:pPr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ANALYSIS</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ECAE260D-2E11-4708-A2F3-B3FF4DA05CBC}" type="slidenum">
              <a:rPr lang="en-US" smtClean="0"/>
              <a:pPr/>
              <a:t>10</a:t>
            </a:fld>
            <a:endParaRPr lang="en-US" dirty="0"/>
          </a:p>
        </p:txBody>
      </p:sp>
    </p:spTree>
    <p:extLst>
      <p:ext uri="{BB962C8B-B14F-4D97-AF65-F5344CB8AC3E}">
        <p14:creationId xmlns:p14="http://schemas.microsoft.com/office/powerpoint/2010/main" xmlns="" val="381187481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3999" cy="4834129"/>
          </a:xfrm>
        </p:spPr>
        <p:txBody>
          <a:bodyPr>
            <a:normAutofit/>
          </a:bodyPr>
          <a:lstStyle/>
          <a:p>
            <a:pPr>
              <a:buNone/>
            </a:pPr>
            <a:r>
              <a:rPr lang="en-US" sz="2400" dirty="0" smtClean="0">
                <a:solidFill>
                  <a:schemeClr val="tx1"/>
                </a:solidFill>
              </a:rPr>
              <a:t> In the current  system the following activities are  performed  manually.</a:t>
            </a:r>
          </a:p>
          <a:p>
            <a:pPr>
              <a:buNone/>
            </a:pPr>
            <a:r>
              <a:rPr lang="en-US" sz="2400" dirty="0" smtClean="0">
                <a:solidFill>
                  <a:schemeClr val="tx1"/>
                </a:solidFill>
              </a:rPr>
              <a:t>  In each campus first , two students from each class of each department male and female are elected directly by getting high number of vote from their class then those students who are elected  join the student union as members of parliament for the student union.</a:t>
            </a:r>
          </a:p>
          <a:p>
            <a:pPr>
              <a:buFont typeface="Wingdings" pitchFamily="2" charset="2"/>
              <a:buChar char="§"/>
            </a:pPr>
            <a:r>
              <a:rPr lang="en-US" sz="2400" dirty="0" smtClean="0">
                <a:solidFill>
                  <a:schemeClr val="tx1"/>
                </a:solidFill>
              </a:rPr>
              <a:t>Register candidate and voter on paper</a:t>
            </a:r>
          </a:p>
          <a:p>
            <a:pPr>
              <a:buFont typeface="Wingdings" pitchFamily="2" charset="2"/>
              <a:buChar char="§"/>
            </a:pPr>
            <a:r>
              <a:rPr lang="en-US" sz="2400" dirty="0" smtClean="0">
                <a:solidFill>
                  <a:schemeClr val="tx1"/>
                </a:solidFill>
              </a:rPr>
              <a:t>count number of vote for each candidate</a:t>
            </a:r>
            <a:endParaRPr lang="en-US" sz="2400"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b="1" dirty="0" smtClean="0"/>
              <a:t>Current system function</a:t>
            </a:r>
            <a:endParaRPr lang="en-US" b="1"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a:xfrm>
            <a:off x="8234680" y="6355080"/>
            <a:ext cx="582966" cy="274320"/>
          </a:xfrm>
        </p:spPr>
        <p:txBody>
          <a:bodyPr/>
          <a:lstStyle/>
          <a:p>
            <a:fld id="{ECAE260D-2E11-4708-A2F3-B3FF4DA05CBC}" type="slidenum">
              <a:rPr lang="en-US" smtClean="0">
                <a:solidFill>
                  <a:schemeClr val="tx1"/>
                </a:solidFill>
              </a:rPr>
              <a:pPr/>
              <a:t>11</a:t>
            </a:fld>
            <a:endParaRPr lang="en-US" dirty="0">
              <a:solidFill>
                <a:schemeClr val="tx1"/>
              </a:solidFill>
            </a:endParaRPr>
          </a:p>
        </p:txBody>
      </p:sp>
    </p:spTree>
    <p:extLst>
      <p:ext uri="{BB962C8B-B14F-4D97-AF65-F5344CB8AC3E}">
        <p14:creationId xmlns:p14="http://schemas.microsoft.com/office/powerpoint/2010/main" xmlns="" val="42983837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00200"/>
            <a:ext cx="9143999" cy="5257799"/>
          </a:xfrm>
        </p:spPr>
        <p:txBody>
          <a:bodyPr>
            <a:normAutofit/>
          </a:bodyPr>
          <a:lstStyle/>
          <a:p>
            <a:pPr lvl="0"/>
            <a:r>
              <a:rPr lang="en-US" sz="2400" dirty="0" smtClean="0">
                <a:solidFill>
                  <a:schemeClr val="tx1"/>
                </a:solidFill>
              </a:rPr>
              <a:t>Poor performance like service delay</a:t>
            </a:r>
          </a:p>
          <a:p>
            <a:pPr lvl="0"/>
            <a:r>
              <a:rPr lang="en-US" sz="2400" dirty="0" smtClean="0">
                <a:solidFill>
                  <a:schemeClr val="tx1"/>
                </a:solidFill>
              </a:rPr>
              <a:t>The productivity of the voting is not effective</a:t>
            </a:r>
          </a:p>
          <a:p>
            <a:pPr lvl="0"/>
            <a:r>
              <a:rPr lang="en-US" sz="2400" dirty="0" smtClean="0">
                <a:solidFill>
                  <a:schemeClr val="tx1"/>
                </a:solidFill>
              </a:rPr>
              <a:t>The voting  process is prone to error </a:t>
            </a:r>
          </a:p>
          <a:p>
            <a:pPr lvl="0"/>
            <a:r>
              <a:rPr lang="en-US" sz="2400" dirty="0" smtClean="0">
                <a:solidFill>
                  <a:schemeClr val="tx1"/>
                </a:solidFill>
              </a:rPr>
              <a:t>Data is not well organized and not easily accessible.</a:t>
            </a:r>
          </a:p>
          <a:p>
            <a:pPr lvl="0"/>
            <a:r>
              <a:rPr lang="en-US" sz="2400" dirty="0" smtClean="0">
                <a:solidFill>
                  <a:schemeClr val="tx1"/>
                </a:solidFill>
              </a:rPr>
              <a:t>Data is not secure from damage </a:t>
            </a:r>
          </a:p>
          <a:p>
            <a:pPr lvl="0"/>
            <a:r>
              <a:rPr lang="en-US" sz="2400" dirty="0" smtClean="0">
                <a:solidFill>
                  <a:schemeClr val="tx1"/>
                </a:solidFill>
              </a:rPr>
              <a:t>Manual handling of data is expensive.</a:t>
            </a:r>
          </a:p>
          <a:p>
            <a:pPr lvl="0"/>
            <a:r>
              <a:rPr lang="en-US" sz="2400" dirty="0" smtClean="0">
                <a:solidFill>
                  <a:schemeClr val="tx1"/>
                </a:solidFill>
              </a:rPr>
              <a:t>Cost in terms of time is high.</a:t>
            </a:r>
          </a:p>
          <a:p>
            <a:pPr lvl="0"/>
            <a:r>
              <a:rPr lang="en-US" sz="2400" dirty="0" smtClean="0">
                <a:solidFill>
                  <a:schemeClr val="tx1"/>
                </a:solidFill>
              </a:rPr>
              <a:t>The users do not get better service as their need</a:t>
            </a:r>
            <a:r>
              <a:rPr lang="en-US" sz="2400" b="1" dirty="0" smtClean="0">
                <a:solidFill>
                  <a:schemeClr val="tx1"/>
                </a:solidFill>
              </a:rPr>
              <a:t>.</a:t>
            </a:r>
            <a:endParaRPr lang="en-US" sz="2400" dirty="0" smtClean="0">
              <a:solidFill>
                <a:schemeClr val="tx1"/>
              </a:solidFill>
            </a:endParaRPr>
          </a:p>
          <a:p>
            <a:pPr>
              <a:buNone/>
            </a:pPr>
            <a:endParaRPr lang="en-US" sz="2400" b="1" dirty="0" smtClean="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b="1" dirty="0" smtClean="0"/>
              <a:t>Current system problem</a:t>
            </a:r>
            <a:endParaRPr lang="en-US" b="1"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12</a:t>
            </a:fld>
            <a:endParaRPr lang="en-US" dirty="0"/>
          </a:p>
        </p:txBody>
      </p:sp>
    </p:spTree>
    <p:extLst>
      <p:ext uri="{BB962C8B-B14F-4D97-AF65-F5344CB8AC3E}">
        <p14:creationId xmlns:p14="http://schemas.microsoft.com/office/powerpoint/2010/main" xmlns="" val="381727450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600200"/>
            <a:ext cx="8991600" cy="5257800"/>
          </a:xfrm>
        </p:spPr>
        <p:txBody>
          <a:bodyPr>
            <a:normAutofit lnSpcReduction="10000"/>
          </a:bodyPr>
          <a:lstStyle/>
          <a:p>
            <a:pPr>
              <a:buNone/>
            </a:pPr>
            <a:r>
              <a:rPr lang="en-US" sz="2200" dirty="0" smtClean="0">
                <a:solidFill>
                  <a:schemeClr val="tx1"/>
                </a:solidFill>
              </a:rPr>
              <a:t>The aim of proposed system is to develop improved facilities that can overcome major problems of the existing system.</a:t>
            </a:r>
          </a:p>
          <a:p>
            <a:pPr>
              <a:buNone/>
            </a:pPr>
            <a:r>
              <a:rPr lang="en-US" sz="2200" dirty="0" smtClean="0">
                <a:solidFill>
                  <a:schemeClr val="tx1"/>
                </a:solidFill>
              </a:rPr>
              <a:t>Our proposed system  is better than current system by the following</a:t>
            </a:r>
          </a:p>
          <a:p>
            <a:pPr>
              <a:buFont typeface="Wingdings" pitchFamily="2" charset="2"/>
              <a:buChar char="§"/>
            </a:pPr>
            <a:r>
              <a:rPr lang="en-US" sz="2200" dirty="0" smtClean="0">
                <a:solidFill>
                  <a:schemeClr val="tx1"/>
                </a:solidFill>
              </a:rPr>
              <a:t>Reduce wide range of manual work</a:t>
            </a:r>
          </a:p>
          <a:p>
            <a:r>
              <a:rPr lang="en-US" sz="2200" dirty="0" smtClean="0">
                <a:solidFill>
                  <a:schemeClr val="tx1"/>
                </a:solidFill>
              </a:rPr>
              <a:t>counts the result for each Candidate exact value electronically.</a:t>
            </a:r>
          </a:p>
          <a:p>
            <a:pPr lvl="0"/>
            <a:r>
              <a:rPr lang="en-US" sz="2200" dirty="0" smtClean="0">
                <a:solidFill>
                  <a:schemeClr val="tx1"/>
                </a:solidFill>
              </a:rPr>
              <a:t>Improve accessibility of user data.</a:t>
            </a:r>
          </a:p>
          <a:p>
            <a:pPr lvl="0"/>
            <a:r>
              <a:rPr lang="en-US" sz="2200" dirty="0" smtClean="0">
                <a:solidFill>
                  <a:schemeClr val="tx1"/>
                </a:solidFill>
              </a:rPr>
              <a:t>Reduce data redundancy.</a:t>
            </a:r>
          </a:p>
          <a:p>
            <a:pPr lvl="0"/>
            <a:r>
              <a:rPr lang="en-US" sz="2200" dirty="0" smtClean="0">
                <a:solidFill>
                  <a:schemeClr val="tx1"/>
                </a:solidFill>
              </a:rPr>
              <a:t>Centralized information control.</a:t>
            </a:r>
          </a:p>
          <a:p>
            <a:pPr lvl="0"/>
            <a:r>
              <a:rPr lang="en-US" sz="2200" dirty="0" smtClean="0">
                <a:solidFill>
                  <a:schemeClr val="tx1"/>
                </a:solidFill>
              </a:rPr>
              <a:t>Reduce the time and task required to perform the operation within the election area.</a:t>
            </a:r>
          </a:p>
          <a:p>
            <a:pPr lvl="0"/>
            <a:r>
              <a:rPr lang="en-US" sz="2200" dirty="0" smtClean="0">
                <a:solidFill>
                  <a:schemeClr val="tx1"/>
                </a:solidFill>
              </a:rPr>
              <a:t>It will provide speed, efficiency, Flexibility, reliability, and security for the system users.</a:t>
            </a:r>
          </a:p>
          <a:p>
            <a:pPr>
              <a:buFont typeface="Wingdings" pitchFamily="2" charset="2"/>
              <a:buChar char="§"/>
            </a:pPr>
            <a:r>
              <a:rPr lang="en-US" sz="2200" dirty="0" smtClean="0">
                <a:solidFill>
                  <a:schemeClr val="tx1"/>
                </a:solidFill>
              </a:rPr>
              <a:t>making   easy   and   fast   of communication   held   between   admin,  Voter, Candidates and Registrar .</a:t>
            </a:r>
          </a:p>
          <a:p>
            <a:endParaRPr lang="en-US" sz="2400" dirty="0" smtClean="0"/>
          </a:p>
          <a:p>
            <a:pPr>
              <a:buNone/>
            </a:pPr>
            <a:endParaRPr lang="en-US" sz="2400"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b="1" dirty="0" smtClean="0"/>
              <a:t>Proposed system</a:t>
            </a:r>
            <a:endParaRPr lang="en-US" b="1"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13</a:t>
            </a:fld>
            <a:endParaRPr lang="en-US" dirty="0"/>
          </a:p>
        </p:txBody>
      </p:sp>
    </p:spTree>
    <p:extLst>
      <p:ext uri="{BB962C8B-B14F-4D97-AF65-F5344CB8AC3E}">
        <p14:creationId xmlns:p14="http://schemas.microsoft.com/office/powerpoint/2010/main" xmlns="" val="33882453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1"/>
            <a:ext cx="9143999" cy="4407408"/>
          </a:xfrm>
        </p:spPr>
        <p:txBody>
          <a:bodyPr>
            <a:normAutofit lnSpcReduction="10000"/>
          </a:bodyPr>
          <a:lstStyle/>
          <a:p>
            <a:pPr>
              <a:buFont typeface="Wingdings" pitchFamily="2" charset="2"/>
              <a:buChar char="§"/>
            </a:pPr>
            <a:r>
              <a:rPr lang="en-US" dirty="0" smtClean="0">
                <a:solidFill>
                  <a:schemeClr val="tx1"/>
                </a:solidFill>
                <a:latin typeface="Arial" pitchFamily="34" charset="0"/>
                <a:cs typeface="Arial" pitchFamily="34" charset="0"/>
              </a:rPr>
              <a:t>The system shall allow login to the system only for authorized and authenticated users.</a:t>
            </a:r>
          </a:p>
          <a:p>
            <a:pPr>
              <a:buFont typeface="Wingdings" pitchFamily="2" charset="2"/>
              <a:buChar char="§"/>
            </a:pPr>
            <a:r>
              <a:rPr lang="en-US" dirty="0" smtClean="0">
                <a:solidFill>
                  <a:schemeClr val="tx1"/>
                </a:solidFill>
                <a:latin typeface="Arial" pitchFamily="34" charset="0"/>
                <a:cs typeface="Arial" pitchFamily="34" charset="0"/>
              </a:rPr>
              <a:t>The system shall  allow admin to manage user account, approve account request, send notification and generate report.</a:t>
            </a:r>
          </a:p>
          <a:p>
            <a:pPr>
              <a:buFont typeface="Wingdings" pitchFamily="2" charset="2"/>
              <a:buChar char="§"/>
            </a:pPr>
            <a:r>
              <a:rPr lang="en-US" dirty="0" smtClean="0">
                <a:solidFill>
                  <a:schemeClr val="tx1"/>
                </a:solidFill>
                <a:latin typeface="Arial" pitchFamily="34" charset="0"/>
                <a:cs typeface="Arial" pitchFamily="34" charset="0"/>
              </a:rPr>
              <a:t>The system shall allow  Registrar to view notification and send  student data.</a:t>
            </a:r>
          </a:p>
          <a:p>
            <a:pPr>
              <a:buFont typeface="Wingdings" pitchFamily="2" charset="2"/>
              <a:buChar char="§"/>
            </a:pPr>
            <a:r>
              <a:rPr lang="en-US" dirty="0" smtClean="0">
                <a:solidFill>
                  <a:schemeClr val="tx1"/>
                </a:solidFill>
                <a:latin typeface="Arial" pitchFamily="34" charset="0"/>
                <a:cs typeface="Arial" pitchFamily="34" charset="0"/>
              </a:rPr>
              <a:t>The system allow SSD to   post notice ,set election date, set student application date, and send notification.</a:t>
            </a:r>
          </a:p>
          <a:p>
            <a:pPr>
              <a:buFont typeface="Wingdings" pitchFamily="2" charset="2"/>
              <a:buChar char="§"/>
            </a:pPr>
            <a:r>
              <a:rPr lang="en-US" dirty="0" smtClean="0">
                <a:solidFill>
                  <a:schemeClr val="tx1"/>
                </a:solidFill>
                <a:latin typeface="Arial" pitchFamily="34" charset="0"/>
                <a:cs typeface="Arial" pitchFamily="34" charset="0"/>
              </a:rPr>
              <a:t>The system shall allow the candidate view  notice ,send account request and  give feedback.</a:t>
            </a:r>
          </a:p>
          <a:p>
            <a:pPr>
              <a:buFont typeface="Wingdings" pitchFamily="2" charset="2"/>
              <a:buChar char="§"/>
            </a:pPr>
            <a:r>
              <a:rPr lang="en-US" dirty="0" smtClean="0">
                <a:solidFill>
                  <a:schemeClr val="tx1"/>
                </a:solidFill>
                <a:latin typeface="Arial" pitchFamily="34" charset="0"/>
                <a:cs typeface="Arial" pitchFamily="34" charset="0"/>
              </a:rPr>
              <a:t>The system shall allow to voter view notice ,send account request, view candidate and vote.</a:t>
            </a:r>
          </a:p>
          <a:p>
            <a:pPr>
              <a:buFont typeface="Wingdings" pitchFamily="2" charset="2"/>
              <a:buChar char="§"/>
            </a:pPr>
            <a:r>
              <a:rPr lang="en-US" dirty="0" smtClean="0">
                <a:solidFill>
                  <a:schemeClr val="tx1"/>
                </a:solidFill>
                <a:latin typeface="Arial" pitchFamily="34" charset="0"/>
                <a:cs typeface="Arial" pitchFamily="34" charset="0"/>
              </a:rPr>
              <a:t>The system shall allow to post final election result and allow  users to view the result.</a:t>
            </a:r>
          </a:p>
          <a:p>
            <a:pPr>
              <a:buNone/>
            </a:pPr>
            <a:endParaRPr lang="en-US"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b="1" dirty="0" smtClean="0"/>
              <a:t>Functional requirement</a:t>
            </a:r>
            <a:endParaRPr lang="en-US" b="1"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14</a:t>
            </a:fld>
            <a:endParaRPr lang="en-US" dirty="0"/>
          </a:p>
        </p:txBody>
      </p:sp>
    </p:spTree>
    <p:extLst>
      <p:ext uri="{BB962C8B-B14F-4D97-AF65-F5344CB8AC3E}">
        <p14:creationId xmlns:p14="http://schemas.microsoft.com/office/powerpoint/2010/main" xmlns="" val="157908497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0" y="7620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ectangle 4"/>
          <p:cNvSpPr/>
          <p:nvPr/>
        </p:nvSpPr>
        <p:spPr>
          <a:xfrm>
            <a:off x="1208741" y="2946737"/>
            <a:ext cx="6726521" cy="1015663"/>
          </a:xfrm>
          <a:prstGeom prst="rect">
            <a:avLst/>
          </a:prstGeom>
          <a:noFill/>
        </p:spPr>
        <p:txBody>
          <a:bodyPr wrap="none" lIns="91440" tIns="45720" rIns="91440" bIns="45720">
            <a:spAutoFit/>
          </a:bodyPr>
          <a:lstStyle/>
          <a:p>
            <a:pPr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 CASE MODEL</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ECAE260D-2E11-4708-A2F3-B3FF4DA05CBC}" type="slidenum">
              <a:rPr lang="en-US" smtClean="0"/>
              <a:pPr/>
              <a:t>15</a:t>
            </a:fld>
            <a:endParaRPr lang="en-US" dirty="0"/>
          </a:p>
        </p:txBody>
      </p:sp>
    </p:spTree>
    <p:extLst>
      <p:ext uri="{BB962C8B-B14F-4D97-AF65-F5344CB8AC3E}">
        <p14:creationId xmlns:p14="http://schemas.microsoft.com/office/powerpoint/2010/main" xmlns="" val="112221278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use case</a:t>
            </a:r>
            <a:endParaRPr lang="en-US" dirty="0"/>
          </a:p>
        </p:txBody>
      </p:sp>
      <p:sp>
        <p:nvSpPr>
          <p:cNvPr id="2" name="Slide Number Placeholder 1"/>
          <p:cNvSpPr>
            <a:spLocks noGrp="1"/>
          </p:cNvSpPr>
          <p:nvPr>
            <p:ph type="sldNum" sz="quarter" idx="12"/>
          </p:nvPr>
        </p:nvSpPr>
        <p:spPr/>
        <p:txBody>
          <a:bodyPr/>
          <a:lstStyle/>
          <a:p>
            <a:fld id="{ECAE260D-2E11-4708-A2F3-B3FF4DA05CBC}" type="slidenum">
              <a:rPr lang="en-US" smtClean="0"/>
              <a:pPr/>
              <a:t>16</a:t>
            </a:fld>
            <a:endParaRPr lang="en-US" dirty="0"/>
          </a:p>
        </p:txBody>
      </p:sp>
      <p:pic>
        <p:nvPicPr>
          <p:cNvPr id="7" name="Content Placeholder 6" descr="whole usecasemorepostionlastcontrl.jpg"/>
          <p:cNvPicPr>
            <a:picLocks noGrp="1"/>
          </p:cNvPicPr>
          <p:nvPr>
            <p:ph idx="1"/>
          </p:nvPr>
        </p:nvPicPr>
        <p:blipFill>
          <a:blip r:embed="rId2"/>
          <a:stretch>
            <a:fillRect/>
          </a:stretch>
        </p:blipFill>
        <p:spPr>
          <a:xfrm>
            <a:off x="0" y="1524000"/>
            <a:ext cx="8991600" cy="5333999"/>
          </a:xfrm>
          <a:prstGeom prst="rect">
            <a:avLst/>
          </a:prstGeom>
        </p:spPr>
      </p:pic>
    </p:spTree>
    <p:extLst>
      <p:ext uri="{BB962C8B-B14F-4D97-AF65-F5344CB8AC3E}">
        <p14:creationId xmlns:p14="http://schemas.microsoft.com/office/powerpoint/2010/main" xmlns="" val="4016383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0" y="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ectangle 4"/>
          <p:cNvSpPr/>
          <p:nvPr/>
        </p:nvSpPr>
        <p:spPr>
          <a:xfrm>
            <a:off x="534684" y="2438400"/>
            <a:ext cx="8074647" cy="2862322"/>
          </a:xfrm>
          <a:prstGeom prst="rect">
            <a:avLst/>
          </a:prstGeom>
          <a:noFill/>
        </p:spPr>
        <p:txBody>
          <a:bodyPr wrap="none" lIns="91440" tIns="45720" rIns="91440" bIns="45720">
            <a:spAutoFit/>
          </a:bodyPr>
          <a:lstStyle/>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ACTIVITY And </a:t>
            </a:r>
          </a:p>
          <a:p>
            <a:pPr algn="ctr"/>
            <a:r>
              <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rPr>
              <a:t>Sequence DIAGRAM</a:t>
            </a:r>
          </a:p>
          <a:p>
            <a:pPr algn="ctr"/>
            <a:endPar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ECAE260D-2E11-4708-A2F3-B3FF4DA05CBC}" type="slidenum">
              <a:rPr lang="en-US" smtClean="0"/>
              <a:pPr/>
              <a:t>17</a:t>
            </a:fld>
            <a:endParaRPr lang="en-US" dirty="0"/>
          </a:p>
        </p:txBody>
      </p:sp>
    </p:spTree>
    <p:extLst>
      <p:ext uri="{BB962C8B-B14F-4D97-AF65-F5344CB8AC3E}">
        <p14:creationId xmlns:p14="http://schemas.microsoft.com/office/powerpoint/2010/main" xmlns="" val="142621001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355847"/>
            <a:ext cx="8381260" cy="1054394"/>
          </a:xfrm>
        </p:spPr>
        <p:txBody>
          <a:bodyPr/>
          <a:lstStyle/>
          <a:p>
            <a:pPr algn="l"/>
            <a:r>
              <a:rPr lang="en-US" dirty="0" smtClean="0"/>
              <a:t>Activity Diagram for post notice </a:t>
            </a:r>
            <a:endParaRPr lang="en-US" sz="1600" dirty="0"/>
          </a:p>
        </p:txBody>
      </p:sp>
      <p:sp>
        <p:nvSpPr>
          <p:cNvPr id="4" name="Slide Number Placeholder 3"/>
          <p:cNvSpPr>
            <a:spLocks noGrp="1"/>
          </p:cNvSpPr>
          <p:nvPr>
            <p:ph type="sldNum" sz="quarter" idx="12"/>
          </p:nvPr>
        </p:nvSpPr>
        <p:spPr/>
        <p:txBody>
          <a:bodyPr/>
          <a:lstStyle/>
          <a:p>
            <a:fld id="{ECAE260D-2E11-4708-A2F3-B3FF4DA05CBC}" type="slidenum">
              <a:rPr lang="en-US" smtClean="0"/>
              <a:pPr/>
              <a:t>18</a:t>
            </a:fld>
            <a:endParaRPr lang="en-US" dirty="0"/>
          </a:p>
        </p:txBody>
      </p:sp>
      <p:pic>
        <p:nvPicPr>
          <p:cNvPr id="5" name="Picture 4" descr="post notice activty.bmp"/>
          <p:cNvPicPr/>
          <p:nvPr/>
        </p:nvPicPr>
        <p:blipFill>
          <a:blip r:embed="rId2" cstate="print"/>
          <a:stretch>
            <a:fillRect/>
          </a:stretch>
        </p:blipFill>
        <p:spPr>
          <a:xfrm>
            <a:off x="1812897" y="1470064"/>
            <a:ext cx="6721503" cy="4930736"/>
          </a:xfrm>
          <a:prstGeom prst="rect">
            <a:avLst/>
          </a:prstGeom>
        </p:spPr>
      </p:pic>
    </p:spTree>
    <p:extLst>
      <p:ext uri="{BB962C8B-B14F-4D97-AF65-F5344CB8AC3E}">
        <p14:creationId xmlns:p14="http://schemas.microsoft.com/office/powerpoint/2010/main" xmlns="" val="4078895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AE260D-2E11-4708-A2F3-B3FF4DA05CBC}" type="slidenum">
              <a:rPr lang="en-US" smtClean="0"/>
              <a:pPr/>
              <a:t>19</a:t>
            </a:fld>
            <a:endParaRPr lang="en-US" dirty="0"/>
          </a:p>
        </p:txBody>
      </p:sp>
      <p:sp>
        <p:nvSpPr>
          <p:cNvPr id="4" name="Title 3"/>
          <p:cNvSpPr>
            <a:spLocks noGrp="1"/>
          </p:cNvSpPr>
          <p:nvPr>
            <p:ph type="title"/>
          </p:nvPr>
        </p:nvSpPr>
        <p:spPr/>
        <p:txBody>
          <a:bodyPr/>
          <a:lstStyle/>
          <a:p>
            <a:pPr algn="l"/>
            <a:r>
              <a:rPr lang="en-US" dirty="0" smtClean="0"/>
              <a:t>Sequence  Diagram view candidate &amp;vote </a:t>
            </a:r>
            <a:endParaRPr lang="en-US" sz="1600" dirty="0"/>
          </a:p>
        </p:txBody>
      </p:sp>
      <p:pic>
        <p:nvPicPr>
          <p:cNvPr id="5" name="Content Placeholder 4" descr="view candidate squance diagram.bmp"/>
          <p:cNvPicPr>
            <a:picLocks noGrp="1"/>
          </p:cNvPicPr>
          <p:nvPr>
            <p:ph idx="1"/>
          </p:nvPr>
        </p:nvPicPr>
        <p:blipFill>
          <a:blip r:embed="rId2" cstate="print"/>
          <a:stretch>
            <a:fillRect/>
          </a:stretch>
        </p:blipFill>
        <p:spPr>
          <a:xfrm>
            <a:off x="533400" y="1295400"/>
            <a:ext cx="8610600" cy="3048000"/>
          </a:xfrm>
          <a:prstGeom prst="rect">
            <a:avLst/>
          </a:prstGeom>
        </p:spPr>
      </p:pic>
      <p:pic>
        <p:nvPicPr>
          <p:cNvPr id="6" name="Picture 5" descr="vote squance.bmp"/>
          <p:cNvPicPr/>
          <p:nvPr/>
        </p:nvPicPr>
        <p:blipFill>
          <a:blip r:embed="rId3" cstate="print"/>
          <a:stretch>
            <a:fillRect/>
          </a:stretch>
        </p:blipFill>
        <p:spPr>
          <a:xfrm>
            <a:off x="533401" y="4724400"/>
            <a:ext cx="7848600" cy="2133600"/>
          </a:xfrm>
          <a:prstGeom prst="rect">
            <a:avLst/>
          </a:prstGeom>
        </p:spPr>
      </p:pic>
    </p:spTree>
    <p:extLst>
      <p:ext uri="{BB962C8B-B14F-4D97-AF65-F5344CB8AC3E}">
        <p14:creationId xmlns:p14="http://schemas.microsoft.com/office/powerpoint/2010/main" xmlns="" val="3318823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743200"/>
            <a:ext cx="8407893" cy="2776729"/>
          </a:xfrm>
        </p:spPr>
        <p:txBody>
          <a:bodyPr>
            <a:normAutofit/>
          </a:bodyPr>
          <a:lstStyle/>
          <a:p>
            <a:pPr marL="502920" indent="-457200">
              <a:buFont typeface="+mj-lt"/>
              <a:buAutoNum type="arabicPeriod"/>
            </a:pPr>
            <a:r>
              <a:rPr lang="en-US" sz="3200" dirty="0" smtClean="0">
                <a:solidFill>
                  <a:schemeClr val="tx1"/>
                </a:solidFill>
              </a:rPr>
              <a:t>Introduction about the system</a:t>
            </a:r>
          </a:p>
          <a:p>
            <a:pPr marL="502920" indent="-457200">
              <a:buFont typeface="+mj-lt"/>
              <a:buAutoNum type="arabicPeriod"/>
            </a:pPr>
            <a:r>
              <a:rPr lang="en-US" sz="3200" dirty="0" smtClean="0">
                <a:solidFill>
                  <a:schemeClr val="tx1"/>
                </a:solidFill>
              </a:rPr>
              <a:t>Requirement Analysis</a:t>
            </a:r>
          </a:p>
          <a:p>
            <a:pPr marL="502920" indent="-457200">
              <a:buFont typeface="+mj-lt"/>
              <a:buAutoNum type="arabicPeriod"/>
            </a:pPr>
            <a:r>
              <a:rPr lang="en-US" sz="3200" dirty="0" smtClean="0">
                <a:solidFill>
                  <a:schemeClr val="tx1"/>
                </a:solidFill>
              </a:rPr>
              <a:t>System Design</a:t>
            </a:r>
            <a:endParaRPr lang="en-US" sz="3200"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dirty="0" smtClean="0"/>
              <a:t>Focus of the presentation</a:t>
            </a:r>
            <a:endParaRPr lang="en-US"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2</a:t>
            </a:fld>
            <a:endParaRPr lang="en-US" dirty="0"/>
          </a:p>
        </p:txBody>
      </p:sp>
    </p:spTree>
    <p:extLst>
      <p:ext uri="{BB962C8B-B14F-4D97-AF65-F5344CB8AC3E}">
        <p14:creationId xmlns:p14="http://schemas.microsoft.com/office/powerpoint/2010/main" xmlns="" val="370943321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pPr algn="l"/>
            <a:endParaRPr lang="en-US" dirty="0"/>
          </a:p>
        </p:txBody>
      </p:sp>
      <p:sp>
        <p:nvSpPr>
          <p:cNvPr id="4" name="Rectangle 3"/>
          <p:cNvSpPr/>
          <p:nvPr/>
        </p:nvSpPr>
        <p:spPr>
          <a:xfrm>
            <a:off x="0" y="-45720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ectangle 4"/>
          <p:cNvSpPr/>
          <p:nvPr/>
        </p:nvSpPr>
        <p:spPr>
          <a:xfrm>
            <a:off x="1454003" y="2967335"/>
            <a:ext cx="6236003" cy="1015663"/>
          </a:xfrm>
          <a:prstGeom prst="rect">
            <a:avLst/>
          </a:prstGeom>
          <a:noFill/>
        </p:spPr>
        <p:txBody>
          <a:bodyPr wrap="none" lIns="91440" tIns="45720" rIns="91440" bIns="45720">
            <a:spAutoFit/>
          </a:bodyPr>
          <a:lstStyle/>
          <a:p>
            <a:pPr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SYSTEM DESIGN</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ECAE260D-2E11-4708-A2F3-B3FF4DA05CBC}" type="slidenum">
              <a:rPr lang="en-US" smtClean="0"/>
              <a:pPr/>
              <a:t>20</a:t>
            </a:fld>
            <a:endParaRPr lang="en-US" dirty="0"/>
          </a:p>
        </p:txBody>
      </p:sp>
    </p:spTree>
    <p:extLst>
      <p:ext uri="{BB962C8B-B14F-4D97-AF65-F5344CB8AC3E}">
        <p14:creationId xmlns:p14="http://schemas.microsoft.com/office/powerpoint/2010/main" xmlns="" val="312461651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355847"/>
            <a:ext cx="8381260" cy="1054394"/>
          </a:xfrm>
        </p:spPr>
        <p:txBody>
          <a:bodyPr/>
          <a:lstStyle/>
          <a:p>
            <a:pPr algn="l"/>
            <a:r>
              <a:rPr lang="en-US" b="1" dirty="0" smtClean="0"/>
              <a:t>SYSTEM DECOMPOSITION</a:t>
            </a:r>
            <a:endParaRPr lang="en-US" b="1"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21</a:t>
            </a:fld>
            <a:endParaRPr lang="en-US" dirty="0"/>
          </a:p>
        </p:txBody>
      </p:sp>
      <p:pic>
        <p:nvPicPr>
          <p:cNvPr id="6" name="Content Placeholder 5" descr="subsystem.bmp"/>
          <p:cNvPicPr>
            <a:picLocks noGrp="1"/>
          </p:cNvPicPr>
          <p:nvPr>
            <p:ph idx="1"/>
          </p:nvPr>
        </p:nvPicPr>
        <p:blipFill>
          <a:blip r:embed="rId3" cstate="print"/>
          <a:stretch>
            <a:fillRect/>
          </a:stretch>
        </p:blipFill>
        <p:spPr>
          <a:xfrm>
            <a:off x="304800" y="1524000"/>
            <a:ext cx="8229600" cy="5181600"/>
          </a:xfrm>
          <a:prstGeom prst="rect">
            <a:avLst/>
          </a:prstGeom>
        </p:spPr>
      </p:pic>
    </p:spTree>
    <p:extLst>
      <p:ext uri="{BB962C8B-B14F-4D97-AF65-F5344CB8AC3E}">
        <p14:creationId xmlns:p14="http://schemas.microsoft.com/office/powerpoint/2010/main" xmlns="" val="352371874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0" y="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ectangle 4"/>
          <p:cNvSpPr/>
          <p:nvPr/>
        </p:nvSpPr>
        <p:spPr>
          <a:xfrm>
            <a:off x="1075539" y="1143000"/>
            <a:ext cx="6992940" cy="5632311"/>
          </a:xfrm>
          <a:prstGeom prst="rect">
            <a:avLst/>
          </a:prstGeom>
          <a:noFill/>
        </p:spPr>
        <p:txBody>
          <a:bodyPr wrap="none" lIns="91440" tIns="45720" rIns="91440" bIns="45720">
            <a:spAutoFit/>
          </a:bodyPr>
          <a:lstStyle/>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DETAILED CLASS </a:t>
            </a:r>
          </a:p>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a:t>
            </a:r>
          </a:p>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and </a:t>
            </a:r>
          </a:p>
          <a:p>
            <a:pPr algn="ctr"/>
            <a:r>
              <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rPr>
              <a:t>Persistent data </a:t>
            </a:r>
            <a:endPar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p>
        </p:txBody>
      </p:sp>
      <p:sp>
        <p:nvSpPr>
          <p:cNvPr id="6" name="Slide Number Placeholder 5"/>
          <p:cNvSpPr>
            <a:spLocks noGrp="1"/>
          </p:cNvSpPr>
          <p:nvPr>
            <p:ph type="sldNum" sz="quarter" idx="12"/>
          </p:nvPr>
        </p:nvSpPr>
        <p:spPr/>
        <p:txBody>
          <a:bodyPr/>
          <a:lstStyle/>
          <a:p>
            <a:fld id="{ECAE260D-2E11-4708-A2F3-B3FF4DA05CBC}" type="slidenum">
              <a:rPr lang="en-US" smtClean="0"/>
              <a:pPr/>
              <a:t>22</a:t>
            </a:fld>
            <a:endParaRPr lang="en-US" dirty="0"/>
          </a:p>
        </p:txBody>
      </p:sp>
    </p:spTree>
    <p:extLst>
      <p:ext uri="{BB962C8B-B14F-4D97-AF65-F5344CB8AC3E}">
        <p14:creationId xmlns:p14="http://schemas.microsoft.com/office/powerpoint/2010/main" xmlns="" val="3981809994"/>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Class diagram</a:t>
            </a:r>
            <a:endParaRPr lang="en-US" dirty="0"/>
          </a:p>
        </p:txBody>
      </p:sp>
      <p:sp>
        <p:nvSpPr>
          <p:cNvPr id="5" name="Slide Number Placeholder 4"/>
          <p:cNvSpPr>
            <a:spLocks noGrp="1"/>
          </p:cNvSpPr>
          <p:nvPr>
            <p:ph type="sldNum" sz="quarter" idx="12"/>
          </p:nvPr>
        </p:nvSpPr>
        <p:spPr/>
        <p:txBody>
          <a:bodyPr/>
          <a:lstStyle/>
          <a:p>
            <a:fld id="{ECAE260D-2E11-4708-A2F3-B3FF4DA05CBC}" type="slidenum">
              <a:rPr lang="en-US" smtClean="0"/>
              <a:pPr/>
              <a:t>23</a:t>
            </a:fld>
            <a:endParaRPr lang="en-US" dirty="0"/>
          </a:p>
        </p:txBody>
      </p:sp>
      <p:sp>
        <p:nvSpPr>
          <p:cNvPr id="6" name="Rectangle 5"/>
          <p:cNvSpPr/>
          <p:nvPr/>
        </p:nvSpPr>
        <p:spPr>
          <a:xfrm rot="2662451">
            <a:off x="7449531" y="5314711"/>
            <a:ext cx="140529" cy="1429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p:cNvSpPr/>
          <p:nvPr/>
        </p:nvSpPr>
        <p:spPr>
          <a:xfrm>
            <a:off x="1295400" y="6553200"/>
            <a:ext cx="184730" cy="400110"/>
          </a:xfrm>
          <a:prstGeom prst="rect">
            <a:avLst/>
          </a:prstGeom>
          <a:noFill/>
        </p:spPr>
        <p:txBody>
          <a:bodyPr wrap="none" lIns="91440" tIns="45720" rIns="91440" bIns="45720">
            <a:spAutoFit/>
          </a:bodyPr>
          <a:lstStyle/>
          <a:p>
            <a:pPr algn="ctr"/>
            <a:endParaRPr lang="en-US" sz="2000" b="1" cap="none" spc="0" dirty="0">
              <a:ln w="1905"/>
              <a:solidFill>
                <a:srgbClr val="FF0000"/>
              </a:solidFill>
              <a:effectLst>
                <a:innerShdw blurRad="69850" dist="43180" dir="5400000">
                  <a:srgbClr val="000000">
                    <a:alpha val="65000"/>
                  </a:srgbClr>
                </a:innerShdw>
              </a:effectLst>
            </a:endParaRPr>
          </a:p>
        </p:txBody>
      </p:sp>
      <p:sp>
        <p:nvSpPr>
          <p:cNvPr id="8" name="Rectangle 7"/>
          <p:cNvSpPr/>
          <p:nvPr/>
        </p:nvSpPr>
        <p:spPr>
          <a:xfrm>
            <a:off x="1828800" y="6553200"/>
            <a:ext cx="184730" cy="400110"/>
          </a:xfrm>
          <a:prstGeom prst="rect">
            <a:avLst/>
          </a:prstGeom>
          <a:noFill/>
        </p:spPr>
        <p:txBody>
          <a:bodyPr wrap="none" lIns="91440" tIns="45720" rIns="91440" bIns="45720">
            <a:spAutoFit/>
          </a:bodyPr>
          <a:lstStyle/>
          <a:p>
            <a:pPr algn="ctr"/>
            <a:endParaRPr lang="en-US" sz="2000" b="1" cap="none" spc="0" dirty="0">
              <a:ln w="1905"/>
              <a:solidFill>
                <a:srgbClr val="FF0000"/>
              </a:solidFill>
              <a:effectLst>
                <a:innerShdw blurRad="69850" dist="43180" dir="5400000">
                  <a:srgbClr val="000000">
                    <a:alpha val="65000"/>
                  </a:srgbClr>
                </a:innerShdw>
              </a:effectLst>
            </a:endParaRPr>
          </a:p>
        </p:txBody>
      </p:sp>
      <p:sp>
        <p:nvSpPr>
          <p:cNvPr id="10" name="Rectangle 9"/>
          <p:cNvSpPr/>
          <p:nvPr/>
        </p:nvSpPr>
        <p:spPr>
          <a:xfrm>
            <a:off x="2743200" y="6553200"/>
            <a:ext cx="184730" cy="400110"/>
          </a:xfrm>
          <a:prstGeom prst="rect">
            <a:avLst/>
          </a:prstGeom>
          <a:noFill/>
        </p:spPr>
        <p:txBody>
          <a:bodyPr wrap="none" lIns="91440" tIns="45720" rIns="91440" bIns="45720">
            <a:spAutoFit/>
          </a:bodyPr>
          <a:lstStyle/>
          <a:p>
            <a:pPr algn="ctr"/>
            <a:endParaRPr lang="en-US" sz="2000" b="1" cap="none" spc="0" dirty="0">
              <a:ln w="1905"/>
              <a:solidFill>
                <a:srgbClr val="FF0000"/>
              </a:solidFill>
              <a:effectLst>
                <a:innerShdw blurRad="69850" dist="43180" dir="5400000">
                  <a:srgbClr val="000000">
                    <a:alpha val="65000"/>
                  </a:srgbClr>
                </a:innerShdw>
              </a:effectLst>
            </a:endParaRPr>
          </a:p>
        </p:txBody>
      </p:sp>
      <p:pic>
        <p:nvPicPr>
          <p:cNvPr id="12" name="Content Placeholder 11" descr="classdiagram.JPG"/>
          <p:cNvPicPr>
            <a:picLocks noGrp="1"/>
          </p:cNvPicPr>
          <p:nvPr>
            <p:ph idx="1"/>
          </p:nvPr>
        </p:nvPicPr>
        <p:blipFill>
          <a:blip r:embed="rId2"/>
          <a:stretch>
            <a:fillRect/>
          </a:stretch>
        </p:blipFill>
        <p:spPr>
          <a:xfrm>
            <a:off x="228600" y="1524000"/>
            <a:ext cx="8686800" cy="5334000"/>
          </a:xfrm>
          <a:prstGeom prst="rect">
            <a:avLst/>
          </a:prstGeom>
        </p:spPr>
      </p:pic>
    </p:spTree>
    <p:extLst>
      <p:ext uri="{BB962C8B-B14F-4D97-AF65-F5344CB8AC3E}">
        <p14:creationId xmlns:p14="http://schemas.microsoft.com/office/powerpoint/2010/main" xmlns="" val="30165988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AE260D-2E11-4708-A2F3-B3FF4DA05CBC}" type="slidenum">
              <a:rPr lang="en-US" smtClean="0"/>
              <a:pPr/>
              <a:t>24</a:t>
            </a:fld>
            <a:endParaRPr lang="en-US" dirty="0"/>
          </a:p>
        </p:txBody>
      </p:sp>
      <p:sp>
        <p:nvSpPr>
          <p:cNvPr id="5" name="Content Placeholder 1"/>
          <p:cNvSpPr txBox="1">
            <a:spLocks/>
          </p:cNvSpPr>
          <p:nvPr/>
        </p:nvSpPr>
        <p:spPr>
          <a:xfrm>
            <a:off x="0" y="1688592"/>
            <a:ext cx="9143999" cy="440740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lang="en-US" sz="2400" dirty="0">
              <a:solidFill>
                <a:schemeClr val="tx1"/>
              </a:solidFill>
            </a:endParaRPr>
          </a:p>
        </p:txBody>
      </p:sp>
      <p:sp>
        <p:nvSpPr>
          <p:cNvPr id="8" name="Title 2"/>
          <p:cNvSpPr txBox="1">
            <a:spLocks/>
          </p:cNvSpPr>
          <p:nvPr/>
        </p:nvSpPr>
        <p:spPr>
          <a:xfrm>
            <a:off x="76200" y="355847"/>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pPr algn="l"/>
            <a:r>
              <a:rPr lang="en-US" b="1" dirty="0" smtClean="0"/>
              <a:t>Persistent data management</a:t>
            </a:r>
            <a:endParaRPr lang="en-US" b="1" dirty="0"/>
          </a:p>
        </p:txBody>
      </p:sp>
      <p:pic>
        <p:nvPicPr>
          <p:cNvPr id="9" name="Picture 8"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Entity Relationship Diagram1.jpg"/>
          <p:cNvPicPr/>
          <p:nvPr/>
        </p:nvPicPr>
        <p:blipFill>
          <a:blip r:embed="rId3"/>
          <a:stretch>
            <a:fillRect/>
          </a:stretch>
        </p:blipFill>
        <p:spPr>
          <a:xfrm>
            <a:off x="228600" y="1524000"/>
            <a:ext cx="8381999" cy="5041789"/>
          </a:xfrm>
          <a:prstGeom prst="rect">
            <a:avLst/>
          </a:prstGeom>
        </p:spPr>
      </p:pic>
    </p:spTree>
    <p:extLst>
      <p:ext uri="{BB962C8B-B14F-4D97-AF65-F5344CB8AC3E}">
        <p14:creationId xmlns:p14="http://schemas.microsoft.com/office/powerpoint/2010/main" xmlns="" val="56096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ECAE260D-2E11-4708-A2F3-B3FF4DA05CBC}" type="slidenum">
              <a:rPr lang="en-US" smtClean="0"/>
              <a:pPr/>
              <a:t>3</a:t>
            </a:fld>
            <a:endParaRPr lang="en-US" dirty="0"/>
          </a:p>
        </p:txBody>
      </p:sp>
      <p:sp>
        <p:nvSpPr>
          <p:cNvPr id="4" name="Title 3"/>
          <p:cNvSpPr>
            <a:spLocks noGrp="1"/>
          </p:cNvSpPr>
          <p:nvPr>
            <p:ph type="title"/>
          </p:nvPr>
        </p:nvSpPr>
        <p:spPr/>
        <p:txBody>
          <a:bodyPr/>
          <a:lstStyle/>
          <a:p>
            <a:endParaRPr lang="en-US" dirty="0"/>
          </a:p>
        </p:txBody>
      </p:sp>
      <p:sp>
        <p:nvSpPr>
          <p:cNvPr id="5" name="Rectangle 4"/>
          <p:cNvSpPr/>
          <p:nvPr/>
        </p:nvSpPr>
        <p:spPr>
          <a:xfrm>
            <a:off x="0" y="0"/>
            <a:ext cx="9144000" cy="6858000"/>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 name="Rectangle 5"/>
          <p:cNvSpPr/>
          <p:nvPr/>
        </p:nvSpPr>
        <p:spPr>
          <a:xfrm>
            <a:off x="832840" y="2967335"/>
            <a:ext cx="7478330" cy="1938992"/>
          </a:xfrm>
          <a:prstGeom prst="rect">
            <a:avLst/>
          </a:prstGeom>
          <a:noFill/>
        </p:spPr>
        <p:txBody>
          <a:bodyPr wrap="none" lIns="91440" tIns="45720" rIns="91440" bIns="45720">
            <a:spAutoFit/>
          </a:bodyPr>
          <a:lstStyle/>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INTRODUCTION</a:t>
            </a:r>
          </a:p>
          <a:p>
            <a:pPr algn="ctr"/>
            <a:r>
              <a:rPr lang="en-US" sz="6000" cap="all"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And Background</a:t>
            </a:r>
            <a:endParaRPr lang="en-US" sz="6000" cap="all"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xmlns="" val="3395624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55847"/>
            <a:ext cx="8381260" cy="1054394"/>
          </a:xfrm>
        </p:spPr>
        <p:txBody>
          <a:bodyPr/>
          <a:lstStyle/>
          <a:p>
            <a:pPr lvl="0" algn="l"/>
            <a:r>
              <a:rPr lang="en-US" dirty="0" smtClean="0"/>
              <a:t>Introduction and Background</a:t>
            </a:r>
            <a:endParaRPr lang="en-US" dirty="0"/>
          </a:p>
        </p:txBody>
      </p:sp>
      <p:pic>
        <p:nvPicPr>
          <p:cNvPr id="4" name="Picture 3" descr="C:\Users\user\Desktop\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4"/>
          <p:cNvSpPr>
            <a:spLocks noGrp="1"/>
          </p:cNvSpPr>
          <p:nvPr>
            <p:ph idx="1"/>
          </p:nvPr>
        </p:nvSpPr>
        <p:spPr>
          <a:xfrm>
            <a:off x="0" y="1566670"/>
            <a:ext cx="9144000" cy="5138930"/>
          </a:xfrm>
        </p:spPr>
        <p:txBody>
          <a:bodyPr>
            <a:normAutofit/>
          </a:bodyPr>
          <a:lstStyle/>
          <a:p>
            <a:r>
              <a:rPr lang="en-US" sz="2600" dirty="0" smtClean="0">
                <a:solidFill>
                  <a:schemeClr val="tx1"/>
                </a:solidFill>
                <a:latin typeface="Arial" pitchFamily="34" charset="0"/>
                <a:cs typeface="Arial" pitchFamily="34" charset="0"/>
              </a:rPr>
              <a:t>Student union is most popular in all university. It is  established first in Addis Ababa University. University of Gondar is also using this union for different purposes. It  solves many problems.</a:t>
            </a:r>
          </a:p>
          <a:p>
            <a:r>
              <a:rPr lang="en-US" sz="2600" dirty="0" smtClean="0">
                <a:solidFill>
                  <a:schemeClr val="tx1"/>
                </a:solidFill>
                <a:latin typeface="Arial" pitchFamily="34" charset="0"/>
                <a:cs typeface="Arial" pitchFamily="34" charset="0"/>
              </a:rPr>
              <a:t>The election of Student union in the  university of Gondar is conducted in every two years.</a:t>
            </a:r>
          </a:p>
          <a:p>
            <a:r>
              <a:rPr lang="en-US" sz="2600" dirty="0" smtClean="0">
                <a:solidFill>
                  <a:schemeClr val="tx1"/>
                </a:solidFill>
                <a:latin typeface="Arial" pitchFamily="34" charset="0"/>
                <a:cs typeface="Arial" pitchFamily="34" charset="0"/>
              </a:rPr>
              <a:t> In our project Online voting system is a web application that allow Voters to vote their representatives easily.</a:t>
            </a:r>
          </a:p>
          <a:p>
            <a:r>
              <a:rPr lang="en-US" sz="2600" dirty="0" smtClean="0">
                <a:solidFill>
                  <a:schemeClr val="tx1"/>
                </a:solidFill>
                <a:latin typeface="Arial" pitchFamily="34" charset="0"/>
                <a:cs typeface="Arial" pitchFamily="34" charset="0"/>
              </a:rPr>
              <a:t> Using this system election can be conducted in free and fair manner </a:t>
            </a:r>
          </a:p>
          <a:p>
            <a:pPr>
              <a:buNone/>
            </a:pPr>
            <a:endParaRPr lang="en-US" sz="2800" dirty="0" smtClean="0">
              <a:solidFill>
                <a:schemeClr val="tx1"/>
              </a:solidFill>
            </a:endParaRPr>
          </a:p>
          <a:p>
            <a:pPr>
              <a:buNone/>
            </a:pPr>
            <a:endParaRPr lang="en-US" sz="2800" dirty="0" smtClean="0">
              <a:solidFill>
                <a:schemeClr val="tx1"/>
              </a:solidFill>
            </a:endParaRPr>
          </a:p>
          <a:p>
            <a:pPr>
              <a:buNone/>
            </a:pPr>
            <a:endParaRPr lang="en-US" sz="2800" dirty="0" smtClean="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CAE260D-2E11-4708-A2F3-B3FF4DA05CBC}" type="slidenum">
              <a:rPr lang="en-US" sz="2000" smtClean="0">
                <a:solidFill>
                  <a:srgbClr val="00B050"/>
                </a:solidFill>
              </a:rPr>
              <a:pPr/>
              <a:t>4</a:t>
            </a:fld>
            <a:endParaRPr lang="en-US" sz="2000" dirty="0">
              <a:solidFill>
                <a:srgbClr val="00B050"/>
              </a:solidFill>
            </a:endParaRPr>
          </a:p>
        </p:txBody>
      </p:sp>
    </p:spTree>
    <p:extLst>
      <p:ext uri="{BB962C8B-B14F-4D97-AF65-F5344CB8AC3E}">
        <p14:creationId xmlns:p14="http://schemas.microsoft.com/office/powerpoint/2010/main" xmlns="" val="289564145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8991599" cy="4910330"/>
          </a:xfrm>
        </p:spPr>
        <p:txBody>
          <a:bodyPr>
            <a:normAutofit/>
          </a:bodyPr>
          <a:lstStyle/>
          <a:p>
            <a:pPr lvl="0"/>
            <a:r>
              <a:rPr lang="en-US" sz="2400" dirty="0" smtClean="0">
                <a:solidFill>
                  <a:schemeClr val="tx1"/>
                </a:solidFill>
                <a:latin typeface="Arial" pitchFamily="34" charset="0"/>
                <a:cs typeface="Arial" pitchFamily="34" charset="0"/>
              </a:rPr>
              <a:t>Time consuming </a:t>
            </a:r>
          </a:p>
          <a:p>
            <a:pPr lvl="0"/>
            <a:r>
              <a:rPr lang="en-US" sz="2400" dirty="0" smtClean="0">
                <a:solidFill>
                  <a:schemeClr val="tx1"/>
                </a:solidFill>
                <a:latin typeface="Arial" pitchFamily="34" charset="0"/>
                <a:cs typeface="Arial" pitchFamily="34" charset="0"/>
              </a:rPr>
              <a:t>Too much paper work </a:t>
            </a:r>
          </a:p>
          <a:p>
            <a:pPr lvl="0"/>
            <a:r>
              <a:rPr lang="en-US" sz="2400" dirty="0" smtClean="0">
                <a:solidFill>
                  <a:schemeClr val="tx1"/>
                </a:solidFill>
                <a:latin typeface="Arial" pitchFamily="34" charset="0"/>
                <a:cs typeface="Arial" pitchFamily="34" charset="0"/>
              </a:rPr>
              <a:t>Reworking</a:t>
            </a:r>
          </a:p>
          <a:p>
            <a:pPr lvl="0"/>
            <a:r>
              <a:rPr lang="en-US" sz="2400" dirty="0" smtClean="0">
                <a:solidFill>
                  <a:schemeClr val="tx1"/>
                </a:solidFill>
                <a:latin typeface="Arial" pitchFamily="34" charset="0"/>
                <a:cs typeface="Arial" pitchFamily="34" charset="0"/>
              </a:rPr>
              <a:t>Difficult to keep The student’s interest</a:t>
            </a:r>
          </a:p>
          <a:p>
            <a:pPr lvl="0"/>
            <a:r>
              <a:rPr lang="en-US" sz="2400" dirty="0" smtClean="0">
                <a:solidFill>
                  <a:schemeClr val="tx1"/>
                </a:solidFill>
                <a:latin typeface="Arial" pitchFamily="34" charset="0"/>
                <a:cs typeface="Arial" pitchFamily="34" charset="0"/>
              </a:rPr>
              <a:t>Geographical limitation</a:t>
            </a:r>
          </a:p>
          <a:p>
            <a:pPr lvl="0"/>
            <a:r>
              <a:rPr lang="en-US" sz="2400" dirty="0" smtClean="0">
                <a:solidFill>
                  <a:schemeClr val="tx1"/>
                </a:solidFill>
                <a:latin typeface="Arial" pitchFamily="34" charset="0"/>
                <a:cs typeface="Arial" pitchFamily="34" charset="0"/>
              </a:rPr>
              <a:t>Error prone manual working</a:t>
            </a:r>
          </a:p>
          <a:p>
            <a:pPr lvl="0"/>
            <a:r>
              <a:rPr lang="en-US" sz="2400" dirty="0" smtClean="0">
                <a:solidFill>
                  <a:schemeClr val="tx1"/>
                </a:solidFill>
                <a:latin typeface="Arial" pitchFamily="34" charset="0"/>
                <a:cs typeface="Arial" pitchFamily="34" charset="0"/>
              </a:rPr>
              <a:t>Lack of security</a:t>
            </a:r>
          </a:p>
          <a:p>
            <a:pPr lvl="0"/>
            <a:r>
              <a:rPr lang="en-US" sz="2400" dirty="0" smtClean="0">
                <a:solidFill>
                  <a:schemeClr val="tx1"/>
                </a:solidFill>
                <a:latin typeface="Arial" pitchFamily="34" charset="0"/>
                <a:cs typeface="Arial" pitchFamily="34" charset="0"/>
              </a:rPr>
              <a:t>Lack of information</a:t>
            </a:r>
            <a:r>
              <a:rPr lang="en-US" sz="2400" dirty="0" smtClean="0">
                <a:latin typeface="Arial" pitchFamily="34" charset="0"/>
                <a:cs typeface="Arial" pitchFamily="34" charset="0"/>
              </a:rPr>
              <a:t> </a:t>
            </a:r>
          </a:p>
          <a:p>
            <a:endParaRPr lang="en-US" sz="2800" b="1"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algn="l"/>
            <a:r>
              <a:rPr lang="en-US" dirty="0"/>
              <a:t>Statement of the problem </a:t>
            </a:r>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z="2000" smtClean="0">
                <a:solidFill>
                  <a:srgbClr val="00B050"/>
                </a:solidFill>
              </a:rPr>
              <a:pPr/>
              <a:t>5</a:t>
            </a:fld>
            <a:endParaRPr lang="en-US" sz="2000" dirty="0">
              <a:solidFill>
                <a:srgbClr val="00B050"/>
              </a:solidFill>
            </a:endParaRPr>
          </a:p>
        </p:txBody>
      </p:sp>
    </p:spTree>
    <p:extLst>
      <p:ext uri="{BB962C8B-B14F-4D97-AF65-F5344CB8AC3E}">
        <p14:creationId xmlns:p14="http://schemas.microsoft.com/office/powerpoint/2010/main" xmlns="" val="40467519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4000" cy="5138929"/>
          </a:xfrm>
        </p:spPr>
        <p:txBody>
          <a:bodyPr>
            <a:normAutofit/>
          </a:bodyPr>
          <a:lstStyle/>
          <a:p>
            <a:pPr>
              <a:buNone/>
            </a:pPr>
            <a:r>
              <a:rPr lang="en-US" sz="2400" b="1" dirty="0" smtClean="0">
                <a:solidFill>
                  <a:schemeClr val="tx1"/>
                </a:solidFill>
                <a:latin typeface="Arial" pitchFamily="34" charset="0"/>
                <a:cs typeface="Arial" pitchFamily="34" charset="0"/>
              </a:rPr>
              <a:t>General</a:t>
            </a:r>
            <a:r>
              <a:rPr lang="en-US" sz="2400" dirty="0" smtClean="0">
                <a:solidFill>
                  <a:schemeClr val="tx1"/>
                </a:solidFill>
                <a:latin typeface="Arial" pitchFamily="34" charset="0"/>
                <a:cs typeface="Arial" pitchFamily="34" charset="0"/>
              </a:rPr>
              <a:t>  </a:t>
            </a:r>
            <a:r>
              <a:rPr lang="en-US" sz="2400" b="1" dirty="0" smtClean="0">
                <a:solidFill>
                  <a:schemeClr val="tx1"/>
                </a:solidFill>
                <a:latin typeface="Arial" pitchFamily="34" charset="0"/>
                <a:cs typeface="Arial" pitchFamily="34" charset="0"/>
              </a:rPr>
              <a:t>objective</a:t>
            </a:r>
          </a:p>
          <a:p>
            <a:pPr>
              <a:buFont typeface="Wingdings" pitchFamily="2" charset="2"/>
              <a:buChar char="§"/>
            </a:pPr>
            <a:r>
              <a:rPr lang="en-US" sz="2400" dirty="0" smtClean="0">
                <a:solidFill>
                  <a:schemeClr val="tx1"/>
                </a:solidFill>
                <a:latin typeface="Arial" pitchFamily="34" charset="0"/>
                <a:cs typeface="Arial" pitchFamily="34" charset="0"/>
              </a:rPr>
              <a:t>Develop web based online student union voting system for UOG</a:t>
            </a:r>
          </a:p>
          <a:p>
            <a:pPr>
              <a:buNone/>
            </a:pPr>
            <a:r>
              <a:rPr lang="en-US" sz="2400" b="1" dirty="0" smtClean="0">
                <a:solidFill>
                  <a:schemeClr val="tx1"/>
                </a:solidFill>
                <a:latin typeface="Arial" pitchFamily="34" charset="0"/>
                <a:cs typeface="Arial" pitchFamily="34" charset="0"/>
              </a:rPr>
              <a:t>Specific</a:t>
            </a:r>
            <a:r>
              <a:rPr lang="en-US" sz="2400" dirty="0" smtClean="0">
                <a:solidFill>
                  <a:schemeClr val="tx1"/>
                </a:solidFill>
                <a:latin typeface="Arial" pitchFamily="34" charset="0"/>
                <a:cs typeface="Arial" pitchFamily="34" charset="0"/>
              </a:rPr>
              <a:t> </a:t>
            </a:r>
            <a:r>
              <a:rPr lang="en-US" sz="2400" b="1" dirty="0" smtClean="0">
                <a:solidFill>
                  <a:schemeClr val="tx1"/>
                </a:solidFill>
                <a:latin typeface="Arial" pitchFamily="34" charset="0"/>
                <a:cs typeface="Arial" pitchFamily="34" charset="0"/>
              </a:rPr>
              <a:t>objective </a:t>
            </a:r>
          </a:p>
          <a:p>
            <a:pPr>
              <a:buFont typeface="Wingdings" pitchFamily="2" charset="2"/>
              <a:buChar char="§"/>
            </a:pPr>
            <a:r>
              <a:rPr lang="en-US" sz="2400" dirty="0" smtClean="0">
                <a:solidFill>
                  <a:schemeClr val="tx1"/>
                </a:solidFill>
                <a:latin typeface="Arial" pitchFamily="34" charset="0"/>
                <a:cs typeface="Arial" pitchFamily="34" charset="0"/>
              </a:rPr>
              <a:t>Understand the existing system and its problem.</a:t>
            </a:r>
          </a:p>
          <a:p>
            <a:pPr>
              <a:buFont typeface="Wingdings" pitchFamily="2" charset="2"/>
              <a:buChar char="§"/>
            </a:pPr>
            <a:r>
              <a:rPr lang="en-US" sz="2400" dirty="0" smtClean="0">
                <a:solidFill>
                  <a:schemeClr val="tx1"/>
                </a:solidFill>
                <a:latin typeface="Arial" pitchFamily="34" charset="0"/>
                <a:cs typeface="Arial" pitchFamily="34" charset="0"/>
              </a:rPr>
              <a:t>Gather requirement and analysis these requirement using SRS document.</a:t>
            </a:r>
          </a:p>
          <a:p>
            <a:pPr>
              <a:buFont typeface="Wingdings" pitchFamily="2" charset="2"/>
              <a:buChar char="§"/>
            </a:pPr>
            <a:r>
              <a:rPr lang="en-US" sz="2400" dirty="0" smtClean="0">
                <a:solidFill>
                  <a:schemeClr val="tx1"/>
                </a:solidFill>
                <a:latin typeface="Arial" pitchFamily="34" charset="0"/>
                <a:cs typeface="Arial" pitchFamily="34" charset="0"/>
              </a:rPr>
              <a:t>Compare and contrast the proposed system with the existing system.</a:t>
            </a:r>
          </a:p>
          <a:p>
            <a:pPr>
              <a:buFont typeface="Wingdings" pitchFamily="2" charset="2"/>
              <a:buChar char="§"/>
            </a:pPr>
            <a:r>
              <a:rPr lang="en-US" sz="2400" dirty="0" smtClean="0">
                <a:solidFill>
                  <a:schemeClr val="tx1"/>
                </a:solidFill>
                <a:latin typeface="Arial" pitchFamily="34" charset="0"/>
                <a:cs typeface="Arial" pitchFamily="34" charset="0"/>
              </a:rPr>
              <a:t>Design the system and its architecture using UML.</a:t>
            </a:r>
          </a:p>
          <a:p>
            <a:pPr>
              <a:buFont typeface="Wingdings" pitchFamily="2" charset="2"/>
              <a:buChar char="§"/>
            </a:pPr>
            <a:r>
              <a:rPr lang="en-US" sz="2400" dirty="0" smtClean="0">
                <a:solidFill>
                  <a:schemeClr val="tx1"/>
                </a:solidFill>
                <a:latin typeface="Arial" pitchFamily="34" charset="0"/>
                <a:cs typeface="Arial" pitchFamily="34" charset="0"/>
              </a:rPr>
              <a:t>Implement and test the system.</a:t>
            </a:r>
          </a:p>
        </p:txBody>
      </p:sp>
      <p:sp>
        <p:nvSpPr>
          <p:cNvPr id="3" name="Title 2"/>
          <p:cNvSpPr>
            <a:spLocks noGrp="1"/>
          </p:cNvSpPr>
          <p:nvPr>
            <p:ph type="title"/>
          </p:nvPr>
        </p:nvSpPr>
        <p:spPr>
          <a:xfrm>
            <a:off x="76200" y="355847"/>
            <a:ext cx="8381260" cy="1054394"/>
          </a:xfrm>
        </p:spPr>
        <p:txBody>
          <a:bodyPr/>
          <a:lstStyle/>
          <a:p>
            <a:pPr lvl="0" algn="l"/>
            <a:r>
              <a:rPr lang="en-US" b="1" dirty="0"/>
              <a:t>Project Objective </a:t>
            </a:r>
            <a:endParaRPr lang="en-US"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6</a:t>
            </a:fld>
            <a:endParaRPr lang="en-US" dirty="0"/>
          </a:p>
        </p:txBody>
      </p:sp>
    </p:spTree>
    <p:extLst>
      <p:ext uri="{BB962C8B-B14F-4D97-AF65-F5344CB8AC3E}">
        <p14:creationId xmlns:p14="http://schemas.microsoft.com/office/powerpoint/2010/main" xmlns="" val="152468167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00200"/>
            <a:ext cx="9143999" cy="5334000"/>
          </a:xfrm>
        </p:spPr>
        <p:txBody>
          <a:bodyPr>
            <a:normAutofit/>
          </a:bodyPr>
          <a:lstStyle/>
          <a:p>
            <a:pPr>
              <a:buNone/>
            </a:pPr>
            <a:r>
              <a:rPr lang="en-US" sz="2400" dirty="0" smtClean="0">
                <a:solidFill>
                  <a:schemeClr val="tx1"/>
                </a:solidFill>
                <a:latin typeface="Arial" pitchFamily="34" charset="0"/>
                <a:cs typeface="Arial" pitchFamily="34" charset="0"/>
              </a:rPr>
              <a:t>It includes the area where the ongoing system is applied and what the new system is capable of doing.</a:t>
            </a:r>
          </a:p>
          <a:p>
            <a:pPr>
              <a:buFont typeface="Wingdings" pitchFamily="2" charset="2"/>
              <a:buChar char="§"/>
            </a:pPr>
            <a:r>
              <a:rPr lang="en-US" sz="2400" dirty="0" smtClean="0">
                <a:solidFill>
                  <a:schemeClr val="tx1"/>
                </a:solidFill>
                <a:latin typeface="Arial" pitchFamily="34" charset="0"/>
                <a:cs typeface="Arial" pitchFamily="34" charset="0"/>
              </a:rPr>
              <a:t>The scope of this project is developing web based student union voting system for university of Gondar.</a:t>
            </a:r>
          </a:p>
          <a:p>
            <a:pPr>
              <a:buNone/>
            </a:pPr>
            <a:r>
              <a:rPr lang="en-US" sz="2400" dirty="0" smtClean="0">
                <a:solidFill>
                  <a:schemeClr val="tx1"/>
                </a:solidFill>
                <a:latin typeface="Arial" pitchFamily="34" charset="0"/>
                <a:cs typeface="Arial" pitchFamily="34" charset="0"/>
              </a:rPr>
              <a:t>This system is cable of:</a:t>
            </a:r>
          </a:p>
          <a:p>
            <a:r>
              <a:rPr lang="en-US" sz="2400" dirty="0" smtClean="0">
                <a:solidFill>
                  <a:schemeClr val="tx1"/>
                </a:solidFill>
                <a:latin typeface="Arial" pitchFamily="34" charset="0"/>
                <a:cs typeface="Arial" pitchFamily="34" charset="0"/>
              </a:rPr>
              <a:t> registering candidates and voters ,online vote ,count votes for each candidate, posting notice ,posting final result and send notification, </a:t>
            </a:r>
          </a:p>
          <a:p>
            <a:r>
              <a:rPr lang="en-US" sz="2400" dirty="0" smtClean="0">
                <a:solidFill>
                  <a:schemeClr val="tx1"/>
                </a:solidFill>
                <a:latin typeface="Arial" pitchFamily="34" charset="0"/>
                <a:cs typeface="Arial" pitchFamily="34" charset="0"/>
              </a:rPr>
              <a:t>the system also allows admin to message users and generate reports.</a:t>
            </a:r>
          </a:p>
          <a:p>
            <a:endParaRPr lang="en-US" sz="2400" dirty="0" smtClean="0"/>
          </a:p>
          <a:p>
            <a:pPr>
              <a:buNone/>
            </a:pPr>
            <a:endParaRPr lang="en-US" sz="2400" dirty="0" smtClean="0">
              <a:solidFill>
                <a:schemeClr val="tx1"/>
              </a:solidFill>
            </a:endParaRPr>
          </a:p>
          <a:p>
            <a:pPr>
              <a:buFont typeface="Wingdings" pitchFamily="2" charset="2"/>
              <a:buChar char="§"/>
            </a:pPr>
            <a:endParaRPr lang="en-US" sz="2400" dirty="0" smtClean="0">
              <a:solidFill>
                <a:schemeClr val="tx1"/>
              </a:solidFill>
            </a:endParaRPr>
          </a:p>
          <a:p>
            <a:pPr>
              <a:buFont typeface="Wingdings" pitchFamily="2" charset="2"/>
              <a:buChar char="§"/>
            </a:pPr>
            <a:endParaRPr lang="en-US" sz="2400" dirty="0" smtClean="0">
              <a:solidFill>
                <a:schemeClr val="tx1"/>
              </a:solidFill>
            </a:endParaRPr>
          </a:p>
          <a:p>
            <a:pPr>
              <a:buFont typeface="Wingdings" pitchFamily="2" charset="2"/>
              <a:buChar char="§"/>
            </a:pPr>
            <a:endParaRPr lang="en-US" sz="2400" dirty="0" smtClean="0">
              <a:solidFill>
                <a:schemeClr val="tx1"/>
              </a:solidFill>
            </a:endParaRPr>
          </a:p>
          <a:p>
            <a:pPr>
              <a:buNone/>
            </a:pPr>
            <a:endParaRPr lang="en-US" sz="2400" dirty="0" smtClean="0">
              <a:solidFill>
                <a:schemeClr val="tx1"/>
              </a:solidFill>
            </a:endParaRPr>
          </a:p>
          <a:p>
            <a:pPr>
              <a:buNone/>
            </a:pPr>
            <a:endParaRPr lang="en-US" sz="2400" dirty="0" smtClean="0">
              <a:solidFill>
                <a:schemeClr val="tx1"/>
              </a:solidFill>
            </a:endParaRPr>
          </a:p>
          <a:p>
            <a:pPr>
              <a:buNone/>
            </a:pPr>
            <a:endParaRPr lang="en-US" sz="2400"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lvl="0" algn="l"/>
            <a:r>
              <a:rPr lang="en-US" b="1" dirty="0"/>
              <a:t>Scope of the </a:t>
            </a:r>
            <a:r>
              <a:rPr lang="en-US" b="1" dirty="0" smtClean="0"/>
              <a:t>Project</a:t>
            </a:r>
            <a:endParaRPr lang="en-US"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7</a:t>
            </a:fld>
            <a:endParaRPr lang="en-US" dirty="0"/>
          </a:p>
        </p:txBody>
      </p:sp>
    </p:spTree>
    <p:extLst>
      <p:ext uri="{BB962C8B-B14F-4D97-AF65-F5344CB8AC3E}">
        <p14:creationId xmlns:p14="http://schemas.microsoft.com/office/powerpoint/2010/main" xmlns="" val="278377217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66671"/>
            <a:ext cx="9143999" cy="5138929"/>
          </a:xfrm>
        </p:spPr>
        <p:txBody>
          <a:bodyPr>
            <a:normAutofit/>
          </a:bodyPr>
          <a:lstStyle/>
          <a:p>
            <a:pPr lvl="0">
              <a:buNone/>
            </a:pPr>
            <a:r>
              <a:rPr lang="en-US" dirty="0" smtClean="0">
                <a:solidFill>
                  <a:schemeClr val="tx1"/>
                </a:solidFill>
                <a:latin typeface="Arial" pitchFamily="34" charset="0"/>
                <a:cs typeface="Arial" pitchFamily="34" charset="0"/>
              </a:rPr>
              <a:t>This project have many  significant  for system users</a:t>
            </a:r>
            <a:r>
              <a:rPr lang="en-US" dirty="0" smtClean="0">
                <a:latin typeface="Arial" pitchFamily="34" charset="0"/>
                <a:cs typeface="Arial" pitchFamily="34" charset="0"/>
              </a:rPr>
              <a:t>.</a:t>
            </a:r>
          </a:p>
          <a:p>
            <a:pPr lvl="0">
              <a:buFont typeface="Wingdings" pitchFamily="2" charset="2"/>
              <a:buChar char="§"/>
            </a:pPr>
            <a:r>
              <a:rPr lang="en-US" dirty="0" smtClean="0">
                <a:solidFill>
                  <a:schemeClr val="tx1"/>
                </a:solidFill>
                <a:latin typeface="Arial" pitchFamily="34" charset="0"/>
                <a:cs typeface="Arial" pitchFamily="34" charset="0"/>
              </a:rPr>
              <a:t> It save Resource and finance expenditure. </a:t>
            </a:r>
          </a:p>
          <a:p>
            <a:pPr lvl="0">
              <a:buFont typeface="Wingdings" pitchFamily="2" charset="2"/>
              <a:buChar char="§"/>
            </a:pPr>
            <a:r>
              <a:rPr lang="en-US" dirty="0" smtClean="0">
                <a:solidFill>
                  <a:schemeClr val="tx1"/>
                </a:solidFill>
                <a:latin typeface="Arial" pitchFamily="34" charset="0"/>
                <a:cs typeface="Arial" pitchFamily="34" charset="0"/>
              </a:rPr>
              <a:t>It provides equally distributed information through online for all Voters and Candidates .</a:t>
            </a:r>
          </a:p>
          <a:p>
            <a:pPr lvl="0">
              <a:buFont typeface="Wingdings" pitchFamily="2" charset="2"/>
              <a:buChar char="§"/>
            </a:pPr>
            <a:r>
              <a:rPr lang="en-US" dirty="0" smtClean="0">
                <a:solidFill>
                  <a:schemeClr val="tx1"/>
                </a:solidFill>
                <a:latin typeface="Arial" pitchFamily="34" charset="0"/>
                <a:cs typeface="Arial" pitchFamily="34" charset="0"/>
              </a:rPr>
              <a:t>Error of counting of votes will not occur because counting is done automatically by the system.</a:t>
            </a:r>
            <a:r>
              <a:rPr lang="en-US" dirty="0" smtClean="0">
                <a:latin typeface="Arial" pitchFamily="34" charset="0"/>
                <a:cs typeface="Arial" pitchFamily="34" charset="0"/>
              </a:rPr>
              <a:t> </a:t>
            </a:r>
          </a:p>
          <a:p>
            <a:pPr lvl="0">
              <a:buFont typeface="Wingdings" pitchFamily="2" charset="2"/>
              <a:buChar char="§"/>
            </a:pPr>
            <a:r>
              <a:rPr lang="en-US" dirty="0" smtClean="0">
                <a:solidFill>
                  <a:schemeClr val="tx1"/>
                </a:solidFill>
                <a:latin typeface="Arial" pitchFamily="34" charset="0"/>
                <a:cs typeface="Arial" pitchFamily="34" charset="0"/>
              </a:rPr>
              <a:t>The system also enable the Administrator simply  update, delete and edit information about the Voter and Candidate .</a:t>
            </a:r>
          </a:p>
          <a:p>
            <a:pPr>
              <a:buFont typeface="Wingdings" pitchFamily="2" charset="2"/>
              <a:buChar char="§"/>
            </a:pPr>
            <a:r>
              <a:rPr lang="en-US" dirty="0" smtClean="0">
                <a:latin typeface="Arial" pitchFamily="34" charset="0"/>
                <a:cs typeface="Arial" pitchFamily="34" charset="0"/>
              </a:rPr>
              <a:t> </a:t>
            </a:r>
            <a:r>
              <a:rPr lang="en-US" dirty="0" smtClean="0">
                <a:solidFill>
                  <a:schemeClr val="tx1"/>
                </a:solidFill>
                <a:latin typeface="Arial" pitchFamily="34" charset="0"/>
                <a:cs typeface="Arial" pitchFamily="34" charset="0"/>
              </a:rPr>
              <a:t>eradicates the geographical limitation  and to  access any where through internet connection.</a:t>
            </a:r>
          </a:p>
          <a:p>
            <a:pPr lvl="0">
              <a:buFont typeface="Wingdings" pitchFamily="2" charset="2"/>
              <a:buChar char="§"/>
            </a:pPr>
            <a:r>
              <a:rPr lang="en-US" dirty="0" smtClean="0">
                <a:solidFill>
                  <a:schemeClr val="tx1"/>
                </a:solidFill>
                <a:latin typeface="Arial" pitchFamily="34" charset="0"/>
                <a:cs typeface="Arial" pitchFamily="34" charset="0"/>
              </a:rPr>
              <a:t>Increases accuracy, availability, quality of the voting process and number of Voters as individual will find it easier and more convenient to vote.</a:t>
            </a:r>
          </a:p>
          <a:p>
            <a:pPr>
              <a:buFont typeface="Wingdings" pitchFamily="2" charset="2"/>
              <a:buChar char="§"/>
            </a:pPr>
            <a:endParaRPr lang="en-US" dirty="0" smtClean="0">
              <a:solidFill>
                <a:schemeClr val="tx1"/>
              </a:solidFill>
            </a:endParaRPr>
          </a:p>
          <a:p>
            <a:pPr lvl="0">
              <a:buFont typeface="Wingdings" pitchFamily="2" charset="2"/>
              <a:buChar char="§"/>
            </a:pPr>
            <a:endParaRPr lang="en-US" dirty="0" smtClean="0">
              <a:solidFill>
                <a:schemeClr val="tx1"/>
              </a:solidFill>
            </a:endParaRPr>
          </a:p>
          <a:p>
            <a:pPr lvl="0">
              <a:buFont typeface="Wingdings" pitchFamily="2" charset="2"/>
              <a:buChar char="§"/>
            </a:pPr>
            <a:endParaRPr lang="en-US" dirty="0" smtClean="0">
              <a:solidFill>
                <a:schemeClr val="tx1"/>
              </a:solidFill>
            </a:endParaRPr>
          </a:p>
          <a:p>
            <a:pPr lvl="0">
              <a:buFont typeface="Wingdings" pitchFamily="2" charset="2"/>
              <a:buChar char="§"/>
            </a:pPr>
            <a:endParaRPr lang="en-US" dirty="0" smtClean="0">
              <a:solidFill>
                <a:schemeClr val="tx1"/>
              </a:solidFill>
            </a:endParaRPr>
          </a:p>
          <a:p>
            <a:pPr lvl="0">
              <a:buNone/>
            </a:pPr>
            <a:endParaRPr lang="en-US" dirty="0" smtClean="0">
              <a:solidFill>
                <a:schemeClr val="tx1"/>
              </a:solidFill>
            </a:endParaRPr>
          </a:p>
          <a:p>
            <a:pPr>
              <a:buNone/>
            </a:pPr>
            <a:endParaRPr lang="en-US" dirty="0">
              <a:solidFill>
                <a:schemeClr val="tx1"/>
              </a:solidFill>
            </a:endParaRPr>
          </a:p>
        </p:txBody>
      </p:sp>
      <p:sp>
        <p:nvSpPr>
          <p:cNvPr id="3" name="Title 2"/>
          <p:cNvSpPr>
            <a:spLocks noGrp="1"/>
          </p:cNvSpPr>
          <p:nvPr>
            <p:ph type="title"/>
          </p:nvPr>
        </p:nvSpPr>
        <p:spPr>
          <a:xfrm>
            <a:off x="76200" y="355847"/>
            <a:ext cx="8381260" cy="1054394"/>
          </a:xfrm>
        </p:spPr>
        <p:txBody>
          <a:bodyPr/>
          <a:lstStyle/>
          <a:p>
            <a:pPr lvl="0" algn="l"/>
            <a:r>
              <a:rPr lang="en-US" b="1" dirty="0"/>
              <a:t>Significance of the </a:t>
            </a:r>
            <a:r>
              <a:rPr lang="en-US" b="1" dirty="0" smtClean="0"/>
              <a:t>Project</a:t>
            </a:r>
            <a:endParaRPr lang="en-US" dirty="0"/>
          </a:p>
        </p:txBody>
      </p:sp>
      <p:pic>
        <p:nvPicPr>
          <p:cNvPr id="4" name="Picture 3" descr="C:\Users\user\Desktop\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76200"/>
            <a:ext cx="20574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ECAE260D-2E11-4708-A2F3-B3FF4DA05CBC}" type="slidenum">
              <a:rPr lang="en-US" smtClean="0"/>
              <a:pPr/>
              <a:t>8</a:t>
            </a:fld>
            <a:endParaRPr lang="en-US" dirty="0"/>
          </a:p>
        </p:txBody>
      </p:sp>
    </p:spTree>
    <p:extLst>
      <p:ext uri="{BB962C8B-B14F-4D97-AF65-F5344CB8AC3E}">
        <p14:creationId xmlns:p14="http://schemas.microsoft.com/office/powerpoint/2010/main" xmlns="" val="22406506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05529"/>
          </a:xfrm>
        </p:spPr>
        <p:txBody>
          <a:bodyPr>
            <a:normAutofit/>
          </a:bodyPr>
          <a:lstStyle/>
          <a:p>
            <a:pPr>
              <a:buNone/>
            </a:pPr>
            <a:r>
              <a:rPr lang="en-US" b="1" dirty="0" smtClean="0">
                <a:solidFill>
                  <a:schemeClr val="tx1"/>
                </a:solidFill>
              </a:rPr>
              <a:t>System development methods: </a:t>
            </a:r>
          </a:p>
          <a:p>
            <a:r>
              <a:rPr lang="en-US" dirty="0" smtClean="0">
                <a:solidFill>
                  <a:schemeClr val="tx1"/>
                </a:solidFill>
              </a:rPr>
              <a:t>Object oriented approach :it used for system analysis and design .</a:t>
            </a:r>
          </a:p>
          <a:p>
            <a:pPr>
              <a:buFont typeface="Wingdings" pitchFamily="2" charset="2"/>
              <a:buChar char="§"/>
            </a:pPr>
            <a:r>
              <a:rPr lang="en-US" dirty="0" smtClean="0">
                <a:solidFill>
                  <a:schemeClr val="tx1"/>
                </a:solidFill>
              </a:rPr>
              <a:t> iterative model for development of software process.</a:t>
            </a:r>
            <a:endParaRPr lang="en-US" b="1" dirty="0" smtClean="0">
              <a:solidFill>
                <a:schemeClr val="tx1"/>
              </a:solidFill>
            </a:endParaRPr>
          </a:p>
          <a:p>
            <a:pPr>
              <a:buNone/>
            </a:pPr>
            <a:r>
              <a:rPr lang="en-US" b="1" dirty="0" smtClean="0">
                <a:solidFill>
                  <a:schemeClr val="tx1"/>
                </a:solidFill>
              </a:rPr>
              <a:t>Data collection method</a:t>
            </a:r>
          </a:p>
          <a:p>
            <a:pPr>
              <a:buFont typeface="Wingdings" pitchFamily="2" charset="2"/>
              <a:buChar char="§"/>
            </a:pPr>
            <a:r>
              <a:rPr lang="en-US" dirty="0" smtClean="0">
                <a:solidFill>
                  <a:schemeClr val="tx1"/>
                </a:solidFill>
              </a:rPr>
              <a:t>Observation: observing the existing system.</a:t>
            </a:r>
          </a:p>
          <a:p>
            <a:pPr>
              <a:buFont typeface="Wingdings" pitchFamily="2" charset="2"/>
              <a:buChar char="§"/>
            </a:pPr>
            <a:r>
              <a:rPr lang="en-US" dirty="0" smtClean="0">
                <a:solidFill>
                  <a:schemeClr val="tx1"/>
                </a:solidFill>
              </a:rPr>
              <a:t>Document analysis: by reading documents.</a:t>
            </a:r>
          </a:p>
          <a:p>
            <a:r>
              <a:rPr lang="en-US" dirty="0" smtClean="0">
                <a:solidFill>
                  <a:schemeClr val="tx1"/>
                </a:solidFill>
              </a:rPr>
              <a:t>Interview: face to face question with users.</a:t>
            </a:r>
          </a:p>
          <a:p>
            <a:pPr>
              <a:buNone/>
            </a:pPr>
            <a:endParaRPr lang="en-US" dirty="0">
              <a:solidFill>
                <a:schemeClr val="tx1"/>
              </a:solidFill>
            </a:endParaRPr>
          </a:p>
        </p:txBody>
      </p:sp>
      <p:sp>
        <p:nvSpPr>
          <p:cNvPr id="3" name="Slide Number Placeholder 2"/>
          <p:cNvSpPr>
            <a:spLocks noGrp="1"/>
          </p:cNvSpPr>
          <p:nvPr>
            <p:ph type="sldNum" sz="quarter" idx="12"/>
          </p:nvPr>
        </p:nvSpPr>
        <p:spPr/>
        <p:txBody>
          <a:bodyPr/>
          <a:lstStyle/>
          <a:p>
            <a:fld id="{ECAE260D-2E11-4708-A2F3-B3FF4DA05CBC}" type="slidenum">
              <a:rPr lang="en-US" smtClean="0"/>
              <a:pPr/>
              <a:t>9</a:t>
            </a:fld>
            <a:endParaRPr lang="en-US" dirty="0"/>
          </a:p>
        </p:txBody>
      </p:sp>
      <p:sp>
        <p:nvSpPr>
          <p:cNvPr id="4" name="Title 3"/>
          <p:cNvSpPr>
            <a:spLocks noGrp="1"/>
          </p:cNvSpPr>
          <p:nvPr>
            <p:ph type="title"/>
          </p:nvPr>
        </p:nvSpPr>
        <p:spPr/>
        <p:txBody>
          <a:bodyPr/>
          <a:lstStyle/>
          <a:p>
            <a:pPr algn="l"/>
            <a:r>
              <a:rPr lang="en-US" dirty="0" smtClean="0"/>
              <a:t>Methodology</a:t>
            </a:r>
            <a:endParaRPr lang="en-US" dirty="0"/>
          </a:p>
        </p:txBody>
      </p:sp>
    </p:spTree>
    <p:extLst>
      <p:ext uri="{BB962C8B-B14F-4D97-AF65-F5344CB8AC3E}">
        <p14:creationId xmlns:p14="http://schemas.microsoft.com/office/powerpoint/2010/main" xmlns="" val="2557529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ustom 18">
      <a:dk1>
        <a:sysClr val="windowText" lastClr="000000"/>
      </a:dk1>
      <a:lt1>
        <a:sysClr val="window" lastClr="FFFFFF"/>
      </a:lt1>
      <a:dk2>
        <a:srgbClr val="0083E6"/>
      </a:dk2>
      <a:lt2>
        <a:srgbClr val="E8E8E8"/>
      </a:lt2>
      <a:accent1>
        <a:srgbClr val="00B050"/>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stom 1">
      <a:majorFont>
        <a:latin typeface="Franklin Gothic Medium"/>
        <a:ea typeface=""/>
        <a:cs typeface=""/>
      </a:majorFont>
      <a:minorFont>
        <a:latin typeface="Times New Roman"/>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3196</TotalTime>
  <Words>900</Words>
  <Application>Microsoft Office PowerPoint</Application>
  <PresentationFormat>On-screen Show (4:3)</PresentationFormat>
  <Paragraphs>146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Grid</vt:lpstr>
      <vt:lpstr>Web based online student union voting system for uog</vt:lpstr>
      <vt:lpstr>Focus of the presentation</vt:lpstr>
      <vt:lpstr>Slide 3</vt:lpstr>
      <vt:lpstr>Introduction and Background</vt:lpstr>
      <vt:lpstr>Statement of the problem </vt:lpstr>
      <vt:lpstr>Project Objective </vt:lpstr>
      <vt:lpstr>Scope of the Project</vt:lpstr>
      <vt:lpstr>Significance of the Project</vt:lpstr>
      <vt:lpstr>Methodology</vt:lpstr>
      <vt:lpstr>Slide 10</vt:lpstr>
      <vt:lpstr>Current system function</vt:lpstr>
      <vt:lpstr>Current system problem</vt:lpstr>
      <vt:lpstr>Proposed system</vt:lpstr>
      <vt:lpstr>Functional requirement</vt:lpstr>
      <vt:lpstr>Slide 15</vt:lpstr>
      <vt:lpstr>use case</vt:lpstr>
      <vt:lpstr>Slide 17</vt:lpstr>
      <vt:lpstr>Activity Diagram for post notice </vt:lpstr>
      <vt:lpstr>Sequence  Diagram view candidate &amp;vote </vt:lpstr>
      <vt:lpstr>Slide 20</vt:lpstr>
      <vt:lpstr>SYSTEM DECOMPOSITION</vt:lpstr>
      <vt:lpstr>Slide 22</vt:lpstr>
      <vt:lpstr>Class diagram</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322</cp:revision>
  <dcterms:created xsi:type="dcterms:W3CDTF">2016-01-29T17:12:31Z</dcterms:created>
  <dcterms:modified xsi:type="dcterms:W3CDTF">2019-06-25T16:20:08Z</dcterms:modified>
</cp:coreProperties>
</file>