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3" r:id="rId3"/>
    <p:sldId id="275" r:id="rId4"/>
    <p:sldId id="265" r:id="rId5"/>
    <p:sldId id="266" r:id="rId6"/>
    <p:sldId id="267" r:id="rId7"/>
    <p:sldId id="268" r:id="rId8"/>
    <p:sldId id="269" r:id="rId9"/>
    <p:sldId id="276" r:id="rId10"/>
    <p:sldId id="270" r:id="rId11"/>
    <p:sldId id="271" r:id="rId12"/>
    <p:sldId id="277" r:id="rId13"/>
    <p:sldId id="272" r:id="rId14"/>
    <p:sldId id="273" r:id="rId15"/>
    <p:sldId id="274" r:id="rId16"/>
  </p:sldIdLst>
  <p:sldSz cx="9144000" cy="6858000" type="screen4x3"/>
  <p:notesSz cx="6946900" cy="9283700"/>
  <p:custDataLst>
    <p:tags r:id="rId18"/>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CC00"/>
    <a:srgbClr val="CC6600"/>
    <a:srgbClr val="996633"/>
    <a:srgbClr val="993300"/>
    <a:srgbClr val="FFCC99"/>
    <a:srgbClr val="CC99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1758" autoAdjust="0"/>
  </p:normalViewPr>
  <p:slideViewPr>
    <p:cSldViewPr>
      <p:cViewPr varScale="1">
        <p:scale>
          <a:sx n="54" d="100"/>
          <a:sy n="54" d="100"/>
        </p:scale>
        <p:origin x="183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t" anchorCtr="0" compatLnSpc="1">
            <a:prstTxWarp prst="textNoShape">
              <a:avLst/>
            </a:prstTxWarp>
          </a:bodyPr>
          <a:lstStyle>
            <a:lvl1pPr defTabSz="927100" eaLnBrk="0" hangingPunct="0">
              <a:defRPr sz="1200">
                <a:latin typeface="Times New Roman" pitchFamily="18" charset="0"/>
              </a:defRPr>
            </a:lvl1pPr>
          </a:lstStyle>
          <a:p>
            <a:endParaRPr lang="en-US"/>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t" anchorCtr="0" compatLnSpc="1">
            <a:prstTxWarp prst="textNoShape">
              <a:avLst/>
            </a:prstTxWarp>
          </a:bodyPr>
          <a:lstStyle>
            <a:lvl1pPr algn="r" defTabSz="927100" eaLnBrk="0" hangingPunct="0">
              <a:defRPr sz="1200">
                <a:latin typeface="Times New Roman" pitchFamily="18" charset="0"/>
              </a:defRPr>
            </a:lvl1pPr>
          </a:lstStyle>
          <a:p>
            <a:endParaRPr lang="en-US"/>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b" anchorCtr="0" compatLnSpc="1">
            <a:prstTxWarp prst="textNoShape">
              <a:avLst/>
            </a:prstTxWarp>
          </a:bodyPr>
          <a:lstStyle>
            <a:lvl1pPr defTabSz="927100" eaLnBrk="0" hangingPunct="0">
              <a:defRPr sz="1200">
                <a:latin typeface="Times New Roman" pitchFamily="18" charset="0"/>
              </a:defRPr>
            </a:lvl1pPr>
          </a:lstStyle>
          <a:p>
            <a:endParaRPr lang="en-US"/>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b" anchorCtr="0" compatLnSpc="1">
            <a:prstTxWarp prst="textNoShape">
              <a:avLst/>
            </a:prstTxWarp>
          </a:bodyPr>
          <a:lstStyle>
            <a:lvl1pPr algn="r" defTabSz="927100" eaLnBrk="0" hangingPunct="0">
              <a:defRPr sz="1200">
                <a:latin typeface="Times New Roman" pitchFamily="18" charset="0"/>
              </a:defRPr>
            </a:lvl1pPr>
          </a:lstStyle>
          <a:p>
            <a:fld id="{561BE33E-633B-45A5-9518-3F28E615ED37}" type="slidenum">
              <a:rPr lang="en-US"/>
              <a:pPr/>
              <a:t>‹#›</a:t>
            </a:fld>
            <a:endParaRPr lang="en-US"/>
          </a:p>
        </p:txBody>
      </p:sp>
    </p:spTree>
    <p:extLst>
      <p:ext uri="{BB962C8B-B14F-4D97-AF65-F5344CB8AC3E}">
        <p14:creationId xmlns:p14="http://schemas.microsoft.com/office/powerpoint/2010/main" val="3359673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Arial" charset="0"/>
                <a:ea typeface="+mn-ea"/>
                <a:cs typeface="+mn-cs"/>
              </a:rPr>
              <a:t>During the first phase </a:t>
            </a:r>
            <a:r>
              <a:rPr kumimoji="1" lang="en-US" sz="1200" b="1" kern="1200" dirty="0" smtClean="0">
                <a:solidFill>
                  <a:schemeClr val="tx1"/>
                </a:solidFill>
                <a:effectLst/>
                <a:latin typeface="Arial" charset="0"/>
                <a:ea typeface="+mn-ea"/>
                <a:cs typeface="+mn-cs"/>
              </a:rPr>
              <a:t>of object oriented system development the following major activities are performed</a:t>
            </a:r>
            <a:r>
              <a:rPr kumimoji="1" lang="en-US" sz="1200" kern="1200" dirty="0" smtClean="0">
                <a:solidFill>
                  <a:schemeClr val="tx1"/>
                </a:solidFill>
                <a:effectLst/>
                <a:latin typeface="Arial" charset="0"/>
                <a:ea typeface="+mn-ea"/>
                <a:cs typeface="+mn-cs"/>
              </a:rPr>
              <a:t>. System Requirement Specifications (SRS), Use case modeling and documentation (for each use case identified), and the development of sequence diagrams, class diagram and supplementary specifications. </a:t>
            </a:r>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1</a:t>
            </a:fld>
            <a:endParaRPr lang="en-US"/>
          </a:p>
        </p:txBody>
      </p:sp>
    </p:spTree>
    <p:extLst>
      <p:ext uri="{BB962C8B-B14F-4D97-AF65-F5344CB8AC3E}">
        <p14:creationId xmlns:p14="http://schemas.microsoft.com/office/powerpoint/2010/main" val="4055139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pitchFamily="34" charset="0"/>
              <a:buChar char="•"/>
            </a:pPr>
            <a:r>
              <a:rPr kumimoji="1" lang="en-US" sz="3600" b="1" i="0" kern="1200" dirty="0" smtClean="0">
                <a:solidFill>
                  <a:schemeClr val="tx1"/>
                </a:solidFill>
                <a:effectLst/>
                <a:latin typeface="Arial" charset="0"/>
                <a:ea typeface="+mn-ea"/>
                <a:cs typeface="+mn-cs"/>
              </a:rPr>
              <a:t>Non-functional requirements </a:t>
            </a:r>
            <a:r>
              <a:rPr kumimoji="1" lang="en-US" sz="1200" i="0" kern="1200" dirty="0" smtClean="0">
                <a:solidFill>
                  <a:schemeClr val="tx1"/>
                </a:solidFill>
                <a:effectLst/>
                <a:latin typeface="Arial" charset="0"/>
                <a:ea typeface="+mn-ea"/>
                <a:cs typeface="+mn-cs"/>
              </a:rPr>
              <a:t>are requirements that are not directly concerned with the specific services delivered by the system to its users. They may relate to emergent system properties such as reliability, response time, and store occupancy. Alternatively, they may define constraints on the system implementation such as the capabilities of I/O devices or the data representations used in interfaces with other systems.</a:t>
            </a:r>
          </a:p>
          <a:p>
            <a:pPr marL="0" indent="0">
              <a:buFont typeface="Arial" pitchFamily="34" charset="0"/>
              <a:buNone/>
            </a:pPr>
            <a:r>
              <a:rPr kumimoji="1" lang="en-US" sz="1200" i="0" kern="1200" dirty="0" smtClean="0">
                <a:solidFill>
                  <a:schemeClr val="tx1"/>
                </a:solidFill>
                <a:effectLst/>
                <a:latin typeface="Arial" charset="0"/>
                <a:ea typeface="+mn-ea"/>
                <a:cs typeface="+mn-cs"/>
              </a:rPr>
              <a:t> Non-functional requirements, such as performance, security, or availability, usually specify or constrain characteristics of the system as a whole.</a:t>
            </a:r>
          </a:p>
          <a:p>
            <a:pPr marL="0" indent="0">
              <a:buFont typeface="Arial" pitchFamily="34" charset="0"/>
              <a:buNone/>
            </a:pPr>
            <a:endParaRPr kumimoji="1" lang="en-US" sz="1200" i="0" kern="1200" dirty="0" smtClean="0">
              <a:solidFill>
                <a:schemeClr val="tx1"/>
              </a:solidFill>
              <a:effectLst/>
              <a:latin typeface="Arial" charset="0"/>
              <a:ea typeface="+mn-ea"/>
              <a:cs typeface="+mn-cs"/>
            </a:endParaRPr>
          </a:p>
          <a:p>
            <a:pPr marL="171450" indent="-171450">
              <a:buFont typeface="Wingdings" pitchFamily="2" charset="2"/>
              <a:buChar char="ü"/>
            </a:pPr>
            <a:r>
              <a:rPr kumimoji="1" lang="en-US" sz="1200" kern="1200" dirty="0" smtClean="0">
                <a:solidFill>
                  <a:schemeClr val="tx1"/>
                </a:solidFill>
                <a:effectLst/>
                <a:latin typeface="Arial" charset="0"/>
                <a:ea typeface="+mn-ea"/>
                <a:cs typeface="+mn-cs"/>
              </a:rPr>
              <a:t>We are going to develop two privilege for User and administrator. Depending upon the category of user access rights are decided</a:t>
            </a:r>
          </a:p>
          <a:p>
            <a:pPr marL="171450" indent="-171450">
              <a:buFont typeface="Wingdings" pitchFamily="2" charset="2"/>
              <a:buChar char="ü"/>
            </a:pPr>
            <a:r>
              <a:rPr kumimoji="1" lang="en-US" sz="1200" kern="1200" dirty="0" smtClean="0">
                <a:solidFill>
                  <a:schemeClr val="tx1"/>
                </a:solidFill>
                <a:effectLst/>
                <a:latin typeface="Arial" charset="0"/>
                <a:ea typeface="+mn-ea"/>
                <a:cs typeface="+mn-cs"/>
              </a:rPr>
              <a:t>The developed system provides an HTML webpage which is expected from the users to interact with the system</a:t>
            </a:r>
          </a:p>
          <a:p>
            <a:pPr marL="171450" indent="-171450">
              <a:buFont typeface="Wingdings" pitchFamily="2" charset="2"/>
              <a:buChar char="ü"/>
            </a:pPr>
            <a:r>
              <a:rPr kumimoji="1" lang="en-US" sz="1200" kern="1200" dirty="0" smtClean="0">
                <a:solidFill>
                  <a:schemeClr val="tx1"/>
                </a:solidFill>
                <a:effectLst/>
                <a:latin typeface="Arial" charset="0"/>
                <a:ea typeface="+mn-ea"/>
                <a:cs typeface="+mn-cs"/>
              </a:rPr>
              <a:t>: In the proposed system can be avoided reputation of data anywhere in the database but there may be reputation in case of data backup. This would assure economic use of storage space and consistency of the data stored in the database</a:t>
            </a:r>
          </a:p>
          <a:p>
            <a:pPr marL="171450" indent="-171450">
              <a:buFont typeface="Wingdings" pitchFamily="2" charset="2"/>
              <a:buChar char="ü"/>
            </a:pPr>
            <a:r>
              <a:rPr kumimoji="1" lang="en-US" sz="1200" kern="1200" dirty="0" smtClean="0">
                <a:solidFill>
                  <a:schemeClr val="tx1"/>
                </a:solidFill>
                <a:effectLst/>
                <a:latin typeface="Arial" charset="0"/>
                <a:ea typeface="+mn-ea"/>
                <a:cs typeface="+mn-cs"/>
              </a:rPr>
              <a:t>All data in the system will be available at any time</a:t>
            </a:r>
          </a:p>
          <a:p>
            <a:pPr marL="171450" indent="-171450">
              <a:buFont typeface="Wingdings" pitchFamily="2" charset="2"/>
              <a:buChar char="ü"/>
            </a:pPr>
            <a:r>
              <a:rPr kumimoji="1" lang="en-US" sz="1200" kern="1200" dirty="0" smtClean="0">
                <a:solidFill>
                  <a:schemeClr val="tx1"/>
                </a:solidFill>
                <a:effectLst/>
                <a:latin typeface="Arial" charset="0"/>
                <a:ea typeface="+mn-ea"/>
                <a:cs typeface="+mn-cs"/>
              </a:rPr>
              <a:t>When the users of the system interact with the system errors may appear. To control these inaccuracies the system will generate different messages</a:t>
            </a:r>
          </a:p>
          <a:p>
            <a:pPr marL="171450" indent="-171450">
              <a:buFont typeface="Wingdings" pitchFamily="2" charset="2"/>
              <a:buChar char="ü"/>
            </a:pPr>
            <a:r>
              <a:rPr kumimoji="1" lang="en-US" sz="1200" kern="1200" dirty="0" smtClean="0">
                <a:solidFill>
                  <a:schemeClr val="tx1"/>
                </a:solidFill>
                <a:effectLst/>
                <a:latin typeface="Arial" charset="0"/>
                <a:ea typeface="+mn-ea"/>
                <a:cs typeface="+mn-cs"/>
              </a:rPr>
              <a:t>: Through time there are always changes when the user’s needs another additional functionality, when the system administrator identifies the system need to be modified, while the organizations work style is changed and depending on different reasons.</a:t>
            </a:r>
            <a:r>
              <a:rPr kumimoji="1" lang="en-US" sz="1200" i="0" kern="1200" dirty="0" smtClean="0">
                <a:solidFill>
                  <a:schemeClr val="tx1"/>
                </a:solidFill>
                <a:effectLst/>
                <a:latin typeface="Arial" charset="0"/>
                <a:ea typeface="+mn-ea"/>
                <a:cs typeface="+mn-cs"/>
              </a:rPr>
              <a:t/>
            </a:r>
            <a:br>
              <a:rPr kumimoji="1" lang="en-US" sz="1200" i="0" kern="1200" dirty="0" smtClean="0">
                <a:solidFill>
                  <a:schemeClr val="tx1"/>
                </a:solidFill>
                <a:effectLst/>
                <a:latin typeface="Arial" charset="0"/>
                <a:ea typeface="+mn-ea"/>
                <a:cs typeface="+mn-cs"/>
              </a:rPr>
            </a:br>
            <a:r>
              <a:rPr kumimoji="1" lang="en-US" sz="1200" i="0" kern="1200" dirty="0" smtClean="0">
                <a:solidFill>
                  <a:schemeClr val="tx1"/>
                </a:solidFill>
                <a:effectLst/>
                <a:latin typeface="Arial" charset="0"/>
                <a:ea typeface="+mn-ea"/>
                <a:cs typeface="+mn-cs"/>
              </a:rPr>
              <a:t/>
            </a:r>
            <a:br>
              <a:rPr kumimoji="1" lang="en-US" sz="1200" i="0" kern="1200" dirty="0" smtClean="0">
                <a:solidFill>
                  <a:schemeClr val="tx1"/>
                </a:solidFill>
                <a:effectLst/>
                <a:latin typeface="Arial" charset="0"/>
                <a:ea typeface="+mn-ea"/>
                <a:cs typeface="+mn-cs"/>
              </a:rPr>
            </a:br>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10</a:t>
            </a:fld>
            <a:endParaRPr lang="en-US"/>
          </a:p>
        </p:txBody>
      </p:sp>
    </p:spTree>
    <p:extLst>
      <p:ext uri="{BB962C8B-B14F-4D97-AF65-F5344CB8AC3E}">
        <p14:creationId xmlns:p14="http://schemas.microsoft.com/office/powerpoint/2010/main" val="3241146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 identifies processes or activities that can be done within the system. It also describes a sequence of actions that provide a measurable value to an actor. </a:t>
            </a:r>
          </a:p>
          <a:p>
            <a:r>
              <a:rPr kumimoji="1" lang="en-US" sz="1200" b="1" kern="1200" dirty="0" smtClean="0">
                <a:solidFill>
                  <a:schemeClr val="tx1"/>
                </a:solidFill>
                <a:effectLst/>
                <a:latin typeface="Arial" charset="0"/>
                <a:ea typeface="+mn-ea"/>
                <a:cs typeface="+mn-cs"/>
              </a:rPr>
              <a:t>System Models </a:t>
            </a:r>
          </a:p>
          <a:p>
            <a:r>
              <a:rPr kumimoji="1" lang="en-US" sz="1200" b="1" kern="1200" dirty="0" smtClean="0">
                <a:solidFill>
                  <a:schemeClr val="tx1"/>
                </a:solidFill>
                <a:effectLst/>
                <a:latin typeface="Arial" charset="0"/>
                <a:ea typeface="+mn-ea"/>
                <a:cs typeface="+mn-cs"/>
              </a:rPr>
              <a:t>3.11.1 Essential Use case Diagram </a:t>
            </a:r>
          </a:p>
          <a:p>
            <a:r>
              <a:rPr kumimoji="1" lang="en-US" sz="1200" kern="1200" dirty="0" smtClean="0">
                <a:solidFill>
                  <a:schemeClr val="tx1"/>
                </a:solidFill>
                <a:effectLst/>
                <a:latin typeface="Arial" charset="0"/>
                <a:ea typeface="+mn-ea"/>
                <a:cs typeface="+mn-cs"/>
              </a:rPr>
              <a:t>Use case identifies processes or activities that can be done within the system. A use case   is also a set of scenarios tied together by a common user goal. A scenario is a sequence of  steps  describing  an  interaction  between  a  user  and  a  system.  A system  use  case  model  is composed  of  a  use  case  diagram  and  the  accompanying  documentation,  the  use  cases ,  actors and associations. It also describes a sequence of actions that provide a measurable value to an actor. The following use case diagram describes the overall functionality of web platform for </a:t>
            </a:r>
            <a:r>
              <a:rPr kumimoji="1" lang="en-US" sz="1200" kern="1200" dirty="0" err="1" smtClean="0">
                <a:solidFill>
                  <a:schemeClr val="tx1"/>
                </a:solidFill>
                <a:effectLst/>
                <a:latin typeface="Arial" charset="0"/>
                <a:ea typeface="+mn-ea"/>
                <a:cs typeface="+mn-cs"/>
              </a:rPr>
              <a:t>Hawassa</a:t>
            </a:r>
            <a:r>
              <a:rPr kumimoji="1" lang="en-US" sz="1200" kern="1200" dirty="0" smtClean="0">
                <a:solidFill>
                  <a:schemeClr val="tx1"/>
                </a:solidFill>
                <a:effectLst/>
                <a:latin typeface="Arial" charset="0"/>
                <a:ea typeface="+mn-ea"/>
                <a:cs typeface="+mn-cs"/>
              </a:rPr>
              <a:t> City Small and Micro enterprises. </a:t>
            </a:r>
          </a:p>
          <a:p>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11</a:t>
            </a:fld>
            <a:endParaRPr lang="en-US"/>
          </a:p>
        </p:txBody>
      </p:sp>
    </p:spTree>
    <p:extLst>
      <p:ext uri="{BB962C8B-B14F-4D97-AF65-F5344CB8AC3E}">
        <p14:creationId xmlns:p14="http://schemas.microsoft.com/office/powerpoint/2010/main" val="904367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dirty="0" smtClean="0">
                <a:solidFill>
                  <a:schemeClr val="tx1"/>
                </a:solidFill>
                <a:effectLst/>
                <a:latin typeface="Arial" charset="0"/>
                <a:ea typeface="+mn-ea"/>
                <a:cs typeface="+mn-cs"/>
              </a:rPr>
              <a:t>Use case Descriptions </a:t>
            </a:r>
          </a:p>
          <a:p>
            <a:r>
              <a:rPr kumimoji="1" lang="en-US" sz="1200" kern="1200" dirty="0" smtClean="0">
                <a:solidFill>
                  <a:schemeClr val="tx1"/>
                </a:solidFill>
                <a:effectLst/>
                <a:latin typeface="Arial" charset="0"/>
                <a:ea typeface="+mn-ea"/>
                <a:cs typeface="+mn-cs"/>
              </a:rPr>
              <a:t>The  tables show the use case documentation for the use cases that are illustrated in the above use case diagram. Each table contains the use case name, the actor which initiates and interacts with the use case, description of the use case and typical course of events that show the interaction between the actor and the use case which enable the team to easily depict the functions of the proposed system </a:t>
            </a:r>
          </a:p>
          <a:p>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12</a:t>
            </a:fld>
            <a:endParaRPr lang="en-US"/>
          </a:p>
        </p:txBody>
      </p:sp>
    </p:spTree>
    <p:extLst>
      <p:ext uri="{BB962C8B-B14F-4D97-AF65-F5344CB8AC3E}">
        <p14:creationId xmlns:p14="http://schemas.microsoft.com/office/powerpoint/2010/main" val="331393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A sequence diagram  </a:t>
            </a:r>
            <a:r>
              <a:rPr lang="en-US" dirty="0" smtClean="0"/>
              <a:t>is an interaction diagram which is an easy and innate way of describing the behavior of a system by viewing the interaction between the system and its environments. It is very simple and has immediate visual appeal-this is a great strength. Generally it is an alternative way to understand the overall flow of the control of a program.</a:t>
            </a:r>
          </a:p>
        </p:txBody>
      </p:sp>
      <p:sp>
        <p:nvSpPr>
          <p:cNvPr id="4" name="Slide Number Placeholder 3"/>
          <p:cNvSpPr>
            <a:spLocks noGrp="1"/>
          </p:cNvSpPr>
          <p:nvPr>
            <p:ph type="sldNum" sz="quarter" idx="10"/>
          </p:nvPr>
        </p:nvSpPr>
        <p:spPr/>
        <p:txBody>
          <a:bodyPr/>
          <a:lstStyle/>
          <a:p>
            <a:fld id="{561BE33E-633B-45A5-9518-3F28E615ED37}" type="slidenum">
              <a:rPr lang="en-US" smtClean="0"/>
              <a:pPr/>
              <a:t>13</a:t>
            </a:fld>
            <a:endParaRPr lang="en-US"/>
          </a:p>
        </p:txBody>
      </p:sp>
    </p:spTree>
    <p:extLst>
      <p:ext uri="{BB962C8B-B14F-4D97-AF65-F5344CB8AC3E}">
        <p14:creationId xmlns:p14="http://schemas.microsoft.com/office/powerpoint/2010/main" val="3858916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dirty="0" smtClean="0">
                <a:solidFill>
                  <a:schemeClr val="tx1"/>
                </a:solidFill>
                <a:effectLst/>
                <a:latin typeface="Arial" charset="0"/>
                <a:ea typeface="+mn-ea"/>
                <a:cs typeface="+mn-cs"/>
              </a:rPr>
              <a:t>Class Diagram </a:t>
            </a:r>
          </a:p>
          <a:p>
            <a:pPr marL="1085850" lvl="2" indent="-171450">
              <a:buFont typeface="Arial" pitchFamily="34" charset="0"/>
              <a:buChar char="•"/>
            </a:pPr>
            <a:r>
              <a:rPr kumimoji="1" lang="en-US" sz="1200" kern="1200" dirty="0" smtClean="0">
                <a:solidFill>
                  <a:schemeClr val="tx1"/>
                </a:solidFill>
                <a:effectLst/>
                <a:latin typeface="Arial" charset="0"/>
                <a:ea typeface="+mn-ea"/>
                <a:cs typeface="+mn-cs"/>
              </a:rPr>
              <a:t> is a component of unified </a:t>
            </a:r>
            <a:r>
              <a:rPr kumimoji="1" lang="en-US" sz="1200" kern="1200" dirty="0" err="1" smtClean="0">
                <a:solidFill>
                  <a:schemeClr val="tx1"/>
                </a:solidFill>
                <a:effectLst/>
                <a:latin typeface="Arial" charset="0"/>
                <a:ea typeface="+mn-ea"/>
                <a:cs typeface="+mn-cs"/>
              </a:rPr>
              <a:t>modelling</a:t>
            </a:r>
            <a:r>
              <a:rPr kumimoji="1" lang="en-US" sz="1200" kern="1200" dirty="0" smtClean="0">
                <a:solidFill>
                  <a:schemeClr val="tx1"/>
                </a:solidFill>
                <a:effectLst/>
                <a:latin typeface="Arial" charset="0"/>
                <a:ea typeface="+mn-ea"/>
                <a:cs typeface="+mn-cs"/>
              </a:rPr>
              <a:t> language that shows level of association among classes and objects. </a:t>
            </a:r>
          </a:p>
          <a:p>
            <a:pPr marL="1085850" lvl="2" indent="-171450">
              <a:buFont typeface="Arial" pitchFamily="34" charset="0"/>
              <a:buChar char="•"/>
            </a:pPr>
            <a:r>
              <a:rPr kumimoji="1" lang="en-US" sz="1200" kern="1200" dirty="0" smtClean="0">
                <a:solidFill>
                  <a:schemeClr val="tx1"/>
                </a:solidFill>
                <a:effectLst/>
                <a:latin typeface="Arial" charset="0"/>
                <a:ea typeface="+mn-ea"/>
                <a:cs typeface="+mn-cs"/>
              </a:rPr>
              <a:t> It also shows multiplicity associations, that means how many objects participate on the association.</a:t>
            </a:r>
          </a:p>
          <a:p>
            <a:pPr marL="1085850" lvl="2" indent="-171450">
              <a:buFont typeface="Arial" pitchFamily="34" charset="0"/>
              <a:buChar char="•"/>
            </a:pPr>
            <a:r>
              <a:rPr kumimoji="1" lang="en-US" sz="1200" kern="1200" dirty="0" smtClean="0">
                <a:solidFill>
                  <a:schemeClr val="tx1"/>
                </a:solidFill>
                <a:effectLst/>
                <a:latin typeface="Arial" charset="0"/>
                <a:ea typeface="+mn-ea"/>
                <a:cs typeface="+mn-cs"/>
              </a:rPr>
              <a:t>shows the role of objects or classes and aggregations.</a:t>
            </a:r>
          </a:p>
          <a:p>
            <a:pPr marL="1085850" lvl="2" indent="-171450">
              <a:buFont typeface="Arial" pitchFamily="34" charset="0"/>
              <a:buChar char="•"/>
            </a:pPr>
            <a:r>
              <a:rPr kumimoji="1" lang="en-US" sz="1200" kern="1200" baseline="0" dirty="0" smtClean="0">
                <a:solidFill>
                  <a:schemeClr val="tx1"/>
                </a:solidFill>
                <a:effectLst/>
                <a:latin typeface="Arial" charset="0"/>
                <a:ea typeface="+mn-ea"/>
                <a:cs typeface="+mn-cs"/>
              </a:rPr>
              <a:t> A</a:t>
            </a:r>
            <a:r>
              <a:rPr kumimoji="1" lang="en-US" sz="1200" kern="1200" dirty="0" smtClean="0">
                <a:solidFill>
                  <a:schemeClr val="tx1"/>
                </a:solidFill>
                <a:effectLst/>
                <a:latin typeface="Arial" charset="0"/>
                <a:ea typeface="+mn-ea"/>
                <a:cs typeface="+mn-cs"/>
              </a:rPr>
              <a:t>lso describe the structure of the system in terms of classes and objects. Classes are abstractions that specify the attributes and behaviors of a set of objects. Objects are entities that encapsulate state and behavior each object has an identity.</a:t>
            </a:r>
          </a:p>
          <a:p>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14</a:t>
            </a:fld>
            <a:endParaRPr lang="en-US"/>
          </a:p>
        </p:txBody>
      </p:sp>
    </p:spTree>
    <p:extLst>
      <p:ext uri="{BB962C8B-B14F-4D97-AF65-F5344CB8AC3E}">
        <p14:creationId xmlns:p14="http://schemas.microsoft.com/office/powerpoint/2010/main" val="2703117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dirty="0" smtClean="0">
                <a:solidFill>
                  <a:schemeClr val="tx1"/>
                </a:solidFill>
                <a:effectLst/>
                <a:latin typeface="Arial" charset="0"/>
                <a:ea typeface="+mn-ea"/>
                <a:cs typeface="+mn-cs"/>
              </a:rPr>
              <a:t>Activity diagram </a:t>
            </a:r>
          </a:p>
          <a:p>
            <a:pPr marL="628650" lvl="1" indent="-171450">
              <a:buFont typeface="Arial" pitchFamily="34" charset="0"/>
              <a:buChar char="•"/>
            </a:pPr>
            <a:r>
              <a:rPr kumimoji="1" lang="en-US" sz="1200" kern="1200" dirty="0" smtClean="0">
                <a:solidFill>
                  <a:schemeClr val="tx1"/>
                </a:solidFill>
                <a:effectLst/>
                <a:latin typeface="Arial" charset="0"/>
                <a:ea typeface="+mn-ea"/>
                <a:cs typeface="+mn-cs"/>
              </a:rPr>
              <a:t>describes a system in terms of activities. Activities are states that represent the execution of a set of operations. The completion of these operations triggers a transition to another activity.</a:t>
            </a:r>
          </a:p>
          <a:p>
            <a:pPr marL="628650" lvl="1" indent="-171450">
              <a:buFont typeface="Arial" pitchFamily="34" charset="0"/>
              <a:buChar char="•"/>
            </a:pPr>
            <a:r>
              <a:rPr kumimoji="1" lang="en-US" sz="1200" kern="1200" dirty="0" smtClean="0">
                <a:solidFill>
                  <a:schemeClr val="tx1"/>
                </a:solidFill>
                <a:effectLst/>
                <a:latin typeface="Arial" charset="0"/>
                <a:ea typeface="+mn-ea"/>
                <a:cs typeface="+mn-cs"/>
              </a:rPr>
              <a:t>Is</a:t>
            </a:r>
            <a:r>
              <a:rPr kumimoji="1" lang="en-US" sz="1200" kern="1200" baseline="0" dirty="0" smtClean="0">
                <a:solidFill>
                  <a:schemeClr val="tx1"/>
                </a:solidFill>
                <a:effectLst/>
                <a:latin typeface="Arial" charset="0"/>
                <a:ea typeface="+mn-ea"/>
                <a:cs typeface="+mn-cs"/>
              </a:rPr>
              <a:t> </a:t>
            </a:r>
            <a:r>
              <a:rPr kumimoji="1" lang="en-US" sz="1200" kern="1200" dirty="0" smtClean="0">
                <a:solidFill>
                  <a:schemeClr val="tx1"/>
                </a:solidFill>
                <a:effectLst/>
                <a:latin typeface="Arial" charset="0"/>
                <a:ea typeface="+mn-ea"/>
                <a:cs typeface="+mn-cs"/>
              </a:rPr>
              <a:t>also similar to flowchart diagrams in that they can be used to represent </a:t>
            </a:r>
            <a:r>
              <a:rPr kumimoji="1" lang="en-US" sz="1200" b="1" kern="1200" dirty="0" smtClean="0">
                <a:solidFill>
                  <a:schemeClr val="tx1"/>
                </a:solidFill>
                <a:effectLst/>
                <a:latin typeface="Arial" charset="0"/>
                <a:ea typeface="+mn-ea"/>
                <a:cs typeface="+mn-cs"/>
              </a:rPr>
              <a:t>control flow </a:t>
            </a:r>
            <a:r>
              <a:rPr kumimoji="1" lang="en-US" sz="1200" kern="1200" dirty="0" smtClean="0">
                <a:solidFill>
                  <a:schemeClr val="tx1"/>
                </a:solidFill>
                <a:effectLst/>
                <a:latin typeface="Arial" charset="0"/>
                <a:ea typeface="+mn-ea"/>
                <a:cs typeface="+mn-cs"/>
              </a:rPr>
              <a:t>(i.e., the order in which operations occur) and </a:t>
            </a:r>
            <a:r>
              <a:rPr kumimoji="1" lang="en-US" sz="1200" b="1" kern="1200" dirty="0" smtClean="0">
                <a:solidFill>
                  <a:schemeClr val="tx1"/>
                </a:solidFill>
                <a:effectLst/>
                <a:latin typeface="Arial" charset="0"/>
                <a:ea typeface="+mn-ea"/>
                <a:cs typeface="+mn-cs"/>
              </a:rPr>
              <a:t>data flow </a:t>
            </a:r>
            <a:r>
              <a:rPr kumimoji="1" lang="en-US" sz="1200" kern="1200" dirty="0" smtClean="0">
                <a:solidFill>
                  <a:schemeClr val="tx1"/>
                </a:solidFill>
                <a:effectLst/>
                <a:latin typeface="Arial" charset="0"/>
                <a:ea typeface="+mn-ea"/>
                <a:cs typeface="+mn-cs"/>
              </a:rPr>
              <a:t>(i.e., the objects that are exchanged among operations).</a:t>
            </a:r>
          </a:p>
          <a:p>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15</a:t>
            </a:fld>
            <a:endParaRPr lang="en-US"/>
          </a:p>
        </p:txBody>
      </p:sp>
    </p:spTree>
    <p:extLst>
      <p:ext uri="{BB962C8B-B14F-4D97-AF65-F5344CB8AC3E}">
        <p14:creationId xmlns:p14="http://schemas.microsoft.com/office/powerpoint/2010/main" val="345524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Arial" charset="0"/>
                <a:ea typeface="+mn-ea"/>
                <a:cs typeface="+mn-cs"/>
              </a:rPr>
              <a:t>During the first phase of object oriented system development the following major activities are performed. System Requirement Specifications (SRS), Use case modeling and documentation (for each use case identified), and the development of sequence diagrams, class diagram and supplementary specifications. </a:t>
            </a:r>
          </a:p>
          <a:p>
            <a:endParaRPr kumimoji="1" lang="en-US" sz="1200" kern="1200" dirty="0" smtClean="0">
              <a:solidFill>
                <a:schemeClr val="tx1"/>
              </a:solidFill>
              <a:effectLst/>
              <a:latin typeface="Arial" charset="0"/>
              <a:ea typeface="+mn-ea"/>
              <a:cs typeface="+mn-cs"/>
            </a:endParaRPr>
          </a:p>
          <a:p>
            <a:r>
              <a:rPr kumimoji="1" lang="en-US" sz="1200" b="1" kern="1200" dirty="0" smtClean="0">
                <a:solidFill>
                  <a:schemeClr val="tx1"/>
                </a:solidFill>
                <a:effectLst/>
                <a:latin typeface="Arial" charset="0"/>
                <a:ea typeface="+mn-ea"/>
                <a:cs typeface="+mn-cs"/>
              </a:rPr>
              <a:t>Purpose </a:t>
            </a:r>
          </a:p>
          <a:p>
            <a:r>
              <a:rPr kumimoji="1" lang="en-US" sz="1200" kern="1200" dirty="0" smtClean="0">
                <a:solidFill>
                  <a:schemeClr val="tx1"/>
                </a:solidFill>
                <a:effectLst/>
                <a:latin typeface="Arial" charset="0"/>
                <a:ea typeface="+mn-ea"/>
                <a:cs typeface="+mn-cs"/>
              </a:rPr>
              <a:t>The purpose of this section of the document is </a:t>
            </a:r>
            <a:r>
              <a:rPr kumimoji="1" lang="en-US" sz="1200" b="1" kern="1200" dirty="0" smtClean="0">
                <a:solidFill>
                  <a:schemeClr val="tx1"/>
                </a:solidFill>
                <a:effectLst/>
                <a:latin typeface="Arial" charset="0"/>
                <a:ea typeface="+mn-ea"/>
                <a:cs typeface="+mn-cs"/>
              </a:rPr>
              <a:t>to provide an overview of the proposed system, how to build the proposed system, to have clear view or model of </a:t>
            </a:r>
            <a:r>
              <a:rPr kumimoji="1" lang="en-US" sz="1200" b="1" kern="1200" smtClean="0">
                <a:solidFill>
                  <a:schemeClr val="tx1"/>
                </a:solidFill>
                <a:effectLst/>
                <a:latin typeface="Arial" charset="0"/>
                <a:ea typeface="+mn-ea"/>
                <a:cs typeface="+mn-cs"/>
              </a:rPr>
              <a:t>the </a:t>
            </a:r>
            <a:r>
              <a:rPr kumimoji="1" lang="en-US" sz="1200" b="1" kern="1200" smtClean="0">
                <a:solidFill>
                  <a:schemeClr val="tx1"/>
                </a:solidFill>
                <a:effectLst/>
                <a:latin typeface="Arial" charset="0"/>
                <a:ea typeface="+mn-ea"/>
                <a:cs typeface="+mn-cs"/>
              </a:rPr>
              <a:t>system, an input for design phase </a:t>
            </a:r>
            <a:r>
              <a:rPr kumimoji="1" lang="en-US" sz="1200" b="1" kern="1200" dirty="0" smtClean="0">
                <a:solidFill>
                  <a:schemeClr val="tx1"/>
                </a:solidFill>
                <a:effectLst/>
                <a:latin typeface="Arial" charset="0"/>
                <a:ea typeface="+mn-ea"/>
                <a:cs typeface="+mn-cs"/>
              </a:rPr>
              <a:t>and to obtain the information needed to develop the actual implementation of our system</a:t>
            </a:r>
            <a:r>
              <a:rPr kumimoji="1" lang="en-US" sz="1200" kern="1200" dirty="0" smtClean="0">
                <a:solidFill>
                  <a:schemeClr val="tx1"/>
                </a:solidFill>
                <a:effectLst/>
                <a:latin typeface="Arial"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2</a:t>
            </a:fld>
            <a:endParaRPr lang="en-US"/>
          </a:p>
        </p:txBody>
      </p:sp>
    </p:spTree>
    <p:extLst>
      <p:ext uri="{BB962C8B-B14F-4D97-AF65-F5344CB8AC3E}">
        <p14:creationId xmlns:p14="http://schemas.microsoft.com/office/powerpoint/2010/main" val="1719670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pPr marL="0" indent="0">
              <a:buFont typeface="Wingdings" pitchFamily="2" charset="2"/>
              <a:buNone/>
            </a:pPr>
            <a:r>
              <a:rPr lang="en-US" dirty="0" smtClean="0"/>
              <a:t>The objective of this phase is to develop the requirement specification and analysis as it started from last section by using the information planned. The requirement specification is the phase that leads to the designing and implementation.</a:t>
            </a:r>
          </a:p>
          <a:p>
            <a:pPr marL="0" indent="0">
              <a:buFont typeface="Wingdings" pitchFamily="2" charset="2"/>
              <a:buNone/>
            </a:pPr>
            <a:endParaRPr lang="en-US" dirty="0" smtClean="0"/>
          </a:p>
          <a:p>
            <a:pPr marL="0" indent="0">
              <a:buFont typeface="Wingdings" pitchFamily="2" charset="2"/>
              <a:buNone/>
            </a:pPr>
            <a:r>
              <a:rPr kumimoji="1" lang="en-US" sz="1200" kern="1200" dirty="0" smtClean="0">
                <a:solidFill>
                  <a:schemeClr val="tx1"/>
                </a:solidFill>
                <a:effectLst/>
                <a:latin typeface="Arial" charset="0"/>
                <a:ea typeface="+mn-ea"/>
                <a:cs typeface="+mn-cs"/>
              </a:rPr>
              <a:t> The correct and accurate designing has a great role to the system implementation. Based on this designing our target is for providing the web based system to the </a:t>
            </a:r>
            <a:r>
              <a:rPr kumimoji="1" lang="en-US" sz="1200" kern="1200" dirty="0" err="1" smtClean="0">
                <a:solidFill>
                  <a:schemeClr val="tx1"/>
                </a:solidFill>
                <a:effectLst/>
                <a:latin typeface="Arial" charset="0"/>
                <a:ea typeface="+mn-ea"/>
                <a:cs typeface="+mn-cs"/>
              </a:rPr>
              <a:t>Hawassa</a:t>
            </a:r>
            <a:r>
              <a:rPr kumimoji="1" lang="en-US" sz="1200" kern="1200" dirty="0" smtClean="0">
                <a:solidFill>
                  <a:schemeClr val="tx1"/>
                </a:solidFill>
                <a:effectLst/>
                <a:latin typeface="Arial" charset="0"/>
                <a:ea typeface="+mn-ea"/>
                <a:cs typeface="+mn-cs"/>
              </a:rPr>
              <a:t> city Small and micro enterprises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3</a:t>
            </a:fld>
            <a:endParaRPr lang="en-US"/>
          </a:p>
        </p:txBody>
      </p:sp>
    </p:spTree>
    <p:extLst>
      <p:ext uri="{BB962C8B-B14F-4D97-AF65-F5344CB8AC3E}">
        <p14:creationId xmlns:p14="http://schemas.microsoft.com/office/powerpoint/2010/main" val="171967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1" i="0" kern="1200" dirty="0" smtClean="0">
                <a:solidFill>
                  <a:schemeClr val="tx1"/>
                </a:solidFill>
                <a:effectLst/>
                <a:latin typeface="Arial" charset="0"/>
                <a:ea typeface="+mn-ea"/>
                <a:cs typeface="+mn-cs"/>
              </a:rPr>
              <a:t>Functional requirements </a:t>
            </a:r>
          </a:p>
          <a:p>
            <a:pPr marL="628650" lvl="1" indent="-171450">
              <a:buFont typeface="Arial" pitchFamily="34" charset="0"/>
              <a:buChar char="•"/>
            </a:pPr>
            <a:r>
              <a:rPr kumimoji="1" lang="en-US" sz="1200" i="0" kern="1200" dirty="0" smtClean="0">
                <a:solidFill>
                  <a:schemeClr val="tx1"/>
                </a:solidFill>
                <a:effectLst/>
                <a:latin typeface="Arial" charset="0"/>
                <a:ea typeface="+mn-ea"/>
                <a:cs typeface="+mn-cs"/>
              </a:rPr>
              <a:t>are the description of the facility or feature required. </a:t>
            </a:r>
          </a:p>
          <a:p>
            <a:pPr marL="628650" lvl="1" indent="-171450">
              <a:buFont typeface="Arial" pitchFamily="34" charset="0"/>
              <a:buChar char="•"/>
            </a:pPr>
            <a:r>
              <a:rPr kumimoji="1" lang="en-US" sz="1200" i="0" kern="1200" dirty="0" smtClean="0">
                <a:solidFill>
                  <a:schemeClr val="tx1"/>
                </a:solidFill>
                <a:effectLst/>
                <a:latin typeface="Arial" charset="0"/>
                <a:ea typeface="+mn-ea"/>
                <a:cs typeface="+mn-cs"/>
              </a:rPr>
              <a:t> deal with what the system should do or provide for users. They include description of the required functions, outlines of associated reports or online queries, and details of data to be held in the system. </a:t>
            </a:r>
          </a:p>
          <a:p>
            <a:pPr marL="628650" lvl="1" indent="-171450">
              <a:buFont typeface="Arial" pitchFamily="34" charset="0"/>
              <a:buChar char="•"/>
            </a:pPr>
            <a:r>
              <a:rPr kumimoji="1" lang="en-US" sz="1200" i="0" kern="1200" dirty="0" smtClean="0">
                <a:solidFill>
                  <a:schemeClr val="tx1"/>
                </a:solidFill>
                <a:effectLst/>
                <a:latin typeface="Arial" charset="0"/>
                <a:ea typeface="+mn-ea"/>
                <a:cs typeface="+mn-cs"/>
              </a:rPr>
              <a:t>The functional requirement of our system include the following</a:t>
            </a:r>
            <a:br>
              <a:rPr kumimoji="1" lang="en-US" sz="1200" i="0" kern="1200" dirty="0" smtClean="0">
                <a:solidFill>
                  <a:schemeClr val="tx1"/>
                </a:solidFill>
                <a:effectLst/>
                <a:latin typeface="Arial" charset="0"/>
                <a:ea typeface="+mn-ea"/>
                <a:cs typeface="+mn-cs"/>
              </a:rPr>
            </a:br>
            <a:r>
              <a:rPr kumimoji="1" lang="en-US" sz="1200" i="0" kern="1200" dirty="0" smtClean="0">
                <a:solidFill>
                  <a:schemeClr val="tx1"/>
                </a:solidFill>
                <a:effectLst/>
                <a:latin typeface="Arial" charset="0"/>
                <a:ea typeface="+mn-ea"/>
                <a:cs typeface="+mn-cs"/>
              </a:rPr>
              <a:t/>
            </a:r>
            <a:br>
              <a:rPr kumimoji="1" lang="en-US" sz="1200" i="0" kern="1200" dirty="0" smtClean="0">
                <a:solidFill>
                  <a:schemeClr val="tx1"/>
                </a:solidFill>
                <a:effectLst/>
                <a:latin typeface="Arial" charset="0"/>
                <a:ea typeface="+mn-ea"/>
                <a:cs typeface="+mn-cs"/>
              </a:rPr>
            </a:br>
            <a:endParaRPr kumimoji="1" lang="en-US" sz="1200" kern="1200" dirty="0" smtClean="0">
              <a:solidFill>
                <a:schemeClr val="tx1"/>
              </a:solidFill>
              <a:effectLst/>
              <a:latin typeface="Arial" charset="0"/>
              <a:ea typeface="+mn-ea"/>
              <a:cs typeface="+mn-cs"/>
            </a:endParaRPr>
          </a:p>
          <a:p>
            <a:pPr marL="171450" indent="-171450">
              <a:buFont typeface="Arial" pitchFamily="34" charset="0"/>
              <a:buChar char="•"/>
            </a:pPr>
            <a:endParaRPr kumimoji="1" lang="en-US" sz="1200" kern="1200" dirty="0" smtClean="0">
              <a:solidFill>
                <a:schemeClr val="tx1"/>
              </a:solidFill>
              <a:effectLst/>
              <a:latin typeface="Arial" charset="0"/>
              <a:ea typeface="+mn-ea"/>
              <a:cs typeface="+mn-cs"/>
            </a:endParaRPr>
          </a:p>
          <a:p>
            <a:pPr marL="171450" indent="-171450">
              <a:buFont typeface="Arial" pitchFamily="34" charset="0"/>
              <a:buChar char="•"/>
            </a:pPr>
            <a:r>
              <a:rPr kumimoji="1" lang="en-US" sz="1200" kern="1200" dirty="0" smtClean="0">
                <a:solidFill>
                  <a:schemeClr val="tx1"/>
                </a:solidFill>
                <a:effectLst/>
                <a:latin typeface="Arial" charset="0"/>
                <a:ea typeface="+mn-ea"/>
                <a:cs typeface="+mn-cs"/>
              </a:rPr>
              <a:t>using this two distinct accounts is for the fact that the system restrict and give access privilege depending upon who is logged in. SME and individual user have different accessing privilege whenever they interact.</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en-US" sz="1200" kern="1200" dirty="0" smtClean="0">
                <a:solidFill>
                  <a:schemeClr val="tx1"/>
                </a:solidFill>
                <a:effectLst/>
                <a:latin typeface="Arial" charset="0"/>
                <a:ea typeface="+mn-ea"/>
                <a:cs typeface="+mn-cs"/>
              </a:rPr>
              <a:t> In the process of logging as SME or IU (individual user), it’s must to have valid user name and password. Then they can access the system but if the Username or Password is not correct access will be denied.</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en-US" sz="1200" kern="1200" dirty="0" smtClean="0">
                <a:solidFill>
                  <a:schemeClr val="tx1"/>
                </a:solidFill>
                <a:effectLst/>
                <a:latin typeface="Arial" charset="0"/>
                <a:ea typeface="+mn-ea"/>
                <a:cs typeface="+mn-cs"/>
              </a:rPr>
              <a:t>Any user is recommended to properly logout after finishing his/her activities in the system. This task is needed for both individual users as well as the SME.</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en-US" sz="1200" kern="1200" dirty="0" smtClean="0">
                <a:solidFill>
                  <a:schemeClr val="tx1"/>
                </a:solidFill>
                <a:effectLst/>
                <a:latin typeface="Arial" charset="0"/>
                <a:ea typeface="+mn-ea"/>
                <a:cs typeface="+mn-cs"/>
              </a:rPr>
              <a:t>Another functionality provided by the system is ordering products from SME. This functionality is possible for both UI and SMI (among themselves) accounts, SME can order another SME a product which could be an input product for itself.</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en-US" sz="1200" kern="1200" dirty="0" smtClean="0">
                <a:solidFill>
                  <a:schemeClr val="tx1"/>
                </a:solidFill>
                <a:effectLst/>
                <a:latin typeface="Arial" charset="0"/>
                <a:ea typeface="+mn-ea"/>
                <a:cs typeface="+mn-cs"/>
              </a:rPr>
              <a:t>Our system provide a way of promoting the products of Small and micro enterprises. There will be a place dedicated/reserved for advertisement in our webpage. So that SME can advertise their products and attract their customers.</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en-US" sz="1200" kern="1200" dirty="0" smtClean="0">
                <a:solidFill>
                  <a:schemeClr val="tx1"/>
                </a:solidFill>
                <a:effectLst/>
                <a:latin typeface="Arial" charset="0"/>
                <a:ea typeface="+mn-ea"/>
                <a:cs typeface="+mn-cs"/>
              </a:rPr>
              <a:t>User can search for small and micro enterprise just only by providing the name of the SME.so that he/she can interact with the enterprise</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en-US" sz="1200" kern="1200" dirty="0" smtClean="0">
                <a:solidFill>
                  <a:schemeClr val="tx1"/>
                </a:solidFill>
                <a:effectLst/>
                <a:latin typeface="Arial" charset="0"/>
                <a:ea typeface="+mn-ea"/>
                <a:cs typeface="+mn-cs"/>
              </a:rPr>
              <a:t>Generate monthly report about all the things going on by the system.</a:t>
            </a:r>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4</a:t>
            </a:fld>
            <a:endParaRPr lang="en-US"/>
          </a:p>
        </p:txBody>
      </p:sp>
    </p:spTree>
    <p:extLst>
      <p:ext uri="{BB962C8B-B14F-4D97-AF65-F5344CB8AC3E}">
        <p14:creationId xmlns:p14="http://schemas.microsoft.com/office/powerpoint/2010/main" val="358334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dirty="0" smtClean="0">
                <a:solidFill>
                  <a:schemeClr val="tx1"/>
                </a:solidFill>
                <a:effectLst/>
                <a:latin typeface="Arial" charset="0"/>
                <a:ea typeface="+mn-ea"/>
                <a:cs typeface="+mn-cs"/>
              </a:rPr>
              <a:t>Product Perspective </a:t>
            </a:r>
          </a:p>
          <a:p>
            <a:endParaRPr kumimoji="1" lang="en-US" sz="1200" b="1" kern="1200" dirty="0" smtClean="0">
              <a:solidFill>
                <a:schemeClr val="tx1"/>
              </a:solidFill>
              <a:effectLst/>
              <a:latin typeface="Arial" charset="0"/>
              <a:ea typeface="+mn-ea"/>
              <a:cs typeface="+mn-cs"/>
            </a:endParaRPr>
          </a:p>
          <a:p>
            <a:r>
              <a:rPr kumimoji="1" lang="en-US" sz="1200" kern="1200" dirty="0" smtClean="0">
                <a:solidFill>
                  <a:schemeClr val="tx1"/>
                </a:solidFill>
                <a:effectLst/>
                <a:latin typeface="Arial" charset="0"/>
                <a:ea typeface="+mn-ea"/>
                <a:cs typeface="+mn-cs"/>
              </a:rPr>
              <a:t>The proposed Web based application for </a:t>
            </a:r>
            <a:r>
              <a:rPr kumimoji="1" lang="en-US" sz="1200" kern="1200" dirty="0" err="1" smtClean="0">
                <a:solidFill>
                  <a:schemeClr val="tx1"/>
                </a:solidFill>
                <a:effectLst/>
                <a:latin typeface="Arial" charset="0"/>
                <a:ea typeface="+mn-ea"/>
                <a:cs typeface="+mn-cs"/>
              </a:rPr>
              <a:t>Hawassa</a:t>
            </a:r>
            <a:r>
              <a:rPr kumimoji="1" lang="en-US" sz="1200" kern="1200" dirty="0" smtClean="0">
                <a:solidFill>
                  <a:schemeClr val="tx1"/>
                </a:solidFill>
                <a:effectLst/>
                <a:latin typeface="Arial" charset="0"/>
                <a:ea typeface="+mn-ea"/>
                <a:cs typeface="+mn-cs"/>
              </a:rPr>
              <a:t> city small and micro enterprises office which will be developed by the project team member in website crew.</a:t>
            </a:r>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5</a:t>
            </a:fld>
            <a:endParaRPr lang="en-US"/>
          </a:p>
        </p:txBody>
      </p:sp>
    </p:spTree>
    <p:extLst>
      <p:ext uri="{BB962C8B-B14F-4D97-AF65-F5344CB8AC3E}">
        <p14:creationId xmlns:p14="http://schemas.microsoft.com/office/powerpoint/2010/main" val="183165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kern="1200" dirty="0" smtClean="0">
                <a:solidFill>
                  <a:schemeClr val="tx1"/>
                </a:solidFill>
                <a:effectLst/>
                <a:latin typeface="Arial" charset="0"/>
                <a:ea typeface="+mn-ea"/>
                <a:cs typeface="+mn-cs"/>
              </a:rPr>
              <a:t>ADMIN is the responsible person in the organization, an authorized person who look after and control the whole system also called system administrator.</a:t>
            </a:r>
          </a:p>
          <a:p>
            <a:pPr marL="171450" indent="-171450">
              <a:buFont typeface="Arial" pitchFamily="34" charset="0"/>
              <a:buChar char="•"/>
            </a:pPr>
            <a:r>
              <a:rPr kumimoji="1" lang="en-US" sz="1200" kern="1200" dirty="0" smtClean="0">
                <a:solidFill>
                  <a:schemeClr val="tx1"/>
                </a:solidFill>
                <a:effectLst/>
                <a:latin typeface="Arial" charset="0"/>
                <a:ea typeface="+mn-ea"/>
                <a:cs typeface="+mn-cs"/>
              </a:rPr>
              <a:t>SME are registered members in the system and identified and gave access privilege which is given  as a Small and micro enterprises.</a:t>
            </a: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en-US" sz="1200" kern="1200" dirty="0" smtClean="0">
                <a:solidFill>
                  <a:schemeClr val="tx1"/>
                </a:solidFill>
                <a:effectLst/>
                <a:latin typeface="Arial" charset="0"/>
                <a:ea typeface="+mn-ea"/>
                <a:cs typeface="+mn-cs"/>
              </a:rPr>
              <a:t>an individuals who interact with the system as an individual rather than as SME. They are mostly considered as a consumers or a product/service seekers from the enterprises.</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6</a:t>
            </a:fld>
            <a:endParaRPr lang="en-US"/>
          </a:p>
        </p:txBody>
      </p:sp>
    </p:spTree>
    <p:extLst>
      <p:ext uri="{BB962C8B-B14F-4D97-AF65-F5344CB8AC3E}">
        <p14:creationId xmlns:p14="http://schemas.microsoft.com/office/powerpoint/2010/main" val="1781082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Arial" charset="0"/>
                <a:ea typeface="+mn-ea"/>
                <a:cs typeface="+mn-cs"/>
              </a:rPr>
              <a:t>User characteristics are an important aspect for any project. </a:t>
            </a:r>
          </a:p>
          <a:p>
            <a:r>
              <a:rPr kumimoji="1" lang="en-US" sz="1200" b="1" i="1" u="sng" kern="1200" dirty="0" smtClean="0">
                <a:solidFill>
                  <a:schemeClr val="tx1"/>
                </a:solidFill>
                <a:effectLst/>
                <a:latin typeface="Arial" charset="0"/>
                <a:ea typeface="+mn-ea"/>
                <a:cs typeface="+mn-cs"/>
              </a:rPr>
              <a:t>Educational level</a:t>
            </a:r>
            <a:r>
              <a:rPr kumimoji="1" lang="en-US" sz="1200" kern="1200" dirty="0" smtClean="0">
                <a:solidFill>
                  <a:schemeClr val="tx1"/>
                </a:solidFill>
                <a:effectLst/>
                <a:latin typeface="Arial" charset="0"/>
                <a:ea typeface="+mn-ea"/>
                <a:cs typeface="+mn-cs"/>
              </a:rPr>
              <a:t>: Users should be familiar with English language. </a:t>
            </a:r>
          </a:p>
          <a:p>
            <a:r>
              <a:rPr kumimoji="1" lang="en-US" sz="1200" b="1" i="1" u="sng" kern="1200" dirty="0" smtClean="0">
                <a:solidFill>
                  <a:schemeClr val="tx1"/>
                </a:solidFill>
                <a:effectLst/>
                <a:latin typeface="Arial" charset="0"/>
                <a:ea typeface="+mn-ea"/>
                <a:cs typeface="+mn-cs"/>
              </a:rPr>
              <a:t>Skills</a:t>
            </a:r>
            <a:r>
              <a:rPr kumimoji="1" lang="en-US" sz="1200" kern="1200" dirty="0" smtClean="0">
                <a:solidFill>
                  <a:schemeClr val="tx1"/>
                </a:solidFill>
                <a:effectLst/>
                <a:latin typeface="Arial" charset="0"/>
                <a:ea typeface="+mn-ea"/>
                <a:cs typeface="+mn-cs"/>
              </a:rPr>
              <a:t>: IU and SME should have a little knowledge about the system and the administrator should have enough knowledge on how to operate/control the system. </a:t>
            </a:r>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7</a:t>
            </a:fld>
            <a:endParaRPr lang="en-US"/>
          </a:p>
        </p:txBody>
      </p:sp>
    </p:spTree>
    <p:extLst>
      <p:ext uri="{BB962C8B-B14F-4D97-AF65-F5344CB8AC3E}">
        <p14:creationId xmlns:p14="http://schemas.microsoft.com/office/powerpoint/2010/main" val="1909618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kumimoji="1" lang="en-US" sz="1200" kern="1200" dirty="0" smtClean="0">
                <a:solidFill>
                  <a:schemeClr val="tx1"/>
                </a:solidFill>
                <a:effectLst/>
                <a:latin typeface="Arial" charset="0"/>
                <a:ea typeface="+mn-ea"/>
                <a:cs typeface="+mn-cs"/>
              </a:rPr>
              <a:t>When developing this system, we as a developer justify the following constraints for the accurate use of the developed system</a:t>
            </a:r>
          </a:p>
          <a:p>
            <a:pPr marL="171450" lvl="0" indent="-171450">
              <a:buFont typeface="Arial" pitchFamily="34" charset="0"/>
              <a:buChar char="•"/>
            </a:pPr>
            <a:endParaRPr kumimoji="1" lang="en-US" sz="1200" kern="1200" dirty="0" smtClean="0">
              <a:solidFill>
                <a:schemeClr val="tx1"/>
              </a:solidFill>
              <a:effectLst/>
              <a:latin typeface="Arial" charset="0"/>
              <a:ea typeface="+mn-ea"/>
              <a:cs typeface="+mn-cs"/>
            </a:endParaRPr>
          </a:p>
          <a:p>
            <a:pPr marL="171450" lvl="0" indent="-171450">
              <a:buFont typeface="Arial" pitchFamily="34" charset="0"/>
              <a:buChar char="•"/>
            </a:pPr>
            <a:r>
              <a:rPr kumimoji="1" lang="en-US" sz="1200" kern="1200" dirty="0" smtClean="0">
                <a:solidFill>
                  <a:schemeClr val="tx1"/>
                </a:solidFill>
                <a:effectLst/>
                <a:latin typeface="Arial" charset="0"/>
                <a:ea typeface="+mn-ea"/>
                <a:cs typeface="+mn-cs"/>
              </a:rPr>
              <a:t>Administer or the body of government especially the department of cooperating SMEs   take over all control for this application in case of security. </a:t>
            </a:r>
          </a:p>
          <a:p>
            <a:pPr marL="171450" lvl="0" indent="-171450">
              <a:buFont typeface="Arial" pitchFamily="34" charset="0"/>
              <a:buChar char="•"/>
            </a:pPr>
            <a:r>
              <a:rPr kumimoji="1" lang="en-US" sz="1200" kern="1200" dirty="0" smtClean="0">
                <a:solidFill>
                  <a:schemeClr val="tx1"/>
                </a:solidFill>
                <a:effectLst/>
                <a:latin typeface="Arial" charset="0"/>
                <a:ea typeface="+mn-ea"/>
                <a:cs typeface="+mn-cs"/>
              </a:rPr>
              <a:t> The user must have a personal computer or mobile to access the system</a:t>
            </a:r>
          </a:p>
          <a:p>
            <a:pPr marL="171450" lvl="0" indent="-171450">
              <a:buFont typeface="Arial" pitchFamily="34" charset="0"/>
              <a:buChar char="•"/>
            </a:pPr>
            <a:r>
              <a:rPr kumimoji="1" lang="en-US" sz="1200" kern="1200" dirty="0" smtClean="0">
                <a:solidFill>
                  <a:schemeClr val="tx1"/>
                </a:solidFill>
                <a:effectLst/>
                <a:latin typeface="Arial" charset="0"/>
                <a:ea typeface="+mn-ea"/>
                <a:cs typeface="+mn-cs"/>
              </a:rPr>
              <a:t> The user is also expected to have internet access since it will be hosted On the internet.</a:t>
            </a:r>
          </a:p>
          <a:p>
            <a:pPr marL="171450" lvl="0" indent="-171450">
              <a:buFont typeface="Arial" pitchFamily="34" charset="0"/>
              <a:buChar char="•"/>
            </a:pPr>
            <a:r>
              <a:rPr kumimoji="1" lang="en-US" sz="1200" kern="1200" dirty="0" smtClean="0">
                <a:solidFill>
                  <a:schemeClr val="tx1"/>
                </a:solidFill>
                <a:effectLst/>
                <a:latin typeface="Arial" charset="0"/>
                <a:ea typeface="+mn-ea"/>
                <a:cs typeface="+mn-cs"/>
              </a:rPr>
              <a:t> Registered member (IU or SME) can use this application by using correct user ID and password. </a:t>
            </a:r>
          </a:p>
          <a:p>
            <a:pPr marL="171450" lvl="0" indent="-171450">
              <a:buFont typeface="Arial" pitchFamily="34" charset="0"/>
              <a:buChar char="•"/>
            </a:pPr>
            <a:r>
              <a:rPr kumimoji="1" lang="en-US" sz="1200" kern="1200" dirty="0" smtClean="0">
                <a:solidFill>
                  <a:schemeClr val="tx1"/>
                </a:solidFill>
                <a:effectLst/>
                <a:latin typeface="Arial" charset="0"/>
                <a:ea typeface="+mn-ea"/>
                <a:cs typeface="+mn-cs"/>
              </a:rPr>
              <a:t> IU cannot delete any records from the database.</a:t>
            </a:r>
          </a:p>
          <a:p>
            <a:pPr marL="171450" lvl="0" indent="-171450">
              <a:buFont typeface="Arial" pitchFamily="34" charset="0"/>
              <a:buChar char="•"/>
            </a:pPr>
            <a:r>
              <a:rPr kumimoji="1" lang="en-US" sz="1200" kern="1200" dirty="0" smtClean="0">
                <a:solidFill>
                  <a:schemeClr val="tx1"/>
                </a:solidFill>
                <a:effectLst/>
                <a:latin typeface="Arial" charset="0"/>
                <a:ea typeface="+mn-ea"/>
                <a:cs typeface="+mn-cs"/>
              </a:rPr>
              <a:t> The administrator is the one who has the privilege to manipulate bid process</a:t>
            </a:r>
          </a:p>
          <a:p>
            <a:pPr marL="171450" indent="-171450">
              <a:buFont typeface="Arial" pitchFamily="34" charset="0"/>
              <a:buChar char="•"/>
            </a:pPr>
            <a:r>
              <a:rPr kumimoji="1" lang="en-US" sz="1200" kern="1200" dirty="0" smtClean="0">
                <a:solidFill>
                  <a:schemeClr val="tx1"/>
                </a:solidFill>
                <a:effectLst/>
                <a:latin typeface="Arial" charset="0"/>
                <a:ea typeface="+mn-ea"/>
                <a:cs typeface="+mn-cs"/>
              </a:rPr>
              <a:t>It’s illegal to have account more than one, it considered as a fraud account</a:t>
            </a:r>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8</a:t>
            </a:fld>
            <a:endParaRPr lang="en-US"/>
          </a:p>
        </p:txBody>
      </p:sp>
    </p:spTree>
    <p:extLst>
      <p:ext uri="{BB962C8B-B14F-4D97-AF65-F5344CB8AC3E}">
        <p14:creationId xmlns:p14="http://schemas.microsoft.com/office/powerpoint/2010/main" val="131445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smtClean="0"/>
              <a:t> (especially Window Server 2008 and WAMP Server). </a:t>
            </a:r>
            <a:endParaRPr lang="en-US" dirty="0"/>
          </a:p>
        </p:txBody>
      </p:sp>
      <p:sp>
        <p:nvSpPr>
          <p:cNvPr id="4" name="Slide Number Placeholder 3"/>
          <p:cNvSpPr>
            <a:spLocks noGrp="1"/>
          </p:cNvSpPr>
          <p:nvPr>
            <p:ph type="sldNum" sz="quarter" idx="10"/>
          </p:nvPr>
        </p:nvSpPr>
        <p:spPr/>
        <p:txBody>
          <a:bodyPr/>
          <a:lstStyle/>
          <a:p>
            <a:fld id="{561BE33E-633B-45A5-9518-3F28E615ED37}" type="slidenum">
              <a:rPr lang="en-US" smtClean="0"/>
              <a:pPr/>
              <a:t>9</a:t>
            </a:fld>
            <a:endParaRPr lang="en-US"/>
          </a:p>
        </p:txBody>
      </p:sp>
    </p:spTree>
    <p:extLst>
      <p:ext uri="{BB962C8B-B14F-4D97-AF65-F5344CB8AC3E}">
        <p14:creationId xmlns:p14="http://schemas.microsoft.com/office/powerpoint/2010/main" val="2567135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en-US" noProof="0" smtClean="0"/>
              <a:t>Click to edit Master title style</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en-US" noProof="0" smtClean="0"/>
              <a:t>Click to edit Master subtitle style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953867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685800"/>
            <a:ext cx="17716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685800"/>
            <a:ext cx="516255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5280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50931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797988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77902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2055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41186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415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14928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91517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l" rtl="0" eaLnBrk="1" fontAlgn="base" hangingPunct="1">
        <a:spcBef>
          <a:spcPct val="0"/>
        </a:spcBef>
        <a:spcAft>
          <a:spcPct val="0"/>
        </a:spcAft>
        <a:defRPr sz="4000" b="1">
          <a:solidFill>
            <a:srgbClr val="000000"/>
          </a:solidFill>
          <a:latin typeface="+mj-lt"/>
          <a:ea typeface="+mj-ea"/>
          <a:cs typeface="+mj-cs"/>
        </a:defRPr>
      </a:lvl1pPr>
      <a:lvl2pPr algn="l" rtl="0" eaLnBrk="1" fontAlgn="base" hangingPunct="1">
        <a:spcBef>
          <a:spcPct val="0"/>
        </a:spcBef>
        <a:spcAft>
          <a:spcPct val="0"/>
        </a:spcAft>
        <a:defRPr sz="4000" b="1">
          <a:solidFill>
            <a:srgbClr val="000000"/>
          </a:solidFill>
          <a:latin typeface="Arial Narrow" pitchFamily="34" charset="0"/>
        </a:defRPr>
      </a:lvl2pPr>
      <a:lvl3pPr algn="l" rtl="0" eaLnBrk="1" fontAlgn="base" hangingPunct="1">
        <a:spcBef>
          <a:spcPct val="0"/>
        </a:spcBef>
        <a:spcAft>
          <a:spcPct val="0"/>
        </a:spcAft>
        <a:defRPr sz="4000" b="1">
          <a:solidFill>
            <a:srgbClr val="000000"/>
          </a:solidFill>
          <a:latin typeface="Arial Narrow" pitchFamily="34" charset="0"/>
        </a:defRPr>
      </a:lvl3pPr>
      <a:lvl4pPr algn="l" rtl="0" eaLnBrk="1" fontAlgn="base" hangingPunct="1">
        <a:spcBef>
          <a:spcPct val="0"/>
        </a:spcBef>
        <a:spcAft>
          <a:spcPct val="0"/>
        </a:spcAft>
        <a:defRPr sz="4000" b="1">
          <a:solidFill>
            <a:srgbClr val="000000"/>
          </a:solidFill>
          <a:latin typeface="Arial Narrow" pitchFamily="34" charset="0"/>
        </a:defRPr>
      </a:lvl4pPr>
      <a:lvl5pPr algn="l" rtl="0" eaLnBrk="1" fontAlgn="base" hangingPunct="1">
        <a:spcBef>
          <a:spcPct val="0"/>
        </a:spcBef>
        <a:spcAft>
          <a:spcPct val="0"/>
        </a:spcAft>
        <a:defRPr sz="4000" b="1">
          <a:solidFill>
            <a:srgbClr val="000000"/>
          </a:solidFill>
          <a:latin typeface="Arial Narrow" pitchFamily="34" charset="0"/>
        </a:defRPr>
      </a:lvl5pPr>
      <a:lvl6pPr marL="457200" algn="l" rtl="0" eaLnBrk="1" fontAlgn="base" hangingPunct="1">
        <a:spcBef>
          <a:spcPct val="0"/>
        </a:spcBef>
        <a:spcAft>
          <a:spcPct val="0"/>
        </a:spcAft>
        <a:defRPr sz="4000" b="1">
          <a:solidFill>
            <a:srgbClr val="000000"/>
          </a:solidFill>
          <a:latin typeface="Arial Narrow" pitchFamily="34" charset="0"/>
        </a:defRPr>
      </a:lvl6pPr>
      <a:lvl7pPr marL="914400" algn="l" rtl="0" eaLnBrk="1" fontAlgn="base" hangingPunct="1">
        <a:spcBef>
          <a:spcPct val="0"/>
        </a:spcBef>
        <a:spcAft>
          <a:spcPct val="0"/>
        </a:spcAft>
        <a:defRPr sz="4000" b="1">
          <a:solidFill>
            <a:srgbClr val="000000"/>
          </a:solidFill>
          <a:latin typeface="Arial Narrow" pitchFamily="34" charset="0"/>
        </a:defRPr>
      </a:lvl7pPr>
      <a:lvl8pPr marL="1371600" algn="l" rtl="0" eaLnBrk="1" fontAlgn="base" hangingPunct="1">
        <a:spcBef>
          <a:spcPct val="0"/>
        </a:spcBef>
        <a:spcAft>
          <a:spcPct val="0"/>
        </a:spcAft>
        <a:defRPr sz="4000" b="1">
          <a:solidFill>
            <a:srgbClr val="000000"/>
          </a:solidFill>
          <a:latin typeface="Arial Narrow" pitchFamily="34" charset="0"/>
        </a:defRPr>
      </a:lvl8pPr>
      <a:lvl9pPr marL="1828800" algn="l" rtl="0" eaLnBrk="1" fontAlgn="base" hangingPunct="1">
        <a:spcBef>
          <a:spcPct val="0"/>
        </a:spcBef>
        <a:spcAft>
          <a:spcPct val="0"/>
        </a:spcAft>
        <a:defRPr sz="4000" b="1">
          <a:solidFill>
            <a:srgbClr val="000000"/>
          </a:solidFill>
          <a:latin typeface="Arial Narrow" pitchFamily="34" charset="0"/>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sz="2400">
          <a:solidFill>
            <a:srgbClr val="000000"/>
          </a:solidFill>
          <a:latin typeface="+mn-lt"/>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sz="2000">
          <a:solidFill>
            <a:srgbClr val="000000"/>
          </a:solidFill>
          <a:latin typeface="+mn-lt"/>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idx="4294967295"/>
          </p:nvPr>
        </p:nvSpPr>
        <p:spPr>
          <a:xfrm>
            <a:off x="838200" y="1905000"/>
            <a:ext cx="7848600" cy="1600200"/>
          </a:xfrm>
        </p:spPr>
        <p:txBody>
          <a:bodyPr/>
          <a:lstStyle/>
          <a:p>
            <a:r>
              <a:rPr lang="en-US" sz="4400" dirty="0"/>
              <a:t>REQUIREMENTS SPECIFICATION AND ANALYSIS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048" y="1847088"/>
            <a:ext cx="7772400" cy="3970318"/>
          </a:xfrm>
          <a:prstGeom prst="rect">
            <a:avLst/>
          </a:prstGeom>
        </p:spPr>
        <p:txBody>
          <a:bodyPr wrap="square">
            <a:spAutoFit/>
          </a:bodyPr>
          <a:lstStyle/>
          <a:p>
            <a:pPr marL="342900" indent="-342900">
              <a:buFont typeface="Arial" pitchFamily="34" charset="0"/>
              <a:buChar char="•"/>
            </a:pPr>
            <a:r>
              <a:rPr lang="en-US" sz="3600" b="1" dirty="0" smtClean="0">
                <a:solidFill>
                  <a:schemeClr val="bg1"/>
                </a:solidFill>
              </a:rPr>
              <a:t>Security </a:t>
            </a:r>
            <a:r>
              <a:rPr lang="en-US" sz="3600" b="1" dirty="0">
                <a:solidFill>
                  <a:schemeClr val="bg1"/>
                </a:solidFill>
              </a:rPr>
              <a:t>and Access </a:t>
            </a:r>
            <a:r>
              <a:rPr lang="en-US" sz="3600" b="1" dirty="0" smtClean="0">
                <a:solidFill>
                  <a:schemeClr val="bg1"/>
                </a:solidFill>
              </a:rPr>
              <a:t>permissions</a:t>
            </a:r>
          </a:p>
          <a:p>
            <a:pPr marL="342900" indent="-342900">
              <a:buFont typeface="Arial" pitchFamily="34" charset="0"/>
              <a:buChar char="•"/>
            </a:pPr>
            <a:r>
              <a:rPr lang="en-US" sz="3600" b="1" dirty="0">
                <a:solidFill>
                  <a:schemeClr val="bg1"/>
                </a:solidFill>
              </a:rPr>
              <a:t>User Interface</a:t>
            </a:r>
            <a:endParaRPr lang="en-US" sz="3600" dirty="0">
              <a:solidFill>
                <a:schemeClr val="bg1"/>
              </a:solidFill>
            </a:endParaRPr>
          </a:p>
          <a:p>
            <a:pPr marL="342900" indent="-342900">
              <a:buFont typeface="Arial" pitchFamily="34" charset="0"/>
              <a:buChar char="•"/>
            </a:pPr>
            <a:r>
              <a:rPr lang="en-US" sz="3600" b="1" dirty="0">
                <a:solidFill>
                  <a:schemeClr val="bg1"/>
                </a:solidFill>
              </a:rPr>
              <a:t>No Redundancy</a:t>
            </a:r>
            <a:endParaRPr lang="en-US" sz="3600" dirty="0">
              <a:solidFill>
                <a:schemeClr val="bg1"/>
              </a:solidFill>
            </a:endParaRPr>
          </a:p>
          <a:p>
            <a:pPr marL="342900" indent="-342900">
              <a:buFont typeface="Arial" pitchFamily="34" charset="0"/>
              <a:buChar char="•"/>
            </a:pPr>
            <a:r>
              <a:rPr lang="en-US" sz="3600" b="1" dirty="0">
                <a:solidFill>
                  <a:schemeClr val="bg1"/>
                </a:solidFill>
              </a:rPr>
              <a:t>Availability</a:t>
            </a:r>
            <a:endParaRPr lang="en-US" sz="3600" dirty="0">
              <a:solidFill>
                <a:schemeClr val="bg1"/>
              </a:solidFill>
            </a:endParaRPr>
          </a:p>
          <a:p>
            <a:pPr marL="342900" indent="-342900">
              <a:buFont typeface="Arial" pitchFamily="34" charset="0"/>
              <a:buChar char="•"/>
            </a:pPr>
            <a:r>
              <a:rPr lang="en-US" sz="3600" b="1" dirty="0">
                <a:solidFill>
                  <a:schemeClr val="bg1"/>
                </a:solidFill>
              </a:rPr>
              <a:t>Error handling</a:t>
            </a:r>
            <a:endParaRPr lang="en-US" sz="3600" dirty="0">
              <a:solidFill>
                <a:schemeClr val="bg1"/>
              </a:solidFill>
            </a:endParaRPr>
          </a:p>
          <a:p>
            <a:pPr marL="342900" indent="-342900">
              <a:buFont typeface="Arial" pitchFamily="34" charset="0"/>
              <a:buChar char="•"/>
            </a:pPr>
            <a:r>
              <a:rPr lang="en-US" sz="3600" b="1" dirty="0">
                <a:solidFill>
                  <a:schemeClr val="bg1"/>
                </a:solidFill>
              </a:rPr>
              <a:t>System modification</a:t>
            </a:r>
            <a:r>
              <a:rPr lang="en-US" sz="3600" dirty="0">
                <a:solidFill>
                  <a:schemeClr val="bg1"/>
                </a:solidFill>
              </a:rPr>
              <a:t>: </a:t>
            </a:r>
            <a:r>
              <a:rPr lang="en-US" sz="3600" b="1" dirty="0" smtClean="0">
                <a:solidFill>
                  <a:schemeClr val="bg1"/>
                </a:solidFill>
              </a:rPr>
              <a:t> </a:t>
            </a:r>
            <a:endParaRPr lang="en-US" sz="3600" b="1" dirty="0">
              <a:solidFill>
                <a:schemeClr val="bg1"/>
              </a:solidFill>
            </a:endParaRPr>
          </a:p>
        </p:txBody>
      </p:sp>
      <p:sp>
        <p:nvSpPr>
          <p:cNvPr id="3" name="Rectangle 2"/>
          <p:cNvSpPr/>
          <p:nvPr/>
        </p:nvSpPr>
        <p:spPr>
          <a:xfrm>
            <a:off x="533400" y="847576"/>
            <a:ext cx="7848600" cy="646331"/>
          </a:xfrm>
          <a:prstGeom prst="rect">
            <a:avLst/>
          </a:prstGeom>
        </p:spPr>
        <p:txBody>
          <a:bodyPr wrap="square">
            <a:spAutoFit/>
          </a:bodyPr>
          <a:lstStyle/>
          <a:p>
            <a:r>
              <a:rPr lang="en-US" sz="3600" b="1" u="sng" dirty="0">
                <a:solidFill>
                  <a:schemeClr val="bg1"/>
                </a:solidFill>
              </a:rPr>
              <a:t>Non-functional Requirements</a:t>
            </a:r>
          </a:p>
        </p:txBody>
      </p:sp>
    </p:spTree>
    <p:extLst>
      <p:ext uri="{BB962C8B-B14F-4D97-AF65-F5344CB8AC3E}">
        <p14:creationId xmlns:p14="http://schemas.microsoft.com/office/powerpoint/2010/main" val="20925713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04800"/>
            <a:ext cx="5181599" cy="707886"/>
          </a:xfrm>
          <a:prstGeom prst="rect">
            <a:avLst/>
          </a:prstGeom>
        </p:spPr>
        <p:txBody>
          <a:bodyPr wrap="square">
            <a:spAutoFit/>
          </a:bodyPr>
          <a:lstStyle/>
          <a:p>
            <a:r>
              <a:rPr lang="en-US" sz="4000" u="sng" dirty="0">
                <a:solidFill>
                  <a:schemeClr val="bg1"/>
                </a:solidFill>
              </a:rPr>
              <a:t>Use case </a:t>
            </a:r>
            <a:r>
              <a:rPr lang="en-US" sz="4000" u="sng" dirty="0" smtClean="0">
                <a:solidFill>
                  <a:schemeClr val="bg1"/>
                </a:solidFill>
              </a:rPr>
              <a:t>Diagram</a:t>
            </a:r>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 y="1012686"/>
            <a:ext cx="9143999" cy="5845314"/>
          </a:xfrm>
          <a:prstGeom prst="rect">
            <a:avLst/>
          </a:prstGeom>
        </p:spPr>
      </p:pic>
      <p:cxnSp>
        <p:nvCxnSpPr>
          <p:cNvPr id="7" name="Straight Connector 6"/>
          <p:cNvCxnSpPr/>
          <p:nvPr/>
        </p:nvCxnSpPr>
        <p:spPr>
          <a:xfrm flipV="1">
            <a:off x="838200" y="4191000"/>
            <a:ext cx="2057400" cy="10668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1555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7086599"/>
          </a:xfrm>
          <a:prstGeom prst="rect">
            <a:avLst/>
          </a:prstGeom>
        </p:spPr>
      </p:pic>
    </p:spTree>
    <p:extLst>
      <p:ext uri="{BB962C8B-B14F-4D97-AF65-F5344CB8AC3E}">
        <p14:creationId xmlns:p14="http://schemas.microsoft.com/office/powerpoint/2010/main" val="11597899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7800"/>
            <a:ext cx="9144000" cy="5410200"/>
          </a:xfrm>
          <a:prstGeom prst="rect">
            <a:avLst/>
          </a:prstGeom>
        </p:spPr>
      </p:pic>
      <p:sp>
        <p:nvSpPr>
          <p:cNvPr id="4" name="Title 3"/>
          <p:cNvSpPr txBox="1">
            <a:spLocks/>
          </p:cNvSpPr>
          <p:nvPr/>
        </p:nvSpPr>
        <p:spPr>
          <a:xfrm>
            <a:off x="304800" y="661416"/>
            <a:ext cx="5029200" cy="533400"/>
          </a:xfrm>
          <a:prstGeom prst="rect">
            <a:avLst/>
          </a:prstGeom>
        </p:spPr>
        <p:txBody>
          <a:bodyPr/>
          <a:lstStyle>
            <a:lvl1pPr algn="l" rtl="0" eaLnBrk="1" fontAlgn="base" hangingPunct="1">
              <a:spcBef>
                <a:spcPct val="0"/>
              </a:spcBef>
              <a:spcAft>
                <a:spcPct val="0"/>
              </a:spcAft>
              <a:defRPr sz="4000" b="1">
                <a:solidFill>
                  <a:srgbClr val="000000"/>
                </a:solidFill>
                <a:latin typeface="+mj-lt"/>
                <a:ea typeface="+mj-ea"/>
                <a:cs typeface="+mj-cs"/>
              </a:defRPr>
            </a:lvl1pPr>
            <a:lvl2pPr algn="l" rtl="0" eaLnBrk="1" fontAlgn="base" hangingPunct="1">
              <a:spcBef>
                <a:spcPct val="0"/>
              </a:spcBef>
              <a:spcAft>
                <a:spcPct val="0"/>
              </a:spcAft>
              <a:defRPr sz="4000" b="1">
                <a:solidFill>
                  <a:srgbClr val="000000"/>
                </a:solidFill>
                <a:latin typeface="Arial Narrow" pitchFamily="34" charset="0"/>
              </a:defRPr>
            </a:lvl2pPr>
            <a:lvl3pPr algn="l" rtl="0" eaLnBrk="1" fontAlgn="base" hangingPunct="1">
              <a:spcBef>
                <a:spcPct val="0"/>
              </a:spcBef>
              <a:spcAft>
                <a:spcPct val="0"/>
              </a:spcAft>
              <a:defRPr sz="4000" b="1">
                <a:solidFill>
                  <a:srgbClr val="000000"/>
                </a:solidFill>
                <a:latin typeface="Arial Narrow" pitchFamily="34" charset="0"/>
              </a:defRPr>
            </a:lvl3pPr>
            <a:lvl4pPr algn="l" rtl="0" eaLnBrk="1" fontAlgn="base" hangingPunct="1">
              <a:spcBef>
                <a:spcPct val="0"/>
              </a:spcBef>
              <a:spcAft>
                <a:spcPct val="0"/>
              </a:spcAft>
              <a:defRPr sz="4000" b="1">
                <a:solidFill>
                  <a:srgbClr val="000000"/>
                </a:solidFill>
                <a:latin typeface="Arial Narrow" pitchFamily="34" charset="0"/>
              </a:defRPr>
            </a:lvl4pPr>
            <a:lvl5pPr algn="l" rtl="0" eaLnBrk="1" fontAlgn="base" hangingPunct="1">
              <a:spcBef>
                <a:spcPct val="0"/>
              </a:spcBef>
              <a:spcAft>
                <a:spcPct val="0"/>
              </a:spcAft>
              <a:defRPr sz="4000" b="1">
                <a:solidFill>
                  <a:srgbClr val="000000"/>
                </a:solidFill>
                <a:latin typeface="Arial Narrow" pitchFamily="34" charset="0"/>
              </a:defRPr>
            </a:lvl5pPr>
            <a:lvl6pPr marL="457200" algn="l" rtl="0" eaLnBrk="1" fontAlgn="base" hangingPunct="1">
              <a:spcBef>
                <a:spcPct val="0"/>
              </a:spcBef>
              <a:spcAft>
                <a:spcPct val="0"/>
              </a:spcAft>
              <a:defRPr sz="4000" b="1">
                <a:solidFill>
                  <a:srgbClr val="000000"/>
                </a:solidFill>
                <a:latin typeface="Arial Narrow" pitchFamily="34" charset="0"/>
              </a:defRPr>
            </a:lvl6pPr>
            <a:lvl7pPr marL="914400" algn="l" rtl="0" eaLnBrk="1" fontAlgn="base" hangingPunct="1">
              <a:spcBef>
                <a:spcPct val="0"/>
              </a:spcBef>
              <a:spcAft>
                <a:spcPct val="0"/>
              </a:spcAft>
              <a:defRPr sz="4000" b="1">
                <a:solidFill>
                  <a:srgbClr val="000000"/>
                </a:solidFill>
                <a:latin typeface="Arial Narrow" pitchFamily="34" charset="0"/>
              </a:defRPr>
            </a:lvl7pPr>
            <a:lvl8pPr marL="1371600" algn="l" rtl="0" eaLnBrk="1" fontAlgn="base" hangingPunct="1">
              <a:spcBef>
                <a:spcPct val="0"/>
              </a:spcBef>
              <a:spcAft>
                <a:spcPct val="0"/>
              </a:spcAft>
              <a:defRPr sz="4000" b="1">
                <a:solidFill>
                  <a:srgbClr val="000000"/>
                </a:solidFill>
                <a:latin typeface="Arial Narrow" pitchFamily="34" charset="0"/>
              </a:defRPr>
            </a:lvl8pPr>
            <a:lvl9pPr marL="1828800" algn="l" rtl="0" eaLnBrk="1" fontAlgn="base" hangingPunct="1">
              <a:spcBef>
                <a:spcPct val="0"/>
              </a:spcBef>
              <a:spcAft>
                <a:spcPct val="0"/>
              </a:spcAft>
              <a:defRPr sz="4000" b="1">
                <a:solidFill>
                  <a:srgbClr val="000000"/>
                </a:solidFill>
                <a:latin typeface="Arial Narrow" pitchFamily="34" charset="0"/>
              </a:defRPr>
            </a:lvl9pPr>
          </a:lstStyle>
          <a:p>
            <a:r>
              <a:rPr lang="en-US" sz="3600" dirty="0" smtClean="0">
                <a:solidFill>
                  <a:schemeClr val="bg1"/>
                </a:solidFill>
              </a:rPr>
              <a:t>Sequence Diagram - Bid</a:t>
            </a:r>
            <a:endParaRPr lang="en-US" sz="3600" dirty="0">
              <a:solidFill>
                <a:schemeClr val="bg1"/>
              </a:solidFill>
            </a:endParaRPr>
          </a:p>
        </p:txBody>
      </p:sp>
    </p:spTree>
    <p:extLst>
      <p:ext uri="{BB962C8B-B14F-4D97-AF65-F5344CB8AC3E}">
        <p14:creationId xmlns:p14="http://schemas.microsoft.com/office/powerpoint/2010/main" val="375371995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4038600" cy="1569660"/>
          </a:xfrm>
          <a:prstGeom prst="rect">
            <a:avLst/>
          </a:prstGeom>
        </p:spPr>
        <p:txBody>
          <a:bodyPr wrap="square">
            <a:spAutoFit/>
          </a:bodyPr>
          <a:lstStyle/>
          <a:p>
            <a:r>
              <a:rPr lang="en-US" u="sng" dirty="0" smtClean="0">
                <a:solidFill>
                  <a:schemeClr val="bg1"/>
                </a:solidFill>
              </a:rPr>
              <a:t>Class </a:t>
            </a:r>
            <a:r>
              <a:rPr lang="en-US" u="sng" dirty="0">
                <a:solidFill>
                  <a:schemeClr val="bg1"/>
                </a:solidFill>
              </a:rPr>
              <a:t>Diagram</a:t>
            </a:r>
            <a:r>
              <a:rPr lang="en-US" u="sng" dirty="0"/>
              <a:t> </a:t>
            </a:r>
            <a:endParaRPr lang="en-US" u="sng" dirty="0" smtClean="0"/>
          </a:p>
          <a:p>
            <a:pPr marL="342900" indent="-342900">
              <a:buFont typeface="Wingdings" pitchFamily="2" charset="2"/>
              <a:buChar char="v"/>
            </a:pPr>
            <a:endParaRPr lang="en-US" u="sng" dirty="0" smtClean="0"/>
          </a:p>
          <a:p>
            <a:endParaRPr lang="en-US" u="sng" dirty="0"/>
          </a:p>
          <a:p>
            <a:endParaRPr lang="en-US" u="sng" dirty="0"/>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0" y="990282"/>
            <a:ext cx="9144000" cy="5867718"/>
          </a:xfrm>
          <a:prstGeom prst="rect">
            <a:avLst/>
          </a:prstGeom>
        </p:spPr>
      </p:pic>
    </p:spTree>
    <p:extLst>
      <p:ext uri="{BB962C8B-B14F-4D97-AF65-F5344CB8AC3E}">
        <p14:creationId xmlns:p14="http://schemas.microsoft.com/office/powerpoint/2010/main" val="381120761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3657600" cy="1938992"/>
          </a:xfrm>
          <a:prstGeom prst="rect">
            <a:avLst/>
          </a:prstGeom>
        </p:spPr>
        <p:txBody>
          <a:bodyPr wrap="square">
            <a:spAutoFit/>
          </a:bodyPr>
          <a:lstStyle/>
          <a:p>
            <a:pPr marL="342900" indent="-342900">
              <a:buFont typeface="Wingdings" pitchFamily="2" charset="2"/>
              <a:buChar char="v"/>
            </a:pPr>
            <a:endParaRPr lang="en-US" u="sng" dirty="0" smtClean="0"/>
          </a:p>
          <a:p>
            <a:r>
              <a:rPr lang="en-US" u="sng" dirty="0" smtClean="0">
                <a:solidFill>
                  <a:schemeClr val="bg1"/>
                </a:solidFill>
              </a:rPr>
              <a:t>Activity diagram</a:t>
            </a:r>
          </a:p>
          <a:p>
            <a:pPr marL="342900" indent="-342900">
              <a:buFont typeface="Wingdings" pitchFamily="2" charset="2"/>
              <a:buChar char="v"/>
            </a:pPr>
            <a:endParaRPr lang="en-US" u="sng" dirty="0"/>
          </a:p>
          <a:p>
            <a:pPr marL="342900" indent="-342900">
              <a:buFont typeface="Wingdings" pitchFamily="2" charset="2"/>
              <a:buChar char="v"/>
            </a:pPr>
            <a:endParaRPr lang="en-US" u="sng" dirty="0" smtClean="0"/>
          </a:p>
          <a:p>
            <a:r>
              <a:rPr lang="en-US" u="sng" dirty="0" smtClean="0"/>
              <a:t> </a:t>
            </a:r>
            <a:endParaRPr lang="en-US" u="sng"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4548"/>
            <a:ext cx="9144000" cy="5853451"/>
          </a:xfrm>
          <a:prstGeom prst="rect">
            <a:avLst/>
          </a:prstGeom>
        </p:spPr>
      </p:pic>
    </p:spTree>
    <p:extLst>
      <p:ext uri="{BB962C8B-B14F-4D97-AF65-F5344CB8AC3E}">
        <p14:creationId xmlns:p14="http://schemas.microsoft.com/office/powerpoint/2010/main" val="38704395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797511"/>
            <a:ext cx="9144000" cy="3970318"/>
          </a:xfrm>
          <a:prstGeom prst="rect">
            <a:avLst/>
          </a:prstGeom>
        </p:spPr>
        <p:txBody>
          <a:bodyPr wrap="square">
            <a:spAutoFit/>
          </a:bodyPr>
          <a:lstStyle/>
          <a:p>
            <a:pPr marL="342900" indent="-342900">
              <a:buFont typeface="Wingdings" pitchFamily="2" charset="2"/>
              <a:buChar char="v"/>
            </a:pPr>
            <a:r>
              <a:rPr lang="en-US" sz="2800" dirty="0">
                <a:solidFill>
                  <a:schemeClr val="bg1"/>
                </a:solidFill>
              </a:rPr>
              <a:t>Requirement gathering is a way of collecting information to improve or change the existing System by the new system. In this project, the team used an object oriented system development methodology which incorporates two principal phases. These principal phases are Object-Oriented Analysis and Object-oriented Design. This chapter discusses the first phase of the methodology: object oriented analysis (OOA).</a:t>
            </a:r>
          </a:p>
        </p:txBody>
      </p:sp>
    </p:spTree>
    <p:extLst>
      <p:ext uri="{BB962C8B-B14F-4D97-AF65-F5344CB8AC3E}">
        <p14:creationId xmlns:p14="http://schemas.microsoft.com/office/powerpoint/2010/main" val="31702014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81000" y="1752600"/>
            <a:ext cx="8763000" cy="4401205"/>
          </a:xfrm>
          <a:prstGeom prst="rect">
            <a:avLst/>
          </a:prstGeom>
        </p:spPr>
        <p:txBody>
          <a:bodyPr wrap="square">
            <a:spAutoFit/>
          </a:bodyPr>
          <a:lstStyle/>
          <a:p>
            <a:endParaRPr lang="en-US" sz="2800" dirty="0">
              <a:solidFill>
                <a:schemeClr val="bg1"/>
              </a:solidFill>
            </a:endParaRPr>
          </a:p>
          <a:p>
            <a:pPr marL="342900" indent="-342900">
              <a:buFont typeface="Arial" pitchFamily="34" charset="0"/>
              <a:buChar char="•"/>
            </a:pPr>
            <a:r>
              <a:rPr lang="en-US" sz="2800" dirty="0">
                <a:solidFill>
                  <a:schemeClr val="bg1"/>
                </a:solidFill>
              </a:rPr>
              <a:t>Individuals can order products from SME.</a:t>
            </a:r>
          </a:p>
          <a:p>
            <a:pPr marL="342900" lvl="0" indent="-342900">
              <a:buFont typeface="Arial" pitchFamily="34" charset="0"/>
              <a:buChar char="•"/>
            </a:pPr>
            <a:r>
              <a:rPr lang="en-US" sz="2800" dirty="0">
                <a:solidFill>
                  <a:schemeClr val="bg1"/>
                </a:solidFill>
              </a:rPr>
              <a:t>SME can </a:t>
            </a:r>
          </a:p>
          <a:p>
            <a:pPr marL="1257300" lvl="2" indent="-342900">
              <a:buFont typeface="Arial" pitchFamily="34" charset="0"/>
              <a:buChar char="•"/>
            </a:pPr>
            <a:r>
              <a:rPr lang="en-US" sz="2800" dirty="0">
                <a:solidFill>
                  <a:schemeClr val="bg1"/>
                </a:solidFill>
              </a:rPr>
              <a:t>participate in Bid </a:t>
            </a:r>
          </a:p>
          <a:p>
            <a:pPr marL="1257300" lvl="2" indent="-342900">
              <a:buFont typeface="Arial" pitchFamily="34" charset="0"/>
              <a:buChar char="•"/>
            </a:pPr>
            <a:r>
              <a:rPr lang="en-US" sz="2800" dirty="0">
                <a:solidFill>
                  <a:schemeClr val="bg1"/>
                </a:solidFill>
              </a:rPr>
              <a:t> advertise their products </a:t>
            </a:r>
          </a:p>
          <a:p>
            <a:pPr marL="1257300" lvl="2" indent="-342900">
              <a:buFont typeface="Arial" pitchFamily="34" charset="0"/>
              <a:buChar char="•"/>
            </a:pPr>
            <a:r>
              <a:rPr lang="en-US" sz="2800" dirty="0">
                <a:solidFill>
                  <a:schemeClr val="bg1"/>
                </a:solidFill>
              </a:rPr>
              <a:t>accept orders from consumers(user)</a:t>
            </a:r>
          </a:p>
          <a:p>
            <a:pPr marL="342900" lvl="0" indent="-342900">
              <a:buFont typeface="Arial" pitchFamily="34" charset="0"/>
              <a:buChar char="•"/>
            </a:pPr>
            <a:r>
              <a:rPr lang="en-US" sz="2800" dirty="0">
                <a:solidFill>
                  <a:schemeClr val="bg1"/>
                </a:solidFill>
              </a:rPr>
              <a:t>User can</a:t>
            </a:r>
          </a:p>
          <a:p>
            <a:pPr marL="1714500" lvl="3" indent="-342900">
              <a:buFont typeface="Arial" pitchFamily="34" charset="0"/>
              <a:buChar char="•"/>
            </a:pPr>
            <a:r>
              <a:rPr lang="en-US" sz="2800" dirty="0">
                <a:solidFill>
                  <a:schemeClr val="bg1"/>
                </a:solidFill>
              </a:rPr>
              <a:t>search for SME by their names. </a:t>
            </a:r>
          </a:p>
          <a:p>
            <a:pPr marL="1714500" lvl="3" indent="-342900">
              <a:buFont typeface="Arial" pitchFamily="34" charset="0"/>
              <a:buChar char="•"/>
            </a:pPr>
            <a:r>
              <a:rPr lang="en-US" sz="2800" dirty="0">
                <a:solidFill>
                  <a:schemeClr val="bg1"/>
                </a:solidFill>
              </a:rPr>
              <a:t>search for SME by using SME’s ID</a:t>
            </a:r>
          </a:p>
          <a:p>
            <a:pPr marL="342900" indent="-342900">
              <a:buFont typeface="Arial" pitchFamily="34" charset="0"/>
              <a:buChar char="•"/>
            </a:pPr>
            <a:r>
              <a:rPr lang="en-US" sz="2800" dirty="0">
                <a:solidFill>
                  <a:schemeClr val="bg1"/>
                </a:solidFill>
              </a:rPr>
              <a:t>Generate a monthly and annual reports</a:t>
            </a:r>
          </a:p>
        </p:txBody>
      </p:sp>
      <p:sp>
        <p:nvSpPr>
          <p:cNvPr id="3" name="Title 2"/>
          <p:cNvSpPr txBox="1">
            <a:spLocks/>
          </p:cNvSpPr>
          <p:nvPr/>
        </p:nvSpPr>
        <p:spPr>
          <a:xfrm>
            <a:off x="914400" y="838200"/>
            <a:ext cx="2743200" cy="914400"/>
          </a:xfrm>
          <a:prstGeom prst="rect">
            <a:avLst/>
          </a:prstGeom>
        </p:spPr>
        <p:txBody>
          <a:bodyPr/>
          <a:lstStyle>
            <a:lvl1pPr algn="l" rtl="0" eaLnBrk="1" fontAlgn="base" hangingPunct="1">
              <a:spcBef>
                <a:spcPct val="0"/>
              </a:spcBef>
              <a:spcAft>
                <a:spcPct val="0"/>
              </a:spcAft>
              <a:defRPr sz="4000" b="1">
                <a:solidFill>
                  <a:srgbClr val="000000"/>
                </a:solidFill>
                <a:latin typeface="+mj-lt"/>
                <a:ea typeface="+mj-ea"/>
                <a:cs typeface="+mj-cs"/>
              </a:defRPr>
            </a:lvl1pPr>
            <a:lvl2pPr algn="l" rtl="0" eaLnBrk="1" fontAlgn="base" hangingPunct="1">
              <a:spcBef>
                <a:spcPct val="0"/>
              </a:spcBef>
              <a:spcAft>
                <a:spcPct val="0"/>
              </a:spcAft>
              <a:defRPr sz="4000" b="1">
                <a:solidFill>
                  <a:srgbClr val="000000"/>
                </a:solidFill>
                <a:latin typeface="Arial Narrow" pitchFamily="34" charset="0"/>
              </a:defRPr>
            </a:lvl2pPr>
            <a:lvl3pPr algn="l" rtl="0" eaLnBrk="1" fontAlgn="base" hangingPunct="1">
              <a:spcBef>
                <a:spcPct val="0"/>
              </a:spcBef>
              <a:spcAft>
                <a:spcPct val="0"/>
              </a:spcAft>
              <a:defRPr sz="4000" b="1">
                <a:solidFill>
                  <a:srgbClr val="000000"/>
                </a:solidFill>
                <a:latin typeface="Arial Narrow" pitchFamily="34" charset="0"/>
              </a:defRPr>
            </a:lvl3pPr>
            <a:lvl4pPr algn="l" rtl="0" eaLnBrk="1" fontAlgn="base" hangingPunct="1">
              <a:spcBef>
                <a:spcPct val="0"/>
              </a:spcBef>
              <a:spcAft>
                <a:spcPct val="0"/>
              </a:spcAft>
              <a:defRPr sz="4000" b="1">
                <a:solidFill>
                  <a:srgbClr val="000000"/>
                </a:solidFill>
                <a:latin typeface="Arial Narrow" pitchFamily="34" charset="0"/>
              </a:defRPr>
            </a:lvl4pPr>
            <a:lvl5pPr algn="l" rtl="0" eaLnBrk="1" fontAlgn="base" hangingPunct="1">
              <a:spcBef>
                <a:spcPct val="0"/>
              </a:spcBef>
              <a:spcAft>
                <a:spcPct val="0"/>
              </a:spcAft>
              <a:defRPr sz="4000" b="1">
                <a:solidFill>
                  <a:srgbClr val="000000"/>
                </a:solidFill>
                <a:latin typeface="Arial Narrow" pitchFamily="34" charset="0"/>
              </a:defRPr>
            </a:lvl5pPr>
            <a:lvl6pPr marL="457200" algn="l" rtl="0" eaLnBrk="1" fontAlgn="base" hangingPunct="1">
              <a:spcBef>
                <a:spcPct val="0"/>
              </a:spcBef>
              <a:spcAft>
                <a:spcPct val="0"/>
              </a:spcAft>
              <a:defRPr sz="4000" b="1">
                <a:solidFill>
                  <a:srgbClr val="000000"/>
                </a:solidFill>
                <a:latin typeface="Arial Narrow" pitchFamily="34" charset="0"/>
              </a:defRPr>
            </a:lvl6pPr>
            <a:lvl7pPr marL="914400" algn="l" rtl="0" eaLnBrk="1" fontAlgn="base" hangingPunct="1">
              <a:spcBef>
                <a:spcPct val="0"/>
              </a:spcBef>
              <a:spcAft>
                <a:spcPct val="0"/>
              </a:spcAft>
              <a:defRPr sz="4000" b="1">
                <a:solidFill>
                  <a:srgbClr val="000000"/>
                </a:solidFill>
                <a:latin typeface="Arial Narrow" pitchFamily="34" charset="0"/>
              </a:defRPr>
            </a:lvl7pPr>
            <a:lvl8pPr marL="1371600" algn="l" rtl="0" eaLnBrk="1" fontAlgn="base" hangingPunct="1">
              <a:spcBef>
                <a:spcPct val="0"/>
              </a:spcBef>
              <a:spcAft>
                <a:spcPct val="0"/>
              </a:spcAft>
              <a:defRPr sz="4000" b="1">
                <a:solidFill>
                  <a:srgbClr val="000000"/>
                </a:solidFill>
                <a:latin typeface="Arial Narrow" pitchFamily="34" charset="0"/>
              </a:defRPr>
            </a:lvl8pPr>
            <a:lvl9pPr marL="1828800" algn="l" rtl="0" eaLnBrk="1" fontAlgn="base" hangingPunct="1">
              <a:spcBef>
                <a:spcPct val="0"/>
              </a:spcBef>
              <a:spcAft>
                <a:spcPct val="0"/>
              </a:spcAft>
              <a:defRPr sz="4000" b="1">
                <a:solidFill>
                  <a:srgbClr val="000000"/>
                </a:solidFill>
                <a:latin typeface="Arial Narrow" pitchFamily="34" charset="0"/>
              </a:defRPr>
            </a:lvl9pPr>
          </a:lstStyle>
          <a:p>
            <a:r>
              <a:rPr lang="en-US" u="sng" dirty="0" smtClean="0">
                <a:solidFill>
                  <a:schemeClr val="bg1"/>
                </a:solidFill>
              </a:rPr>
              <a:t>Objective</a:t>
            </a:r>
            <a:endParaRPr lang="en-US" dirty="0">
              <a:solidFill>
                <a:schemeClr val="bg1"/>
              </a:solidFill>
            </a:endParaRPr>
          </a:p>
        </p:txBody>
      </p:sp>
    </p:spTree>
    <p:extLst>
      <p:ext uri="{BB962C8B-B14F-4D97-AF65-F5344CB8AC3E}">
        <p14:creationId xmlns:p14="http://schemas.microsoft.com/office/powerpoint/2010/main" val="36485444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25689"/>
            <a:ext cx="6705600" cy="5632311"/>
          </a:xfrm>
          <a:prstGeom prst="rect">
            <a:avLst/>
          </a:prstGeom>
        </p:spPr>
        <p:txBody>
          <a:bodyPr wrap="square">
            <a:spAutoFit/>
          </a:bodyPr>
          <a:lstStyle/>
          <a:p>
            <a:endParaRPr lang="en-US" sz="3600" b="1" u="sng" dirty="0" smtClean="0">
              <a:solidFill>
                <a:schemeClr val="bg1"/>
              </a:solidFill>
            </a:endParaRPr>
          </a:p>
          <a:p>
            <a:pPr marL="342900" indent="-342900" algn="just">
              <a:buFont typeface="Arial" pitchFamily="34" charset="0"/>
              <a:buChar char="•"/>
            </a:pPr>
            <a:r>
              <a:rPr lang="en-US" sz="3600" i="1" dirty="0" smtClean="0">
                <a:solidFill>
                  <a:schemeClr val="bg1"/>
                </a:solidFill>
              </a:rPr>
              <a:t>Signup/Create account</a:t>
            </a:r>
          </a:p>
          <a:p>
            <a:pPr marL="342900" lvl="0" indent="-342900" algn="just">
              <a:buFont typeface="Arial" pitchFamily="34" charset="0"/>
              <a:buChar char="•"/>
            </a:pPr>
            <a:r>
              <a:rPr lang="en-US" sz="3600" dirty="0">
                <a:solidFill>
                  <a:schemeClr val="bg1"/>
                </a:solidFill>
              </a:rPr>
              <a:t>Login </a:t>
            </a:r>
          </a:p>
          <a:p>
            <a:pPr marL="342900" lvl="0" indent="-342900" algn="just">
              <a:buFont typeface="Arial" pitchFamily="34" charset="0"/>
              <a:buChar char="•"/>
            </a:pPr>
            <a:r>
              <a:rPr lang="en-US" sz="3600" dirty="0" smtClean="0">
                <a:solidFill>
                  <a:schemeClr val="bg1"/>
                </a:solidFill>
              </a:rPr>
              <a:t>Logout</a:t>
            </a:r>
          </a:p>
          <a:p>
            <a:pPr marL="342900" lvl="0" indent="-342900" algn="just">
              <a:buFont typeface="Arial" pitchFamily="34" charset="0"/>
              <a:buChar char="•"/>
            </a:pPr>
            <a:r>
              <a:rPr lang="en-US" sz="3600" dirty="0">
                <a:solidFill>
                  <a:schemeClr val="bg1"/>
                </a:solidFill>
              </a:rPr>
              <a:t>order products</a:t>
            </a:r>
          </a:p>
          <a:p>
            <a:pPr marL="342900" lvl="0" indent="-342900" algn="just">
              <a:buFont typeface="Arial" pitchFamily="34" charset="0"/>
              <a:buChar char="•"/>
            </a:pPr>
            <a:r>
              <a:rPr lang="en-US" sz="3600" dirty="0">
                <a:solidFill>
                  <a:schemeClr val="bg1"/>
                </a:solidFill>
              </a:rPr>
              <a:t>Participate in a Bid</a:t>
            </a:r>
          </a:p>
          <a:p>
            <a:pPr marL="342900" lvl="0" indent="-342900" algn="just">
              <a:buFont typeface="Arial" pitchFamily="34" charset="0"/>
              <a:buChar char="•"/>
            </a:pPr>
            <a:r>
              <a:rPr lang="en-US" sz="3600" dirty="0">
                <a:solidFill>
                  <a:schemeClr val="bg1"/>
                </a:solidFill>
              </a:rPr>
              <a:t>Advertise their products</a:t>
            </a:r>
          </a:p>
          <a:p>
            <a:pPr marL="342900" lvl="0" indent="-342900" algn="just">
              <a:buFont typeface="Arial" pitchFamily="34" charset="0"/>
              <a:buChar char="•"/>
            </a:pPr>
            <a:r>
              <a:rPr lang="en-US" sz="3600" dirty="0">
                <a:solidFill>
                  <a:schemeClr val="bg1"/>
                </a:solidFill>
              </a:rPr>
              <a:t>Searching for SME : </a:t>
            </a:r>
          </a:p>
          <a:p>
            <a:pPr marL="342900" lvl="0" indent="-342900" algn="just">
              <a:buFont typeface="Arial" pitchFamily="34" charset="0"/>
              <a:buChar char="•"/>
            </a:pPr>
            <a:r>
              <a:rPr lang="en-US" sz="3600" dirty="0">
                <a:solidFill>
                  <a:schemeClr val="bg1"/>
                </a:solidFill>
              </a:rPr>
              <a:t>Generate monthly </a:t>
            </a:r>
            <a:r>
              <a:rPr lang="en-US" sz="3600" dirty="0" smtClean="0">
                <a:solidFill>
                  <a:schemeClr val="bg1"/>
                </a:solidFill>
              </a:rPr>
              <a:t>report</a:t>
            </a:r>
            <a:endParaRPr lang="en-US" sz="3600" dirty="0">
              <a:solidFill>
                <a:schemeClr val="bg1"/>
              </a:solidFill>
            </a:endParaRPr>
          </a:p>
          <a:p>
            <a:pPr lvl="0" algn="ctr"/>
            <a:endParaRPr lang="en-US" sz="3600" dirty="0">
              <a:solidFill>
                <a:schemeClr val="bg1"/>
              </a:solidFill>
            </a:endParaRPr>
          </a:p>
        </p:txBody>
      </p:sp>
      <p:sp>
        <p:nvSpPr>
          <p:cNvPr id="3" name="Title 2"/>
          <p:cNvSpPr>
            <a:spLocks noGrp="1"/>
          </p:cNvSpPr>
          <p:nvPr>
            <p:ph type="title"/>
          </p:nvPr>
        </p:nvSpPr>
        <p:spPr>
          <a:xfrm>
            <a:off x="402336" y="381000"/>
            <a:ext cx="6172200" cy="914400"/>
          </a:xfrm>
        </p:spPr>
        <p:txBody>
          <a:bodyPr/>
          <a:lstStyle/>
          <a:p>
            <a:r>
              <a:rPr lang="en-US" sz="4400" u="sng" dirty="0">
                <a:solidFill>
                  <a:schemeClr val="bg1"/>
                </a:solidFill>
              </a:rPr>
              <a:t>Functional </a:t>
            </a:r>
            <a:r>
              <a:rPr lang="en-US" sz="4400" u="sng" dirty="0" smtClean="0">
                <a:solidFill>
                  <a:schemeClr val="bg1"/>
                </a:solidFill>
              </a:rPr>
              <a:t>Requirements</a:t>
            </a:r>
            <a:endParaRPr lang="en-US" sz="4400" dirty="0">
              <a:solidFill>
                <a:schemeClr val="bg1"/>
              </a:solidFill>
            </a:endParaRPr>
          </a:p>
        </p:txBody>
      </p:sp>
    </p:spTree>
    <p:extLst>
      <p:ext uri="{BB962C8B-B14F-4D97-AF65-F5344CB8AC3E}">
        <p14:creationId xmlns:p14="http://schemas.microsoft.com/office/powerpoint/2010/main" val="153831671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 y="1600200"/>
            <a:ext cx="9144000" cy="3785652"/>
          </a:xfrm>
          <a:prstGeom prst="rect">
            <a:avLst/>
          </a:prstGeom>
        </p:spPr>
        <p:txBody>
          <a:bodyPr wrap="square">
            <a:spAutoFit/>
          </a:bodyPr>
          <a:lstStyle/>
          <a:p>
            <a:r>
              <a:rPr lang="en-US" dirty="0" smtClean="0">
                <a:solidFill>
                  <a:schemeClr val="bg1"/>
                </a:solidFill>
              </a:rPr>
              <a:t>      The </a:t>
            </a:r>
            <a:r>
              <a:rPr lang="en-US" dirty="0">
                <a:solidFill>
                  <a:schemeClr val="bg1"/>
                </a:solidFill>
              </a:rPr>
              <a:t>new proposed system will perform different tasks, such </a:t>
            </a:r>
            <a:r>
              <a:rPr lang="en-US" dirty="0" smtClean="0">
                <a:solidFill>
                  <a:schemeClr val="bg1"/>
                </a:solidFill>
              </a:rPr>
              <a:t>   as:</a:t>
            </a:r>
          </a:p>
          <a:p>
            <a:pPr marL="342900" lvl="0" indent="-342900">
              <a:buFont typeface="Arial" pitchFamily="34" charset="0"/>
              <a:buChar char="•"/>
            </a:pPr>
            <a:r>
              <a:rPr lang="en-US" dirty="0" smtClean="0">
                <a:solidFill>
                  <a:schemeClr val="bg1"/>
                </a:solidFill>
              </a:rPr>
              <a:t>SME can see their organized profile.</a:t>
            </a:r>
          </a:p>
          <a:p>
            <a:pPr marL="342900" lvl="0" indent="-342900">
              <a:buFont typeface="Arial" pitchFamily="34" charset="0"/>
              <a:buChar char="•"/>
            </a:pPr>
            <a:r>
              <a:rPr lang="en-US" dirty="0" smtClean="0">
                <a:solidFill>
                  <a:schemeClr val="bg1"/>
                </a:solidFill>
              </a:rPr>
              <a:t>SME </a:t>
            </a:r>
            <a:r>
              <a:rPr lang="en-US" dirty="0">
                <a:solidFill>
                  <a:schemeClr val="bg1"/>
                </a:solidFill>
              </a:rPr>
              <a:t>can register or create account.</a:t>
            </a:r>
          </a:p>
          <a:p>
            <a:pPr marL="342900" lvl="0" indent="-342900">
              <a:buFont typeface="Arial" pitchFamily="34" charset="0"/>
              <a:buChar char="•"/>
            </a:pPr>
            <a:r>
              <a:rPr lang="en-US" dirty="0">
                <a:solidFill>
                  <a:schemeClr val="bg1"/>
                </a:solidFill>
              </a:rPr>
              <a:t>IU can register or create account. </a:t>
            </a:r>
          </a:p>
          <a:p>
            <a:pPr marL="342900" lvl="0" indent="-342900">
              <a:buFont typeface="Arial" pitchFamily="34" charset="0"/>
              <a:buChar char="•"/>
            </a:pPr>
            <a:r>
              <a:rPr lang="en-US" dirty="0">
                <a:solidFill>
                  <a:schemeClr val="bg1"/>
                </a:solidFill>
              </a:rPr>
              <a:t>User can search for SME by using name of the SME</a:t>
            </a:r>
          </a:p>
          <a:p>
            <a:pPr marL="342900" lvl="0" indent="-342900">
              <a:buFont typeface="Arial" pitchFamily="34" charset="0"/>
              <a:buChar char="•"/>
            </a:pPr>
            <a:r>
              <a:rPr lang="en-US" dirty="0">
                <a:solidFill>
                  <a:schemeClr val="bg1"/>
                </a:solidFill>
              </a:rPr>
              <a:t>IU and SME can see the corporate schedule of SME Timetable (calendar).</a:t>
            </a:r>
          </a:p>
          <a:p>
            <a:pPr marL="342900" lvl="0" indent="-342900">
              <a:buFont typeface="Arial" pitchFamily="34" charset="0"/>
              <a:buChar char="•"/>
            </a:pPr>
            <a:r>
              <a:rPr lang="en-US" dirty="0" smtClean="0">
                <a:solidFill>
                  <a:schemeClr val="bg1"/>
                </a:solidFill>
              </a:rPr>
              <a:t>Admin </a:t>
            </a:r>
            <a:r>
              <a:rPr lang="en-US" dirty="0">
                <a:solidFill>
                  <a:schemeClr val="bg1"/>
                </a:solidFill>
              </a:rPr>
              <a:t>can manage and administer the Bid </a:t>
            </a:r>
            <a:r>
              <a:rPr lang="en-US" dirty="0" smtClean="0">
                <a:solidFill>
                  <a:schemeClr val="bg1"/>
                </a:solidFill>
              </a:rPr>
              <a:t>process</a:t>
            </a:r>
            <a:endParaRPr lang="en-US" dirty="0">
              <a:solidFill>
                <a:schemeClr val="bg1"/>
              </a:solidFill>
            </a:endParaRPr>
          </a:p>
          <a:p>
            <a:pPr marL="342900" lvl="0" indent="-342900">
              <a:buFont typeface="Arial" pitchFamily="34" charset="0"/>
              <a:buChar char="•"/>
            </a:pPr>
            <a:r>
              <a:rPr lang="en-US" dirty="0" smtClean="0">
                <a:solidFill>
                  <a:schemeClr val="bg1"/>
                </a:solidFill>
              </a:rPr>
              <a:t> Admin edit remove </a:t>
            </a:r>
            <a:r>
              <a:rPr lang="en-US" dirty="0">
                <a:solidFill>
                  <a:schemeClr val="bg1"/>
                </a:solidFill>
              </a:rPr>
              <a:t>SME or IU accounts</a:t>
            </a:r>
          </a:p>
        </p:txBody>
      </p:sp>
      <p:sp>
        <p:nvSpPr>
          <p:cNvPr id="3" name="Rectangle 2"/>
          <p:cNvSpPr/>
          <p:nvPr/>
        </p:nvSpPr>
        <p:spPr>
          <a:xfrm>
            <a:off x="762000" y="457200"/>
            <a:ext cx="6400800" cy="830997"/>
          </a:xfrm>
          <a:prstGeom prst="rect">
            <a:avLst/>
          </a:prstGeom>
        </p:spPr>
        <p:txBody>
          <a:bodyPr wrap="square">
            <a:spAutoFit/>
          </a:bodyPr>
          <a:lstStyle/>
          <a:p>
            <a:r>
              <a:rPr lang="en-US" sz="4800" b="1" u="sng" dirty="0">
                <a:solidFill>
                  <a:schemeClr val="bg1"/>
                </a:solidFill>
              </a:rPr>
              <a:t>Product Functions </a:t>
            </a:r>
          </a:p>
        </p:txBody>
      </p:sp>
    </p:spTree>
    <p:extLst>
      <p:ext uri="{BB962C8B-B14F-4D97-AF65-F5344CB8AC3E}">
        <p14:creationId xmlns:p14="http://schemas.microsoft.com/office/powerpoint/2010/main" val="352024845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93" y="2209800"/>
            <a:ext cx="9198591" cy="3539430"/>
          </a:xfrm>
          <a:prstGeom prst="rect">
            <a:avLst/>
          </a:prstGeom>
        </p:spPr>
        <p:txBody>
          <a:bodyPr wrap="square">
            <a:spAutoFit/>
          </a:bodyPr>
          <a:lstStyle/>
          <a:p>
            <a:pPr marL="342900" indent="-342900">
              <a:buFont typeface="Wingdings" pitchFamily="2" charset="2"/>
              <a:buChar char="v"/>
            </a:pPr>
            <a:endParaRPr lang="en-US" sz="3200" b="1" dirty="0" smtClean="0">
              <a:solidFill>
                <a:schemeClr val="bg1"/>
              </a:solidFill>
            </a:endParaRPr>
          </a:p>
          <a:p>
            <a:r>
              <a:rPr lang="en-US" sz="3200" dirty="0" smtClean="0">
                <a:solidFill>
                  <a:schemeClr val="bg1"/>
                </a:solidFill>
              </a:rPr>
              <a:t>    An </a:t>
            </a:r>
            <a:r>
              <a:rPr lang="en-US" sz="3200" dirty="0">
                <a:solidFill>
                  <a:schemeClr val="bg1"/>
                </a:solidFill>
              </a:rPr>
              <a:t>actor represents any person that interacts with the system. </a:t>
            </a:r>
            <a:r>
              <a:rPr lang="en-US" sz="3200" dirty="0" smtClean="0">
                <a:solidFill>
                  <a:schemeClr val="bg1"/>
                </a:solidFill>
              </a:rPr>
              <a:t>    The </a:t>
            </a:r>
            <a:r>
              <a:rPr lang="en-US" sz="3200" dirty="0">
                <a:solidFill>
                  <a:schemeClr val="bg1"/>
                </a:solidFill>
              </a:rPr>
              <a:t>principal actors in this system are</a:t>
            </a:r>
            <a:r>
              <a:rPr lang="en-US" sz="3200" dirty="0" smtClean="0">
                <a:solidFill>
                  <a:schemeClr val="bg1"/>
                </a:solidFill>
              </a:rPr>
              <a:t>: </a:t>
            </a:r>
          </a:p>
          <a:p>
            <a:pPr marL="342900" indent="-342900">
              <a:buFont typeface="Arial" pitchFamily="34" charset="0"/>
              <a:buChar char="•"/>
            </a:pPr>
            <a:r>
              <a:rPr lang="en-US" sz="3200" dirty="0" smtClean="0">
                <a:solidFill>
                  <a:schemeClr val="bg1"/>
                </a:solidFill>
              </a:rPr>
              <a:t>Administrator</a:t>
            </a:r>
          </a:p>
          <a:p>
            <a:pPr marL="342900" indent="-342900">
              <a:buFont typeface="Arial" pitchFamily="34" charset="0"/>
              <a:buChar char="•"/>
            </a:pPr>
            <a:r>
              <a:rPr lang="en-US" sz="3200" dirty="0">
                <a:solidFill>
                  <a:schemeClr val="bg1"/>
                </a:solidFill>
              </a:rPr>
              <a:t>SME(small and micro enterprises</a:t>
            </a:r>
            <a:r>
              <a:rPr lang="en-US" sz="3200" dirty="0" smtClean="0">
                <a:solidFill>
                  <a:schemeClr val="bg1"/>
                </a:solidFill>
              </a:rPr>
              <a:t>) </a:t>
            </a:r>
          </a:p>
          <a:p>
            <a:pPr marL="342900" indent="-342900">
              <a:buFont typeface="Arial" pitchFamily="34" charset="0"/>
              <a:buChar char="•"/>
            </a:pPr>
            <a:r>
              <a:rPr lang="en-US" sz="3200" dirty="0" smtClean="0">
                <a:solidFill>
                  <a:schemeClr val="bg1"/>
                </a:solidFill>
              </a:rPr>
              <a:t>IU </a:t>
            </a:r>
            <a:r>
              <a:rPr lang="en-US" sz="3200" dirty="0">
                <a:solidFill>
                  <a:schemeClr val="bg1"/>
                </a:solidFill>
              </a:rPr>
              <a:t>(individual users</a:t>
            </a:r>
            <a:r>
              <a:rPr lang="en-US" sz="3200" dirty="0" smtClean="0">
                <a:solidFill>
                  <a:schemeClr val="bg1"/>
                </a:solidFill>
              </a:rPr>
              <a:t>)</a:t>
            </a:r>
            <a:endParaRPr lang="en-US" sz="3200" dirty="0">
              <a:solidFill>
                <a:schemeClr val="bg1"/>
              </a:solidFill>
            </a:endParaRPr>
          </a:p>
        </p:txBody>
      </p:sp>
      <p:sp>
        <p:nvSpPr>
          <p:cNvPr id="3" name="Rectangle 2"/>
          <p:cNvSpPr/>
          <p:nvPr/>
        </p:nvSpPr>
        <p:spPr>
          <a:xfrm>
            <a:off x="762000" y="762000"/>
            <a:ext cx="5468100" cy="923330"/>
          </a:xfrm>
          <a:prstGeom prst="rect">
            <a:avLst/>
          </a:prstGeom>
        </p:spPr>
        <p:txBody>
          <a:bodyPr wrap="none">
            <a:spAutoFit/>
          </a:bodyPr>
          <a:lstStyle/>
          <a:p>
            <a:r>
              <a:rPr lang="en-US" sz="5400" b="1" dirty="0">
                <a:solidFill>
                  <a:schemeClr val="bg1"/>
                </a:solidFill>
              </a:rPr>
              <a:t>Principal Actors</a:t>
            </a:r>
          </a:p>
        </p:txBody>
      </p:sp>
    </p:spTree>
    <p:extLst>
      <p:ext uri="{BB962C8B-B14F-4D97-AF65-F5344CB8AC3E}">
        <p14:creationId xmlns:p14="http://schemas.microsoft.com/office/powerpoint/2010/main" val="96725771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8200"/>
            <a:ext cx="9143999" cy="5139869"/>
          </a:xfrm>
          <a:prstGeom prst="rect">
            <a:avLst/>
          </a:prstGeom>
        </p:spPr>
        <p:txBody>
          <a:bodyPr wrap="square">
            <a:spAutoFit/>
          </a:bodyPr>
          <a:lstStyle/>
          <a:p>
            <a:pPr marL="342900" indent="-342900">
              <a:buFont typeface="Wingdings" pitchFamily="2" charset="2"/>
              <a:buChar char="v"/>
            </a:pPr>
            <a:r>
              <a:rPr lang="en-US" sz="3200" b="1" u="sng" dirty="0">
                <a:solidFill>
                  <a:schemeClr val="bg1"/>
                </a:solidFill>
              </a:rPr>
              <a:t>User </a:t>
            </a:r>
            <a:r>
              <a:rPr lang="en-US" sz="3200" b="1" u="sng" dirty="0" smtClean="0">
                <a:solidFill>
                  <a:schemeClr val="bg1"/>
                </a:solidFill>
              </a:rPr>
              <a:t>Characteristics</a:t>
            </a:r>
          </a:p>
          <a:p>
            <a:r>
              <a:rPr lang="en-US" sz="3200" dirty="0" smtClean="0">
                <a:solidFill>
                  <a:schemeClr val="bg1"/>
                </a:solidFill>
              </a:rPr>
              <a:t>    It </a:t>
            </a:r>
            <a:r>
              <a:rPr lang="en-US" sz="3200" dirty="0">
                <a:solidFill>
                  <a:schemeClr val="bg1"/>
                </a:solidFill>
              </a:rPr>
              <a:t>allows the team to clearly define and focus on who the end users are for the project and also it allows the team to check the progress of project</a:t>
            </a:r>
            <a:r>
              <a:rPr lang="en-US" sz="3200" dirty="0" smtClean="0">
                <a:solidFill>
                  <a:schemeClr val="bg1"/>
                </a:solidFill>
              </a:rPr>
              <a:t>.</a:t>
            </a:r>
          </a:p>
          <a:p>
            <a:r>
              <a:rPr lang="en-US" sz="3200" dirty="0">
                <a:solidFill>
                  <a:schemeClr val="bg1"/>
                </a:solidFill>
              </a:rPr>
              <a:t> </a:t>
            </a:r>
            <a:r>
              <a:rPr lang="en-US" sz="3200" dirty="0" smtClean="0">
                <a:solidFill>
                  <a:schemeClr val="bg1"/>
                </a:solidFill>
              </a:rPr>
              <a:t>  </a:t>
            </a:r>
          </a:p>
          <a:p>
            <a:pPr marL="342900" indent="-342900">
              <a:buFont typeface="Arial" pitchFamily="34" charset="0"/>
              <a:buChar char="•"/>
            </a:pPr>
            <a:r>
              <a:rPr lang="en-US" sz="3600" i="1" dirty="0">
                <a:solidFill>
                  <a:schemeClr val="bg1"/>
                </a:solidFill>
              </a:rPr>
              <a:t>Educational level</a:t>
            </a:r>
            <a:r>
              <a:rPr lang="en-US" sz="3600" dirty="0" smtClean="0">
                <a:solidFill>
                  <a:schemeClr val="bg1"/>
                </a:solidFill>
              </a:rPr>
              <a:t>: </a:t>
            </a:r>
            <a:r>
              <a:rPr lang="en-US" sz="3200" dirty="0" smtClean="0">
                <a:solidFill>
                  <a:schemeClr val="bg1"/>
                </a:solidFill>
              </a:rPr>
              <a:t>Users should be familiar with English language. </a:t>
            </a:r>
            <a:endParaRPr lang="en-US" sz="3200" dirty="0">
              <a:solidFill>
                <a:schemeClr val="bg1"/>
              </a:solidFill>
            </a:endParaRPr>
          </a:p>
          <a:p>
            <a:pPr marL="342900" indent="-342900">
              <a:buFont typeface="Arial" pitchFamily="34" charset="0"/>
              <a:buChar char="•"/>
            </a:pPr>
            <a:r>
              <a:rPr lang="en-US" sz="3600" i="1" dirty="0">
                <a:solidFill>
                  <a:schemeClr val="bg1"/>
                </a:solidFill>
              </a:rPr>
              <a:t>Skills</a:t>
            </a:r>
            <a:r>
              <a:rPr lang="en-US" sz="3600" dirty="0">
                <a:solidFill>
                  <a:schemeClr val="bg1"/>
                </a:solidFill>
              </a:rPr>
              <a:t>: </a:t>
            </a:r>
            <a:r>
              <a:rPr lang="en-US" sz="3200" dirty="0">
                <a:solidFill>
                  <a:schemeClr val="bg1"/>
                </a:solidFill>
              </a:rPr>
              <a:t>IU and SME should have a little knowledge about the </a:t>
            </a:r>
            <a:r>
              <a:rPr lang="en-US" sz="3200" dirty="0" smtClean="0">
                <a:solidFill>
                  <a:schemeClr val="bg1"/>
                </a:solidFill>
              </a:rPr>
              <a:t>system.</a:t>
            </a:r>
            <a:endParaRPr lang="en-US" sz="3200" dirty="0">
              <a:solidFill>
                <a:schemeClr val="bg1"/>
              </a:solidFill>
            </a:endParaRPr>
          </a:p>
        </p:txBody>
      </p:sp>
    </p:spTree>
    <p:extLst>
      <p:ext uri="{BB962C8B-B14F-4D97-AF65-F5344CB8AC3E}">
        <p14:creationId xmlns:p14="http://schemas.microsoft.com/office/powerpoint/2010/main" val="25702725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6494085"/>
          </a:xfrm>
          <a:prstGeom prst="rect">
            <a:avLst/>
          </a:prstGeom>
        </p:spPr>
        <p:txBody>
          <a:bodyPr wrap="square">
            <a:spAutoFit/>
          </a:bodyPr>
          <a:lstStyle/>
          <a:p>
            <a:r>
              <a:rPr lang="en-US" sz="2800" b="1" u="sng" dirty="0">
                <a:solidFill>
                  <a:schemeClr val="bg1"/>
                </a:solidFill>
              </a:rPr>
              <a:t>General Constraints </a:t>
            </a:r>
            <a:endParaRPr lang="en-US" sz="2800" b="1" u="sng" dirty="0" smtClean="0">
              <a:solidFill>
                <a:schemeClr val="bg1"/>
              </a:solidFill>
            </a:endParaRPr>
          </a:p>
          <a:p>
            <a:endParaRPr lang="en-US" sz="2800" b="1" u="sng" dirty="0">
              <a:solidFill>
                <a:schemeClr val="bg1"/>
              </a:solidFill>
            </a:endParaRPr>
          </a:p>
          <a:p>
            <a:r>
              <a:rPr lang="en-US" sz="2800" dirty="0" smtClean="0">
                <a:solidFill>
                  <a:schemeClr val="bg1"/>
                </a:solidFill>
              </a:rPr>
              <a:t>        </a:t>
            </a:r>
          </a:p>
          <a:p>
            <a:pPr marL="342900" lvl="0" indent="-342900">
              <a:buFont typeface="Wingdings" pitchFamily="2" charset="2"/>
              <a:buChar char="ü"/>
            </a:pPr>
            <a:r>
              <a:rPr lang="en-US" sz="2800" dirty="0">
                <a:solidFill>
                  <a:schemeClr val="bg1"/>
                </a:solidFill>
              </a:rPr>
              <a:t>Administer or the body of </a:t>
            </a:r>
            <a:r>
              <a:rPr lang="en-US" sz="2800" dirty="0" smtClean="0">
                <a:solidFill>
                  <a:schemeClr val="bg1"/>
                </a:solidFill>
              </a:rPr>
              <a:t>government take </a:t>
            </a:r>
            <a:r>
              <a:rPr lang="en-US" sz="2800" dirty="0">
                <a:solidFill>
                  <a:schemeClr val="bg1"/>
                </a:solidFill>
              </a:rPr>
              <a:t>over all control for this application in case of security. </a:t>
            </a:r>
          </a:p>
          <a:p>
            <a:pPr marL="342900" lvl="0" indent="-342900">
              <a:buFont typeface="Wingdings" pitchFamily="2" charset="2"/>
              <a:buChar char="ü"/>
            </a:pPr>
            <a:r>
              <a:rPr lang="en-US" sz="2800" dirty="0">
                <a:solidFill>
                  <a:schemeClr val="bg1"/>
                </a:solidFill>
              </a:rPr>
              <a:t> The user must have a personal </a:t>
            </a:r>
            <a:r>
              <a:rPr lang="en-US" sz="2800" dirty="0" smtClean="0">
                <a:solidFill>
                  <a:schemeClr val="bg1"/>
                </a:solidFill>
              </a:rPr>
              <a:t>computer.</a:t>
            </a:r>
            <a:endParaRPr lang="en-US" sz="2800" dirty="0">
              <a:solidFill>
                <a:schemeClr val="bg1"/>
              </a:solidFill>
            </a:endParaRPr>
          </a:p>
          <a:p>
            <a:pPr marL="342900" lvl="0" indent="-342900">
              <a:buFont typeface="Wingdings" pitchFamily="2" charset="2"/>
              <a:buChar char="ü"/>
            </a:pPr>
            <a:r>
              <a:rPr lang="en-US" sz="2800" dirty="0">
                <a:solidFill>
                  <a:schemeClr val="bg1"/>
                </a:solidFill>
              </a:rPr>
              <a:t> The </a:t>
            </a:r>
            <a:r>
              <a:rPr lang="en-US" sz="2800" dirty="0" smtClean="0">
                <a:solidFill>
                  <a:schemeClr val="bg1"/>
                </a:solidFill>
              </a:rPr>
              <a:t>user is expected </a:t>
            </a:r>
            <a:r>
              <a:rPr lang="en-US" sz="2800" dirty="0">
                <a:solidFill>
                  <a:schemeClr val="bg1"/>
                </a:solidFill>
              </a:rPr>
              <a:t>to have internet access </a:t>
            </a:r>
            <a:r>
              <a:rPr lang="en-US" sz="2800" dirty="0" smtClean="0">
                <a:solidFill>
                  <a:schemeClr val="bg1"/>
                </a:solidFill>
              </a:rPr>
              <a:t>.</a:t>
            </a:r>
          </a:p>
          <a:p>
            <a:pPr marL="342900" lvl="0" indent="-342900">
              <a:buFont typeface="Wingdings" pitchFamily="2" charset="2"/>
              <a:buChar char="ü"/>
            </a:pPr>
            <a:r>
              <a:rPr lang="en-US" sz="2800" dirty="0" smtClean="0">
                <a:solidFill>
                  <a:schemeClr val="bg1"/>
                </a:solidFill>
              </a:rPr>
              <a:t> </a:t>
            </a:r>
            <a:r>
              <a:rPr lang="en-US" sz="2800" dirty="0">
                <a:solidFill>
                  <a:schemeClr val="bg1"/>
                </a:solidFill>
              </a:rPr>
              <a:t>Registered member </a:t>
            </a:r>
            <a:r>
              <a:rPr lang="en-US" sz="2800" dirty="0" smtClean="0">
                <a:solidFill>
                  <a:schemeClr val="bg1"/>
                </a:solidFill>
              </a:rPr>
              <a:t>can </a:t>
            </a:r>
            <a:r>
              <a:rPr lang="en-US" sz="2800" dirty="0">
                <a:solidFill>
                  <a:schemeClr val="bg1"/>
                </a:solidFill>
              </a:rPr>
              <a:t>use this application by using correct user ID and password. </a:t>
            </a:r>
          </a:p>
          <a:p>
            <a:pPr marL="342900" lvl="0" indent="-342900">
              <a:buFont typeface="Wingdings" pitchFamily="2" charset="2"/>
              <a:buChar char="ü"/>
            </a:pPr>
            <a:r>
              <a:rPr lang="en-US" sz="2800" dirty="0">
                <a:solidFill>
                  <a:schemeClr val="bg1"/>
                </a:solidFill>
              </a:rPr>
              <a:t> IU cannot delete any records from the database.</a:t>
            </a:r>
          </a:p>
          <a:p>
            <a:pPr marL="342900" lvl="0" indent="-342900">
              <a:buFont typeface="Wingdings" pitchFamily="2" charset="2"/>
              <a:buChar char="ü"/>
            </a:pPr>
            <a:r>
              <a:rPr lang="en-US" sz="2800" dirty="0">
                <a:solidFill>
                  <a:schemeClr val="bg1"/>
                </a:solidFill>
              </a:rPr>
              <a:t> The </a:t>
            </a:r>
            <a:r>
              <a:rPr lang="en-US" sz="2800" dirty="0" smtClean="0">
                <a:solidFill>
                  <a:schemeClr val="bg1"/>
                </a:solidFill>
              </a:rPr>
              <a:t>administrator </a:t>
            </a:r>
            <a:r>
              <a:rPr lang="en-US" sz="2800" dirty="0">
                <a:solidFill>
                  <a:schemeClr val="bg1"/>
                </a:solidFill>
              </a:rPr>
              <a:t>has the privilege to manipulate bid process</a:t>
            </a:r>
          </a:p>
          <a:p>
            <a:pPr marL="342900" lvl="0" indent="-342900">
              <a:buFont typeface="Wingdings" pitchFamily="2" charset="2"/>
              <a:buChar char="ü"/>
            </a:pPr>
            <a:r>
              <a:rPr lang="en-US" sz="2800" dirty="0">
                <a:solidFill>
                  <a:schemeClr val="bg1"/>
                </a:solidFill>
              </a:rPr>
              <a:t>It’s illegal to have </a:t>
            </a:r>
            <a:r>
              <a:rPr lang="en-US" sz="2800" dirty="0" smtClean="0">
                <a:solidFill>
                  <a:schemeClr val="bg1"/>
                </a:solidFill>
              </a:rPr>
              <a:t>more </a:t>
            </a:r>
            <a:r>
              <a:rPr lang="en-US" sz="2800" dirty="0">
                <a:solidFill>
                  <a:schemeClr val="bg1"/>
                </a:solidFill>
              </a:rPr>
              <a:t>than one account, it considered as a fraud account.</a:t>
            </a:r>
          </a:p>
          <a:p>
            <a:endParaRPr lang="en-US" sz="2800" dirty="0">
              <a:solidFill>
                <a:schemeClr val="bg1"/>
              </a:solidFill>
            </a:endParaRPr>
          </a:p>
        </p:txBody>
      </p:sp>
    </p:spTree>
    <p:extLst>
      <p:ext uri="{BB962C8B-B14F-4D97-AF65-F5344CB8AC3E}">
        <p14:creationId xmlns:p14="http://schemas.microsoft.com/office/powerpoint/2010/main" val="33847838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5693866"/>
          </a:xfrm>
          <a:prstGeom prst="rect">
            <a:avLst/>
          </a:prstGeom>
        </p:spPr>
        <p:txBody>
          <a:bodyPr wrap="square">
            <a:spAutoFit/>
          </a:bodyPr>
          <a:lstStyle/>
          <a:p>
            <a:r>
              <a:rPr lang="en-US" sz="3600" b="1" u="sng" dirty="0">
                <a:solidFill>
                  <a:schemeClr val="bg1"/>
                </a:solidFill>
              </a:rPr>
              <a:t>Assumptions and Dependencies </a:t>
            </a:r>
            <a:endParaRPr lang="en-US" sz="3600" b="1" u="sng" dirty="0" smtClean="0">
              <a:solidFill>
                <a:schemeClr val="bg1"/>
              </a:solidFill>
            </a:endParaRPr>
          </a:p>
          <a:p>
            <a:endParaRPr lang="en-US" sz="3600" b="1" u="sng" dirty="0" smtClean="0">
              <a:solidFill>
                <a:schemeClr val="bg1"/>
              </a:solidFill>
            </a:endParaRPr>
          </a:p>
          <a:p>
            <a:endParaRPr lang="en-US" sz="3600" b="1" u="sng" dirty="0">
              <a:solidFill>
                <a:schemeClr val="bg1"/>
              </a:solidFill>
            </a:endParaRPr>
          </a:p>
          <a:p>
            <a:pPr marL="342900" lvl="0" indent="-342900">
              <a:buFont typeface="Wingdings" pitchFamily="2" charset="2"/>
              <a:buChar char="ü"/>
            </a:pPr>
            <a:r>
              <a:rPr lang="en-US" sz="3200" dirty="0">
                <a:solidFill>
                  <a:schemeClr val="bg1"/>
                </a:solidFill>
              </a:rPr>
              <a:t>The system assumes that the administrator has enough knowledge about server </a:t>
            </a:r>
            <a:r>
              <a:rPr lang="en-US" sz="3200" dirty="0" smtClean="0">
                <a:solidFill>
                  <a:schemeClr val="bg1"/>
                </a:solidFill>
              </a:rPr>
              <a:t>administration</a:t>
            </a:r>
            <a:endParaRPr lang="en-US" sz="3200" dirty="0">
              <a:solidFill>
                <a:schemeClr val="bg1"/>
              </a:solidFill>
            </a:endParaRPr>
          </a:p>
          <a:p>
            <a:pPr marL="342900" lvl="0" indent="-342900">
              <a:buFont typeface="Wingdings" pitchFamily="2" charset="2"/>
              <a:buChar char="ü"/>
            </a:pPr>
            <a:r>
              <a:rPr lang="en-US" sz="3200" dirty="0">
                <a:solidFill>
                  <a:schemeClr val="bg1"/>
                </a:solidFill>
              </a:rPr>
              <a:t> It is assumed the maintenance of the database will be assigned to the authorized person only</a:t>
            </a:r>
            <a:r>
              <a:rPr lang="en-US" sz="3200" dirty="0" smtClean="0">
                <a:solidFill>
                  <a:schemeClr val="bg1"/>
                </a:solidFill>
              </a:rPr>
              <a:t>. </a:t>
            </a:r>
            <a:endParaRPr lang="en-US" sz="3200" dirty="0">
              <a:solidFill>
                <a:schemeClr val="bg1"/>
              </a:solidFill>
            </a:endParaRPr>
          </a:p>
          <a:p>
            <a:pPr marL="342900" lvl="0" indent="-342900">
              <a:buFont typeface="Wingdings" pitchFamily="2" charset="2"/>
              <a:buChar char="ü"/>
            </a:pPr>
            <a:r>
              <a:rPr lang="en-US" sz="3200" dirty="0">
                <a:solidFill>
                  <a:schemeClr val="bg1"/>
                </a:solidFill>
              </a:rPr>
              <a:t>Individual users or guests have a restricted privilege.</a:t>
            </a:r>
          </a:p>
          <a:p>
            <a:pPr marL="342900" indent="-342900">
              <a:buFont typeface="Wingdings" pitchFamily="2" charset="2"/>
              <a:buChar char="ü"/>
            </a:pPr>
            <a:r>
              <a:rPr lang="en-US" sz="3200" dirty="0">
                <a:solidFill>
                  <a:schemeClr val="bg1"/>
                </a:solidFill>
              </a:rPr>
              <a:t> Any user can’t access confidential information of other SME/users in the system. </a:t>
            </a:r>
          </a:p>
        </p:txBody>
      </p:sp>
    </p:spTree>
    <p:extLst>
      <p:ext uri="{BB962C8B-B14F-4D97-AF65-F5344CB8AC3E}">
        <p14:creationId xmlns:p14="http://schemas.microsoft.com/office/powerpoint/2010/main" val="173188706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Office Theme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Office Them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Office Theme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Office Theme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Office Theme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263</TotalTime>
  <Words>1785</Words>
  <Application>Microsoft Office PowerPoint</Application>
  <PresentationFormat>On-screen Show (4:3)</PresentationFormat>
  <Paragraphs>155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Times New Roman</vt:lpstr>
      <vt:lpstr>Wingdings</vt:lpstr>
      <vt:lpstr>Presentation for strategy recommendation</vt:lpstr>
      <vt:lpstr>REQUIREMENTS SPECIFICATION AND ANALYSIS</vt:lpstr>
      <vt:lpstr>PowerPoint Presentation</vt:lpstr>
      <vt:lpstr>PowerPoint Presentation</vt:lpstr>
      <vt:lpstr>Functional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Emanuel T</dc:creator>
  <cp:lastModifiedBy>gech</cp:lastModifiedBy>
  <cp:revision>68</cp:revision>
  <cp:lastPrinted>1601-01-01T00:00:00Z</cp:lastPrinted>
  <dcterms:created xsi:type="dcterms:W3CDTF">2016-02-24T17:33:17Z</dcterms:created>
  <dcterms:modified xsi:type="dcterms:W3CDTF">2016-02-25T11:24:48Z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TC010184381033</vt:lpwstr>
  </property>
</Properties>
</file>