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02173-F109-40DB-B387-67EBBC3D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0DDAC1-0C76-4D48-BE12-98DDB3EA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8C893-650B-42BF-BC4E-AA41C7F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8A75-CEF7-4906-B168-DB702C1E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AD035-DC51-4F4E-BE01-FA8DC276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35DC0-107D-4DCD-B065-BF8D9A2D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76C90E-EE6B-4D8E-9D75-3233C38A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FE81B-6FF9-4A4E-90E0-D079677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28BEC-E57A-4D18-9E70-D8F5C7E2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59282-B191-4E90-BDA8-6E23ECF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1B9527-087F-494D-BE13-261552E8F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70972D-62D6-47D9-9917-08E8B060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EE33A-F60E-42CE-89DE-8D3CD076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BF3C80-D6E8-498B-B7D7-7190565F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D09D0-E03D-49F3-8DE6-EEEEACCF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29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EF991-B7AD-4426-A5F8-671C3D2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4941D-8782-4DDA-8F92-B28697F8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57367B-1980-4009-A402-D48C9735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1DB38-3C57-4638-877D-BB603249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B8CFB-097D-4482-9C58-4496D10A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1C60B-8991-45B7-B98C-6C486A9E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E7FB4-BC38-4D56-9EEB-A23763BB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FA7FE-0E31-4AE0-B5A1-C6AA8DB5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E685D-E8DD-4DD0-BD0E-439F6BE8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32D45-5596-489D-B8A9-5C51121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EF8B4-DDAB-4758-BDDE-417E9683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DF4D9-0BAF-4604-A880-BDBF4D901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3289C5-C8A8-48F3-ACDD-D0FFDDB0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D6659-E1AD-487A-876F-E27A136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87869F-74E6-475E-B58A-C1D39B6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AE2F2-12CB-4285-8D07-A9F7C013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D2706-3A81-45B8-97C7-BF5D3953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C21BE-8A4B-426E-A589-61686608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75837-2B55-4BB8-A0DC-749DAE34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EFB622-2969-4F36-81FC-33C1421E3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3FEC66-24BE-4CF9-BB87-0357DF6D2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973071-382E-4B15-B718-9B954439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700105-F941-462A-B6A5-C6C3950C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E95160-CBC5-44F0-8278-EA3BA5C8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668D8-2285-417F-8723-03B51781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284A9-D11D-4E95-B7EE-93D34AC7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2D305C-AD01-441A-909F-386969BF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B8CB6-3D25-49F5-876B-2CB27ED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5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9706D-EBA7-4167-97A4-6B8E205C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71489A-B69A-4096-BC5B-02FDF569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A00F4-8BC0-42C4-9B8D-2FBEC1AE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522CF-D862-45E8-A55E-0CF419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33A9A-43BD-490E-AF31-FEBB8F5E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D0AA7-CCBE-432A-8B75-E2F9ACEB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0D614-E38D-456B-BF7E-2DCAC433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FB2E09-3C0E-48DC-93B2-1DE68FF0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0200E-CBE8-4BB7-A9CA-80ED4F54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18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8E3C8-C362-4F16-9C88-85FF11E5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F0F1CE-4260-4E9C-8BC8-9571496E1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25E7D6-A3DB-4B03-A461-4B250877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E928DD-7083-4143-94A7-FAFEFB1C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BED7C1-CD2C-4983-BDE3-5C5B54B5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9CDB0-D065-40F6-B452-1C061C54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5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13B72-ADB4-48F8-BFD9-EE8775D2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200D49-EA7C-42BB-B2AB-8863E446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E8F854-7061-4E47-A4C4-E8BBB607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B45E-9C74-4301-BA33-034C351D8A1B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0311E0-A01C-45F2-ABDB-E04DF202A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29310-A15C-4813-BA42-09EEE514E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D0BD-91C8-4CDC-8B23-18473B90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em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D5899-E492-4C2C-BCA9-499A54802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99"/>
            <a:ext cx="9144000" cy="613146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бластной конкурс исследовательских проектов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Взлёт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F62ED4-B6B8-4480-BBCE-E50707E3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504" y="3916136"/>
            <a:ext cx="3493602" cy="1655762"/>
          </a:xfrm>
        </p:spPr>
        <p:txBody>
          <a:bodyPr/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</a:t>
            </a:r>
          </a:p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Учащийся ГБНОУ СО “СРЦОД” </a:t>
            </a:r>
          </a:p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Завадский Пётр Денисович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31CB4-4DFD-43FA-A2EC-540EADCDC8D2}"/>
              </a:ext>
            </a:extLst>
          </p:cNvPr>
          <p:cNvSpPr txBox="1"/>
          <p:nvPr/>
        </p:nvSpPr>
        <p:spPr>
          <a:xfrm>
            <a:off x="3048000" y="1946145"/>
            <a:ext cx="6096000" cy="1612236"/>
          </a:xfrm>
          <a:prstGeom prst="rect">
            <a:avLst/>
          </a:prstGeom>
          <a:noFill/>
        </p:spPr>
        <p:txBody>
          <a:bodyPr wrap="square" lIns="0" tIns="0" rIns="0" bIns="0" anchor="t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Исследовательская работа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состава парка воздушных судов авиакомпании </a:t>
            </a:r>
            <a:b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базе аэропорта Курумоч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7CF7A-2DD9-49EE-912A-016331C342B8}"/>
              </a:ext>
            </a:extLst>
          </p:cNvPr>
          <p:cNvSpPr txBox="1"/>
          <p:nvPr/>
        </p:nvSpPr>
        <p:spPr>
          <a:xfrm>
            <a:off x="3048000" y="5571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943509-9006-435B-B0F2-C27912CA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t="2731"/>
          <a:stretch/>
        </p:blipFill>
        <p:spPr>
          <a:xfrm>
            <a:off x="1087582" y="4052455"/>
            <a:ext cx="2016277" cy="15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FC220-E3E3-4789-860C-4485942E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FD7EC-38FB-4351-AF10-FE5E8C97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95" y="2350770"/>
            <a:ext cx="8766810" cy="3228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Согласно полученным результатам, авиакомпании, которая может быть сформирована на базе аэропорта Курумоч, необходимо располагать двумя ВС типа ATR-72 и одним ВС типа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-737-500. В этом случае авиакомпания может рассчитывать на еженедельную прибыль около 5.3 млн. руб. Дальнейшее развитие работы может заключаться в доработке модели с целью более детального учета расходов на выполнение рейсов, а также расходов, связанных с приобретением и обслуживанием ВС.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/>
          </a:p>
        </p:txBody>
      </p:sp>
      <p:pic>
        <p:nvPicPr>
          <p:cNvPr id="5" name="Рисунок 4" descr="Тенденция к повышению">
            <a:extLst>
              <a:ext uri="{FF2B5EF4-FFF2-40B4-BE49-F238E27FC236}">
                <a16:creationId xmlns:a16="http://schemas.microsoft.com/office/drawing/2014/main" id="{D17C137D-DD5B-4EDC-AEB9-ECCD4CA9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" y="4507230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86658-EA66-44A7-A8C4-1D6D00C1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DA83E-672D-403A-8F15-2994A2AB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54480"/>
            <a:ext cx="11441430" cy="50749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1. Официальный сайт Международного аэропорта Курумоч.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www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.kuf.aero.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2.  Авиакомпания «Самара»? Минтранс области задумался о создании регионального авиаперевозчика // Самара онлайн /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https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://63.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ru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transport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/2019/06/01/66110497/.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3. Леонова  Н.Л. Задачи  линейного  программирования  и  методы  их  решения: учебно-методическое пособие /ВШТЭ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СПбГУПТД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 - СПб., 2017.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4. Распределение воздушных судов на заданной сети авиалиний: Учебное пособие / И.В. Потапов, В.А. Романенко, Б.А. Титов.  Самарский. Университет. Самара, 2017.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5.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booking.kayak.com.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6. Официальный сайт авиакомпании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UTair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URL: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www.utair.ru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55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F601CE-F613-47F7-B5FD-E5C51A1C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63453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типы и численность парка ВС, обеспечивающие максимальную прибыль авиакомпании, которая предположительно может быть создана на базе Международного аэропорта Курумоч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г.Самара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spcBef>
                <a:spcPts val="2400"/>
              </a:spcBef>
              <a:tabLst>
                <a:tab pos="1900555" algn="l"/>
              </a:tabLst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  <a:tabLst>
                <a:tab pos="190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Международный аэропорт Самара (Курумоч) имени С.П. Королева</a:t>
            </a:r>
          </a:p>
          <a:p>
            <a:pPr>
              <a:spcBef>
                <a:spcPts val="2400"/>
              </a:spcBef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Анализ проблемы, оценка ее актуальности. Знакомство с источниками по теме.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Разработка методики решения задачи определения состава парка ВС авиакомпании на базе аэропорта Курумоч.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Сбор и анализ исходных данных.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Разработка программного обеспечения на базе табличного процессора MS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Решение серии оптимизационных задач. Анализ результатов.  Формирование выводов.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6D2A11-A6BF-430D-A7C0-8A9AF03A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2" b="97576" l="1524" r="96951">
                        <a14:foregroundMark x1="35976" y1="64848" x2="68293" y2="41212"/>
                        <a14:foregroundMark x1="68293" y1="41212" x2="28659" y2="73030"/>
                        <a14:foregroundMark x1="28659" y1="73030" x2="60976" y2="49091"/>
                        <a14:foregroundMark x1="60976" y1="49091" x2="25610" y2="77879"/>
                        <a14:foregroundMark x1="25610" y1="77879" x2="63720" y2="36970"/>
                        <a14:foregroundMark x1="63720" y1="36970" x2="25610" y2="73333"/>
                        <a14:foregroundMark x1="25610" y1="73333" x2="61890" y2="22727"/>
                        <a14:foregroundMark x1="61890" y1="22727" x2="31098" y2="61212"/>
                        <a14:foregroundMark x1="31098" y1="61212" x2="69817" y2="16061"/>
                        <a14:foregroundMark x1="69817" y1="16061" x2="28659" y2="59394"/>
                        <a14:foregroundMark x1="28659" y1="59394" x2="76829" y2="21818"/>
                        <a14:foregroundMark x1="76829" y1="21818" x2="44512" y2="56364"/>
                        <a14:foregroundMark x1="44512" y1="56364" x2="72256" y2="22727"/>
                        <a14:foregroundMark x1="72256" y1="22727" x2="35061" y2="62121"/>
                        <a14:foregroundMark x1="35061" y1="62121" x2="14939" y2="18485"/>
                        <a14:foregroundMark x1="14939" y1="18485" x2="8841" y2="74242"/>
                        <a14:foregroundMark x1="8841" y1="74242" x2="7927" y2="26061"/>
                        <a14:foregroundMark x1="7927" y1="26061" x2="3049" y2="66970"/>
                        <a14:foregroundMark x1="3049" y1="66970" x2="6098" y2="14545"/>
                        <a14:foregroundMark x1="6098" y1="14545" x2="1829" y2="57273"/>
                        <a14:foregroundMark x1="1829" y1="57273" x2="2439" y2="17273"/>
                        <a14:foregroundMark x1="2439" y1="17273" x2="49390" y2="12424"/>
                        <a14:foregroundMark x1="49390" y1="12424" x2="12737" y2="6732"/>
                        <a14:foregroundMark x1="12844" y1="6568" x2="47256" y2="9394"/>
                        <a14:foregroundMark x1="20427" y1="6970" x2="55793" y2="14242"/>
                        <a14:foregroundMark x1="56707" y1="12727" x2="56402" y2="8788"/>
                        <a14:foregroundMark x1="49390" y1="10303" x2="57927" y2="14242"/>
                        <a14:foregroundMark x1="51524" y1="11515" x2="40244" y2="4848"/>
                        <a14:foregroundMark x1="46646" y1="5758" x2="41159" y2="3030"/>
                        <a14:foregroundMark x1="32927" y1="7576" x2="18293" y2="6061"/>
                        <a14:foregroundMark x1="69817" y1="16667" x2="94207" y2="2727"/>
                        <a14:foregroundMark x1="82012" y1="30303" x2="96951" y2="4242"/>
                        <a14:foregroundMark x1="81402" y1="29394" x2="92988" y2="42121"/>
                        <a14:foregroundMark x1="91463" y1="57576" x2="87500" y2="39091"/>
                        <a14:foregroundMark x1="91463" y1="45758" x2="95122" y2="78788"/>
                        <a14:foregroundMark x1="90854" y1="71818" x2="78659" y2="34545"/>
                        <a14:foregroundMark x1="78659" y1="34545" x2="85671" y2="37879"/>
                        <a14:foregroundMark x1="67683" y1="82424" x2="80488" y2="73030"/>
                        <a14:foregroundMark x1="70427" y1="92121" x2="84146" y2="79091"/>
                        <a14:foregroundMark x1="89024" y1="87576" x2="76829" y2="97576"/>
                        <a14:foregroundMark x1="4878" y1="14848" x2="1829" y2="20000"/>
                        <a14:foregroundMark x1="94512" y1="53030" x2="96951" y2="57576"/>
                        <a14:backgroundMark x1="5183" y1="2121" x2="15549" y2="2424"/>
                        <a14:backgroundMark x1="99085" y1="303" x2="99085" y2="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963" y="5077270"/>
            <a:ext cx="1211203" cy="12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E7883-19B3-41DF-91C1-2D7E7DB9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36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Задачи линейного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CD078-9AC4-4ED6-9BC2-A990FECA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486"/>
            <a:ext cx="10515600" cy="28110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поиска оптимального состава и численности авиапарка сведена к серии задач линейного программирования.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Линейное программирование (ЛП) - это направление математического программирования, изучающее методы решения экстремальных задач, которые характеризуются линейной зависимостью между переменными и линейным критерием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[3]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Общей задачей ЛП называется задача, которая состоит в определении максимального  значения функции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6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20CE75-E73D-4DBB-A284-A77D7337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" y="3462499"/>
            <a:ext cx="4344656" cy="2563852"/>
          </a:xfrm>
          <a:prstGeom prst="rect">
            <a:avLst/>
          </a:prstGeom>
        </p:spPr>
      </p:pic>
      <p:pic>
        <p:nvPicPr>
          <p:cNvPr id="5" name="Рисунок 4" descr="Список">
            <a:extLst>
              <a:ext uri="{FF2B5EF4-FFF2-40B4-BE49-F238E27FC236}">
                <a16:creationId xmlns:a16="http://schemas.microsoft.com/office/drawing/2014/main" id="{73D20E07-E08D-4120-BF6A-AB14B13C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6628" y="5111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04A75-C3F2-403A-85BD-B1D3941F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/>
          </a:bodyPr>
          <a:lstStyle/>
          <a:p>
            <a:r>
              <a:rPr lang="ru-RU" sz="2800" dirty="0"/>
              <a:t>Постановка и подход к решению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FCDBD-8EE2-4C88-A883-5639144A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49" y="1404518"/>
            <a:ext cx="5295551" cy="93194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35E4A8-65F2-4A50-A75D-490E6016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3" y="2336465"/>
            <a:ext cx="4972857" cy="399972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D900542-E1BE-49FB-A06C-38D396753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8" b="89831" l="758" r="89983">
                        <a14:foregroundMark x1="842" y1="15678" x2="1595" y2="15693"/>
                        <a14:foregroundMark x1="15121" y1="15335" x2="15199" y2="15322"/>
                        <a14:foregroundMark x1="67855" y1="16915" x2="71633" y2="18644"/>
                        <a14:foregroundMark x1="67121" y1="16579" x2="67645" y2="16819"/>
                        <a14:foregroundMark x1="82888" y1="15768" x2="98990" y2="11653"/>
                        <a14:foregroundMark x1="71633" y1="18644" x2="77244" y2="17210"/>
                        <a14:foregroundMark x1="98990" y1="11653" x2="99495" y2="58686"/>
                        <a14:foregroundMark x1="99495" y1="58686" x2="93939" y2="80297"/>
                        <a14:foregroundMark x1="93939" y1="80297" x2="84091" y2="98729"/>
                        <a14:foregroundMark x1="84091" y1="98729" x2="7492" y2="98517"/>
                        <a14:foregroundMark x1="7492" y1="98517" x2="253" y2="77331"/>
                        <a14:foregroundMark x1="253" y1="77331" x2="758" y2="16949"/>
                        <a14:foregroundMark x1="758" y1="16949" x2="1010" y2="15890"/>
                        <a14:backgroundMark x1="5219" y1="8475" x2="16540" y2="9197"/>
                        <a14:backgroundMark x1="70465" y1="11494" x2="77357" y2="8263"/>
                        <a14:backgroundMark x1="77357" y1="8263" x2="78956" y2="8475"/>
                        <a14:backgroundMark x1="15635" y1="9348" x2="6734" y2="9322"/>
                        <a14:backgroundMark x1="79966" y1="9534" x2="66095" y2="9494"/>
                        <a14:backgroundMark x1="5724" y1="7839" x2="53114" y2="9534"/>
                        <a14:backgroundMark x1="53114" y1="9534" x2="62121" y2="9322"/>
                        <a14:backgroundMark x1="62121" y1="9322" x2="79966" y2="9958"/>
                        <a14:backgroundMark x1="79966" y1="9958" x2="14478" y2="12500"/>
                        <a14:backgroundMark x1="14478" y1="12500" x2="5303" y2="8263"/>
                        <a14:backgroundMark x1="5303" y1="8263" x2="5724" y2="6780"/>
                        <a14:backgroundMark x1="6481" y1="7203" x2="15320" y2="6780"/>
                        <a14:backgroundMark x1="15320" y1="6780" x2="53367" y2="8475"/>
                        <a14:backgroundMark x1="53367" y1="8475" x2="71380" y2="6992"/>
                        <a14:backgroundMark x1="71380" y1="6992" x2="70791" y2="7839"/>
                        <a14:backgroundMark x1="47475" y1="9110" x2="56650" y2="5508"/>
                        <a14:backgroundMark x1="56650" y1="5508" x2="60354" y2="10593"/>
                        <a14:backgroundMark x1="34680" y1="8898" x2="43603" y2="3390"/>
                        <a14:backgroundMark x1="43603" y1="3390" x2="56397" y2="7203"/>
                        <a14:backgroundMark x1="10606" y1="11653" x2="2104" y2="17373"/>
                        <a14:backgroundMark x1="2104" y1="17373" x2="8923" y2="1483"/>
                        <a14:backgroundMark x1="8923" y1="1483" x2="12037" y2="13559"/>
                        <a14:backgroundMark x1="56229" y1="7415" x2="64899" y2="9534"/>
                        <a14:backgroundMark x1="64899" y1="9534" x2="65152" y2="9958"/>
                        <a14:backgroundMark x1="66330" y1="10169" x2="58249" y2="636"/>
                        <a14:backgroundMark x1="58249" y1="636" x2="56313" y2="9322"/>
                        <a14:backgroundMark x1="60269" y1="4449" x2="78872" y2="3390"/>
                        <a14:backgroundMark x1="78872" y1="3390" x2="74074" y2="9110"/>
                        <a14:backgroundMark x1="69697" y1="5932" x2="78451" y2="7839"/>
                        <a14:backgroundMark x1="78451" y1="7839" x2="71296" y2="6780"/>
                        <a14:backgroundMark x1="75842" y1="5720" x2="73569" y2="8475"/>
                        <a14:backgroundMark x1="76431" y1="10169" x2="71212" y2="6144"/>
                        <a14:backgroundMark x1="70455" y1="9958" x2="79293" y2="7203"/>
                        <a14:backgroundMark x1="79293" y1="7203" x2="76431" y2="9322"/>
                        <a14:backgroundMark x1="77273" y1="10381" x2="76263" y2="10169"/>
                        <a14:backgroundMark x1="76431" y1="8263" x2="75673" y2="7839"/>
                        <a14:backgroundMark x1="73316" y1="9534" x2="82071" y2="12288"/>
                        <a14:backgroundMark x1="82071" y1="12288" x2="75842" y2="10381"/>
                        <a14:backgroundMark x1="70539" y1="9958" x2="79461" y2="10381"/>
                        <a14:backgroundMark x1="79461" y1="10381" x2="74663" y2="5932"/>
                        <a14:backgroundMark x1="53451" y1="9746" x2="58838" y2="11441"/>
                        <a14:backgroundMark x1="52694" y1="6992" x2="59343" y2="10593"/>
                        <a14:backgroundMark x1="52694" y1="8898" x2="56229" y2="16737"/>
                        <a14:backgroundMark x1="52694" y1="12924" x2="59596" y2="13347"/>
                        <a14:backgroundMark x1="54125" y1="8686" x2="55640" y2="14195"/>
                        <a14:backgroundMark x1="54630" y1="7839" x2="55387" y2="10593"/>
                        <a14:backgroundMark x1="55471" y1="8475" x2="56902" y2="12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22"/>
          <a:stretch/>
        </p:blipFill>
        <p:spPr>
          <a:xfrm>
            <a:off x="153167" y="1717739"/>
            <a:ext cx="5466398" cy="185861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690CCE7-0610-49A7-985B-15EF108C4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2" y="3611264"/>
            <a:ext cx="5489153" cy="21718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0C0081-0E09-4681-9B0B-24B9866B45C8}"/>
              </a:ext>
            </a:extLst>
          </p:cNvPr>
          <p:cNvSpPr txBox="1"/>
          <p:nvPr/>
        </p:nvSpPr>
        <p:spPr>
          <a:xfrm>
            <a:off x="380567" y="1391530"/>
            <a:ext cx="5589928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900555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Примеры используемых переменных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29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CCC4A-EDC7-45E2-B35B-BC624AC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временных характеристик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90A536-847D-4F95-AC88-D29479694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3" y="1690688"/>
            <a:ext cx="5772192" cy="188596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AFC671-D965-43BF-82E9-CCA956F2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35" y="1536216"/>
            <a:ext cx="5572166" cy="1047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E88191-389C-436D-AC47-F2A2F5F6F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10" y="3740623"/>
            <a:ext cx="5753142" cy="10668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CB7DC1-7823-44BD-8391-303CF588E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10" y="5042459"/>
            <a:ext cx="5724567" cy="809631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17B91D9-7A0C-4F53-AB85-37F5ACD4E7F5}"/>
              </a:ext>
            </a:extLst>
          </p:cNvPr>
          <p:cNvCxnSpPr/>
          <p:nvPr/>
        </p:nvCxnSpPr>
        <p:spPr>
          <a:xfrm>
            <a:off x="6096000" y="1411357"/>
            <a:ext cx="0" cy="469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EE0664D-B4D7-4C73-9977-082C04B0B39B}"/>
              </a:ext>
            </a:extLst>
          </p:cNvPr>
          <p:cNvCxnSpPr/>
          <p:nvPr/>
        </p:nvCxnSpPr>
        <p:spPr>
          <a:xfrm>
            <a:off x="6096000" y="3071191"/>
            <a:ext cx="581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71730-B849-452E-9648-2E2A12B8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2CCEEA-E7EE-497A-A8B5-26A3A72E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3" y="2504017"/>
            <a:ext cx="5333412" cy="217974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66E71C-BEFB-4574-8D8B-9F9FF901C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66" y="1654607"/>
            <a:ext cx="5164873" cy="16988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CDD00A-26FA-47A7-A5E9-45F56E6B9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99" y="4072063"/>
            <a:ext cx="4995340" cy="2262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9C29D6-7A7E-4083-85BA-B7D23C8E322F}"/>
              </a:ext>
            </a:extLst>
          </p:cNvPr>
          <p:cNvSpPr txBox="1"/>
          <p:nvPr/>
        </p:nvSpPr>
        <p:spPr>
          <a:xfrm>
            <a:off x="1549227" y="2134685"/>
            <a:ext cx="295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Расчет пассажиропотоков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138F2-9549-445B-B5CB-4CA3CB6E2483}"/>
              </a:ext>
            </a:extLst>
          </p:cNvPr>
          <p:cNvSpPr txBox="1"/>
          <p:nvPr/>
        </p:nvSpPr>
        <p:spPr>
          <a:xfrm>
            <a:off x="7325392" y="1358688"/>
            <a:ext cx="3229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Характеристики авиалиний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FFF2A-E435-47F4-A119-C1F050B6F41C}"/>
              </a:ext>
            </a:extLst>
          </p:cNvPr>
          <p:cNvSpPr txBox="1"/>
          <p:nvPr/>
        </p:nvSpPr>
        <p:spPr>
          <a:xfrm>
            <a:off x="6619172" y="3702731"/>
            <a:ext cx="464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Временные характеристики парных рейсов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6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3D1F6-BCC9-490E-B089-189C382A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	Характеристики воздушных суден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25D511-4D2C-433A-9D27-3D44B146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2" y="1547355"/>
            <a:ext cx="8314935" cy="4651009"/>
          </a:xfrm>
        </p:spPr>
      </p:pic>
      <p:pic>
        <p:nvPicPr>
          <p:cNvPr id="7" name="Рисунок 6" descr="Линейчатая диаграмма">
            <a:extLst>
              <a:ext uri="{FF2B5EF4-FFF2-40B4-BE49-F238E27FC236}">
                <a16:creationId xmlns:a16="http://schemas.microsoft.com/office/drawing/2014/main" id="{2D24DF61-0868-4DAA-8382-FD302A96A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6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AD5A-0095-43B8-9832-2DD6FE7C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Решение задачи с помощью надстройки «Поиск решения»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EEEE0-A749-41B0-9E5F-257B9E17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70" y="2593591"/>
            <a:ext cx="9060279" cy="41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24DF6-7B50-444E-B75F-902911838F5C}"/>
              </a:ext>
            </a:extLst>
          </p:cNvPr>
          <p:cNvSpPr txBox="1"/>
          <p:nvPr/>
        </p:nvSpPr>
        <p:spPr>
          <a:xfrm>
            <a:off x="714103" y="134268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Поиск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решений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– надстройка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которая помогает найти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решение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с помощью изменения значений целевых ячеек. Целью может быть минимизация, максимизация или достижение некоторого целевого значения.</a:t>
            </a:r>
            <a:endParaRPr lang="ru-RU" dirty="0"/>
          </a:p>
        </p:txBody>
      </p:sp>
      <p:pic>
        <p:nvPicPr>
          <p:cNvPr id="7" name="Рисунок 6" descr="Диаграмма принятия решений">
            <a:extLst>
              <a:ext uri="{FF2B5EF4-FFF2-40B4-BE49-F238E27FC236}">
                <a16:creationId xmlns:a16="http://schemas.microsoft.com/office/drawing/2014/main" id="{FB1F1DB5-2306-40C2-8260-55491F576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1235" y="1166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D542B-70C6-4FA3-98D9-734715C8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Результаты оптимизации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7379DB-37DD-4E9C-B09C-8D5778E4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" y="25341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BC49157-2775-4B8B-B623-85878B3FD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42255"/>
              </p:ext>
            </p:extLst>
          </p:nvPr>
        </p:nvGraphicFramePr>
        <p:xfrm>
          <a:off x="-10256" y="2828930"/>
          <a:ext cx="5779864" cy="402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3" imgW="5095712" imgH="3767235" progId="Excel.Chart.8">
                  <p:embed/>
                </p:oleObj>
              </mc:Choice>
              <mc:Fallback>
                <p:oleObj name="Chart" r:id="rId3" imgW="5095712" imgH="3767235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256" y="2828930"/>
                        <a:ext cx="5779864" cy="4029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B29225-D811-4232-82E7-33D2B607A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9" b="96409" l="535" r="97645">
                        <a14:foregroundMark x1="749" y1="4420" x2="22484" y2="3591"/>
                        <a14:foregroundMark x1="22484" y1="3591" x2="31156" y2="6077"/>
                        <a14:foregroundMark x1="31156" y1="6077" x2="81906" y2="2210"/>
                        <a14:foregroundMark x1="81906" y1="2210" x2="90899" y2="2762"/>
                        <a14:foregroundMark x1="90899" y1="2762" x2="97645" y2="14365"/>
                        <a14:foregroundMark x1="97645" y1="14365" x2="99036" y2="80663"/>
                        <a14:foregroundMark x1="99036" y1="80663" x2="95075" y2="97514"/>
                        <a14:foregroundMark x1="95075" y1="97514" x2="14775" y2="95304"/>
                        <a14:foregroundMark x1="14775" y1="95304" x2="8244" y2="86188"/>
                        <a14:foregroundMark x1="8244" y1="86188" x2="3212" y2="67680"/>
                        <a14:foregroundMark x1="3212" y1="67680" x2="749" y2="28453"/>
                        <a14:foregroundMark x1="749" y1="28453" x2="2141" y2="6906"/>
                        <a14:foregroundMark x1="92184" y1="4972" x2="97216" y2="18785"/>
                        <a14:foregroundMark x1="97216" y1="18785" x2="95503" y2="93923"/>
                        <a14:foregroundMark x1="95503" y1="93923" x2="89615" y2="96685"/>
                        <a14:foregroundMark x1="97645" y1="16022" x2="95610" y2="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1" r="2808" b="-1266"/>
          <a:stretch/>
        </p:blipFill>
        <p:spPr>
          <a:xfrm>
            <a:off x="5643767" y="1680621"/>
            <a:ext cx="6469856" cy="2643184"/>
          </a:xfrm>
          <a:prstGeom prst="rect">
            <a:avLst/>
          </a:prstGeom>
        </p:spPr>
      </p:pic>
      <p:pic>
        <p:nvPicPr>
          <p:cNvPr id="9" name="Рисунок 8" descr="Таблица">
            <a:extLst>
              <a:ext uri="{FF2B5EF4-FFF2-40B4-BE49-F238E27FC236}">
                <a16:creationId xmlns:a16="http://schemas.microsoft.com/office/drawing/2014/main" id="{8B50A3C7-9488-4E0B-B864-056A0165E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1373" y="4480379"/>
            <a:ext cx="1171303" cy="1171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7AA792-83D7-4E77-8C50-AD31DEFCC6C0}"/>
              </a:ext>
            </a:extLst>
          </p:cNvPr>
          <p:cNvSpPr txBox="1"/>
          <p:nvPr/>
        </p:nvSpPr>
        <p:spPr>
          <a:xfrm>
            <a:off x="78377" y="1333866"/>
            <a:ext cx="5408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оптимального распределения ВС на заданной сети авиалиний решены, в связи с чем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олученная прибыль приведена в таблице и на диаграмме</a:t>
            </a:r>
            <a:endParaRPr lang="ru-RU" dirty="0"/>
          </a:p>
        </p:txBody>
      </p:sp>
      <p:pic>
        <p:nvPicPr>
          <p:cNvPr id="15" name="Рисунок 14" descr="Презентация с линейчатой диаграммой">
            <a:extLst>
              <a:ext uri="{FF2B5EF4-FFF2-40B4-BE49-F238E27FC236}">
                <a16:creationId xmlns:a16="http://schemas.microsoft.com/office/drawing/2014/main" id="{5D812DFB-8ED7-4E65-A687-B8426B4AC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9611" y="5422264"/>
            <a:ext cx="1070611" cy="10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7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506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Chart</vt:lpstr>
      <vt:lpstr>Областной конкурс исследовательских проектов “Взлёт”</vt:lpstr>
      <vt:lpstr>Презентация PowerPoint</vt:lpstr>
      <vt:lpstr>Задачи линейного программирования</vt:lpstr>
      <vt:lpstr>Постановка и подход к решению задачи</vt:lpstr>
      <vt:lpstr>Определение временных характеристик</vt:lpstr>
      <vt:lpstr>Сбор данных</vt:lpstr>
      <vt:lpstr> Характеристики воздушных суден</vt:lpstr>
      <vt:lpstr>Решение задачи с помощью надстройки «Поиск решения»</vt:lpstr>
      <vt:lpstr>Результаты оптимизации </vt:lpstr>
      <vt:lpstr>Заключение</vt:lpstr>
      <vt:lpstr>Список использованных источников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Смотр-конкурс творческих, исследовательских работ и проектов школьников «Логистика – это просто!»  </dc:title>
  <dc:creator>Петр Завадский</dc:creator>
  <cp:lastModifiedBy>Петр Завадский</cp:lastModifiedBy>
  <cp:revision>20</cp:revision>
  <dcterms:created xsi:type="dcterms:W3CDTF">2021-02-07T08:35:46Z</dcterms:created>
  <dcterms:modified xsi:type="dcterms:W3CDTF">2022-04-03T16:08:50Z</dcterms:modified>
</cp:coreProperties>
</file>