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5" r:id="rId2"/>
    <p:sldId id="257" r:id="rId3"/>
    <p:sldId id="258" r:id="rId4"/>
    <p:sldId id="259" r:id="rId5"/>
    <p:sldId id="260" r:id="rId6"/>
    <p:sldId id="264" r:id="rId7"/>
    <p:sldId id="268" r:id="rId8"/>
    <p:sldId id="276" r:id="rId9"/>
    <p:sldId id="278" r:id="rId10"/>
    <p:sldId id="270" r:id="rId11"/>
    <p:sldId id="272" r:id="rId12"/>
    <p:sldId id="281" r:id="rId13"/>
    <p:sldId id="284" r:id="rId14"/>
    <p:sldId id="273" r:id="rId15"/>
    <p:sldId id="283" r:id="rId16"/>
    <p:sldId id="280" r:id="rId17"/>
    <p:sldId id="282" r:id="rId18"/>
    <p:sldId id="285" r:id="rId19"/>
    <p:sldId id="286" r:id="rId20"/>
    <p:sldId id="287" r:id="rId21"/>
    <p:sldId id="288"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1D0971-D1C7-4099-82AD-FC4FF9039748}" v="193" dt="2024-12-03T11:57:27.284"/>
  </p1510:revLst>
</p1510:revInfo>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84465" autoAdjust="0"/>
  </p:normalViewPr>
  <p:slideViewPr>
    <p:cSldViewPr snapToGrid="0">
      <p:cViewPr varScale="1">
        <p:scale>
          <a:sx n="59" d="100"/>
          <a:sy n="59" d="100"/>
        </p:scale>
        <p:origin x="8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A1EB0E-F1D0-4BF2-9AE4-98A0533574E0}" type="datetimeFigureOut">
              <a:rPr lang="en-IN" smtClean="0"/>
              <a:t>21-12-2024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697F73-0F50-401F-8906-36F9A87B744B}" type="slidenum">
              <a:rPr lang="en-IN" smtClean="0"/>
              <a:t>‹#›</a:t>
            </a:fld>
            <a:endParaRPr lang="en-IN"/>
          </a:p>
        </p:txBody>
      </p:sp>
    </p:spTree>
    <p:extLst>
      <p:ext uri="{BB962C8B-B14F-4D97-AF65-F5344CB8AC3E}">
        <p14:creationId xmlns:p14="http://schemas.microsoft.com/office/powerpoint/2010/main" val="3991684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CE62C1-4158-0D0F-756D-118720141A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BF4D4A18-A2D7-FBAD-F4FD-60C4DA32B6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57BDA889-09F3-899D-9D78-570E6C7CBA98}"/>
              </a:ext>
            </a:extLst>
          </p:cNvPr>
          <p:cNvSpPr>
            <a:spLocks noGrp="1"/>
          </p:cNvSpPr>
          <p:nvPr>
            <p:ph type="dt" sz="half" idx="10"/>
          </p:nvPr>
        </p:nvSpPr>
        <p:spPr/>
        <p:txBody>
          <a:bodyPr/>
          <a:lstStyle/>
          <a:p>
            <a:r>
              <a:rPr lang="en-IN"/>
              <a:t>06-12-2024</a:t>
            </a:r>
          </a:p>
        </p:txBody>
      </p:sp>
      <p:sp>
        <p:nvSpPr>
          <p:cNvPr id="5" name="Footer Placeholder 4">
            <a:extLst>
              <a:ext uri="{FF2B5EF4-FFF2-40B4-BE49-F238E27FC236}">
                <a16:creationId xmlns="" xmlns:a16="http://schemas.microsoft.com/office/drawing/2014/main" id="{49BF71B2-2237-E364-239E-138187DA30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F76DFD0D-A235-3932-715D-A7072CF3E66F}"/>
              </a:ext>
            </a:extLst>
          </p:cNvPr>
          <p:cNvSpPr>
            <a:spLocks noGrp="1"/>
          </p:cNvSpPr>
          <p:nvPr>
            <p:ph type="sldNum" sz="quarter" idx="12"/>
          </p:nvPr>
        </p:nvSpPr>
        <p:spPr/>
        <p:txBody>
          <a:bodyPr/>
          <a:lstStyle/>
          <a:p>
            <a:fld id="{4B91BDD8-2E9F-414B-873F-00D8C360E6C6}" type="slidenum">
              <a:rPr lang="en-IN" smtClean="0"/>
              <a:t>‹#›</a:t>
            </a:fld>
            <a:endParaRPr lang="en-IN"/>
          </a:p>
        </p:txBody>
      </p:sp>
    </p:spTree>
    <p:extLst>
      <p:ext uri="{BB962C8B-B14F-4D97-AF65-F5344CB8AC3E}">
        <p14:creationId xmlns:p14="http://schemas.microsoft.com/office/powerpoint/2010/main" val="4205570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32FEA1-7946-02F5-642B-243C3872066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090FEA98-4E1E-E4C8-634A-BA21308758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520B51C-99BC-19B5-5D36-71E9599B1F8A}"/>
              </a:ext>
            </a:extLst>
          </p:cNvPr>
          <p:cNvSpPr>
            <a:spLocks noGrp="1"/>
          </p:cNvSpPr>
          <p:nvPr>
            <p:ph type="dt" sz="half" idx="10"/>
          </p:nvPr>
        </p:nvSpPr>
        <p:spPr/>
        <p:txBody>
          <a:bodyPr/>
          <a:lstStyle/>
          <a:p>
            <a:r>
              <a:rPr lang="en-IN"/>
              <a:t>06-12-2024</a:t>
            </a:r>
          </a:p>
        </p:txBody>
      </p:sp>
      <p:sp>
        <p:nvSpPr>
          <p:cNvPr id="5" name="Footer Placeholder 4">
            <a:extLst>
              <a:ext uri="{FF2B5EF4-FFF2-40B4-BE49-F238E27FC236}">
                <a16:creationId xmlns="" xmlns:a16="http://schemas.microsoft.com/office/drawing/2014/main" id="{F8F6841D-6533-45E6-07C8-B6189E1F89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D6A048E0-D5F4-A7CA-BE8A-D280E41EF9A8}"/>
              </a:ext>
            </a:extLst>
          </p:cNvPr>
          <p:cNvSpPr>
            <a:spLocks noGrp="1"/>
          </p:cNvSpPr>
          <p:nvPr>
            <p:ph type="sldNum" sz="quarter" idx="12"/>
          </p:nvPr>
        </p:nvSpPr>
        <p:spPr/>
        <p:txBody>
          <a:bodyPr/>
          <a:lstStyle/>
          <a:p>
            <a:fld id="{4B91BDD8-2E9F-414B-873F-00D8C360E6C6}" type="slidenum">
              <a:rPr lang="en-IN" smtClean="0"/>
              <a:t>‹#›</a:t>
            </a:fld>
            <a:endParaRPr lang="en-IN"/>
          </a:p>
        </p:txBody>
      </p:sp>
    </p:spTree>
    <p:extLst>
      <p:ext uri="{BB962C8B-B14F-4D97-AF65-F5344CB8AC3E}">
        <p14:creationId xmlns:p14="http://schemas.microsoft.com/office/powerpoint/2010/main" val="3192726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88A8F32-090A-EB53-92FB-0FF97D7C9F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12FF45B8-37EC-7491-701D-0C07E6728D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9DFBB00-DD0E-AFF3-62A7-F473E1D3FFD1}"/>
              </a:ext>
            </a:extLst>
          </p:cNvPr>
          <p:cNvSpPr>
            <a:spLocks noGrp="1"/>
          </p:cNvSpPr>
          <p:nvPr>
            <p:ph type="dt" sz="half" idx="10"/>
          </p:nvPr>
        </p:nvSpPr>
        <p:spPr/>
        <p:txBody>
          <a:bodyPr/>
          <a:lstStyle/>
          <a:p>
            <a:r>
              <a:rPr lang="en-IN"/>
              <a:t>06-12-2024</a:t>
            </a:r>
          </a:p>
        </p:txBody>
      </p:sp>
      <p:sp>
        <p:nvSpPr>
          <p:cNvPr id="5" name="Footer Placeholder 4">
            <a:extLst>
              <a:ext uri="{FF2B5EF4-FFF2-40B4-BE49-F238E27FC236}">
                <a16:creationId xmlns="" xmlns:a16="http://schemas.microsoft.com/office/drawing/2014/main" id="{8746835B-D626-843A-3605-D7FC613AF4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EBF63F5-AE4E-6C54-D9BF-F3CBB3334078}"/>
              </a:ext>
            </a:extLst>
          </p:cNvPr>
          <p:cNvSpPr>
            <a:spLocks noGrp="1"/>
          </p:cNvSpPr>
          <p:nvPr>
            <p:ph type="sldNum" sz="quarter" idx="12"/>
          </p:nvPr>
        </p:nvSpPr>
        <p:spPr/>
        <p:txBody>
          <a:bodyPr/>
          <a:lstStyle/>
          <a:p>
            <a:fld id="{4B91BDD8-2E9F-414B-873F-00D8C360E6C6}" type="slidenum">
              <a:rPr lang="en-IN" smtClean="0"/>
              <a:t>‹#›</a:t>
            </a:fld>
            <a:endParaRPr lang="en-IN"/>
          </a:p>
        </p:txBody>
      </p:sp>
    </p:spTree>
    <p:extLst>
      <p:ext uri="{BB962C8B-B14F-4D97-AF65-F5344CB8AC3E}">
        <p14:creationId xmlns:p14="http://schemas.microsoft.com/office/powerpoint/2010/main" val="2963775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6C823A-9747-8933-CF62-17E3BBC820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A2CC912F-DE68-D2C4-7962-6B87124B89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F15A9F8-B52B-12A3-23F8-02B550737801}"/>
              </a:ext>
            </a:extLst>
          </p:cNvPr>
          <p:cNvSpPr>
            <a:spLocks noGrp="1"/>
          </p:cNvSpPr>
          <p:nvPr>
            <p:ph type="dt" sz="half" idx="10"/>
          </p:nvPr>
        </p:nvSpPr>
        <p:spPr/>
        <p:txBody>
          <a:bodyPr/>
          <a:lstStyle/>
          <a:p>
            <a:r>
              <a:rPr lang="en-IN"/>
              <a:t>06-12-2024</a:t>
            </a:r>
          </a:p>
        </p:txBody>
      </p:sp>
      <p:sp>
        <p:nvSpPr>
          <p:cNvPr id="5" name="Footer Placeholder 4">
            <a:extLst>
              <a:ext uri="{FF2B5EF4-FFF2-40B4-BE49-F238E27FC236}">
                <a16:creationId xmlns="" xmlns:a16="http://schemas.microsoft.com/office/drawing/2014/main" id="{E58E0C3E-5C32-FA47-00C9-2FC8C94092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4014998C-082A-82D5-49D3-A804A718AB06}"/>
              </a:ext>
            </a:extLst>
          </p:cNvPr>
          <p:cNvSpPr>
            <a:spLocks noGrp="1"/>
          </p:cNvSpPr>
          <p:nvPr>
            <p:ph type="sldNum" sz="quarter" idx="12"/>
          </p:nvPr>
        </p:nvSpPr>
        <p:spPr/>
        <p:txBody>
          <a:bodyPr/>
          <a:lstStyle/>
          <a:p>
            <a:fld id="{4B91BDD8-2E9F-414B-873F-00D8C360E6C6}" type="slidenum">
              <a:rPr lang="en-IN" smtClean="0"/>
              <a:t>‹#›</a:t>
            </a:fld>
            <a:endParaRPr lang="en-IN"/>
          </a:p>
        </p:txBody>
      </p:sp>
    </p:spTree>
    <p:extLst>
      <p:ext uri="{BB962C8B-B14F-4D97-AF65-F5344CB8AC3E}">
        <p14:creationId xmlns:p14="http://schemas.microsoft.com/office/powerpoint/2010/main" val="1704106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3DAA05-CDCE-5819-C854-8E81C510EC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3C03FAE3-C2F8-3233-ED2C-7E6B2F6773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CB0AAE29-44BD-9FD1-5A75-430194412DE6}"/>
              </a:ext>
            </a:extLst>
          </p:cNvPr>
          <p:cNvSpPr>
            <a:spLocks noGrp="1"/>
          </p:cNvSpPr>
          <p:nvPr>
            <p:ph type="dt" sz="half" idx="10"/>
          </p:nvPr>
        </p:nvSpPr>
        <p:spPr/>
        <p:txBody>
          <a:bodyPr/>
          <a:lstStyle/>
          <a:p>
            <a:r>
              <a:rPr lang="en-IN"/>
              <a:t>06-12-2024</a:t>
            </a:r>
          </a:p>
        </p:txBody>
      </p:sp>
      <p:sp>
        <p:nvSpPr>
          <p:cNvPr id="5" name="Footer Placeholder 4">
            <a:extLst>
              <a:ext uri="{FF2B5EF4-FFF2-40B4-BE49-F238E27FC236}">
                <a16:creationId xmlns="" xmlns:a16="http://schemas.microsoft.com/office/drawing/2014/main" id="{CDB23F51-C20D-3337-E442-3E1CD921C0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EC33632-CA5A-049F-353D-FB9C4397824B}"/>
              </a:ext>
            </a:extLst>
          </p:cNvPr>
          <p:cNvSpPr>
            <a:spLocks noGrp="1"/>
          </p:cNvSpPr>
          <p:nvPr>
            <p:ph type="sldNum" sz="quarter" idx="12"/>
          </p:nvPr>
        </p:nvSpPr>
        <p:spPr/>
        <p:txBody>
          <a:bodyPr/>
          <a:lstStyle/>
          <a:p>
            <a:fld id="{4B91BDD8-2E9F-414B-873F-00D8C360E6C6}" type="slidenum">
              <a:rPr lang="en-IN" smtClean="0"/>
              <a:t>‹#›</a:t>
            </a:fld>
            <a:endParaRPr lang="en-IN"/>
          </a:p>
        </p:txBody>
      </p:sp>
    </p:spTree>
    <p:extLst>
      <p:ext uri="{BB962C8B-B14F-4D97-AF65-F5344CB8AC3E}">
        <p14:creationId xmlns:p14="http://schemas.microsoft.com/office/powerpoint/2010/main" val="1384909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392060-5E02-C16D-7E34-F270BAFFC6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A3293E0-C28B-AA86-9237-F0F8B01F4E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885912FC-5117-51A1-2E30-1BB8FBBEE8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6016739D-2642-F106-B938-9C5D0269C7AC}"/>
              </a:ext>
            </a:extLst>
          </p:cNvPr>
          <p:cNvSpPr>
            <a:spLocks noGrp="1"/>
          </p:cNvSpPr>
          <p:nvPr>
            <p:ph type="dt" sz="half" idx="10"/>
          </p:nvPr>
        </p:nvSpPr>
        <p:spPr/>
        <p:txBody>
          <a:bodyPr/>
          <a:lstStyle/>
          <a:p>
            <a:r>
              <a:rPr lang="en-IN"/>
              <a:t>06-12-2024</a:t>
            </a:r>
          </a:p>
        </p:txBody>
      </p:sp>
      <p:sp>
        <p:nvSpPr>
          <p:cNvPr id="6" name="Footer Placeholder 5">
            <a:extLst>
              <a:ext uri="{FF2B5EF4-FFF2-40B4-BE49-F238E27FC236}">
                <a16:creationId xmlns="" xmlns:a16="http://schemas.microsoft.com/office/drawing/2014/main" id="{784E83DF-A9BD-FA3B-29AB-A25FD5A66F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B6C5B9E0-8F97-D329-39B6-ABDA448FB139}"/>
              </a:ext>
            </a:extLst>
          </p:cNvPr>
          <p:cNvSpPr>
            <a:spLocks noGrp="1"/>
          </p:cNvSpPr>
          <p:nvPr>
            <p:ph type="sldNum" sz="quarter" idx="12"/>
          </p:nvPr>
        </p:nvSpPr>
        <p:spPr/>
        <p:txBody>
          <a:bodyPr/>
          <a:lstStyle/>
          <a:p>
            <a:fld id="{4B91BDD8-2E9F-414B-873F-00D8C360E6C6}" type="slidenum">
              <a:rPr lang="en-IN" smtClean="0"/>
              <a:t>‹#›</a:t>
            </a:fld>
            <a:endParaRPr lang="en-IN"/>
          </a:p>
        </p:txBody>
      </p:sp>
    </p:spTree>
    <p:extLst>
      <p:ext uri="{BB962C8B-B14F-4D97-AF65-F5344CB8AC3E}">
        <p14:creationId xmlns:p14="http://schemas.microsoft.com/office/powerpoint/2010/main" val="9886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F83C18-781C-8F5F-27A1-E89243D207A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62E8BF44-FCCC-F94D-F22F-393F78A48E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837A1566-8213-2F45-1404-52BE5002F5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2E0D248D-EA73-AE17-CF3E-4B131DE7A5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0BB627D5-805D-DE30-412A-2A954700D0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4804426F-9BB1-4CEA-16E3-2C275505DC41}"/>
              </a:ext>
            </a:extLst>
          </p:cNvPr>
          <p:cNvSpPr>
            <a:spLocks noGrp="1"/>
          </p:cNvSpPr>
          <p:nvPr>
            <p:ph type="dt" sz="half" idx="10"/>
          </p:nvPr>
        </p:nvSpPr>
        <p:spPr/>
        <p:txBody>
          <a:bodyPr/>
          <a:lstStyle/>
          <a:p>
            <a:r>
              <a:rPr lang="en-IN"/>
              <a:t>06-12-2024</a:t>
            </a:r>
          </a:p>
        </p:txBody>
      </p:sp>
      <p:sp>
        <p:nvSpPr>
          <p:cNvPr id="8" name="Footer Placeholder 7">
            <a:extLst>
              <a:ext uri="{FF2B5EF4-FFF2-40B4-BE49-F238E27FC236}">
                <a16:creationId xmlns="" xmlns:a16="http://schemas.microsoft.com/office/drawing/2014/main" id="{6B823DF6-24BF-9CB4-C42A-1FCD6E8E268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8F5B10DD-7C84-7233-C001-0D120295FCC3}"/>
              </a:ext>
            </a:extLst>
          </p:cNvPr>
          <p:cNvSpPr>
            <a:spLocks noGrp="1"/>
          </p:cNvSpPr>
          <p:nvPr>
            <p:ph type="sldNum" sz="quarter" idx="12"/>
          </p:nvPr>
        </p:nvSpPr>
        <p:spPr/>
        <p:txBody>
          <a:bodyPr/>
          <a:lstStyle/>
          <a:p>
            <a:fld id="{4B91BDD8-2E9F-414B-873F-00D8C360E6C6}" type="slidenum">
              <a:rPr lang="en-IN" smtClean="0"/>
              <a:t>‹#›</a:t>
            </a:fld>
            <a:endParaRPr lang="en-IN"/>
          </a:p>
        </p:txBody>
      </p:sp>
    </p:spTree>
    <p:extLst>
      <p:ext uri="{BB962C8B-B14F-4D97-AF65-F5344CB8AC3E}">
        <p14:creationId xmlns:p14="http://schemas.microsoft.com/office/powerpoint/2010/main" val="2375404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1B7713-2F4D-AA14-E558-D6CF8F4E2AD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C1562942-C52B-6350-37C3-B14EC398AB67}"/>
              </a:ext>
            </a:extLst>
          </p:cNvPr>
          <p:cNvSpPr>
            <a:spLocks noGrp="1"/>
          </p:cNvSpPr>
          <p:nvPr>
            <p:ph type="dt" sz="half" idx="10"/>
          </p:nvPr>
        </p:nvSpPr>
        <p:spPr/>
        <p:txBody>
          <a:bodyPr/>
          <a:lstStyle/>
          <a:p>
            <a:r>
              <a:rPr lang="en-IN"/>
              <a:t>06-12-2024</a:t>
            </a:r>
          </a:p>
        </p:txBody>
      </p:sp>
      <p:sp>
        <p:nvSpPr>
          <p:cNvPr id="4" name="Footer Placeholder 3">
            <a:extLst>
              <a:ext uri="{FF2B5EF4-FFF2-40B4-BE49-F238E27FC236}">
                <a16:creationId xmlns="" xmlns:a16="http://schemas.microsoft.com/office/drawing/2014/main" id="{8AE0B08C-78AE-ED24-06F3-5E725043D32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264A554B-1E85-2ECA-8B3E-D2F6868BC323}"/>
              </a:ext>
            </a:extLst>
          </p:cNvPr>
          <p:cNvSpPr>
            <a:spLocks noGrp="1"/>
          </p:cNvSpPr>
          <p:nvPr>
            <p:ph type="sldNum" sz="quarter" idx="12"/>
          </p:nvPr>
        </p:nvSpPr>
        <p:spPr/>
        <p:txBody>
          <a:bodyPr/>
          <a:lstStyle/>
          <a:p>
            <a:fld id="{4B91BDD8-2E9F-414B-873F-00D8C360E6C6}" type="slidenum">
              <a:rPr lang="en-IN" smtClean="0"/>
              <a:t>‹#›</a:t>
            </a:fld>
            <a:endParaRPr lang="en-IN"/>
          </a:p>
        </p:txBody>
      </p:sp>
    </p:spTree>
    <p:extLst>
      <p:ext uri="{BB962C8B-B14F-4D97-AF65-F5344CB8AC3E}">
        <p14:creationId xmlns:p14="http://schemas.microsoft.com/office/powerpoint/2010/main" val="3056059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8BFA335-954A-E20B-E389-49E4822B19C2}"/>
              </a:ext>
            </a:extLst>
          </p:cNvPr>
          <p:cNvSpPr>
            <a:spLocks noGrp="1"/>
          </p:cNvSpPr>
          <p:nvPr>
            <p:ph type="dt" sz="half" idx="10"/>
          </p:nvPr>
        </p:nvSpPr>
        <p:spPr/>
        <p:txBody>
          <a:bodyPr/>
          <a:lstStyle/>
          <a:p>
            <a:r>
              <a:rPr lang="en-IN"/>
              <a:t>06-12-2024</a:t>
            </a:r>
          </a:p>
        </p:txBody>
      </p:sp>
      <p:sp>
        <p:nvSpPr>
          <p:cNvPr id="3" name="Footer Placeholder 2">
            <a:extLst>
              <a:ext uri="{FF2B5EF4-FFF2-40B4-BE49-F238E27FC236}">
                <a16:creationId xmlns="" xmlns:a16="http://schemas.microsoft.com/office/drawing/2014/main" id="{928FEE76-ACF3-83D7-51AB-B6E355E064A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2EF9117B-0EB5-4C62-9AFB-62B2EEDCA9EB}"/>
              </a:ext>
            </a:extLst>
          </p:cNvPr>
          <p:cNvSpPr>
            <a:spLocks noGrp="1"/>
          </p:cNvSpPr>
          <p:nvPr>
            <p:ph type="sldNum" sz="quarter" idx="12"/>
          </p:nvPr>
        </p:nvSpPr>
        <p:spPr/>
        <p:txBody>
          <a:bodyPr/>
          <a:lstStyle/>
          <a:p>
            <a:fld id="{4B91BDD8-2E9F-414B-873F-00D8C360E6C6}" type="slidenum">
              <a:rPr lang="en-IN" smtClean="0"/>
              <a:t>‹#›</a:t>
            </a:fld>
            <a:endParaRPr lang="en-IN"/>
          </a:p>
        </p:txBody>
      </p:sp>
    </p:spTree>
    <p:extLst>
      <p:ext uri="{BB962C8B-B14F-4D97-AF65-F5344CB8AC3E}">
        <p14:creationId xmlns:p14="http://schemas.microsoft.com/office/powerpoint/2010/main" val="54672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72179B-84C0-E20C-D8F9-87DB52657A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796C5563-4BD5-0802-6948-47829D96D6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541FB7B4-04D9-5907-FE79-DE57DC8BBF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6E034E4-2EC2-2C3B-5E82-8ADD33C97009}"/>
              </a:ext>
            </a:extLst>
          </p:cNvPr>
          <p:cNvSpPr>
            <a:spLocks noGrp="1"/>
          </p:cNvSpPr>
          <p:nvPr>
            <p:ph type="dt" sz="half" idx="10"/>
          </p:nvPr>
        </p:nvSpPr>
        <p:spPr/>
        <p:txBody>
          <a:bodyPr/>
          <a:lstStyle/>
          <a:p>
            <a:r>
              <a:rPr lang="en-IN"/>
              <a:t>06-12-2024</a:t>
            </a:r>
          </a:p>
        </p:txBody>
      </p:sp>
      <p:sp>
        <p:nvSpPr>
          <p:cNvPr id="6" name="Footer Placeholder 5">
            <a:extLst>
              <a:ext uri="{FF2B5EF4-FFF2-40B4-BE49-F238E27FC236}">
                <a16:creationId xmlns="" xmlns:a16="http://schemas.microsoft.com/office/drawing/2014/main" id="{EA839875-7E87-AE28-E7D3-858B92F829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7A28E862-9B2D-F760-FDCB-77E96B799054}"/>
              </a:ext>
            </a:extLst>
          </p:cNvPr>
          <p:cNvSpPr>
            <a:spLocks noGrp="1"/>
          </p:cNvSpPr>
          <p:nvPr>
            <p:ph type="sldNum" sz="quarter" idx="12"/>
          </p:nvPr>
        </p:nvSpPr>
        <p:spPr/>
        <p:txBody>
          <a:bodyPr/>
          <a:lstStyle/>
          <a:p>
            <a:fld id="{4B91BDD8-2E9F-414B-873F-00D8C360E6C6}" type="slidenum">
              <a:rPr lang="en-IN" smtClean="0"/>
              <a:t>‹#›</a:t>
            </a:fld>
            <a:endParaRPr lang="en-IN"/>
          </a:p>
        </p:txBody>
      </p:sp>
    </p:spTree>
    <p:extLst>
      <p:ext uri="{BB962C8B-B14F-4D97-AF65-F5344CB8AC3E}">
        <p14:creationId xmlns:p14="http://schemas.microsoft.com/office/powerpoint/2010/main" val="2639802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720927-D4B8-1209-6A5B-FFF202C56E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03FA50EC-25AB-D8AE-8639-C9C25D2D84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97CFDC19-361B-B564-AEAF-28E1DC7DF1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CB416E5-E2B1-4C00-3349-E2A4AF8D5BD6}"/>
              </a:ext>
            </a:extLst>
          </p:cNvPr>
          <p:cNvSpPr>
            <a:spLocks noGrp="1"/>
          </p:cNvSpPr>
          <p:nvPr>
            <p:ph type="dt" sz="half" idx="10"/>
          </p:nvPr>
        </p:nvSpPr>
        <p:spPr/>
        <p:txBody>
          <a:bodyPr/>
          <a:lstStyle/>
          <a:p>
            <a:r>
              <a:rPr lang="en-IN"/>
              <a:t>06-12-2024</a:t>
            </a:r>
          </a:p>
        </p:txBody>
      </p:sp>
      <p:sp>
        <p:nvSpPr>
          <p:cNvPr id="6" name="Footer Placeholder 5">
            <a:extLst>
              <a:ext uri="{FF2B5EF4-FFF2-40B4-BE49-F238E27FC236}">
                <a16:creationId xmlns="" xmlns:a16="http://schemas.microsoft.com/office/drawing/2014/main" id="{96DFDF75-EC41-269A-05D5-7599CA64D3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545809F2-4AE7-E49F-6F77-45D1A103DD63}"/>
              </a:ext>
            </a:extLst>
          </p:cNvPr>
          <p:cNvSpPr>
            <a:spLocks noGrp="1"/>
          </p:cNvSpPr>
          <p:nvPr>
            <p:ph type="sldNum" sz="quarter" idx="12"/>
          </p:nvPr>
        </p:nvSpPr>
        <p:spPr/>
        <p:txBody>
          <a:bodyPr/>
          <a:lstStyle/>
          <a:p>
            <a:fld id="{4B91BDD8-2E9F-414B-873F-00D8C360E6C6}" type="slidenum">
              <a:rPr lang="en-IN" smtClean="0"/>
              <a:t>‹#›</a:t>
            </a:fld>
            <a:endParaRPr lang="en-IN"/>
          </a:p>
        </p:txBody>
      </p:sp>
    </p:spTree>
    <p:extLst>
      <p:ext uri="{BB962C8B-B14F-4D97-AF65-F5344CB8AC3E}">
        <p14:creationId xmlns:p14="http://schemas.microsoft.com/office/powerpoint/2010/main" val="2518821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CB42CA2-2B16-6713-6398-726B390774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62B86F0F-FC93-2E95-A569-8D7C7664C3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86D3725-C154-B51B-B092-EE992E0F89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IN"/>
              <a:t>06-12-2024</a:t>
            </a:r>
          </a:p>
        </p:txBody>
      </p:sp>
      <p:sp>
        <p:nvSpPr>
          <p:cNvPr id="5" name="Footer Placeholder 4">
            <a:extLst>
              <a:ext uri="{FF2B5EF4-FFF2-40B4-BE49-F238E27FC236}">
                <a16:creationId xmlns="" xmlns:a16="http://schemas.microsoft.com/office/drawing/2014/main" id="{76847629-264A-15CE-D81B-2B35ED6EAA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1D19EEF9-681B-AE31-8E57-BBBA71989E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91BDD8-2E9F-414B-873F-00D8C360E6C6}" type="slidenum">
              <a:rPr lang="en-IN" smtClean="0"/>
              <a:t>‹#›</a:t>
            </a:fld>
            <a:endParaRPr lang="en-IN"/>
          </a:p>
        </p:txBody>
      </p:sp>
    </p:spTree>
    <p:extLst>
      <p:ext uri="{BB962C8B-B14F-4D97-AF65-F5344CB8AC3E}">
        <p14:creationId xmlns:p14="http://schemas.microsoft.com/office/powerpoint/2010/main" val="1196704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6.xml"/><Relationship Id="rId6" Type="http://schemas.openxmlformats.org/officeDocument/2006/relationships/image" Target="../media/image1.jpeg"/><Relationship Id="rId5" Type="http://schemas.openxmlformats.org/officeDocument/2006/relationships/image" Target="../media/image7.jpeg"/><Relationship Id="rId4" Type="http://schemas.openxmlformats.org/officeDocument/2006/relationships/image" Target="../media/image6.jpeg"/></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w3schools.com/" TargetMode="Externa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1300996-CCD8-F80E-97EC-83E660E33A05}"/>
              </a:ext>
            </a:extLst>
          </p:cNvPr>
          <p:cNvSpPr txBox="1"/>
          <p:nvPr/>
        </p:nvSpPr>
        <p:spPr>
          <a:xfrm>
            <a:off x="1648691" y="1344884"/>
            <a:ext cx="9822873" cy="584775"/>
          </a:xfrm>
          <a:prstGeom prst="rect">
            <a:avLst/>
          </a:prstGeom>
          <a:noFill/>
        </p:spPr>
        <p:txBody>
          <a:bodyPr wrap="square" rtlCol="0">
            <a:spAutoFit/>
          </a:bodyPr>
          <a:lstStyle/>
          <a:p>
            <a:pPr algn="just"/>
            <a:r>
              <a:rPr lang="en-US" sz="3200" b="1" dirty="0">
                <a:latin typeface="Times New Roman" panose="02020603050405020304" pitchFamily="18" charset="0"/>
                <a:cs typeface="Times New Roman" panose="02020603050405020304" pitchFamily="18" charset="0"/>
              </a:rPr>
              <a:t>Impact  College of Engineering and Applied Sciences </a:t>
            </a:r>
          </a:p>
        </p:txBody>
      </p:sp>
      <p:pic>
        <p:nvPicPr>
          <p:cNvPr id="3074" name="Picture 2" descr="Impact College of Engg. and Applied Sciences | Bangalore">
            <a:extLst>
              <a:ext uri="{FF2B5EF4-FFF2-40B4-BE49-F238E27FC236}">
                <a16:creationId xmlns="" xmlns:a16="http://schemas.microsoft.com/office/drawing/2014/main" id="{7EE703EA-9910-E2E2-EBE9-440C4C74E4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126" y="179901"/>
            <a:ext cx="1567425" cy="113271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 xmlns:a16="http://schemas.microsoft.com/office/drawing/2014/main" id="{40412E40-2A86-FB1F-A205-521026A36EC4}"/>
              </a:ext>
            </a:extLst>
          </p:cNvPr>
          <p:cNvSpPr txBox="1"/>
          <p:nvPr/>
        </p:nvSpPr>
        <p:spPr>
          <a:xfrm>
            <a:off x="2826327" y="1929659"/>
            <a:ext cx="6927272" cy="461665"/>
          </a:xfrm>
          <a:prstGeom prst="rect">
            <a:avLst/>
          </a:prstGeom>
          <a:noFill/>
        </p:spPr>
        <p:txBody>
          <a:bodyPr wrap="square" rtlCol="0">
            <a:spAutoFit/>
          </a:bodyPr>
          <a:lstStyle/>
          <a:p>
            <a:pPr algn="ctr"/>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Department of Computer Science And Engineering </a:t>
            </a:r>
          </a:p>
        </p:txBody>
      </p:sp>
      <p:sp>
        <p:nvSpPr>
          <p:cNvPr id="4" name="TextBox 3">
            <a:extLst>
              <a:ext uri="{FF2B5EF4-FFF2-40B4-BE49-F238E27FC236}">
                <a16:creationId xmlns="" xmlns:a16="http://schemas.microsoft.com/office/drawing/2014/main" id="{9BC85DEB-F602-FBBD-9B82-879F190D5B23}"/>
              </a:ext>
            </a:extLst>
          </p:cNvPr>
          <p:cNvSpPr txBox="1"/>
          <p:nvPr/>
        </p:nvSpPr>
        <p:spPr>
          <a:xfrm>
            <a:off x="0" y="2680447"/>
            <a:ext cx="11860306" cy="1692771"/>
          </a:xfrm>
          <a:prstGeom prst="rect">
            <a:avLst/>
          </a:prstGeom>
          <a:noFill/>
        </p:spPr>
        <p:txBody>
          <a:bodyPr wrap="square" rtlCol="0">
            <a:spAutoFit/>
          </a:bodyPr>
          <a:lstStyle/>
          <a:p>
            <a:pPr algn="just"/>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Mini Project Presentation</a:t>
            </a:r>
            <a:endParaRPr lang="en-US" sz="2000" b="1" dirty="0">
              <a:latin typeface="Times New Roman" panose="02020603050405020304" pitchFamily="18" charset="0"/>
              <a:cs typeface="Times New Roman" panose="02020603050405020304" pitchFamily="18" charset="0"/>
            </a:endParaRPr>
          </a:p>
          <a:p>
            <a:pPr algn="ctr"/>
            <a:endParaRPr lang="en-US" sz="2000" b="1" dirty="0">
              <a:latin typeface="Times New Roman" panose="02020603050405020304" pitchFamily="18" charset="0"/>
              <a:cs typeface="Times New Roman" panose="02020603050405020304" pitchFamily="18" charset="0"/>
            </a:endParaRPr>
          </a:p>
          <a:p>
            <a:pPr algn="ctr"/>
            <a:r>
              <a:rPr lang="en-US" sz="1800" b="1" kern="100" dirty="0" smtClean="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800" b="1" u="sng" kern="100" dirty="0" smtClean="0">
                <a:solidFill>
                  <a:srgbClr val="C00000"/>
                </a:solidFill>
                <a:latin typeface="Times New Roman" panose="02020603050405020304" pitchFamily="18" charset="0"/>
                <a:ea typeface="Calibri" panose="020F0502020204030204" pitchFamily="34" charset="0"/>
                <a:cs typeface="Times New Roman" panose="02020603050405020304" pitchFamily="18" charset="0"/>
              </a:rPr>
              <a:t>FLIGHT TO</a:t>
            </a:r>
            <a:r>
              <a:rPr lang="en-IN" sz="2800" b="1" u="sng" dirty="0" smtClean="0">
                <a:solidFill>
                  <a:srgbClr val="C00000"/>
                </a:solidFill>
                <a:latin typeface="Times New Roman" panose="02020603050405020304" pitchFamily="18" charset="0"/>
                <a:cs typeface="Times New Roman" panose="02020603050405020304" pitchFamily="18" charset="0"/>
              </a:rPr>
              <a:t> </a:t>
            </a:r>
            <a:endParaRPr lang="en-IN" sz="2400" b="1" u="sng" dirty="0">
              <a:solidFill>
                <a:srgbClr val="C00000"/>
              </a:solidFill>
              <a:latin typeface="Times New Roman" panose="02020603050405020304" pitchFamily="18" charset="0"/>
              <a:cs typeface="Times New Roman" panose="02020603050405020304" pitchFamily="18" charset="0"/>
            </a:endParaRPr>
          </a:p>
          <a:p>
            <a:endParaRPr lang="en-US" sz="1800" b="1" u="sng"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 xmlns:a16="http://schemas.microsoft.com/office/drawing/2014/main" id="{5AAEBD9B-397F-6F42-BDAB-618395B109B7}"/>
              </a:ext>
            </a:extLst>
          </p:cNvPr>
          <p:cNvSpPr txBox="1"/>
          <p:nvPr/>
        </p:nvSpPr>
        <p:spPr>
          <a:xfrm>
            <a:off x="484908" y="4100945"/>
            <a:ext cx="4728115" cy="2215991"/>
          </a:xfrm>
          <a:prstGeom prst="rect">
            <a:avLst/>
          </a:prstGeom>
          <a:noFill/>
        </p:spPr>
        <p:txBody>
          <a:bodyPr wrap="square" rtlCol="0">
            <a:spAutoFit/>
          </a:bodyPr>
          <a:lstStyle/>
          <a:p>
            <a:r>
              <a:rPr lang="en-US" sz="2400" b="1" u="sng" dirty="0" smtClean="0">
                <a:latin typeface="Times New Roman" panose="02020603050405020304" pitchFamily="18" charset="0"/>
                <a:cs typeface="Times New Roman" panose="02020603050405020304" pitchFamily="18" charset="0"/>
              </a:rPr>
              <a:t>Submitted </a:t>
            </a:r>
            <a:r>
              <a:rPr lang="en-US" sz="2400" b="1" u="sng" dirty="0">
                <a:latin typeface="Times New Roman" panose="02020603050405020304" pitchFamily="18" charset="0"/>
                <a:cs typeface="Times New Roman" panose="02020603050405020304" pitchFamily="18" charset="0"/>
              </a:rPr>
              <a:t>by,</a:t>
            </a:r>
          </a:p>
          <a:p>
            <a:r>
              <a:rPr lang="en-US" sz="2400" dirty="0">
                <a:latin typeface="Times New Roman" panose="02020603050405020304" pitchFamily="18" charset="0"/>
                <a:cs typeface="Times New Roman" panose="02020603050405020304" pitchFamily="18" charset="0"/>
              </a:rPr>
              <a:t>Abraham John(1IC22CS002)</a:t>
            </a:r>
          </a:p>
          <a:p>
            <a:r>
              <a:rPr lang="en-US" sz="2400" dirty="0">
                <a:latin typeface="Times New Roman" panose="02020603050405020304" pitchFamily="18" charset="0"/>
                <a:cs typeface="Times New Roman" panose="02020603050405020304" pitchFamily="18" charset="0"/>
              </a:rPr>
              <a:t>Avinash N Shetty(1IC22CS014)</a:t>
            </a:r>
          </a:p>
          <a:p>
            <a:r>
              <a:rPr lang="en-US" sz="2400" dirty="0">
                <a:latin typeface="Times New Roman" panose="02020603050405020304" pitchFamily="18" charset="0"/>
                <a:cs typeface="Times New Roman" panose="02020603050405020304" pitchFamily="18" charset="0"/>
              </a:rPr>
              <a:t>Mahsooq(1IC22CS032)</a:t>
            </a:r>
          </a:p>
          <a:p>
            <a:r>
              <a:rPr lang="en-US" sz="2400" dirty="0">
                <a:latin typeface="Times New Roman" panose="02020603050405020304" pitchFamily="18" charset="0"/>
                <a:cs typeface="Times New Roman" panose="02020603050405020304" pitchFamily="18" charset="0"/>
              </a:rPr>
              <a:t>Rakesh N(1IC23CS401)</a:t>
            </a:r>
            <a:endParaRPr lang="en-IN" sz="1800" dirty="0"/>
          </a:p>
          <a:p>
            <a:endParaRPr lang="en-US" dirty="0"/>
          </a:p>
        </p:txBody>
      </p:sp>
      <p:sp>
        <p:nvSpPr>
          <p:cNvPr id="6" name="TextBox 5">
            <a:extLst>
              <a:ext uri="{FF2B5EF4-FFF2-40B4-BE49-F238E27FC236}">
                <a16:creationId xmlns="" xmlns:a16="http://schemas.microsoft.com/office/drawing/2014/main" id="{ECF6AA5C-3675-C5DB-9DD0-538B904ED497}"/>
              </a:ext>
            </a:extLst>
          </p:cNvPr>
          <p:cNvSpPr txBox="1"/>
          <p:nvPr/>
        </p:nvSpPr>
        <p:spPr>
          <a:xfrm>
            <a:off x="8312727" y="4100945"/>
            <a:ext cx="3395179" cy="1754326"/>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Under the guidance of </a:t>
            </a:r>
            <a:r>
              <a:rPr lang="en-US" sz="2400" b="1"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Asst. prof. Vijendra SN</a:t>
            </a:r>
          </a:p>
          <a:p>
            <a:pPr algn="ctr"/>
            <a:r>
              <a:rPr lang="en-US" sz="2000" dirty="0">
                <a:latin typeface="Times New Roman" panose="02020603050405020304" pitchFamily="18" charset="0"/>
                <a:cs typeface="Times New Roman" panose="02020603050405020304" pitchFamily="18" charset="0"/>
              </a:rPr>
              <a:t>Department of Computer Science and Engineering</a:t>
            </a:r>
          </a:p>
          <a:p>
            <a:endParaRPr lang="en-US" sz="2000" dirty="0">
              <a:latin typeface="Times New Roman" panose="02020603050405020304" pitchFamily="18" charset="0"/>
              <a:cs typeface="Times New Roman" panose="02020603050405020304" pitchFamily="18" charset="0"/>
            </a:endParaRPr>
          </a:p>
        </p:txBody>
      </p:sp>
      <p:pic>
        <p:nvPicPr>
          <p:cNvPr id="1026" name="Picture 2" descr="VTU Logo">
            <a:extLst>
              <a:ext uri="{FF2B5EF4-FFF2-40B4-BE49-F238E27FC236}">
                <a16:creationId xmlns="" xmlns:a16="http://schemas.microsoft.com/office/drawing/2014/main" id="{68A06E6B-0297-24A6-118E-04F062CCEBF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4918" y="170949"/>
            <a:ext cx="1448920" cy="114166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723834D3-E989-D7F2-3D79-97A4E3FBD3E2}"/>
              </a:ext>
            </a:extLst>
          </p:cNvPr>
          <p:cNvSpPr txBox="1"/>
          <p:nvPr/>
        </p:nvSpPr>
        <p:spPr>
          <a:xfrm>
            <a:off x="2067065" y="146242"/>
            <a:ext cx="8057870" cy="946413"/>
          </a:xfrm>
          <a:prstGeom prst="rect">
            <a:avLst/>
          </a:prstGeom>
          <a:noFill/>
        </p:spPr>
        <p:txBody>
          <a:bodyPr wrap="square">
            <a:spAutoFit/>
          </a:bodyPr>
          <a:lstStyle/>
          <a:p>
            <a:pPr marL="133985" marR="0">
              <a:spcBef>
                <a:spcPts val="275"/>
              </a:spcBef>
              <a:spcAft>
                <a:spcPts val="0"/>
              </a:spcAft>
            </a:pPr>
            <a:r>
              <a:rPr lang="en-US" sz="2000" b="1" dirty="0">
                <a:solidFill>
                  <a:srgbClr val="001F5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VISVESVARAYA TECHNOLOGICAL UNIVERSITY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157480" marR="0" algn="ctr">
              <a:spcBef>
                <a:spcPts val="940"/>
              </a:spcBef>
              <a:spcAft>
                <a:spcPts val="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“Jnana Sangama”, Belagavi-590018, Karnataka, India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Slide Number Placeholder 8">
            <a:extLst>
              <a:ext uri="{FF2B5EF4-FFF2-40B4-BE49-F238E27FC236}">
                <a16:creationId xmlns="" xmlns:a16="http://schemas.microsoft.com/office/drawing/2014/main" id="{5634167D-C9B6-441B-FF51-89208E795E54}"/>
              </a:ext>
            </a:extLst>
          </p:cNvPr>
          <p:cNvSpPr>
            <a:spLocks noGrp="1"/>
          </p:cNvSpPr>
          <p:nvPr>
            <p:ph type="sldNum" sz="quarter" idx="12"/>
          </p:nvPr>
        </p:nvSpPr>
        <p:spPr/>
        <p:txBody>
          <a:bodyPr/>
          <a:lstStyle/>
          <a:p>
            <a:fld id="{9CE9A83B-728B-4777-9F49-2F337B93D804}" type="slidenum">
              <a:rPr lang="en-US" smtClean="0"/>
              <a:t>1</a:t>
            </a:fld>
            <a:endParaRPr lang="en-US"/>
          </a:p>
        </p:txBody>
      </p:sp>
      <p:sp>
        <p:nvSpPr>
          <p:cNvPr id="11" name="Date Placeholder 10">
            <a:extLst>
              <a:ext uri="{FF2B5EF4-FFF2-40B4-BE49-F238E27FC236}">
                <a16:creationId xmlns="" xmlns:a16="http://schemas.microsoft.com/office/drawing/2014/main" id="{53BFF374-5535-0A6F-A918-978649F54FFA}"/>
              </a:ext>
            </a:extLst>
          </p:cNvPr>
          <p:cNvSpPr>
            <a:spLocks noGrp="1"/>
          </p:cNvSpPr>
          <p:nvPr>
            <p:ph type="dt" sz="half" idx="10"/>
          </p:nvPr>
        </p:nvSpPr>
        <p:spPr/>
        <p:txBody>
          <a:bodyPr/>
          <a:lstStyle/>
          <a:p>
            <a:r>
              <a:rPr lang="en-IN" dirty="0" smtClean="0"/>
              <a:t>04-12-2024</a:t>
            </a:r>
            <a:endParaRPr lang="en-US" dirty="0"/>
          </a:p>
        </p:txBody>
      </p:sp>
    </p:spTree>
    <p:extLst>
      <p:ext uri="{BB962C8B-B14F-4D97-AF65-F5344CB8AC3E}">
        <p14:creationId xmlns:p14="http://schemas.microsoft.com/office/powerpoint/2010/main" val="37272311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B59460-C448-2921-79EF-CA99BAC5BA5A}"/>
              </a:ext>
            </a:extLst>
          </p:cNvPr>
          <p:cNvSpPr>
            <a:spLocks noGrp="1"/>
          </p:cNvSpPr>
          <p:nvPr>
            <p:ph type="title"/>
          </p:nvPr>
        </p:nvSpPr>
        <p:spPr>
          <a:xfrm>
            <a:off x="678426" y="365125"/>
            <a:ext cx="10675374" cy="952397"/>
          </a:xfrm>
        </p:spPr>
        <p:txBody>
          <a:bodyPr>
            <a:normAutofit/>
          </a:bodyPr>
          <a:lstStyle/>
          <a:p>
            <a:pPr algn="ctr"/>
            <a:r>
              <a:rPr lang="en-IN" sz="3600" dirty="0">
                <a:latin typeface="Times New Roman" panose="02020603050405020304" pitchFamily="18" charset="0"/>
                <a:cs typeface="Times New Roman" panose="02020603050405020304" pitchFamily="18" charset="0"/>
              </a:rPr>
              <a:t>SYSTEM REQUIREMENTS</a:t>
            </a:r>
          </a:p>
        </p:txBody>
      </p:sp>
      <p:sp>
        <p:nvSpPr>
          <p:cNvPr id="3" name="Content Placeholder 2">
            <a:extLst>
              <a:ext uri="{FF2B5EF4-FFF2-40B4-BE49-F238E27FC236}">
                <a16:creationId xmlns="" xmlns:a16="http://schemas.microsoft.com/office/drawing/2014/main" id="{4F44CE97-0D9F-EF18-62C9-681376DF9886}"/>
              </a:ext>
            </a:extLst>
          </p:cNvPr>
          <p:cNvSpPr>
            <a:spLocks noGrp="1"/>
          </p:cNvSpPr>
          <p:nvPr>
            <p:ph idx="1"/>
          </p:nvPr>
        </p:nvSpPr>
        <p:spPr>
          <a:xfrm>
            <a:off x="678426" y="1693586"/>
            <a:ext cx="10675374" cy="5175351"/>
          </a:xfrm>
        </p:spPr>
        <p:txBody>
          <a:bodyPr>
            <a:normAutofit/>
          </a:bodyPr>
          <a:lstStyle/>
          <a:p>
            <a:pPr>
              <a:lnSpc>
                <a:spcPct val="150000"/>
              </a:lnSpc>
            </a:pPr>
            <a:r>
              <a:rPr lang="en-US" sz="1800" b="1" dirty="0">
                <a:latin typeface="Times New Roman" panose="02020603050405020304" pitchFamily="18" charset="0"/>
                <a:cs typeface="Times New Roman" panose="02020603050405020304" pitchFamily="18" charset="0"/>
              </a:rPr>
              <a:t>Software Requirements</a:t>
            </a:r>
            <a:r>
              <a:rPr lang="en-US" sz="1800" dirty="0">
                <a:latin typeface="Times New Roman" panose="02020603050405020304" pitchFamily="18" charset="0"/>
                <a:cs typeface="Times New Roman" panose="02020603050405020304" pitchFamily="18" charset="0"/>
              </a:rPr>
              <a:t>:</a:t>
            </a:r>
          </a:p>
          <a:p>
            <a:pPr>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Python </a:t>
            </a:r>
            <a:r>
              <a:rPr lang="en-US" sz="1800" dirty="0" smtClean="0">
                <a:latin typeface="Times New Roman" panose="02020603050405020304" pitchFamily="18" charset="0"/>
                <a:cs typeface="Times New Roman" panose="02020603050405020304" pitchFamily="18" charset="0"/>
              </a:rPr>
              <a:t>(version 3.x)</a:t>
            </a:r>
            <a:endParaRPr lang="en-US" sz="18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Pygame</a:t>
            </a:r>
            <a:r>
              <a:rPr lang="en-US" sz="1800" dirty="0">
                <a:latin typeface="Times New Roman" panose="02020603050405020304" pitchFamily="18" charset="0"/>
                <a:cs typeface="Times New Roman" panose="02020603050405020304" pitchFamily="18" charset="0"/>
              </a:rPr>
              <a:t> library</a:t>
            </a:r>
          </a:p>
          <a:p>
            <a:pPr>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Image assets for backgrounds, pipes, and </a:t>
            </a:r>
            <a:r>
              <a:rPr lang="en-US" sz="1800" dirty="0" smtClean="0">
                <a:latin typeface="Times New Roman" panose="02020603050405020304" pitchFamily="18" charset="0"/>
                <a:cs typeface="Times New Roman" panose="02020603050405020304" pitchFamily="18" charset="0"/>
              </a:rPr>
              <a:t>plane </a:t>
            </a:r>
            <a:r>
              <a:rPr lang="en-US" sz="1800" dirty="0">
                <a:latin typeface="Times New Roman" panose="02020603050405020304" pitchFamily="18" charset="0"/>
                <a:cs typeface="Times New Roman" panose="02020603050405020304" pitchFamily="18" charset="0"/>
              </a:rPr>
              <a:t>sprites</a:t>
            </a:r>
          </a:p>
          <a:p>
            <a:pPr>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Sound files for background music and sound effects</a:t>
            </a:r>
          </a:p>
          <a:p>
            <a:pPr>
              <a:lnSpc>
                <a:spcPct val="150000"/>
              </a:lnSpc>
            </a:pPr>
            <a:r>
              <a:rPr lang="en-US" sz="1800" b="1" dirty="0">
                <a:latin typeface="Times New Roman" panose="02020603050405020304" pitchFamily="18" charset="0"/>
                <a:cs typeface="Times New Roman" panose="02020603050405020304" pitchFamily="18" charset="0"/>
              </a:rPr>
              <a:t>Hardware Requirements</a:t>
            </a:r>
            <a:r>
              <a:rPr lang="en-US" sz="1800" dirty="0">
                <a:latin typeface="Times New Roman" panose="02020603050405020304" pitchFamily="18" charset="0"/>
                <a:cs typeface="Times New Roman" panose="02020603050405020304" pitchFamily="18" charset="0"/>
              </a:rPr>
              <a:t>:</a:t>
            </a:r>
          </a:p>
          <a:p>
            <a:pPr>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 computer or device capable of running Python and </a:t>
            </a:r>
            <a:r>
              <a:rPr lang="en-US" sz="1800" dirty="0" err="1">
                <a:latin typeface="Times New Roman" panose="02020603050405020304" pitchFamily="18" charset="0"/>
                <a:cs typeface="Times New Roman" panose="02020603050405020304" pitchFamily="18" charset="0"/>
              </a:rPr>
              <a:t>Pygame</a:t>
            </a:r>
            <a:endParaRPr lang="en-US" sz="18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Mouse or keyboard for interaction</a:t>
            </a:r>
          </a:p>
          <a:p>
            <a:pPr marL="0" indent="0">
              <a:buNone/>
            </a:pPr>
            <a:endParaRPr lang="en-IN" dirty="0"/>
          </a:p>
        </p:txBody>
      </p:sp>
      <p:sp>
        <p:nvSpPr>
          <p:cNvPr id="4" name="Date Placeholder 3">
            <a:extLst>
              <a:ext uri="{FF2B5EF4-FFF2-40B4-BE49-F238E27FC236}">
                <a16:creationId xmlns="" xmlns:a16="http://schemas.microsoft.com/office/drawing/2014/main" id="{4EE0FECB-D01B-01FA-742D-E2FB190529DF}"/>
              </a:ext>
            </a:extLst>
          </p:cNvPr>
          <p:cNvSpPr>
            <a:spLocks noGrp="1"/>
          </p:cNvSpPr>
          <p:nvPr>
            <p:ph type="dt" sz="half" idx="10"/>
          </p:nvPr>
        </p:nvSpPr>
        <p:spPr/>
        <p:txBody>
          <a:bodyPr/>
          <a:lstStyle/>
          <a:p>
            <a:r>
              <a:rPr lang="en-IN" dirty="0" smtClean="0"/>
              <a:t>04-12-2024</a:t>
            </a:r>
            <a:endParaRPr lang="en-IN" dirty="0"/>
          </a:p>
        </p:txBody>
      </p:sp>
      <p:sp>
        <p:nvSpPr>
          <p:cNvPr id="5" name="Slide Number Placeholder 4">
            <a:extLst>
              <a:ext uri="{FF2B5EF4-FFF2-40B4-BE49-F238E27FC236}">
                <a16:creationId xmlns="" xmlns:a16="http://schemas.microsoft.com/office/drawing/2014/main" id="{0605D575-7CAF-81C1-70AA-FBC71960EA6C}"/>
              </a:ext>
            </a:extLst>
          </p:cNvPr>
          <p:cNvSpPr>
            <a:spLocks noGrp="1"/>
          </p:cNvSpPr>
          <p:nvPr>
            <p:ph type="sldNum" sz="quarter" idx="12"/>
          </p:nvPr>
        </p:nvSpPr>
        <p:spPr/>
        <p:txBody>
          <a:bodyPr/>
          <a:lstStyle/>
          <a:p>
            <a:fld id="{4B91BDD8-2E9F-414B-873F-00D8C360E6C6}" type="slidenum">
              <a:rPr lang="en-IN" smtClean="0"/>
              <a:t>10</a:t>
            </a:fld>
            <a:endParaRPr lang="en-IN"/>
          </a:p>
        </p:txBody>
      </p:sp>
      <p:pic>
        <p:nvPicPr>
          <p:cNvPr id="6" name="Picture 2" descr="Impact College of Engg. and Applied Sciences | Bangalore">
            <a:extLst>
              <a:ext uri="{FF2B5EF4-FFF2-40B4-BE49-F238E27FC236}">
                <a16:creationId xmlns="" xmlns:a16="http://schemas.microsoft.com/office/drawing/2014/main" id="{7EE703EA-9910-E2E2-EBE9-440C4C74E4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126" y="179901"/>
            <a:ext cx="1567425" cy="113271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VTU Logo">
            <a:extLst>
              <a:ext uri="{FF2B5EF4-FFF2-40B4-BE49-F238E27FC236}">
                <a16:creationId xmlns="" xmlns:a16="http://schemas.microsoft.com/office/drawing/2014/main" id="{68A06E6B-0297-24A6-118E-04F062CCEBF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4918" y="170949"/>
            <a:ext cx="1448920" cy="1141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219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 xmlns:a16="http://schemas.microsoft.com/office/drawing/2014/main" id="{BF4DA720-5559-60CF-C325-CA7A0CB748B5}"/>
              </a:ext>
            </a:extLst>
          </p:cNvPr>
          <p:cNvSpPr>
            <a:spLocks noGrp="1"/>
          </p:cNvSpPr>
          <p:nvPr>
            <p:ph type="title"/>
          </p:nvPr>
        </p:nvSpPr>
        <p:spPr>
          <a:xfrm>
            <a:off x="643778" y="353465"/>
            <a:ext cx="10515600" cy="680819"/>
          </a:xfrm>
        </p:spPr>
        <p:txBody>
          <a:bodyPr>
            <a:normAutofit/>
          </a:bodyPr>
          <a:lstStyle/>
          <a:p>
            <a:pPr algn="ctr"/>
            <a:r>
              <a:rPr lang="en-IN" sz="3600" dirty="0">
                <a:latin typeface="Times New Roman" panose="02020603050405020304" pitchFamily="18" charset="0"/>
                <a:cs typeface="Times New Roman" panose="02020603050405020304" pitchFamily="18" charset="0"/>
              </a:rPr>
              <a:t>METHODOLOGY</a:t>
            </a:r>
            <a:endParaRPr lang="en-IN" sz="3600" dirty="0"/>
          </a:p>
        </p:txBody>
      </p:sp>
      <p:sp>
        <p:nvSpPr>
          <p:cNvPr id="2" name="Date Placeholder 1">
            <a:extLst>
              <a:ext uri="{FF2B5EF4-FFF2-40B4-BE49-F238E27FC236}">
                <a16:creationId xmlns="" xmlns:a16="http://schemas.microsoft.com/office/drawing/2014/main" id="{F3704B07-9472-3509-DF90-F6A75179B0D9}"/>
              </a:ext>
            </a:extLst>
          </p:cNvPr>
          <p:cNvSpPr>
            <a:spLocks noGrp="1"/>
          </p:cNvSpPr>
          <p:nvPr>
            <p:ph type="dt" sz="half" idx="10"/>
          </p:nvPr>
        </p:nvSpPr>
        <p:spPr/>
        <p:txBody>
          <a:bodyPr/>
          <a:lstStyle/>
          <a:p>
            <a:r>
              <a:rPr lang="en-IN" dirty="0" smtClean="0"/>
              <a:t>04-12-2024</a:t>
            </a:r>
            <a:endParaRPr lang="en-IN" dirty="0"/>
          </a:p>
        </p:txBody>
      </p:sp>
      <p:sp>
        <p:nvSpPr>
          <p:cNvPr id="3" name="Slide Number Placeholder 2">
            <a:extLst>
              <a:ext uri="{FF2B5EF4-FFF2-40B4-BE49-F238E27FC236}">
                <a16:creationId xmlns="" xmlns:a16="http://schemas.microsoft.com/office/drawing/2014/main" id="{C7AB5F3E-8E22-FB06-5F78-A03DAAF1EDA9}"/>
              </a:ext>
            </a:extLst>
          </p:cNvPr>
          <p:cNvSpPr>
            <a:spLocks noGrp="1"/>
          </p:cNvSpPr>
          <p:nvPr>
            <p:ph type="sldNum" sz="quarter" idx="12"/>
          </p:nvPr>
        </p:nvSpPr>
        <p:spPr/>
        <p:txBody>
          <a:bodyPr/>
          <a:lstStyle/>
          <a:p>
            <a:fld id="{4B91BDD8-2E9F-414B-873F-00D8C360E6C6}" type="slidenum">
              <a:rPr lang="en-IN" smtClean="0"/>
              <a:t>11</a:t>
            </a:fld>
            <a:endParaRPr lang="en-IN"/>
          </a:p>
        </p:txBody>
      </p:sp>
      <p:sp>
        <p:nvSpPr>
          <p:cNvPr id="9" name="TextBox 8">
            <a:extLst>
              <a:ext uri="{FF2B5EF4-FFF2-40B4-BE49-F238E27FC236}">
                <a16:creationId xmlns="" xmlns:a16="http://schemas.microsoft.com/office/drawing/2014/main" id="{E71F376D-D6C2-E591-1296-2608E9817A4A}"/>
              </a:ext>
            </a:extLst>
          </p:cNvPr>
          <p:cNvSpPr txBox="1"/>
          <p:nvPr/>
        </p:nvSpPr>
        <p:spPr>
          <a:xfrm>
            <a:off x="838200" y="1240120"/>
            <a:ext cx="10624595" cy="5284108"/>
          </a:xfrm>
          <a:prstGeom prst="rect">
            <a:avLst/>
          </a:prstGeom>
          <a:noFill/>
        </p:spPr>
        <p:txBody>
          <a:bodyPr wrap="square" tIns="324000" bIns="432000">
            <a:spAutoFit/>
          </a:bodyPr>
          <a:lstStyle/>
          <a:p>
            <a:pPr algn="just">
              <a:lnSpc>
                <a:spcPct val="150000"/>
              </a:lnSpc>
            </a:pPr>
            <a:r>
              <a:rPr lang="en-US" dirty="0">
                <a:latin typeface="Times New Roman" panose="02020603050405020304" pitchFamily="18" charset="0"/>
                <a:cs typeface="Times New Roman" panose="02020603050405020304" pitchFamily="18" charset="0"/>
              </a:rPr>
              <a:t>The development of the </a:t>
            </a:r>
            <a:r>
              <a:rPr lang="en-US" dirty="0" smtClean="0">
                <a:latin typeface="Times New Roman" panose="02020603050405020304" pitchFamily="18" charset="0"/>
                <a:cs typeface="Times New Roman" panose="02020603050405020304" pitchFamily="18" charset="0"/>
              </a:rPr>
              <a:t>Flight To </a:t>
            </a:r>
            <a:r>
              <a:rPr lang="en-US" dirty="0">
                <a:latin typeface="Times New Roman" panose="02020603050405020304" pitchFamily="18" charset="0"/>
                <a:cs typeface="Times New Roman" panose="02020603050405020304" pitchFamily="18" charset="0"/>
              </a:rPr>
              <a:t>follows these steps:</a:t>
            </a:r>
          </a:p>
          <a:p>
            <a:pPr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Setup</a:t>
            </a:r>
            <a:r>
              <a:rPr lang="en-US" dirty="0">
                <a:latin typeface="Times New Roman" panose="02020603050405020304" pitchFamily="18" charset="0"/>
                <a:cs typeface="Times New Roman" panose="02020603050405020304" pitchFamily="18" charset="0"/>
              </a:rPr>
              <a:t>: Install Python and the </a:t>
            </a:r>
            <a:r>
              <a:rPr lang="en-US" dirty="0" err="1">
                <a:latin typeface="Times New Roman" panose="02020603050405020304" pitchFamily="18" charset="0"/>
                <a:cs typeface="Times New Roman" panose="02020603050405020304" pitchFamily="18" charset="0"/>
              </a:rPr>
              <a:t>Pygame</a:t>
            </a:r>
            <a:r>
              <a:rPr lang="en-US" dirty="0">
                <a:latin typeface="Times New Roman" panose="02020603050405020304" pitchFamily="18" charset="0"/>
                <a:cs typeface="Times New Roman" panose="02020603050405020304" pitchFamily="18" charset="0"/>
              </a:rPr>
              <a:t> library. Initialize the game window and set the initial conditions </a:t>
            </a:r>
            <a:r>
              <a:rPr lang="en-US" dirty="0" smtClean="0">
                <a:latin typeface="Times New Roman" panose="02020603050405020304" pitchFamily="18" charset="0"/>
                <a:cs typeface="Times New Roman" panose="02020603050405020304" pitchFamily="18" charset="0"/>
              </a:rPr>
              <a:t>(plane’s </a:t>
            </a:r>
            <a:r>
              <a:rPr lang="en-US" dirty="0">
                <a:latin typeface="Times New Roman" panose="02020603050405020304" pitchFamily="18" charset="0"/>
                <a:cs typeface="Times New Roman" panose="02020603050405020304" pitchFamily="18" charset="0"/>
              </a:rPr>
              <a:t>position, background, etc.).</a:t>
            </a:r>
          </a:p>
          <a:p>
            <a:pPr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Game Loop</a:t>
            </a:r>
            <a:r>
              <a:rPr lang="en-US" dirty="0">
                <a:latin typeface="Times New Roman" panose="02020603050405020304" pitchFamily="18" charset="0"/>
                <a:cs typeface="Times New Roman" panose="02020603050405020304" pitchFamily="18" charset="0"/>
              </a:rPr>
              <a:t>: Implement the main game loop that continuously updates the game state, handles user input, and updates the screen.</a:t>
            </a:r>
          </a:p>
          <a:p>
            <a:pPr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User Input</a:t>
            </a:r>
            <a:r>
              <a:rPr lang="en-US" dirty="0">
                <a:latin typeface="Times New Roman" panose="02020603050405020304" pitchFamily="18" charset="0"/>
                <a:cs typeface="Times New Roman" panose="02020603050405020304" pitchFamily="18" charset="0"/>
              </a:rPr>
              <a:t>: Capture key events (such as the </a:t>
            </a:r>
            <a:r>
              <a:rPr lang="en-US" dirty="0" smtClean="0">
                <a:latin typeface="Times New Roman" panose="02020603050405020304" pitchFamily="18" charset="0"/>
                <a:cs typeface="Times New Roman" panose="02020603050405020304" pitchFamily="18" charset="0"/>
              </a:rPr>
              <a:t>spacebar) </a:t>
            </a:r>
            <a:r>
              <a:rPr lang="en-US" dirty="0">
                <a:latin typeface="Times New Roman" panose="02020603050405020304" pitchFamily="18" charset="0"/>
                <a:cs typeface="Times New Roman" panose="02020603050405020304" pitchFamily="18" charset="0"/>
              </a:rPr>
              <a:t>and update the game state accordingly.</a:t>
            </a:r>
          </a:p>
          <a:p>
            <a:pPr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Pipe Generation</a:t>
            </a:r>
            <a:r>
              <a:rPr lang="en-US" dirty="0">
                <a:latin typeface="Times New Roman" panose="02020603050405020304" pitchFamily="18" charset="0"/>
                <a:cs typeface="Times New Roman" panose="02020603050405020304" pitchFamily="18" charset="0"/>
              </a:rPr>
              <a:t>: Randomly generate pipes at set intervals. The pipes move from right to left and are removed once they leave the screen.</a:t>
            </a:r>
          </a:p>
          <a:p>
            <a:pPr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Collision Detection</a:t>
            </a:r>
            <a:r>
              <a:rPr lang="en-US" dirty="0">
                <a:latin typeface="Times New Roman" panose="02020603050405020304" pitchFamily="18" charset="0"/>
                <a:cs typeface="Times New Roman" panose="02020603050405020304" pitchFamily="18" charset="0"/>
              </a:rPr>
              <a:t>: Implement collision detection between the bird and pipes, as well as the ground, to end the game when necessary</a:t>
            </a:r>
            <a:r>
              <a:rPr lang="en-US" dirty="0" smtClean="0">
                <a:latin typeface="Times New Roman" panose="02020603050405020304" pitchFamily="18" charset="0"/>
                <a:cs typeface="Times New Roman" panose="02020603050405020304" pitchFamily="18" charset="0"/>
              </a:rPr>
              <a:t>.</a:t>
            </a:r>
          </a:p>
          <a:p>
            <a:pPr algn="just">
              <a:lnSpc>
                <a:spcPct val="150000"/>
              </a:lnSpc>
              <a:buFont typeface="+mj-lt"/>
              <a:buAutoNum type="arabicPeriod"/>
            </a:pPr>
            <a:endParaRPr lang="en-US" dirty="0">
              <a:latin typeface="Times New Roman" panose="02020603050405020304" pitchFamily="18" charset="0"/>
              <a:cs typeface="Times New Roman" panose="02020603050405020304" pitchFamily="18" charset="0"/>
            </a:endParaRPr>
          </a:p>
        </p:txBody>
      </p:sp>
      <p:pic>
        <p:nvPicPr>
          <p:cNvPr id="6" name="Picture 2" descr="Impact College of Engg. and Applied Sciences | Bangalore">
            <a:extLst>
              <a:ext uri="{FF2B5EF4-FFF2-40B4-BE49-F238E27FC236}">
                <a16:creationId xmlns="" xmlns:a16="http://schemas.microsoft.com/office/drawing/2014/main" id="{7EE703EA-9910-E2E2-EBE9-440C4C74E4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126" y="147628"/>
            <a:ext cx="1567425" cy="113271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VTU Logo">
            <a:extLst>
              <a:ext uri="{FF2B5EF4-FFF2-40B4-BE49-F238E27FC236}">
                <a16:creationId xmlns="" xmlns:a16="http://schemas.microsoft.com/office/drawing/2014/main" id="{68A06E6B-0297-24A6-118E-04F062CCEBF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4918" y="170949"/>
            <a:ext cx="1448920" cy="1141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3395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IN" dirty="0" smtClean="0"/>
              <a:t>04-12-2024</a:t>
            </a:r>
            <a:endParaRPr lang="en-IN" dirty="0"/>
          </a:p>
        </p:txBody>
      </p:sp>
      <p:sp>
        <p:nvSpPr>
          <p:cNvPr id="4" name="Slide Number Placeholder 3"/>
          <p:cNvSpPr>
            <a:spLocks noGrp="1"/>
          </p:cNvSpPr>
          <p:nvPr>
            <p:ph type="sldNum" sz="quarter" idx="12"/>
          </p:nvPr>
        </p:nvSpPr>
        <p:spPr/>
        <p:txBody>
          <a:bodyPr/>
          <a:lstStyle/>
          <a:p>
            <a:fld id="{4B91BDD8-2E9F-414B-873F-00D8C360E6C6}" type="slidenum">
              <a:rPr lang="en-IN" smtClean="0"/>
              <a:t>12</a:t>
            </a:fld>
            <a:endParaRPr lang="en-IN"/>
          </a:p>
        </p:txBody>
      </p:sp>
      <p:sp>
        <p:nvSpPr>
          <p:cNvPr id="5" name="Rectangle 4"/>
          <p:cNvSpPr/>
          <p:nvPr/>
        </p:nvSpPr>
        <p:spPr>
          <a:xfrm>
            <a:off x="1075765" y="1820317"/>
            <a:ext cx="10413400" cy="1754326"/>
          </a:xfrm>
          <a:prstGeom prst="rect">
            <a:avLst/>
          </a:prstGeom>
        </p:spPr>
        <p:txBody>
          <a:bodyPr wrap="square">
            <a:spAutoFit/>
          </a:bodyPr>
          <a:lstStyle/>
          <a:p>
            <a:pPr algn="just">
              <a:lnSpc>
                <a:spcPct val="150000"/>
              </a:lnSpc>
            </a:pPr>
            <a:r>
              <a:rPr lang="en-US" b="1" dirty="0" smtClean="0">
                <a:latin typeface="Times New Roman" panose="02020603050405020304" pitchFamily="18" charset="0"/>
                <a:cs typeface="Times New Roman" panose="02020603050405020304" pitchFamily="18" charset="0"/>
              </a:rPr>
              <a:t>6.Theme </a:t>
            </a:r>
            <a:r>
              <a:rPr lang="en-US" b="1" dirty="0">
                <a:latin typeface="Times New Roman" panose="02020603050405020304" pitchFamily="18" charset="0"/>
                <a:cs typeface="Times New Roman" panose="02020603050405020304" pitchFamily="18" charset="0"/>
              </a:rPr>
              <a:t>and Sound Management</a:t>
            </a:r>
            <a:r>
              <a:rPr lang="en-US" dirty="0">
                <a:latin typeface="Times New Roman" panose="02020603050405020304" pitchFamily="18" charset="0"/>
                <a:cs typeface="Times New Roman" panose="02020603050405020304" pitchFamily="18" charset="0"/>
              </a:rPr>
              <a:t>: Implement the logic to switch themes every 15 seconds and manage sound transitions based on game state.</a:t>
            </a:r>
          </a:p>
          <a:p>
            <a:pPr algn="just">
              <a:lnSpc>
                <a:spcPct val="150000"/>
              </a:lnSpc>
            </a:pPr>
            <a:r>
              <a:rPr lang="en-US" b="1" dirty="0" smtClean="0">
                <a:latin typeface="Times New Roman" panose="02020603050405020304" pitchFamily="18" charset="0"/>
                <a:cs typeface="Times New Roman" panose="02020603050405020304" pitchFamily="18" charset="0"/>
              </a:rPr>
              <a:t>7.Game </a:t>
            </a:r>
            <a:r>
              <a:rPr lang="en-US" b="1" dirty="0">
                <a:latin typeface="Times New Roman" panose="02020603050405020304" pitchFamily="18" charset="0"/>
                <a:cs typeface="Times New Roman" panose="02020603050405020304" pitchFamily="18" charset="0"/>
              </a:rPr>
              <a:t>Over and Restart</a:t>
            </a:r>
            <a:r>
              <a:rPr lang="en-US" dirty="0">
                <a:latin typeface="Times New Roman" panose="02020603050405020304" pitchFamily="18" charset="0"/>
                <a:cs typeface="Times New Roman" panose="02020603050405020304" pitchFamily="18" charset="0"/>
              </a:rPr>
              <a:t>: If the bird collides with an obstacle or falls, the game transitions to a "game over" state, and the player can restart the game.</a:t>
            </a:r>
          </a:p>
        </p:txBody>
      </p:sp>
      <p:pic>
        <p:nvPicPr>
          <p:cNvPr id="6" name="Picture 2" descr="Impact College of Engg. and Applied Sciences | Bangalore">
            <a:extLst>
              <a:ext uri="{FF2B5EF4-FFF2-40B4-BE49-F238E27FC236}">
                <a16:creationId xmlns="" xmlns:a16="http://schemas.microsoft.com/office/drawing/2014/main" id="{7EE703EA-9910-E2E2-EBE9-440C4C74E4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126" y="179901"/>
            <a:ext cx="1567425" cy="113271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VTU Logo">
            <a:extLst>
              <a:ext uri="{FF2B5EF4-FFF2-40B4-BE49-F238E27FC236}">
                <a16:creationId xmlns="" xmlns:a16="http://schemas.microsoft.com/office/drawing/2014/main" id="{68A06E6B-0297-24A6-118E-04F062CCEBF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4918" y="106403"/>
            <a:ext cx="1448920" cy="1141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192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IN" dirty="0" smtClean="0"/>
              <a:t>04-12-2024</a:t>
            </a:r>
            <a:endParaRPr lang="en-IN" dirty="0"/>
          </a:p>
        </p:txBody>
      </p:sp>
      <p:sp>
        <p:nvSpPr>
          <p:cNvPr id="4" name="Slide Number Placeholder 3"/>
          <p:cNvSpPr>
            <a:spLocks noGrp="1"/>
          </p:cNvSpPr>
          <p:nvPr>
            <p:ph type="sldNum" sz="quarter" idx="12"/>
          </p:nvPr>
        </p:nvSpPr>
        <p:spPr/>
        <p:txBody>
          <a:bodyPr/>
          <a:lstStyle/>
          <a:p>
            <a:fld id="{4B91BDD8-2E9F-414B-873F-00D8C360E6C6}" type="slidenum">
              <a:rPr lang="en-IN" smtClean="0"/>
              <a:t>13</a:t>
            </a:fld>
            <a:endParaRPr lang="en-IN"/>
          </a:p>
        </p:txBody>
      </p:sp>
      <p:pic>
        <p:nvPicPr>
          <p:cNvPr id="5" name="Picture 4"/>
          <p:cNvPicPr>
            <a:picLocks noChangeAspect="1"/>
          </p:cNvPicPr>
          <p:nvPr/>
        </p:nvPicPr>
        <p:blipFill>
          <a:blip r:embed="rId2"/>
          <a:stretch>
            <a:fillRect/>
          </a:stretch>
        </p:blipFill>
        <p:spPr>
          <a:xfrm>
            <a:off x="2420471" y="1430767"/>
            <a:ext cx="7692764" cy="4655707"/>
          </a:xfrm>
          <a:prstGeom prst="rect">
            <a:avLst/>
          </a:prstGeom>
        </p:spPr>
      </p:pic>
      <p:pic>
        <p:nvPicPr>
          <p:cNvPr id="6" name="Picture 2" descr="Impact College of Engg. and Applied Sciences | Bangalore">
            <a:extLst>
              <a:ext uri="{FF2B5EF4-FFF2-40B4-BE49-F238E27FC236}">
                <a16:creationId xmlns="" xmlns:a16="http://schemas.microsoft.com/office/drawing/2014/main" id="{7EE703EA-9910-E2E2-EBE9-440C4C74E4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126" y="179901"/>
            <a:ext cx="1567425" cy="113271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VTU Logo">
            <a:extLst>
              <a:ext uri="{FF2B5EF4-FFF2-40B4-BE49-F238E27FC236}">
                <a16:creationId xmlns="" xmlns:a16="http://schemas.microsoft.com/office/drawing/2014/main" id="{68A06E6B-0297-24A6-118E-04F062CCEBF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34918" y="106403"/>
            <a:ext cx="1448920" cy="1141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282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29D1DD99-9D5C-78FD-035E-056042EB73EE}"/>
              </a:ext>
            </a:extLst>
          </p:cNvPr>
          <p:cNvSpPr>
            <a:spLocks noGrp="1"/>
          </p:cNvSpPr>
          <p:nvPr>
            <p:ph type="title"/>
          </p:nvPr>
        </p:nvSpPr>
        <p:spPr>
          <a:xfrm>
            <a:off x="838200" y="365126"/>
            <a:ext cx="10515600" cy="1031056"/>
          </a:xfrm>
        </p:spPr>
        <p:txBody>
          <a:bodyPr>
            <a:normAutofit/>
          </a:bodyPr>
          <a:lstStyle/>
          <a:p>
            <a:pPr algn="ctr"/>
            <a:r>
              <a:rPr lang="en-IN" sz="3600" dirty="0">
                <a:latin typeface="Times New Roman" panose="02020603050405020304" pitchFamily="18" charset="0"/>
                <a:cs typeface="Times New Roman" panose="02020603050405020304" pitchFamily="18" charset="0"/>
              </a:rPr>
              <a:t>IMPLEMENTATION</a:t>
            </a:r>
          </a:p>
        </p:txBody>
      </p:sp>
      <p:sp>
        <p:nvSpPr>
          <p:cNvPr id="4" name="Content Placeholder 3">
            <a:extLst>
              <a:ext uri="{FF2B5EF4-FFF2-40B4-BE49-F238E27FC236}">
                <a16:creationId xmlns="" xmlns:a16="http://schemas.microsoft.com/office/drawing/2014/main" id="{7FB762D5-E615-CCBB-32EF-DCAE52E86B33}"/>
              </a:ext>
            </a:extLst>
          </p:cNvPr>
          <p:cNvSpPr>
            <a:spLocks noGrp="1"/>
          </p:cNvSpPr>
          <p:nvPr>
            <p:ph idx="1"/>
          </p:nvPr>
        </p:nvSpPr>
        <p:spPr>
          <a:xfrm>
            <a:off x="838200" y="1494503"/>
            <a:ext cx="10515600" cy="4682460"/>
          </a:xfrm>
        </p:spPr>
        <p:txBody>
          <a:bodyPr>
            <a:normAutofit/>
          </a:bodyPr>
          <a:lstStyle/>
          <a:p>
            <a:pPr algn="just">
              <a:lnSpc>
                <a:spcPct val="100000"/>
              </a:lnSpc>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800" dirty="0">
                <a:latin typeface="Times New Roman" panose="02020603050405020304" pitchFamily="18" charset="0"/>
                <a:cs typeface="Times New Roman" panose="02020603050405020304" pitchFamily="18" charset="0"/>
              </a:rPr>
              <a:t>The implementation uses the </a:t>
            </a:r>
            <a:r>
              <a:rPr lang="en-US" sz="1800" dirty="0" err="1">
                <a:latin typeface="Times New Roman" panose="02020603050405020304" pitchFamily="18" charset="0"/>
                <a:cs typeface="Times New Roman" panose="02020603050405020304" pitchFamily="18" charset="0"/>
              </a:rPr>
              <a:t>Pygame</a:t>
            </a:r>
            <a:r>
              <a:rPr lang="en-US" sz="1800" dirty="0">
                <a:latin typeface="Times New Roman" panose="02020603050405020304" pitchFamily="18" charset="0"/>
                <a:cs typeface="Times New Roman" panose="02020603050405020304" pitchFamily="18" charset="0"/>
              </a:rPr>
              <a:t> library for graphical rendering and sound management. Key components of the game include:</a:t>
            </a:r>
          </a:p>
          <a:p>
            <a:pPr algn="just">
              <a:lnSpc>
                <a:spcPct val="150000"/>
              </a:lnSpc>
              <a:buFont typeface="+mj-lt"/>
              <a:buAutoNum type="arabicPeriod"/>
            </a:pPr>
            <a:r>
              <a:rPr lang="en-US" sz="1800" b="1" dirty="0">
                <a:latin typeface="Times New Roman" panose="02020603050405020304" pitchFamily="18" charset="0"/>
                <a:cs typeface="Times New Roman" panose="02020603050405020304" pitchFamily="18" charset="0"/>
              </a:rPr>
              <a:t>Plane Movement</a:t>
            </a:r>
            <a:r>
              <a:rPr lang="en-US" sz="1800" dirty="0">
                <a:latin typeface="Times New Roman" panose="02020603050405020304" pitchFamily="18" charset="0"/>
                <a:cs typeface="Times New Roman" panose="02020603050405020304" pitchFamily="18" charset="0"/>
              </a:rPr>
              <a:t>: The </a:t>
            </a:r>
            <a:r>
              <a:rPr lang="en-US" sz="1800" dirty="0" smtClean="0">
                <a:latin typeface="Times New Roman" panose="02020603050405020304" pitchFamily="18" charset="0"/>
                <a:cs typeface="Times New Roman" panose="02020603050405020304" pitchFamily="18" charset="0"/>
              </a:rPr>
              <a:t>plane </a:t>
            </a:r>
            <a:r>
              <a:rPr lang="en-US" sz="1800" dirty="0">
                <a:latin typeface="Times New Roman" panose="02020603050405020304" pitchFamily="18" charset="0"/>
                <a:cs typeface="Times New Roman" panose="02020603050405020304" pitchFamily="18" charset="0"/>
              </a:rPr>
              <a:t>moves automatically, and the player controls its vertical movement by tapping the spacebar.</a:t>
            </a:r>
          </a:p>
          <a:p>
            <a:pPr algn="just">
              <a:lnSpc>
                <a:spcPct val="150000"/>
              </a:lnSpc>
              <a:buFont typeface="+mj-lt"/>
              <a:buAutoNum type="arabicPeriod"/>
            </a:pPr>
            <a:r>
              <a:rPr lang="en-US" sz="1800" b="1" dirty="0">
                <a:latin typeface="Times New Roman" panose="02020603050405020304" pitchFamily="18" charset="0"/>
                <a:cs typeface="Times New Roman" panose="02020603050405020304" pitchFamily="18" charset="0"/>
              </a:rPr>
              <a:t>Pipe Generation</a:t>
            </a:r>
            <a:r>
              <a:rPr lang="en-US" sz="1800" dirty="0">
                <a:latin typeface="Times New Roman" panose="02020603050405020304" pitchFamily="18" charset="0"/>
                <a:cs typeface="Times New Roman" panose="02020603050405020304" pitchFamily="18" charset="0"/>
              </a:rPr>
              <a:t>: Pipes are created at random heights and move horizontally across the screen. The player must avoid colliding with them.</a:t>
            </a:r>
          </a:p>
          <a:p>
            <a:pPr algn="just">
              <a:lnSpc>
                <a:spcPct val="150000"/>
              </a:lnSpc>
              <a:buFont typeface="+mj-lt"/>
              <a:buAutoNum type="arabicPeriod"/>
            </a:pPr>
            <a:r>
              <a:rPr lang="en-US" sz="1800" b="1" dirty="0">
                <a:latin typeface="Times New Roman" panose="02020603050405020304" pitchFamily="18" charset="0"/>
                <a:cs typeface="Times New Roman" panose="02020603050405020304" pitchFamily="18" charset="0"/>
              </a:rPr>
              <a:t>Sound Management</a:t>
            </a:r>
            <a:r>
              <a:rPr lang="en-US" sz="1800" dirty="0">
                <a:latin typeface="Times New Roman" panose="02020603050405020304" pitchFamily="18" charset="0"/>
                <a:cs typeface="Times New Roman" panose="02020603050405020304" pitchFamily="18" charset="0"/>
              </a:rPr>
              <a:t>: The game uses dynamic soundtracks that change based on the game’s </a:t>
            </a:r>
            <a:r>
              <a:rPr lang="en-US" sz="1800" dirty="0" smtClean="0">
                <a:latin typeface="Times New Roman" panose="02020603050405020304" pitchFamily="18" charset="0"/>
                <a:cs typeface="Times New Roman" panose="02020603050405020304" pitchFamily="18" charset="0"/>
              </a:rPr>
              <a:t>intensity. </a:t>
            </a:r>
            <a:r>
              <a:rPr lang="en-US" sz="1800" dirty="0">
                <a:latin typeface="Times New Roman" panose="02020603050405020304" pitchFamily="18" charset="0"/>
                <a:cs typeface="Times New Roman" panose="02020603050405020304" pitchFamily="18" charset="0"/>
              </a:rPr>
              <a:t>A game-over track is played when the game </a:t>
            </a:r>
            <a:r>
              <a:rPr lang="en-US" sz="1800" dirty="0" smtClean="0">
                <a:latin typeface="Times New Roman" panose="02020603050405020304" pitchFamily="18" charset="0"/>
                <a:cs typeface="Times New Roman" panose="02020603050405020304" pitchFamily="18" charset="0"/>
              </a:rPr>
              <a:t>ends</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and a ping is played when the player passes through an obstacle.</a:t>
            </a:r>
            <a:endParaRPr lang="en-US" sz="18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 xmlns:a16="http://schemas.microsoft.com/office/drawing/2014/main" id="{2696BEDA-9D12-E944-D416-32DE9BD93552}"/>
              </a:ext>
            </a:extLst>
          </p:cNvPr>
          <p:cNvSpPr>
            <a:spLocks noGrp="1"/>
          </p:cNvSpPr>
          <p:nvPr>
            <p:ph type="dt" sz="half" idx="10"/>
          </p:nvPr>
        </p:nvSpPr>
        <p:spPr/>
        <p:txBody>
          <a:bodyPr/>
          <a:lstStyle/>
          <a:p>
            <a:r>
              <a:rPr lang="en-IN" dirty="0" smtClean="0"/>
              <a:t>04-12-2024</a:t>
            </a:r>
            <a:endParaRPr lang="en-IN" dirty="0"/>
          </a:p>
        </p:txBody>
      </p:sp>
      <p:sp>
        <p:nvSpPr>
          <p:cNvPr id="5" name="Slide Number Placeholder 4">
            <a:extLst>
              <a:ext uri="{FF2B5EF4-FFF2-40B4-BE49-F238E27FC236}">
                <a16:creationId xmlns="" xmlns:a16="http://schemas.microsoft.com/office/drawing/2014/main" id="{BF48F26A-87B6-26B7-9A98-9DFD0C3BF429}"/>
              </a:ext>
            </a:extLst>
          </p:cNvPr>
          <p:cNvSpPr>
            <a:spLocks noGrp="1"/>
          </p:cNvSpPr>
          <p:nvPr>
            <p:ph type="sldNum" sz="quarter" idx="12"/>
          </p:nvPr>
        </p:nvSpPr>
        <p:spPr>
          <a:xfrm>
            <a:off x="8610600" y="6367108"/>
            <a:ext cx="2743200" cy="365125"/>
          </a:xfrm>
        </p:spPr>
        <p:txBody>
          <a:bodyPr/>
          <a:lstStyle/>
          <a:p>
            <a:fld id="{4B91BDD8-2E9F-414B-873F-00D8C360E6C6}" type="slidenum">
              <a:rPr lang="en-IN" smtClean="0"/>
              <a:t>14</a:t>
            </a:fld>
            <a:endParaRPr lang="en-IN"/>
          </a:p>
        </p:txBody>
      </p:sp>
      <p:pic>
        <p:nvPicPr>
          <p:cNvPr id="6" name="Picture 2" descr="Impact College of Engg. and Applied Sciences | Bangalore">
            <a:extLst>
              <a:ext uri="{FF2B5EF4-FFF2-40B4-BE49-F238E27FC236}">
                <a16:creationId xmlns="" xmlns:a16="http://schemas.microsoft.com/office/drawing/2014/main" id="{7EE703EA-9910-E2E2-EBE9-440C4C74E4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126" y="179901"/>
            <a:ext cx="1567425" cy="113271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VTU Logo">
            <a:extLst>
              <a:ext uri="{FF2B5EF4-FFF2-40B4-BE49-F238E27FC236}">
                <a16:creationId xmlns="" xmlns:a16="http://schemas.microsoft.com/office/drawing/2014/main" id="{68A06E6B-0297-24A6-118E-04F062CCEBF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4918" y="106403"/>
            <a:ext cx="1448920" cy="1141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622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lnSpc>
                <a:spcPct val="150000"/>
              </a:lnSpc>
              <a:buNone/>
            </a:pPr>
            <a:r>
              <a:rPr lang="en-US" sz="1800" b="1" dirty="0" smtClean="0">
                <a:latin typeface="Times New Roman" panose="02020603050405020304" pitchFamily="18" charset="0"/>
                <a:cs typeface="Times New Roman" panose="02020603050405020304" pitchFamily="18" charset="0"/>
              </a:rPr>
              <a:t>4.Themes</a:t>
            </a:r>
            <a:r>
              <a:rPr lang="en-US" sz="1800" dirty="0">
                <a:latin typeface="Times New Roman" panose="02020603050405020304" pitchFamily="18" charset="0"/>
                <a:cs typeface="Times New Roman" panose="02020603050405020304" pitchFamily="18" charset="0"/>
              </a:rPr>
              <a:t>: Four dynamic themes are implemented, each with different backgrounds and pipe images and the themes changes every 15 seconds of the game running.</a:t>
            </a:r>
          </a:p>
          <a:p>
            <a:pPr marL="0" indent="0" algn="just">
              <a:lnSpc>
                <a:spcPct val="150000"/>
              </a:lnSpc>
              <a:buNone/>
            </a:pPr>
            <a:r>
              <a:rPr lang="en-US" sz="1800" b="1" dirty="0" smtClean="0">
                <a:latin typeface="Times New Roman" panose="02020603050405020304" pitchFamily="18" charset="0"/>
                <a:cs typeface="Times New Roman" panose="02020603050405020304" pitchFamily="18" charset="0"/>
              </a:rPr>
              <a:t>5.Python </a:t>
            </a:r>
            <a:r>
              <a:rPr lang="en-US" sz="1800" b="1" dirty="0">
                <a:latin typeface="Times New Roman" panose="02020603050405020304" pitchFamily="18" charset="0"/>
                <a:cs typeface="Times New Roman" panose="02020603050405020304" pitchFamily="18" charset="0"/>
              </a:rPr>
              <a:t>libraries used: </a:t>
            </a:r>
            <a:r>
              <a:rPr lang="en-US" sz="1800" dirty="0">
                <a:latin typeface="Times New Roman" panose="02020603050405020304" pitchFamily="18" charset="0"/>
                <a:cs typeface="Times New Roman" panose="02020603050405020304" pitchFamily="18" charset="0"/>
              </a:rPr>
              <a:t>There are some python libraries used to support some functions that are defined in the game. Libraries such as Pygame, sys, time, random, math and mixer is used.</a:t>
            </a:r>
            <a:endParaRPr lang="en-US" sz="1800" b="1" dirty="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r>
              <a:rPr lang="en-IN" dirty="0" smtClean="0"/>
              <a:t>04-12-2024</a:t>
            </a:r>
            <a:endParaRPr lang="en-IN" dirty="0"/>
          </a:p>
        </p:txBody>
      </p:sp>
      <p:sp>
        <p:nvSpPr>
          <p:cNvPr id="5" name="Slide Number Placeholder 4"/>
          <p:cNvSpPr>
            <a:spLocks noGrp="1"/>
          </p:cNvSpPr>
          <p:nvPr>
            <p:ph type="sldNum" sz="quarter" idx="12"/>
          </p:nvPr>
        </p:nvSpPr>
        <p:spPr/>
        <p:txBody>
          <a:bodyPr/>
          <a:lstStyle/>
          <a:p>
            <a:fld id="{4B91BDD8-2E9F-414B-873F-00D8C360E6C6}" type="slidenum">
              <a:rPr lang="en-IN" smtClean="0"/>
              <a:t>15</a:t>
            </a:fld>
            <a:endParaRPr lang="en-IN"/>
          </a:p>
        </p:txBody>
      </p:sp>
      <p:pic>
        <p:nvPicPr>
          <p:cNvPr id="7" name="Picture 2" descr="Impact College of Engg. and Applied Sciences | Bangalore">
            <a:extLst>
              <a:ext uri="{FF2B5EF4-FFF2-40B4-BE49-F238E27FC236}">
                <a16:creationId xmlns="" xmlns:a16="http://schemas.microsoft.com/office/drawing/2014/main" id="{7EE703EA-9910-E2E2-EBE9-440C4C74E4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126" y="179901"/>
            <a:ext cx="1567425" cy="113271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VTU Logo">
            <a:extLst>
              <a:ext uri="{FF2B5EF4-FFF2-40B4-BE49-F238E27FC236}">
                <a16:creationId xmlns="" xmlns:a16="http://schemas.microsoft.com/office/drawing/2014/main" id="{68A06E6B-0297-24A6-118E-04F062CCEBF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4918" y="106403"/>
            <a:ext cx="1448920" cy="1141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007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778" y="147628"/>
            <a:ext cx="10515600" cy="1325563"/>
          </a:xfrm>
        </p:spPr>
        <p:txBody>
          <a:bodyPr>
            <a:normAutofit/>
          </a:bodyPr>
          <a:lstStyle/>
          <a:p>
            <a:pPr algn="ctr"/>
            <a:r>
              <a:rPr lang="en-US" sz="3600" dirty="0" smtClean="0">
                <a:latin typeface="Times New Roman" panose="02020603050405020304" pitchFamily="18" charset="0"/>
                <a:cs typeface="Times New Roman" panose="02020603050405020304" pitchFamily="18" charset="0"/>
              </a:rPr>
              <a:t>PYTHON LIBRARIES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26539"/>
            <a:ext cx="10515600" cy="4351338"/>
          </a:xfrm>
        </p:spPr>
        <p:txBody>
          <a:bodyPr>
            <a:normAutofit lnSpcReduction="10000"/>
          </a:bodyPr>
          <a:lstStyle/>
          <a:p>
            <a:pPr algn="just">
              <a:lnSpc>
                <a:spcPct val="150000"/>
              </a:lnSpc>
            </a:pPr>
            <a:r>
              <a:rPr lang="en-US" sz="1800" b="1" dirty="0" smtClean="0">
                <a:latin typeface="Times New Roman" panose="02020603050405020304" pitchFamily="18" charset="0"/>
                <a:cs typeface="Times New Roman" panose="02020603050405020304" pitchFamily="18" charset="0"/>
              </a:rPr>
              <a:t>Pygame: </a:t>
            </a:r>
            <a:r>
              <a:rPr lang="en-US" sz="1800" dirty="0">
                <a:latin typeface="Times New Roman" panose="02020603050405020304" pitchFamily="18" charset="0"/>
                <a:cs typeface="Times New Roman" panose="02020603050405020304" pitchFamily="18" charset="0"/>
              </a:rPr>
              <a:t>Pygame is a Python library designed for developing video games. It provides functionality for creating 2D games and multimedia applications by offering modules to </a:t>
            </a:r>
            <a:r>
              <a:rPr lang="en-US" sz="1800" dirty="0" smtClean="0">
                <a:latin typeface="Times New Roman" panose="02020603050405020304" pitchFamily="18" charset="0"/>
                <a:cs typeface="Times New Roman" panose="02020603050405020304" pitchFamily="18" charset="0"/>
              </a:rPr>
              <a:t>handle such as graphics, sound, input and game loop management.</a:t>
            </a:r>
          </a:p>
          <a:p>
            <a:pPr algn="just">
              <a:lnSpc>
                <a:spcPct val="150000"/>
              </a:lnSpc>
            </a:pPr>
            <a:r>
              <a:rPr lang="en-US" sz="1800" b="1" dirty="0" smtClean="0">
                <a:latin typeface="Times New Roman" panose="02020603050405020304" pitchFamily="18" charset="0"/>
                <a:cs typeface="Times New Roman" panose="02020603050405020304" pitchFamily="18" charset="0"/>
              </a:rPr>
              <a:t>Sys: </a:t>
            </a:r>
            <a:r>
              <a:rPr lang="en-US" sz="1800" dirty="0" smtClean="0">
                <a:latin typeface="Times New Roman" panose="02020603050405020304" pitchFamily="18" charset="0"/>
                <a:cs typeface="Times New Roman" panose="02020603050405020304" pitchFamily="18" charset="0"/>
              </a:rPr>
              <a:t>The sys </a:t>
            </a:r>
            <a:r>
              <a:rPr lang="en-US" sz="1800" dirty="0">
                <a:latin typeface="Times New Roman" panose="02020603050405020304" pitchFamily="18" charset="0"/>
                <a:cs typeface="Times New Roman" panose="02020603050405020304" pitchFamily="18" charset="0"/>
              </a:rPr>
              <a:t>library in Python is a built-in module that provides access to system-specific parameters and functions. It allows interaction with the Python runtime environment and the underlying operating system</a:t>
            </a:r>
            <a:r>
              <a:rPr lang="en-US" sz="1800" dirty="0" smtClean="0">
                <a:latin typeface="Times New Roman" panose="02020603050405020304" pitchFamily="18" charset="0"/>
                <a:cs typeface="Times New Roman" panose="02020603050405020304" pitchFamily="18" charset="0"/>
              </a:rPr>
              <a:t>.</a:t>
            </a:r>
          </a:p>
          <a:p>
            <a:pPr algn="just">
              <a:lnSpc>
                <a:spcPct val="150000"/>
              </a:lnSpc>
            </a:pPr>
            <a:r>
              <a:rPr lang="en-US" sz="1800" b="1" dirty="0" smtClean="0">
                <a:latin typeface="Times New Roman" panose="02020603050405020304" pitchFamily="18" charset="0"/>
                <a:cs typeface="Times New Roman" panose="02020603050405020304" pitchFamily="18" charset="0"/>
              </a:rPr>
              <a:t>Time: </a:t>
            </a:r>
            <a:r>
              <a:rPr lang="en-US" sz="1800" dirty="0" smtClean="0">
                <a:latin typeface="Times New Roman" panose="02020603050405020304" pitchFamily="18" charset="0"/>
                <a:cs typeface="Times New Roman" panose="02020603050405020304" pitchFamily="18" charset="0"/>
              </a:rPr>
              <a:t>The time </a:t>
            </a:r>
            <a:r>
              <a:rPr lang="en-US" sz="1800" dirty="0">
                <a:latin typeface="Times New Roman" panose="02020603050405020304" pitchFamily="18" charset="0"/>
                <a:cs typeface="Times New Roman" panose="02020603050405020304" pitchFamily="18" charset="0"/>
              </a:rPr>
              <a:t>library in Python is a built-in module that provides functions for working with time-related tasks. It enables measuring the passage of time, pausing execution, and retrieving system time</a:t>
            </a:r>
            <a:r>
              <a:rPr lang="en-US" sz="1800" dirty="0" smtClean="0">
                <a:latin typeface="Times New Roman" panose="02020603050405020304" pitchFamily="18" charset="0"/>
                <a:cs typeface="Times New Roman" panose="02020603050405020304" pitchFamily="18" charset="0"/>
              </a:rPr>
              <a:t>.</a:t>
            </a:r>
          </a:p>
          <a:p>
            <a:pPr algn="just">
              <a:lnSpc>
                <a:spcPct val="150000"/>
              </a:lnSpc>
            </a:pPr>
            <a:r>
              <a:rPr lang="en-US" sz="1800" b="1" dirty="0" smtClean="0">
                <a:latin typeface="Times New Roman" panose="02020603050405020304" pitchFamily="18" charset="0"/>
                <a:cs typeface="Times New Roman" panose="02020603050405020304" pitchFamily="18" charset="0"/>
              </a:rPr>
              <a:t>Random: </a:t>
            </a:r>
            <a:r>
              <a:rPr lang="en-US" sz="1800" dirty="0" smtClean="0">
                <a:latin typeface="Times New Roman" panose="02020603050405020304" pitchFamily="18" charset="0"/>
                <a:cs typeface="Times New Roman" panose="02020603050405020304" pitchFamily="18" charset="0"/>
              </a:rPr>
              <a:t>The random </a:t>
            </a:r>
            <a:r>
              <a:rPr lang="en-US" sz="1800" dirty="0">
                <a:latin typeface="Times New Roman" panose="02020603050405020304" pitchFamily="18" charset="0"/>
                <a:cs typeface="Times New Roman" panose="02020603050405020304" pitchFamily="18" charset="0"/>
              </a:rPr>
              <a:t>library in Python is a built-in module used to generate pseudo-random numbers and perform random operations. It provides a variety of functions to work with randomness, making it useful for simulations, games, and data sampling</a:t>
            </a:r>
            <a:r>
              <a:rPr lang="en-US" sz="1800" dirty="0" smtClean="0">
                <a:latin typeface="Times New Roman" panose="02020603050405020304" pitchFamily="18" charset="0"/>
                <a:cs typeface="Times New Roman" panose="02020603050405020304" pitchFamily="18" charset="0"/>
              </a:rPr>
              <a:t>.</a:t>
            </a:r>
          </a:p>
        </p:txBody>
      </p:sp>
      <p:sp>
        <p:nvSpPr>
          <p:cNvPr id="4" name="Date Placeholder 3"/>
          <p:cNvSpPr>
            <a:spLocks noGrp="1"/>
          </p:cNvSpPr>
          <p:nvPr>
            <p:ph type="dt" sz="half" idx="10"/>
          </p:nvPr>
        </p:nvSpPr>
        <p:spPr/>
        <p:txBody>
          <a:bodyPr/>
          <a:lstStyle/>
          <a:p>
            <a:r>
              <a:rPr lang="en-IN" dirty="0" smtClean="0"/>
              <a:t>04-12-2024</a:t>
            </a:r>
            <a:endParaRPr lang="en-IN" dirty="0"/>
          </a:p>
        </p:txBody>
      </p:sp>
      <p:sp>
        <p:nvSpPr>
          <p:cNvPr id="5" name="Slide Number Placeholder 4"/>
          <p:cNvSpPr>
            <a:spLocks noGrp="1"/>
          </p:cNvSpPr>
          <p:nvPr>
            <p:ph type="sldNum" sz="quarter" idx="12"/>
          </p:nvPr>
        </p:nvSpPr>
        <p:spPr/>
        <p:txBody>
          <a:bodyPr/>
          <a:lstStyle/>
          <a:p>
            <a:fld id="{4B91BDD8-2E9F-414B-873F-00D8C360E6C6}" type="slidenum">
              <a:rPr lang="en-IN" smtClean="0"/>
              <a:t>16</a:t>
            </a:fld>
            <a:endParaRPr lang="en-IN"/>
          </a:p>
        </p:txBody>
      </p:sp>
      <p:pic>
        <p:nvPicPr>
          <p:cNvPr id="9" name="Picture 2" descr="Impact College of Engg. and Applied Sciences | Bangalore">
            <a:extLst>
              <a:ext uri="{FF2B5EF4-FFF2-40B4-BE49-F238E27FC236}">
                <a16:creationId xmlns="" xmlns:a16="http://schemas.microsoft.com/office/drawing/2014/main" id="{7EE703EA-9910-E2E2-EBE9-440C4C74E4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126" y="147628"/>
            <a:ext cx="1567425" cy="113271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VTU Logo">
            <a:extLst>
              <a:ext uri="{FF2B5EF4-FFF2-40B4-BE49-F238E27FC236}">
                <a16:creationId xmlns="" xmlns:a16="http://schemas.microsoft.com/office/drawing/2014/main" id="{68A06E6B-0297-24A6-118E-04F062CCEBF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4918" y="106403"/>
            <a:ext cx="1448920" cy="1141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455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5838" y="1626539"/>
            <a:ext cx="10515600" cy="4351338"/>
          </a:xfrm>
        </p:spPr>
        <p:txBody>
          <a:bodyPr/>
          <a:lstStyle/>
          <a:p>
            <a:pPr algn="just">
              <a:lnSpc>
                <a:spcPct val="150000"/>
              </a:lnSpc>
            </a:pPr>
            <a:r>
              <a:rPr lang="en-US" sz="1800" b="1" dirty="0">
                <a:latin typeface="Times New Roman" panose="02020603050405020304" pitchFamily="18" charset="0"/>
                <a:cs typeface="Times New Roman" panose="02020603050405020304" pitchFamily="18" charset="0"/>
              </a:rPr>
              <a:t>Math: </a:t>
            </a:r>
            <a:r>
              <a:rPr lang="en-US" sz="1800" dirty="0">
                <a:latin typeface="Times New Roman" panose="02020603050405020304" pitchFamily="18" charset="0"/>
                <a:cs typeface="Times New Roman" panose="02020603050405020304" pitchFamily="18" charset="0"/>
              </a:rPr>
              <a:t>The math library in Python is a built-in module that provides a wide range of mathematical functions and constants. It is primarily used for performing advanced mathematical computations such as trigonometry, logarithms, factorials, and more.</a:t>
            </a:r>
          </a:p>
          <a:p>
            <a:pPr algn="just">
              <a:lnSpc>
                <a:spcPct val="150000"/>
              </a:lnSpc>
            </a:pPr>
            <a:r>
              <a:rPr lang="en-US" sz="1800" b="1" dirty="0">
                <a:latin typeface="Times New Roman" panose="02020603050405020304" pitchFamily="18" charset="0"/>
                <a:cs typeface="Times New Roman" panose="02020603050405020304" pitchFamily="18" charset="0"/>
              </a:rPr>
              <a:t>Mixer: </a:t>
            </a:r>
            <a:r>
              <a:rPr lang="en-US" sz="1800" dirty="0">
                <a:latin typeface="Times New Roman" panose="02020603050405020304" pitchFamily="18" charset="0"/>
                <a:cs typeface="Times New Roman" panose="02020603050405020304" pitchFamily="18" charset="0"/>
              </a:rPr>
              <a:t>The mixer library in Python is part of the </a:t>
            </a:r>
            <a:r>
              <a:rPr lang="en-US" sz="1800" b="1" dirty="0">
                <a:latin typeface="Times New Roman" panose="02020603050405020304" pitchFamily="18" charset="0"/>
                <a:cs typeface="Times New Roman" panose="02020603050405020304" pitchFamily="18" charset="0"/>
              </a:rPr>
              <a:t>Pygame</a:t>
            </a:r>
            <a:r>
              <a:rPr lang="en-US" sz="1800" dirty="0">
                <a:latin typeface="Times New Roman" panose="02020603050405020304" pitchFamily="18" charset="0"/>
                <a:cs typeface="Times New Roman" panose="02020603050405020304" pitchFamily="18" charset="0"/>
              </a:rPr>
              <a:t> library and is specifically designed for managing and playing audio in multimedia applications and games.</a:t>
            </a:r>
            <a:endParaRPr lang="en-US" sz="1800" b="1" dirty="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r>
              <a:rPr lang="en-IN" dirty="0" smtClean="0"/>
              <a:t>04-12-2024</a:t>
            </a:r>
            <a:endParaRPr lang="en-IN" dirty="0"/>
          </a:p>
        </p:txBody>
      </p:sp>
      <p:sp>
        <p:nvSpPr>
          <p:cNvPr id="5" name="Slide Number Placeholder 4"/>
          <p:cNvSpPr>
            <a:spLocks noGrp="1"/>
          </p:cNvSpPr>
          <p:nvPr>
            <p:ph type="sldNum" sz="quarter" idx="12"/>
          </p:nvPr>
        </p:nvSpPr>
        <p:spPr/>
        <p:txBody>
          <a:bodyPr/>
          <a:lstStyle/>
          <a:p>
            <a:fld id="{4B91BDD8-2E9F-414B-873F-00D8C360E6C6}" type="slidenum">
              <a:rPr lang="en-IN" smtClean="0"/>
              <a:t>17</a:t>
            </a:fld>
            <a:endParaRPr lang="en-IN"/>
          </a:p>
        </p:txBody>
      </p:sp>
      <p:pic>
        <p:nvPicPr>
          <p:cNvPr id="6" name="Picture 2" descr="Impact College of Engg. and Applied Sciences | Bangalore">
            <a:extLst>
              <a:ext uri="{FF2B5EF4-FFF2-40B4-BE49-F238E27FC236}">
                <a16:creationId xmlns="" xmlns:a16="http://schemas.microsoft.com/office/drawing/2014/main" id="{7EE703EA-9910-E2E2-EBE9-440C4C74E4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126" y="147628"/>
            <a:ext cx="1567425" cy="113271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VTU Logo">
            <a:extLst>
              <a:ext uri="{FF2B5EF4-FFF2-40B4-BE49-F238E27FC236}">
                <a16:creationId xmlns="" xmlns:a16="http://schemas.microsoft.com/office/drawing/2014/main" id="{68A06E6B-0297-24A6-118E-04F062CCEBF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4918" y="74130"/>
            <a:ext cx="1448920" cy="1141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9359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54368"/>
            <a:ext cx="10515600" cy="1325563"/>
          </a:xfrm>
        </p:spPr>
        <p:txBody>
          <a:bodyPr>
            <a:normAutofit/>
          </a:bodyPr>
          <a:lstStyle/>
          <a:p>
            <a:pPr algn="ctr"/>
            <a:r>
              <a:rPr lang="en-US" sz="3600" dirty="0" smtClean="0">
                <a:latin typeface="Times New Roman" panose="02020603050405020304" pitchFamily="18" charset="0"/>
                <a:cs typeface="Times New Roman" panose="02020603050405020304" pitchFamily="18" charset="0"/>
              </a:rPr>
              <a:t>RESULT</a:t>
            </a:r>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IN" smtClean="0"/>
              <a:t>06-12-2024</a:t>
            </a:r>
            <a:endParaRPr lang="en-IN"/>
          </a:p>
        </p:txBody>
      </p:sp>
      <p:sp>
        <p:nvSpPr>
          <p:cNvPr id="5" name="Slide Number Placeholder 4"/>
          <p:cNvSpPr>
            <a:spLocks noGrp="1"/>
          </p:cNvSpPr>
          <p:nvPr>
            <p:ph type="sldNum" sz="quarter" idx="12"/>
          </p:nvPr>
        </p:nvSpPr>
        <p:spPr/>
        <p:txBody>
          <a:bodyPr/>
          <a:lstStyle/>
          <a:p>
            <a:fld id="{4B91BDD8-2E9F-414B-873F-00D8C360E6C6}" type="slidenum">
              <a:rPr lang="en-IN" smtClean="0"/>
              <a:t>18</a:t>
            </a:fld>
            <a:endParaRPr lang="en-IN"/>
          </a:p>
        </p:txBody>
      </p:sp>
      <p:pic>
        <p:nvPicPr>
          <p:cNvPr id="7" name="Image 21" descr="C:\Users\LENOVO\Pictures\bg2.png"/>
          <p:cNvPicPr/>
          <p:nvPr/>
        </p:nvPicPr>
        <p:blipFill>
          <a:blip r:embed="rId2" cstate="print"/>
          <a:stretch>
            <a:fillRect/>
          </a:stretch>
        </p:blipFill>
        <p:spPr>
          <a:xfrm>
            <a:off x="838200" y="1530780"/>
            <a:ext cx="2100580" cy="3731895"/>
          </a:xfrm>
          <a:prstGeom prst="rect">
            <a:avLst/>
          </a:prstGeom>
        </p:spPr>
      </p:pic>
      <p:pic>
        <p:nvPicPr>
          <p:cNvPr id="8" name="Image 20" descr="C:\Users\LENOVO\Pictures\mornsnap.jpg"/>
          <p:cNvPicPr/>
          <p:nvPr/>
        </p:nvPicPr>
        <p:blipFill>
          <a:blip r:embed="rId3" cstate="print"/>
          <a:stretch>
            <a:fillRect/>
          </a:stretch>
        </p:blipFill>
        <p:spPr>
          <a:xfrm>
            <a:off x="3890943" y="1530779"/>
            <a:ext cx="2187127" cy="3731895"/>
          </a:xfrm>
          <a:prstGeom prst="rect">
            <a:avLst/>
          </a:prstGeom>
        </p:spPr>
      </p:pic>
      <p:pic>
        <p:nvPicPr>
          <p:cNvPr id="9" name="Image 23" descr="C:\Users\LENOVO\Pictures\morn1snap.jpg"/>
          <p:cNvPicPr/>
          <p:nvPr/>
        </p:nvPicPr>
        <p:blipFill>
          <a:blip r:embed="rId4" cstate="print"/>
          <a:stretch>
            <a:fillRect/>
          </a:stretch>
        </p:blipFill>
        <p:spPr>
          <a:xfrm>
            <a:off x="6785759" y="1530779"/>
            <a:ext cx="2239908" cy="3731895"/>
          </a:xfrm>
          <a:prstGeom prst="rect">
            <a:avLst/>
          </a:prstGeom>
        </p:spPr>
      </p:pic>
      <p:pic>
        <p:nvPicPr>
          <p:cNvPr id="10" name="Image 22" descr="C:\Users\LENOVO\Pictures\aftersnap.jpg"/>
          <p:cNvPicPr/>
          <p:nvPr/>
        </p:nvPicPr>
        <p:blipFill>
          <a:blip r:embed="rId5" cstate="print"/>
          <a:stretch>
            <a:fillRect/>
          </a:stretch>
        </p:blipFill>
        <p:spPr>
          <a:xfrm>
            <a:off x="9626152" y="1530779"/>
            <a:ext cx="2239533" cy="3731895"/>
          </a:xfrm>
          <a:prstGeom prst="rect">
            <a:avLst/>
          </a:prstGeom>
        </p:spPr>
      </p:pic>
      <p:pic>
        <p:nvPicPr>
          <p:cNvPr id="11" name="Picture 2" descr="Impact College of Engg. and Applied Sciences | Bangalore">
            <a:extLst>
              <a:ext uri="{FF2B5EF4-FFF2-40B4-BE49-F238E27FC236}">
                <a16:creationId xmlns="" xmlns:a16="http://schemas.microsoft.com/office/drawing/2014/main" id="{7EE703EA-9910-E2E2-EBE9-440C4C74E4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126" y="115355"/>
            <a:ext cx="1567425" cy="113271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VTU Logo">
            <a:extLst>
              <a:ext uri="{FF2B5EF4-FFF2-40B4-BE49-F238E27FC236}">
                <a16:creationId xmlns="" xmlns:a16="http://schemas.microsoft.com/office/drawing/2014/main" id="{68A06E6B-0297-24A6-118E-04F062CCEBF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434918" y="41857"/>
            <a:ext cx="1448920" cy="1141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122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IN" smtClean="0"/>
              <a:t>06-12-2024</a:t>
            </a:r>
            <a:endParaRPr lang="en-IN"/>
          </a:p>
        </p:txBody>
      </p:sp>
      <p:sp>
        <p:nvSpPr>
          <p:cNvPr id="4" name="Slide Number Placeholder 3"/>
          <p:cNvSpPr>
            <a:spLocks noGrp="1"/>
          </p:cNvSpPr>
          <p:nvPr>
            <p:ph type="sldNum" sz="quarter" idx="12"/>
          </p:nvPr>
        </p:nvSpPr>
        <p:spPr/>
        <p:txBody>
          <a:bodyPr/>
          <a:lstStyle/>
          <a:p>
            <a:fld id="{4B91BDD8-2E9F-414B-873F-00D8C360E6C6}" type="slidenum">
              <a:rPr lang="en-IN" smtClean="0"/>
              <a:t>19</a:t>
            </a:fld>
            <a:endParaRPr lang="en-IN"/>
          </a:p>
        </p:txBody>
      </p:sp>
      <p:pic>
        <p:nvPicPr>
          <p:cNvPr id="5" name="Image 25" descr="C:\Users\LENOVO\Pictures\evensnap.jpg"/>
          <p:cNvPicPr/>
          <p:nvPr/>
        </p:nvPicPr>
        <p:blipFill>
          <a:blip r:embed="rId2" cstate="print"/>
          <a:stretch>
            <a:fillRect/>
          </a:stretch>
        </p:blipFill>
        <p:spPr>
          <a:xfrm>
            <a:off x="1117600" y="1439096"/>
            <a:ext cx="2463800" cy="4509882"/>
          </a:xfrm>
          <a:prstGeom prst="rect">
            <a:avLst/>
          </a:prstGeom>
        </p:spPr>
      </p:pic>
      <p:pic>
        <p:nvPicPr>
          <p:cNvPr id="6" name="Image 24" descr="C:\Users\LENOVO\Pictures\nightnap.jpg"/>
          <p:cNvPicPr/>
          <p:nvPr/>
        </p:nvPicPr>
        <p:blipFill>
          <a:blip r:embed="rId3" cstate="print"/>
          <a:stretch>
            <a:fillRect/>
          </a:stretch>
        </p:blipFill>
        <p:spPr>
          <a:xfrm>
            <a:off x="5056096" y="1439096"/>
            <a:ext cx="2571076" cy="4509882"/>
          </a:xfrm>
          <a:prstGeom prst="rect">
            <a:avLst/>
          </a:prstGeom>
        </p:spPr>
      </p:pic>
      <p:pic>
        <p:nvPicPr>
          <p:cNvPr id="7" name="Image 26" descr="C:\Users\LENOVO\Pictures\gameovrsnap.jpg"/>
          <p:cNvPicPr/>
          <p:nvPr/>
        </p:nvPicPr>
        <p:blipFill>
          <a:blip r:embed="rId4" cstate="print"/>
          <a:stretch>
            <a:fillRect/>
          </a:stretch>
        </p:blipFill>
        <p:spPr>
          <a:xfrm>
            <a:off x="8758686" y="1439096"/>
            <a:ext cx="2595114" cy="4509882"/>
          </a:xfrm>
          <a:prstGeom prst="rect">
            <a:avLst/>
          </a:prstGeom>
        </p:spPr>
      </p:pic>
      <p:pic>
        <p:nvPicPr>
          <p:cNvPr id="8" name="Picture 2" descr="Impact College of Engg. and Applied Sciences | Bangalore">
            <a:extLst>
              <a:ext uri="{FF2B5EF4-FFF2-40B4-BE49-F238E27FC236}">
                <a16:creationId xmlns="" xmlns:a16="http://schemas.microsoft.com/office/drawing/2014/main" id="{7EE703EA-9910-E2E2-EBE9-440C4C74E4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126" y="115355"/>
            <a:ext cx="1567425" cy="113271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VTU Logo">
            <a:extLst>
              <a:ext uri="{FF2B5EF4-FFF2-40B4-BE49-F238E27FC236}">
                <a16:creationId xmlns="" xmlns:a16="http://schemas.microsoft.com/office/drawing/2014/main" id="{68A06E6B-0297-24A6-118E-04F062CCEBF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434918" y="41857"/>
            <a:ext cx="1448920" cy="1141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839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6373EB-414F-3331-7035-1B3D16468B06}"/>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CONTENTS</a:t>
            </a:r>
          </a:p>
        </p:txBody>
      </p:sp>
      <p:sp>
        <p:nvSpPr>
          <p:cNvPr id="4" name="Content Placeholder 3">
            <a:extLst>
              <a:ext uri="{FF2B5EF4-FFF2-40B4-BE49-F238E27FC236}">
                <a16:creationId xmlns="" xmlns:a16="http://schemas.microsoft.com/office/drawing/2014/main" id="{E69D8D77-CDCB-AB11-6E26-481585315735}"/>
              </a:ext>
            </a:extLst>
          </p:cNvPr>
          <p:cNvSpPr>
            <a:spLocks noGrp="1"/>
          </p:cNvSpPr>
          <p:nvPr>
            <p:ph idx="1"/>
          </p:nvPr>
        </p:nvSpPr>
        <p:spPr>
          <a:xfrm>
            <a:off x="1445950" y="1514541"/>
            <a:ext cx="9436510" cy="4351338"/>
          </a:xfrm>
        </p:spPr>
        <p:txBody>
          <a:bodyPr>
            <a:normAutofit/>
          </a:bodyPr>
          <a:lstStyle/>
          <a:p>
            <a:r>
              <a:rPr lang="en-IN" sz="1900" dirty="0">
                <a:latin typeface="Times New Roman" panose="02020603050405020304" pitchFamily="18" charset="0"/>
                <a:cs typeface="Times New Roman" panose="02020603050405020304" pitchFamily="18" charset="0"/>
              </a:rPr>
              <a:t>Abstract</a:t>
            </a:r>
          </a:p>
          <a:p>
            <a:r>
              <a:rPr lang="en-IN" sz="1900" dirty="0">
                <a:latin typeface="Times New Roman" panose="02020603050405020304" pitchFamily="18" charset="0"/>
                <a:cs typeface="Times New Roman" panose="02020603050405020304" pitchFamily="18" charset="0"/>
              </a:rPr>
              <a:t>Introduction</a:t>
            </a:r>
          </a:p>
          <a:p>
            <a:r>
              <a:rPr lang="en-IN" sz="1900" dirty="0">
                <a:latin typeface="Times New Roman" panose="02020603050405020304" pitchFamily="18" charset="0"/>
                <a:cs typeface="Times New Roman" panose="02020603050405020304" pitchFamily="18" charset="0"/>
              </a:rPr>
              <a:t>Literature Survey</a:t>
            </a:r>
          </a:p>
          <a:p>
            <a:r>
              <a:rPr lang="en-IN" sz="1900" dirty="0">
                <a:latin typeface="Times New Roman" panose="02020603050405020304" pitchFamily="18" charset="0"/>
                <a:cs typeface="Times New Roman" panose="02020603050405020304" pitchFamily="18" charset="0"/>
              </a:rPr>
              <a:t>Existing System</a:t>
            </a:r>
          </a:p>
          <a:p>
            <a:r>
              <a:rPr lang="en-IN" sz="1900" dirty="0">
                <a:latin typeface="Times New Roman" panose="02020603050405020304" pitchFamily="18" charset="0"/>
                <a:cs typeface="Times New Roman" panose="02020603050405020304" pitchFamily="18" charset="0"/>
              </a:rPr>
              <a:t>Proposed System</a:t>
            </a:r>
          </a:p>
          <a:p>
            <a:r>
              <a:rPr lang="en-IN" sz="1900" dirty="0">
                <a:latin typeface="Times New Roman" panose="02020603050405020304" pitchFamily="18" charset="0"/>
                <a:cs typeface="Times New Roman" panose="02020603050405020304" pitchFamily="18" charset="0"/>
              </a:rPr>
              <a:t>Description </a:t>
            </a:r>
          </a:p>
          <a:p>
            <a:r>
              <a:rPr lang="en-IN" sz="1900" dirty="0">
                <a:latin typeface="Times New Roman" panose="02020603050405020304" pitchFamily="18" charset="0"/>
                <a:cs typeface="Times New Roman" panose="02020603050405020304" pitchFamily="18" charset="0"/>
              </a:rPr>
              <a:t>Problem Statement</a:t>
            </a:r>
          </a:p>
          <a:p>
            <a:r>
              <a:rPr lang="en-US" sz="1900" dirty="0">
                <a:latin typeface="Times New Roman" panose="02020603050405020304" pitchFamily="18" charset="0"/>
                <a:cs typeface="Times New Roman" panose="02020603050405020304" pitchFamily="18" charset="0"/>
              </a:rPr>
              <a:t>System Requirements</a:t>
            </a:r>
          </a:p>
          <a:p>
            <a:r>
              <a:rPr lang="en-US" sz="1900" dirty="0">
                <a:latin typeface="Times New Roman" panose="02020603050405020304" pitchFamily="18" charset="0"/>
                <a:cs typeface="Times New Roman" panose="02020603050405020304" pitchFamily="18" charset="0"/>
              </a:rPr>
              <a:t>Methodology</a:t>
            </a:r>
          </a:p>
          <a:p>
            <a:r>
              <a:rPr lang="en-US" sz="1900" dirty="0">
                <a:latin typeface="Times New Roman" panose="02020603050405020304" pitchFamily="18" charset="0"/>
                <a:cs typeface="Times New Roman" panose="02020603050405020304" pitchFamily="18" charset="0"/>
              </a:rPr>
              <a:t>Implementation</a:t>
            </a:r>
          </a:p>
          <a:p>
            <a:endParaRPr lang="en-IN" dirty="0"/>
          </a:p>
          <a:p>
            <a:endParaRPr lang="en-IN" dirty="0"/>
          </a:p>
          <a:p>
            <a:endParaRPr lang="en-IN" dirty="0"/>
          </a:p>
        </p:txBody>
      </p:sp>
      <p:sp>
        <p:nvSpPr>
          <p:cNvPr id="3" name="Date Placeholder 2">
            <a:extLst>
              <a:ext uri="{FF2B5EF4-FFF2-40B4-BE49-F238E27FC236}">
                <a16:creationId xmlns="" xmlns:a16="http://schemas.microsoft.com/office/drawing/2014/main" id="{9185139E-CC0E-C92C-09C2-05511C85DE1C}"/>
              </a:ext>
            </a:extLst>
          </p:cNvPr>
          <p:cNvSpPr>
            <a:spLocks noGrp="1"/>
          </p:cNvSpPr>
          <p:nvPr>
            <p:ph type="dt" sz="half" idx="10"/>
          </p:nvPr>
        </p:nvSpPr>
        <p:spPr/>
        <p:txBody>
          <a:bodyPr/>
          <a:lstStyle/>
          <a:p>
            <a:r>
              <a:rPr lang="en-IN" dirty="0" smtClean="0"/>
              <a:t>04-12-2024</a:t>
            </a:r>
            <a:endParaRPr lang="en-IN" dirty="0"/>
          </a:p>
        </p:txBody>
      </p:sp>
      <p:sp>
        <p:nvSpPr>
          <p:cNvPr id="5" name="Slide Number Placeholder 4">
            <a:extLst>
              <a:ext uri="{FF2B5EF4-FFF2-40B4-BE49-F238E27FC236}">
                <a16:creationId xmlns="" xmlns:a16="http://schemas.microsoft.com/office/drawing/2014/main" id="{0E0A4883-2A6C-DDD0-5D4A-4136C5275B78}"/>
              </a:ext>
            </a:extLst>
          </p:cNvPr>
          <p:cNvSpPr>
            <a:spLocks noGrp="1"/>
          </p:cNvSpPr>
          <p:nvPr>
            <p:ph type="sldNum" sz="quarter" idx="12"/>
          </p:nvPr>
        </p:nvSpPr>
        <p:spPr/>
        <p:txBody>
          <a:bodyPr/>
          <a:lstStyle/>
          <a:p>
            <a:fld id="{4B91BDD8-2E9F-414B-873F-00D8C360E6C6}" type="slidenum">
              <a:rPr lang="en-IN" smtClean="0"/>
              <a:t>2</a:t>
            </a:fld>
            <a:endParaRPr lang="en-IN"/>
          </a:p>
        </p:txBody>
      </p:sp>
      <p:pic>
        <p:nvPicPr>
          <p:cNvPr id="6" name="Picture 2" descr="Impact College of Engg. and Applied Sciences | Bangalore">
            <a:extLst>
              <a:ext uri="{FF2B5EF4-FFF2-40B4-BE49-F238E27FC236}">
                <a16:creationId xmlns="" xmlns:a16="http://schemas.microsoft.com/office/drawing/2014/main" id="{7EE703EA-9910-E2E2-EBE9-440C4C74E4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126" y="179901"/>
            <a:ext cx="1567425" cy="113271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VTU Logo">
            <a:extLst>
              <a:ext uri="{FF2B5EF4-FFF2-40B4-BE49-F238E27FC236}">
                <a16:creationId xmlns="" xmlns:a16="http://schemas.microsoft.com/office/drawing/2014/main" id="{68A06E6B-0297-24A6-118E-04F062CCEBF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4918" y="170949"/>
            <a:ext cx="1448920" cy="1141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707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54367"/>
            <a:ext cx="10515600" cy="1325563"/>
          </a:xfrm>
        </p:spPr>
        <p:txBody>
          <a:bodyPr>
            <a:normAutofit/>
          </a:bodyPr>
          <a:lstStyle/>
          <a:p>
            <a:pPr algn="ctr"/>
            <a:r>
              <a:rPr lang="en-US" sz="3600" dirty="0" smtClean="0">
                <a:latin typeface="Times New Roman" panose="02020603050405020304" pitchFamily="18" charset="0"/>
                <a:cs typeface="Times New Roman" panose="02020603050405020304" pitchFamily="18" charset="0"/>
              </a:rPr>
              <a:t>CONCLUSION</a:t>
            </a:r>
            <a:endParaRPr lang="en-US" sz="36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r>
              <a:rPr lang="en-IN" smtClean="0"/>
              <a:t>06-12-2024</a:t>
            </a:r>
            <a:endParaRPr lang="en-IN"/>
          </a:p>
        </p:txBody>
      </p:sp>
      <p:sp>
        <p:nvSpPr>
          <p:cNvPr id="3" name="Slide Number Placeholder 2"/>
          <p:cNvSpPr>
            <a:spLocks noGrp="1"/>
          </p:cNvSpPr>
          <p:nvPr>
            <p:ph type="sldNum" sz="quarter" idx="12"/>
          </p:nvPr>
        </p:nvSpPr>
        <p:spPr/>
        <p:txBody>
          <a:bodyPr/>
          <a:lstStyle/>
          <a:p>
            <a:fld id="{4B91BDD8-2E9F-414B-873F-00D8C360E6C6}" type="slidenum">
              <a:rPr lang="en-IN" smtClean="0"/>
              <a:t>20</a:t>
            </a:fld>
            <a:endParaRPr lang="en-IN" dirty="0"/>
          </a:p>
        </p:txBody>
      </p:sp>
      <p:sp>
        <p:nvSpPr>
          <p:cNvPr id="6" name="Rectangle 5"/>
          <p:cNvSpPr/>
          <p:nvPr/>
        </p:nvSpPr>
        <p:spPr>
          <a:xfrm>
            <a:off x="838200" y="1443840"/>
            <a:ext cx="10515600" cy="2723823"/>
          </a:xfrm>
          <a:prstGeom prst="rect">
            <a:avLst/>
          </a:prstGeom>
        </p:spPr>
        <p:txBody>
          <a:bodyPr wrap="square">
            <a:spAutoFit/>
          </a:bodyPr>
          <a:lstStyle/>
          <a:p>
            <a:pPr marL="89535" marR="0" algn="just">
              <a:lnSpc>
                <a:spcPct val="150000"/>
              </a:lnSpc>
              <a:spcBef>
                <a:spcPts val="0"/>
              </a:spcBef>
              <a:spcAft>
                <a:spcPts val="0"/>
              </a:spcAft>
            </a:pPr>
            <a:r>
              <a:rPr lang="en-US" dirty="0">
                <a:latin typeface="Times New Roman" panose="02020603050405020304" pitchFamily="18" charset="0"/>
                <a:ea typeface="Times New Roman" panose="02020603050405020304" pitchFamily="18" charset="0"/>
              </a:rPr>
              <a:t>The code demonstrates a dynamic and interactive 2D game built using the </a:t>
            </a:r>
            <a:r>
              <a:rPr lang="en-US" b="1" dirty="0">
                <a:latin typeface="Times New Roman" panose="02020603050405020304" pitchFamily="18" charset="0"/>
                <a:ea typeface="Times New Roman" panose="02020603050405020304" pitchFamily="18" charset="0"/>
              </a:rPr>
              <a:t>Pygame </a:t>
            </a:r>
            <a:r>
              <a:rPr lang="en-US" dirty="0">
                <a:latin typeface="Times New Roman" panose="02020603050405020304" pitchFamily="18" charset="0"/>
                <a:ea typeface="Times New Roman" panose="02020603050405020304" pitchFamily="18" charset="0"/>
              </a:rPr>
              <a:t>library, showcasing several features that create a polished gaming experience. This project is a commendable effort to blend interactive gameplay, visual aesthetics, and responsive sound design</a:t>
            </a:r>
            <a:r>
              <a:rPr lang="en-US" spc="-1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into</a:t>
            </a:r>
            <a:r>
              <a:rPr lang="en-US" spc="-1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a:t>
            </a:r>
            <a:r>
              <a:rPr lang="en-US" spc="-1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cohesive</a:t>
            </a:r>
            <a:r>
              <a:rPr lang="en-US" spc="-1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experience. It</a:t>
            </a:r>
            <a:r>
              <a:rPr lang="en-US" spc="-1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serves</a:t>
            </a:r>
            <a:r>
              <a:rPr lang="en-US" spc="-1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as</a:t>
            </a:r>
            <a:r>
              <a:rPr lang="en-US" spc="-1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an excellent</a:t>
            </a:r>
            <a:r>
              <a:rPr lang="en-US" spc="-1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example of</a:t>
            </a:r>
            <a:r>
              <a:rPr lang="en-US" spc="-1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how</a:t>
            </a:r>
            <a:r>
              <a:rPr lang="en-US" spc="-1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to</a:t>
            </a:r>
            <a:r>
              <a:rPr lang="en-US" spc="-1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use</a:t>
            </a:r>
            <a:r>
              <a:rPr lang="en-US" spc="-15" dirty="0">
                <a:latin typeface="Times New Roman" panose="02020603050405020304" pitchFamily="18" charset="0"/>
                <a:ea typeface="Times New Roman" panose="02020603050405020304" pitchFamily="18" charset="0"/>
              </a:rPr>
              <a:t> </a:t>
            </a:r>
            <a:r>
              <a:rPr lang="en-US" b="1" dirty="0">
                <a:latin typeface="Times New Roman" panose="02020603050405020304" pitchFamily="18" charset="0"/>
                <a:ea typeface="Times New Roman" panose="02020603050405020304" pitchFamily="18" charset="0"/>
              </a:rPr>
              <a:t>Pygame</a:t>
            </a:r>
            <a:r>
              <a:rPr lang="en-US" b="1" spc="-1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for game development and encourages further exploration into advanced game mechanics and </a:t>
            </a:r>
            <a:r>
              <a:rPr lang="en-US" spc="-10" dirty="0">
                <a:latin typeface="Times New Roman" panose="02020603050405020304" pitchFamily="18" charset="0"/>
                <a:ea typeface="Times New Roman" panose="02020603050405020304" pitchFamily="18" charset="0"/>
              </a:rPr>
              <a:t>optimization.</a:t>
            </a:r>
            <a:endParaRPr lang="en-US"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
            </a:r>
            <a:br>
              <a:rPr lang="en-US" dirty="0">
                <a:latin typeface="Times New Roman" panose="02020603050405020304" pitchFamily="18" charset="0"/>
                <a:ea typeface="Times New Roman" panose="02020603050405020304" pitchFamily="18" charset="0"/>
              </a:rPr>
            </a:br>
            <a:endParaRPr lang="en-US" dirty="0"/>
          </a:p>
        </p:txBody>
      </p:sp>
      <p:pic>
        <p:nvPicPr>
          <p:cNvPr id="7" name="Picture 2" descr="Impact College of Engg. and Applied Sciences | Bangalore">
            <a:extLst>
              <a:ext uri="{FF2B5EF4-FFF2-40B4-BE49-F238E27FC236}">
                <a16:creationId xmlns="" xmlns:a16="http://schemas.microsoft.com/office/drawing/2014/main" id="{7EE703EA-9910-E2E2-EBE9-440C4C74E4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126" y="83082"/>
            <a:ext cx="1567425" cy="113271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VTU Logo">
            <a:extLst>
              <a:ext uri="{FF2B5EF4-FFF2-40B4-BE49-F238E27FC236}">
                <a16:creationId xmlns="" xmlns:a16="http://schemas.microsoft.com/office/drawing/2014/main" id="{68A06E6B-0297-24A6-118E-04F062CCEBF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4918" y="9584"/>
            <a:ext cx="1448920" cy="1141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3855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4368"/>
            <a:ext cx="10515600" cy="1325563"/>
          </a:xfrm>
        </p:spPr>
        <p:txBody>
          <a:bodyPr>
            <a:normAutofit/>
          </a:bodyPr>
          <a:lstStyle/>
          <a:p>
            <a:pPr algn="ctr"/>
            <a:r>
              <a:rPr lang="en-US" sz="3600" dirty="0" smtClean="0">
                <a:latin typeface="Times New Roman" panose="02020603050405020304" pitchFamily="18" charset="0"/>
                <a:cs typeface="Times New Roman" panose="02020603050405020304" pitchFamily="18" charset="0"/>
              </a:rPr>
              <a:t>REFERENCES</a:t>
            </a:r>
            <a:endParaRPr lang="en-US" sz="36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r>
              <a:rPr lang="en-IN" smtClean="0"/>
              <a:t>06-12-2024</a:t>
            </a:r>
            <a:endParaRPr lang="en-IN"/>
          </a:p>
        </p:txBody>
      </p:sp>
      <p:sp>
        <p:nvSpPr>
          <p:cNvPr id="4" name="Slide Number Placeholder 3"/>
          <p:cNvSpPr>
            <a:spLocks noGrp="1"/>
          </p:cNvSpPr>
          <p:nvPr>
            <p:ph type="sldNum" sz="quarter" idx="12"/>
          </p:nvPr>
        </p:nvSpPr>
        <p:spPr/>
        <p:txBody>
          <a:bodyPr/>
          <a:lstStyle/>
          <a:p>
            <a:fld id="{4B91BDD8-2E9F-414B-873F-00D8C360E6C6}" type="slidenum">
              <a:rPr lang="en-IN" smtClean="0"/>
              <a:t>21</a:t>
            </a:fld>
            <a:endParaRPr lang="en-IN"/>
          </a:p>
        </p:txBody>
      </p:sp>
      <p:sp>
        <p:nvSpPr>
          <p:cNvPr id="5" name="Rectangle 4"/>
          <p:cNvSpPr/>
          <p:nvPr/>
        </p:nvSpPr>
        <p:spPr>
          <a:xfrm>
            <a:off x="838200" y="1690688"/>
            <a:ext cx="8305800" cy="1166986"/>
          </a:xfrm>
          <a:prstGeom prst="rect">
            <a:avLst/>
          </a:prstGeom>
        </p:spPr>
        <p:txBody>
          <a:bodyPr wrap="square">
            <a:spAutoFit/>
          </a:bodyPr>
          <a:lstStyle/>
          <a:p>
            <a:pPr marL="557530" marR="442595" algn="ctr">
              <a:spcBef>
                <a:spcPts val="0"/>
              </a:spcBef>
              <a:spcAft>
                <a:spcPts val="0"/>
              </a:spcAft>
            </a:pPr>
            <a:r>
              <a:rPr lang="en-US" sz="2800" b="1" kern="0" dirty="0">
                <a:latin typeface="Times New Roman" panose="02020603050405020304" pitchFamily="18" charset="0"/>
                <a:ea typeface="Times New Roman" panose="02020603050405020304" pitchFamily="18" charset="0"/>
              </a:rPr>
              <a:t> </a:t>
            </a:r>
          </a:p>
          <a:p>
            <a:pPr marL="342900" marR="0" lvl="0" indent="-342900">
              <a:spcBef>
                <a:spcPts val="0"/>
              </a:spcBef>
              <a:spcAft>
                <a:spcPts val="0"/>
              </a:spcAft>
              <a:buSzPts val="1200"/>
              <a:buFont typeface="Times New Roman" panose="02020603050405020304" pitchFamily="18" charset="0"/>
              <a:buAutoNum type="arabicPeriod"/>
              <a:tabLst>
                <a:tab pos="561340" algn="l"/>
              </a:tabLst>
            </a:pPr>
            <a:r>
              <a:rPr lang="en-US" spc="-10" dirty="0">
                <a:solidFill>
                  <a:srgbClr val="006FC0"/>
                </a:solidFill>
                <a:latin typeface="Times New Roman" panose="02020603050405020304" pitchFamily="18" charset="0"/>
                <a:ea typeface="Times New Roman" panose="02020603050405020304" pitchFamily="18" charset="0"/>
                <a:hlinkClick r:id="rId2"/>
              </a:rPr>
              <a:t>https://www.w3schools.com/</a:t>
            </a:r>
            <a:endParaRPr lang="en-US" sz="1600" dirty="0">
              <a:latin typeface="Times New Roman" panose="02020603050405020304" pitchFamily="18" charset="0"/>
              <a:ea typeface="Times New Roman" panose="02020603050405020304" pitchFamily="18" charset="0"/>
            </a:endParaRPr>
          </a:p>
          <a:p>
            <a:pPr marL="342900" marR="0" lvl="0" indent="-342900">
              <a:spcBef>
                <a:spcPts val="685"/>
              </a:spcBef>
              <a:spcAft>
                <a:spcPts val="0"/>
              </a:spcAft>
              <a:buSzPts val="1200"/>
              <a:buFont typeface="Times New Roman" panose="02020603050405020304" pitchFamily="18" charset="0"/>
              <a:buAutoNum type="arabicPeriod"/>
              <a:tabLst>
                <a:tab pos="561340" algn="l"/>
              </a:tabLst>
            </a:pPr>
            <a:r>
              <a:rPr lang="en-US" u="sng" spc="-10" dirty="0">
                <a:solidFill>
                  <a:srgbClr val="006FC0"/>
                </a:solidFill>
                <a:uFill>
                  <a:solidFill>
                    <a:srgbClr val="006FC0"/>
                  </a:solidFill>
                </a:uFill>
                <a:latin typeface="Times New Roman" panose="02020603050405020304" pitchFamily="18" charset="0"/>
                <a:ea typeface="Times New Roman" panose="02020603050405020304" pitchFamily="18" charset="0"/>
              </a:rPr>
              <a:t>https://codewithcurious.com/</a:t>
            </a:r>
            <a:endParaRPr lang="en-US" sz="1600" spc="0" dirty="0">
              <a:effectLst/>
              <a:latin typeface="Times New Roman" panose="02020603050405020304" pitchFamily="18" charset="0"/>
              <a:ea typeface="Times New Roman" panose="02020603050405020304" pitchFamily="18" charset="0"/>
            </a:endParaRPr>
          </a:p>
        </p:txBody>
      </p:sp>
      <p:pic>
        <p:nvPicPr>
          <p:cNvPr id="6" name="Picture 2" descr="Impact College of Engg. and Applied Sciences | Bangalore">
            <a:extLst>
              <a:ext uri="{FF2B5EF4-FFF2-40B4-BE49-F238E27FC236}">
                <a16:creationId xmlns="" xmlns:a16="http://schemas.microsoft.com/office/drawing/2014/main" id="{7EE703EA-9910-E2E2-EBE9-440C4C74E4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126" y="83082"/>
            <a:ext cx="1567425" cy="113271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VTU Logo">
            <a:extLst>
              <a:ext uri="{FF2B5EF4-FFF2-40B4-BE49-F238E27FC236}">
                <a16:creationId xmlns="" xmlns:a16="http://schemas.microsoft.com/office/drawing/2014/main" id="{68A06E6B-0297-24A6-118E-04F062CCEBF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34918" y="9584"/>
            <a:ext cx="1448920" cy="1141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563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21D9F792-B349-CFB6-789C-8B805BEC41C9}"/>
              </a:ext>
            </a:extLst>
          </p:cNvPr>
          <p:cNvSpPr>
            <a:spLocks noGrp="1"/>
          </p:cNvSpPr>
          <p:nvPr>
            <p:ph type="title"/>
          </p:nvPr>
        </p:nvSpPr>
        <p:spPr>
          <a:xfrm>
            <a:off x="759542" y="1938286"/>
            <a:ext cx="10515600" cy="1325563"/>
          </a:xfrm>
        </p:spPr>
        <p:txBody>
          <a:bodyPr/>
          <a:lstStyle/>
          <a:p>
            <a:pPr algn="ctr"/>
            <a:r>
              <a:rPr lang="en-IN" dirty="0">
                <a:latin typeface="Times New Roman" panose="02020603050405020304" pitchFamily="18" charset="0"/>
                <a:cs typeface="Times New Roman" panose="02020603050405020304" pitchFamily="18" charset="0"/>
              </a:rPr>
              <a:t>THANK</a:t>
            </a:r>
            <a:r>
              <a:rPr lang="en-IN" dirty="0"/>
              <a:t> </a:t>
            </a:r>
            <a:r>
              <a:rPr lang="en-IN" dirty="0">
                <a:latin typeface="Times New Roman" panose="02020603050405020304" pitchFamily="18" charset="0"/>
                <a:cs typeface="Times New Roman" panose="02020603050405020304" pitchFamily="18" charset="0"/>
              </a:rPr>
              <a:t>YOU</a:t>
            </a:r>
          </a:p>
        </p:txBody>
      </p:sp>
      <p:sp>
        <p:nvSpPr>
          <p:cNvPr id="5" name="Date Placeholder 4">
            <a:extLst>
              <a:ext uri="{FF2B5EF4-FFF2-40B4-BE49-F238E27FC236}">
                <a16:creationId xmlns="" xmlns:a16="http://schemas.microsoft.com/office/drawing/2014/main" id="{E7CD4B7B-0839-42D3-6486-797BF05DB885}"/>
              </a:ext>
            </a:extLst>
          </p:cNvPr>
          <p:cNvSpPr>
            <a:spLocks noGrp="1"/>
          </p:cNvSpPr>
          <p:nvPr>
            <p:ph type="dt" sz="half" idx="10"/>
          </p:nvPr>
        </p:nvSpPr>
        <p:spPr/>
        <p:txBody>
          <a:bodyPr/>
          <a:lstStyle/>
          <a:p>
            <a:r>
              <a:rPr lang="en-IN" dirty="0" smtClean="0"/>
              <a:t>04-12-2024</a:t>
            </a:r>
            <a:endParaRPr lang="en-IN" dirty="0"/>
          </a:p>
        </p:txBody>
      </p:sp>
      <p:sp>
        <p:nvSpPr>
          <p:cNvPr id="6" name="Slide Number Placeholder 5">
            <a:extLst>
              <a:ext uri="{FF2B5EF4-FFF2-40B4-BE49-F238E27FC236}">
                <a16:creationId xmlns="" xmlns:a16="http://schemas.microsoft.com/office/drawing/2014/main" id="{9B132F9E-F416-DBAE-EF3D-02BB247B25AF}"/>
              </a:ext>
            </a:extLst>
          </p:cNvPr>
          <p:cNvSpPr>
            <a:spLocks noGrp="1"/>
          </p:cNvSpPr>
          <p:nvPr>
            <p:ph type="sldNum" sz="quarter" idx="12"/>
          </p:nvPr>
        </p:nvSpPr>
        <p:spPr/>
        <p:txBody>
          <a:bodyPr/>
          <a:lstStyle/>
          <a:p>
            <a:fld id="{4B91BDD8-2E9F-414B-873F-00D8C360E6C6}" type="slidenum">
              <a:rPr lang="en-IN" smtClean="0"/>
              <a:t>22</a:t>
            </a:fld>
            <a:endParaRPr lang="en-IN"/>
          </a:p>
        </p:txBody>
      </p:sp>
      <p:pic>
        <p:nvPicPr>
          <p:cNvPr id="7" name="Picture 2" descr="Impact College of Engg. and Applied Sciences | Bangalore">
            <a:extLst>
              <a:ext uri="{FF2B5EF4-FFF2-40B4-BE49-F238E27FC236}">
                <a16:creationId xmlns="" xmlns:a16="http://schemas.microsoft.com/office/drawing/2014/main" id="{7EE703EA-9910-E2E2-EBE9-440C4C74E4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126" y="179901"/>
            <a:ext cx="1567425" cy="113271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VTU Logo">
            <a:extLst>
              <a:ext uri="{FF2B5EF4-FFF2-40B4-BE49-F238E27FC236}">
                <a16:creationId xmlns="" xmlns:a16="http://schemas.microsoft.com/office/drawing/2014/main" id="{68A06E6B-0297-24A6-118E-04F062CCEBF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4918" y="170949"/>
            <a:ext cx="1448920" cy="1141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991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2BF14E-5418-B99F-5A69-53FC5FDFA27B}"/>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ABSTRACT</a:t>
            </a:r>
          </a:p>
        </p:txBody>
      </p:sp>
      <p:sp>
        <p:nvSpPr>
          <p:cNvPr id="7" name="Rectangle 4">
            <a:extLst>
              <a:ext uri="{FF2B5EF4-FFF2-40B4-BE49-F238E27FC236}">
                <a16:creationId xmlns="" xmlns:a16="http://schemas.microsoft.com/office/drawing/2014/main" id="{2C56DAC7-AB40-9CD1-1F1C-CBDCD780AFFC}"/>
              </a:ext>
            </a:extLst>
          </p:cNvPr>
          <p:cNvSpPr>
            <a:spLocks noGrp="1" noChangeArrowheads="1"/>
          </p:cNvSpPr>
          <p:nvPr>
            <p:ph idx="1"/>
          </p:nvPr>
        </p:nvSpPr>
        <p:spPr bwMode="auto">
          <a:xfrm>
            <a:off x="838200" y="6225498"/>
            <a:ext cx="9315069" cy="458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8" name="Rectangle 5">
            <a:extLst>
              <a:ext uri="{FF2B5EF4-FFF2-40B4-BE49-F238E27FC236}">
                <a16:creationId xmlns="" xmlns:a16="http://schemas.microsoft.com/office/drawing/2014/main" id="{01D20869-8AC0-6989-C274-6AB180A8430A}"/>
              </a:ext>
            </a:extLst>
          </p:cNvPr>
          <p:cNvSpPr>
            <a:spLocks noChangeArrowheads="1"/>
          </p:cNvSpPr>
          <p:nvPr/>
        </p:nvSpPr>
        <p:spPr bwMode="auto">
          <a:xfrm>
            <a:off x="838200" y="1799323"/>
            <a:ext cx="1040892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lang="en-US" dirty="0">
                <a:latin typeface="Times New Roman" panose="02020603050405020304" pitchFamily="18" charset="0"/>
                <a:cs typeface="Times New Roman" panose="02020603050405020304" pitchFamily="18" charset="0"/>
              </a:rPr>
              <a:t>This project involves creating a clone of the popular Flappy Bird game, which includes the basic mechanics of bird movement, obstacle generation, collision detection, and scoring. The game has additional features like dynamic themes (e.g., morning, noon, evening, night), soundtracks that change with gameplay </a:t>
            </a:r>
            <a:r>
              <a:rPr lang="en-US" dirty="0" smtClean="0">
                <a:latin typeface="Times New Roman" panose="02020603050405020304" pitchFamily="18" charset="0"/>
                <a:cs typeface="Times New Roman" panose="02020603050405020304" pitchFamily="18" charset="0"/>
              </a:rPr>
              <a:t>intensity. </a:t>
            </a:r>
            <a:r>
              <a:rPr lang="en-US" dirty="0">
                <a:latin typeface="Times New Roman" panose="02020603050405020304" pitchFamily="18" charset="0"/>
                <a:cs typeface="Times New Roman" panose="02020603050405020304" pitchFamily="18" charset="0"/>
              </a:rPr>
              <a:t>The project uses Python and the </a:t>
            </a:r>
            <a:r>
              <a:rPr lang="en-US" dirty="0" err="1">
                <a:latin typeface="Times New Roman" panose="02020603050405020304" pitchFamily="18" charset="0"/>
                <a:cs typeface="Times New Roman" panose="02020603050405020304" pitchFamily="18" charset="0"/>
              </a:rPr>
              <a:t>Pygame</a:t>
            </a:r>
            <a:r>
              <a:rPr lang="en-US" dirty="0">
                <a:latin typeface="Times New Roman" panose="02020603050405020304" pitchFamily="18" charset="0"/>
                <a:cs typeface="Times New Roman" panose="02020603050405020304" pitchFamily="18" charset="0"/>
              </a:rPr>
              <a:t> library for graphical rendering and sound management. The goal is to develop an engaging, interactive, and visually appealing game that challenges players to score as high as possible while avoiding obstacles.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 xmlns:a16="http://schemas.microsoft.com/office/drawing/2014/main" id="{7B3BB7C1-58F8-775D-3C16-C2576083EE59}"/>
              </a:ext>
            </a:extLst>
          </p:cNvPr>
          <p:cNvSpPr>
            <a:spLocks noGrp="1"/>
          </p:cNvSpPr>
          <p:nvPr>
            <p:ph type="dt" sz="half" idx="10"/>
          </p:nvPr>
        </p:nvSpPr>
        <p:spPr/>
        <p:txBody>
          <a:bodyPr/>
          <a:lstStyle/>
          <a:p>
            <a:r>
              <a:rPr lang="en-IN" dirty="0" smtClean="0"/>
              <a:t>04-12-2024</a:t>
            </a:r>
            <a:endParaRPr lang="en-IN" dirty="0"/>
          </a:p>
        </p:txBody>
      </p:sp>
      <p:sp>
        <p:nvSpPr>
          <p:cNvPr id="4" name="Slide Number Placeholder 3">
            <a:extLst>
              <a:ext uri="{FF2B5EF4-FFF2-40B4-BE49-F238E27FC236}">
                <a16:creationId xmlns="" xmlns:a16="http://schemas.microsoft.com/office/drawing/2014/main" id="{92CB6A2F-163C-E869-F47B-FD5C1F363D2A}"/>
              </a:ext>
            </a:extLst>
          </p:cNvPr>
          <p:cNvSpPr>
            <a:spLocks noGrp="1"/>
          </p:cNvSpPr>
          <p:nvPr>
            <p:ph type="sldNum" sz="quarter" idx="12"/>
          </p:nvPr>
        </p:nvSpPr>
        <p:spPr/>
        <p:txBody>
          <a:bodyPr/>
          <a:lstStyle/>
          <a:p>
            <a:fld id="{4B91BDD8-2E9F-414B-873F-00D8C360E6C6}" type="slidenum">
              <a:rPr lang="en-IN" smtClean="0"/>
              <a:t>3</a:t>
            </a:fld>
            <a:endParaRPr lang="en-IN"/>
          </a:p>
        </p:txBody>
      </p:sp>
      <p:pic>
        <p:nvPicPr>
          <p:cNvPr id="9" name="Picture 2" descr="Impact College of Engg. and Applied Sciences | Bangalore">
            <a:extLst>
              <a:ext uri="{FF2B5EF4-FFF2-40B4-BE49-F238E27FC236}">
                <a16:creationId xmlns="" xmlns:a16="http://schemas.microsoft.com/office/drawing/2014/main" id="{7EE703EA-9910-E2E2-EBE9-440C4C74E4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126" y="179901"/>
            <a:ext cx="1567425" cy="113271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VTU Logo">
            <a:extLst>
              <a:ext uri="{FF2B5EF4-FFF2-40B4-BE49-F238E27FC236}">
                <a16:creationId xmlns="" xmlns:a16="http://schemas.microsoft.com/office/drawing/2014/main" id="{68A06E6B-0297-24A6-118E-04F062CCEBF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4918" y="170949"/>
            <a:ext cx="1448920" cy="1141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3717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539DEB-81CD-FFD1-2D30-452FB42F4DA8}"/>
              </a:ext>
            </a:extLst>
          </p:cNvPr>
          <p:cNvSpPr>
            <a:spLocks noGrp="1"/>
          </p:cNvSpPr>
          <p:nvPr>
            <p:ph type="title"/>
          </p:nvPr>
        </p:nvSpPr>
        <p:spPr>
          <a:xfrm>
            <a:off x="838200" y="365125"/>
            <a:ext cx="10378440" cy="955675"/>
          </a:xfrm>
        </p:spPr>
        <p:txBody>
          <a:bodyPr>
            <a:normAutofit/>
          </a:bodyPr>
          <a:lstStyle/>
          <a:p>
            <a:pPr algn="ctr"/>
            <a:r>
              <a:rPr lang="en-IN" sz="3600" dirty="0">
                <a:latin typeface="Times New Roman" panose="02020603050405020304" pitchFamily="18" charset="0"/>
                <a:cs typeface="Times New Roman" panose="02020603050405020304" pitchFamily="18" charset="0"/>
              </a:rPr>
              <a:t>INTRODUCTION</a:t>
            </a:r>
          </a:p>
        </p:txBody>
      </p:sp>
      <p:sp>
        <p:nvSpPr>
          <p:cNvPr id="4" name="Rectangle 1">
            <a:extLst>
              <a:ext uri="{FF2B5EF4-FFF2-40B4-BE49-F238E27FC236}">
                <a16:creationId xmlns="" xmlns:a16="http://schemas.microsoft.com/office/drawing/2014/main" id="{2BABB0E8-25ED-C850-7CD4-4036580BAC1C}"/>
              </a:ext>
            </a:extLst>
          </p:cNvPr>
          <p:cNvSpPr>
            <a:spLocks noGrp="1" noChangeArrowheads="1"/>
          </p:cNvSpPr>
          <p:nvPr>
            <p:ph idx="1"/>
          </p:nvPr>
        </p:nvSpPr>
        <p:spPr bwMode="auto">
          <a:xfrm>
            <a:off x="594359" y="0"/>
            <a:ext cx="10759441" cy="5372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64000" rIns="91440" bIns="1548000" numCol="1" anchor="ctr" anchorCtr="0" compatLnSpc="1">
            <a:prstTxWarp prst="textNoShape">
              <a:avLst/>
            </a:prstTxWarp>
            <a:spAutoFit/>
          </a:bodyPr>
          <a:lstStyle/>
          <a:p>
            <a:pPr algn="just">
              <a:lnSpc>
                <a:spcPct val="150000"/>
              </a:lnSpc>
            </a:pPr>
            <a:r>
              <a:rPr lang="en-US" sz="1800" dirty="0">
                <a:latin typeface="Times New Roman" panose="02020603050405020304" pitchFamily="18" charset="0"/>
                <a:cs typeface="Times New Roman" panose="02020603050405020304" pitchFamily="18" charset="0"/>
              </a:rPr>
              <a:t>Flappy Bird is a simple yet addictive mobile game created by Dong Nguyen in 2013. Despite its minimalistic gameplay, it became a worldwide sensation. In this project, we replicate the core mechanics of Flappy Bird while introducing additional features, such as </a:t>
            </a:r>
            <a:r>
              <a:rPr lang="en-US" sz="1800" dirty="0" smtClean="0">
                <a:latin typeface="Times New Roman" panose="02020603050405020304" pitchFamily="18" charset="0"/>
                <a:cs typeface="Times New Roman" panose="02020603050405020304" pitchFamily="18" charset="0"/>
              </a:rPr>
              <a:t>dynamic </a:t>
            </a:r>
            <a:r>
              <a:rPr lang="en-US" sz="1800" dirty="0">
                <a:latin typeface="Times New Roman" panose="02020603050405020304" pitchFamily="18" charset="0"/>
                <a:cs typeface="Times New Roman" panose="02020603050405020304" pitchFamily="18" charset="0"/>
              </a:rPr>
              <a:t>themes and dynamic music. The player controls a </a:t>
            </a:r>
            <a:r>
              <a:rPr lang="en-US" sz="1800" dirty="0" smtClean="0">
                <a:latin typeface="Times New Roman" panose="02020603050405020304" pitchFamily="18" charset="0"/>
                <a:cs typeface="Times New Roman" panose="02020603050405020304" pitchFamily="18" charset="0"/>
              </a:rPr>
              <a:t>plane </a:t>
            </a:r>
            <a:r>
              <a:rPr lang="en-US" sz="1800" dirty="0">
                <a:latin typeface="Times New Roman" panose="02020603050405020304" pitchFamily="18" charset="0"/>
                <a:cs typeface="Times New Roman" panose="02020603050405020304" pitchFamily="18" charset="0"/>
              </a:rPr>
              <a:t>that automatically moves forward, and by tapping the </a:t>
            </a:r>
            <a:r>
              <a:rPr lang="en-US" sz="1800" dirty="0" smtClean="0">
                <a:latin typeface="Times New Roman" panose="02020603050405020304" pitchFamily="18" charset="0"/>
                <a:cs typeface="Times New Roman" panose="02020603050405020304" pitchFamily="18" charset="0"/>
              </a:rPr>
              <a:t>spacebar, </a:t>
            </a:r>
            <a:r>
              <a:rPr lang="en-US" sz="1800" dirty="0">
                <a:latin typeface="Times New Roman" panose="02020603050405020304" pitchFamily="18" charset="0"/>
                <a:cs typeface="Times New Roman" panose="02020603050405020304" pitchFamily="18" charset="0"/>
              </a:rPr>
              <a:t>the </a:t>
            </a:r>
            <a:r>
              <a:rPr lang="en-US" sz="1800" dirty="0" smtClean="0">
                <a:latin typeface="Times New Roman" panose="02020603050405020304" pitchFamily="18" charset="0"/>
                <a:cs typeface="Times New Roman" panose="02020603050405020304" pitchFamily="18" charset="0"/>
              </a:rPr>
              <a:t>plane fly </a:t>
            </a:r>
            <a:r>
              <a:rPr lang="en-US" sz="1800" dirty="0">
                <a:latin typeface="Times New Roman" panose="02020603050405020304" pitchFamily="18" charset="0"/>
                <a:cs typeface="Times New Roman" panose="02020603050405020304" pitchFamily="18" charset="0"/>
              </a:rPr>
              <a:t>to avoid incoming pipes. The objective is to navigate through gaps between pipes, score points, and continue for as long as possible.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 xmlns:a16="http://schemas.microsoft.com/office/drawing/2014/main" id="{092F4BC5-BE3B-9C78-810B-CE50B40AFB88}"/>
              </a:ext>
            </a:extLst>
          </p:cNvPr>
          <p:cNvSpPr>
            <a:spLocks noGrp="1"/>
          </p:cNvSpPr>
          <p:nvPr>
            <p:ph type="dt" sz="half" idx="10"/>
          </p:nvPr>
        </p:nvSpPr>
        <p:spPr/>
        <p:txBody>
          <a:bodyPr/>
          <a:lstStyle/>
          <a:p>
            <a:r>
              <a:rPr lang="en-IN" dirty="0" smtClean="0"/>
              <a:t>04-12-2024</a:t>
            </a:r>
            <a:endParaRPr lang="en-IN" dirty="0"/>
          </a:p>
        </p:txBody>
      </p:sp>
      <p:sp>
        <p:nvSpPr>
          <p:cNvPr id="6" name="Slide Number Placeholder 5">
            <a:extLst>
              <a:ext uri="{FF2B5EF4-FFF2-40B4-BE49-F238E27FC236}">
                <a16:creationId xmlns="" xmlns:a16="http://schemas.microsoft.com/office/drawing/2014/main" id="{3FDE99E3-F21C-A042-018C-989B89B7D7DB}"/>
              </a:ext>
            </a:extLst>
          </p:cNvPr>
          <p:cNvSpPr>
            <a:spLocks noGrp="1"/>
          </p:cNvSpPr>
          <p:nvPr>
            <p:ph type="sldNum" sz="quarter" idx="12"/>
          </p:nvPr>
        </p:nvSpPr>
        <p:spPr/>
        <p:txBody>
          <a:bodyPr/>
          <a:lstStyle/>
          <a:p>
            <a:fld id="{4B91BDD8-2E9F-414B-873F-00D8C360E6C6}" type="slidenum">
              <a:rPr lang="en-IN" smtClean="0"/>
              <a:t>4</a:t>
            </a:fld>
            <a:endParaRPr lang="en-IN"/>
          </a:p>
        </p:txBody>
      </p:sp>
      <p:pic>
        <p:nvPicPr>
          <p:cNvPr id="7" name="Picture 2" descr="Impact College of Engg. and Applied Sciences | Bangalore">
            <a:extLst>
              <a:ext uri="{FF2B5EF4-FFF2-40B4-BE49-F238E27FC236}">
                <a16:creationId xmlns="" xmlns:a16="http://schemas.microsoft.com/office/drawing/2014/main" id="{7EE703EA-9910-E2E2-EBE9-440C4C74E4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126" y="179901"/>
            <a:ext cx="1567425" cy="113271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VTU Logo">
            <a:extLst>
              <a:ext uri="{FF2B5EF4-FFF2-40B4-BE49-F238E27FC236}">
                <a16:creationId xmlns="" xmlns:a16="http://schemas.microsoft.com/office/drawing/2014/main" id="{68A06E6B-0297-24A6-118E-04F062CCEBF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4918" y="170949"/>
            <a:ext cx="1448920" cy="1141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155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ADA77D-1813-5C16-3B4D-D6C7ED5AB5EB}"/>
              </a:ext>
            </a:extLst>
          </p:cNvPr>
          <p:cNvSpPr>
            <a:spLocks noGrp="1"/>
          </p:cNvSpPr>
          <p:nvPr>
            <p:ph type="title"/>
          </p:nvPr>
        </p:nvSpPr>
        <p:spPr>
          <a:xfrm>
            <a:off x="838200" y="365126"/>
            <a:ext cx="10515600" cy="1382394"/>
          </a:xfrm>
        </p:spPr>
        <p:txBody>
          <a:bodyPr>
            <a:normAutofit/>
          </a:bodyPr>
          <a:lstStyle/>
          <a:p>
            <a:pPr algn="ctr"/>
            <a:r>
              <a:rPr lang="en-IN" sz="3600" dirty="0">
                <a:latin typeface="Times New Roman" panose="02020603050405020304" pitchFamily="18" charset="0"/>
                <a:cs typeface="Times New Roman" panose="02020603050405020304" pitchFamily="18" charset="0"/>
              </a:rPr>
              <a:t>LITERATURE SURVEY</a:t>
            </a:r>
          </a:p>
        </p:txBody>
      </p:sp>
      <p:sp>
        <p:nvSpPr>
          <p:cNvPr id="3" name="Date Placeholder 2">
            <a:extLst>
              <a:ext uri="{FF2B5EF4-FFF2-40B4-BE49-F238E27FC236}">
                <a16:creationId xmlns="" xmlns:a16="http://schemas.microsoft.com/office/drawing/2014/main" id="{F6683352-F921-7ECA-9162-717D35FACB0C}"/>
              </a:ext>
            </a:extLst>
          </p:cNvPr>
          <p:cNvSpPr>
            <a:spLocks noGrp="1"/>
          </p:cNvSpPr>
          <p:nvPr>
            <p:ph type="dt" sz="half" idx="10"/>
          </p:nvPr>
        </p:nvSpPr>
        <p:spPr/>
        <p:txBody>
          <a:bodyPr/>
          <a:lstStyle/>
          <a:p>
            <a:r>
              <a:rPr lang="en-IN" dirty="0" smtClean="0"/>
              <a:t>04-12-2024</a:t>
            </a:r>
            <a:endParaRPr lang="en-IN" dirty="0"/>
          </a:p>
        </p:txBody>
      </p:sp>
      <p:sp>
        <p:nvSpPr>
          <p:cNvPr id="4" name="Slide Number Placeholder 3">
            <a:extLst>
              <a:ext uri="{FF2B5EF4-FFF2-40B4-BE49-F238E27FC236}">
                <a16:creationId xmlns="" xmlns:a16="http://schemas.microsoft.com/office/drawing/2014/main" id="{35DF5671-9B4B-0F9D-E517-C011CBB08482}"/>
              </a:ext>
            </a:extLst>
          </p:cNvPr>
          <p:cNvSpPr>
            <a:spLocks noGrp="1"/>
          </p:cNvSpPr>
          <p:nvPr>
            <p:ph type="sldNum" sz="quarter" idx="12"/>
          </p:nvPr>
        </p:nvSpPr>
        <p:spPr/>
        <p:txBody>
          <a:bodyPr/>
          <a:lstStyle/>
          <a:p>
            <a:fld id="{4B91BDD8-2E9F-414B-873F-00D8C360E6C6}" type="slidenum">
              <a:rPr lang="en-IN" smtClean="0"/>
              <a:t>5</a:t>
            </a:fld>
            <a:endParaRPr lang="en-IN"/>
          </a:p>
        </p:txBody>
      </p:sp>
      <p:sp>
        <p:nvSpPr>
          <p:cNvPr id="13" name="TextBox 12">
            <a:extLst>
              <a:ext uri="{FF2B5EF4-FFF2-40B4-BE49-F238E27FC236}">
                <a16:creationId xmlns="" xmlns:a16="http://schemas.microsoft.com/office/drawing/2014/main" id="{E9C6757F-C974-2002-6299-5AD2A4424F20}"/>
              </a:ext>
            </a:extLst>
          </p:cNvPr>
          <p:cNvSpPr txBox="1"/>
          <p:nvPr/>
        </p:nvSpPr>
        <p:spPr>
          <a:xfrm>
            <a:off x="838200" y="1432560"/>
            <a:ext cx="10906760" cy="5028556"/>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Flappy Bird’s Influence: </a:t>
            </a:r>
            <a:r>
              <a:rPr lang="en-US" dirty="0">
                <a:latin typeface="Times New Roman" panose="02020603050405020304" pitchFamily="18" charset="0"/>
                <a:cs typeface="Times New Roman" panose="02020603050405020304" pitchFamily="18" charset="0"/>
              </a:rPr>
              <a:t>Flappy Bird, with its easy-to-understand mechanics, had a significant impact on the gaming community. The simple controls, combined with increasing difficulty, made it both frustrating and addictive, contributing to its viral success.</a:t>
            </a:r>
          </a:p>
          <a:p>
            <a:pPr algn="just">
              <a:lnSpc>
                <a:spcPct val="150000"/>
              </a:lnSpc>
            </a:pPr>
            <a:r>
              <a:rPr lang="en-US" b="1" dirty="0">
                <a:latin typeface="Times New Roman" panose="02020603050405020304" pitchFamily="18" charset="0"/>
                <a:cs typeface="Times New Roman" panose="02020603050405020304" pitchFamily="18" charset="0"/>
              </a:rPr>
              <a:t>Game Design and Mechanics: </a:t>
            </a:r>
            <a:r>
              <a:rPr lang="en-US" dirty="0">
                <a:latin typeface="Times New Roman" panose="02020603050405020304" pitchFamily="18" charset="0"/>
                <a:cs typeface="Times New Roman" panose="02020603050405020304" pitchFamily="18" charset="0"/>
              </a:rPr>
              <a:t>Numerous studies and articles on game design suggest that minimalistic mechanics and repetitive gameplay can captivate players. Games like Flappy Bird demonstrate how straightforward gameplay can engage users.</a:t>
            </a:r>
          </a:p>
          <a:p>
            <a:pPr algn="just">
              <a:lnSpc>
                <a:spcPct val="150000"/>
              </a:lnSpc>
            </a:pPr>
            <a:r>
              <a:rPr lang="en-US" b="1" dirty="0">
                <a:latin typeface="Times New Roman" panose="02020603050405020304" pitchFamily="18" charset="0"/>
                <a:cs typeface="Times New Roman" panose="02020603050405020304" pitchFamily="18" charset="0"/>
              </a:rPr>
              <a:t>Game Engines for 2D Games: </a:t>
            </a: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Pygame</a:t>
            </a:r>
            <a:r>
              <a:rPr lang="en-US" dirty="0">
                <a:latin typeface="Times New Roman" panose="02020603050405020304" pitchFamily="18" charset="0"/>
                <a:cs typeface="Times New Roman" panose="02020603050405020304" pitchFamily="18" charset="0"/>
              </a:rPr>
              <a:t> library, a set of Python modules designed for writing video games, is widely used for developing 2D games. It provides capabilities for handling graphics, sound, and events in a relatively simple environment, making it ideal for beginner game developers.</a:t>
            </a:r>
          </a:p>
          <a:p>
            <a:pPr algn="just">
              <a:lnSpc>
                <a:spcPct val="150000"/>
              </a:lnSpc>
            </a:pPr>
            <a:r>
              <a:rPr lang="en-US" b="1" dirty="0">
                <a:latin typeface="Times New Roman" panose="02020603050405020304" pitchFamily="18" charset="0"/>
                <a:cs typeface="Times New Roman" panose="02020603050405020304" pitchFamily="18" charset="0"/>
              </a:rPr>
              <a:t>Dynamic Game Music: </a:t>
            </a:r>
            <a:r>
              <a:rPr lang="en-US" dirty="0">
                <a:latin typeface="Times New Roman" panose="02020603050405020304" pitchFamily="18" charset="0"/>
                <a:cs typeface="Times New Roman" panose="02020603050405020304" pitchFamily="18" charset="0"/>
              </a:rPr>
              <a:t>Studies have also emphasized the use of dynamic music in games to enhance user experience. Changing music based on the game’s intensity or state can increase immersion and engagement, as demonstrated in this project.</a:t>
            </a:r>
            <a:endParaRPr lang="en-IN" dirty="0">
              <a:latin typeface="Times New Roman" panose="02020603050405020304" pitchFamily="18" charset="0"/>
              <a:cs typeface="Times New Roman" panose="02020603050405020304" pitchFamily="18" charset="0"/>
            </a:endParaRPr>
          </a:p>
        </p:txBody>
      </p:sp>
      <p:pic>
        <p:nvPicPr>
          <p:cNvPr id="6" name="Picture 2" descr="Impact College of Engg. and Applied Sciences | Bangalore">
            <a:extLst>
              <a:ext uri="{FF2B5EF4-FFF2-40B4-BE49-F238E27FC236}">
                <a16:creationId xmlns="" xmlns:a16="http://schemas.microsoft.com/office/drawing/2014/main" id="{7EE703EA-9910-E2E2-EBE9-440C4C74E4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126" y="179901"/>
            <a:ext cx="1567425" cy="113271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VTU Logo">
            <a:extLst>
              <a:ext uri="{FF2B5EF4-FFF2-40B4-BE49-F238E27FC236}">
                <a16:creationId xmlns="" xmlns:a16="http://schemas.microsoft.com/office/drawing/2014/main" id="{68A06E6B-0297-24A6-118E-04F062CCEBF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4918" y="170949"/>
            <a:ext cx="1448920" cy="1141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1705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EE3470-D96B-69B3-1C5C-B3BBB5B73F4B}"/>
              </a:ext>
            </a:extLst>
          </p:cNvPr>
          <p:cNvSpPr>
            <a:spLocks noGrp="1"/>
          </p:cNvSpPr>
          <p:nvPr>
            <p:ph type="title"/>
          </p:nvPr>
        </p:nvSpPr>
        <p:spPr>
          <a:xfrm>
            <a:off x="838200" y="365126"/>
            <a:ext cx="10409903" cy="726256"/>
          </a:xfrm>
        </p:spPr>
        <p:txBody>
          <a:bodyPr>
            <a:normAutofit/>
          </a:bodyPr>
          <a:lstStyle/>
          <a:p>
            <a:pPr algn="ctr"/>
            <a:r>
              <a:rPr lang="en-IN" sz="3600" dirty="0">
                <a:latin typeface="Times New Roman" panose="02020603050405020304" pitchFamily="18" charset="0"/>
                <a:cs typeface="Times New Roman" panose="02020603050405020304" pitchFamily="18" charset="0"/>
              </a:rPr>
              <a:t>EXISTING SYSTEM</a:t>
            </a:r>
          </a:p>
        </p:txBody>
      </p:sp>
      <p:sp>
        <p:nvSpPr>
          <p:cNvPr id="4" name="Date Placeholder 3">
            <a:extLst>
              <a:ext uri="{FF2B5EF4-FFF2-40B4-BE49-F238E27FC236}">
                <a16:creationId xmlns="" xmlns:a16="http://schemas.microsoft.com/office/drawing/2014/main" id="{6705522A-7FD0-AB1F-E931-F22C98DF75A0}"/>
              </a:ext>
            </a:extLst>
          </p:cNvPr>
          <p:cNvSpPr>
            <a:spLocks noGrp="1"/>
          </p:cNvSpPr>
          <p:nvPr>
            <p:ph type="dt" sz="half" idx="10"/>
          </p:nvPr>
        </p:nvSpPr>
        <p:spPr/>
        <p:txBody>
          <a:bodyPr/>
          <a:lstStyle/>
          <a:p>
            <a:r>
              <a:rPr lang="en-IN" dirty="0" smtClean="0"/>
              <a:t>04-12-2024</a:t>
            </a:r>
            <a:endParaRPr lang="en-IN" dirty="0"/>
          </a:p>
        </p:txBody>
      </p:sp>
      <p:sp>
        <p:nvSpPr>
          <p:cNvPr id="5" name="Slide Number Placeholder 4">
            <a:extLst>
              <a:ext uri="{FF2B5EF4-FFF2-40B4-BE49-F238E27FC236}">
                <a16:creationId xmlns="" xmlns:a16="http://schemas.microsoft.com/office/drawing/2014/main" id="{36A1F6F7-CBFC-1F18-C7F3-9465A867DB25}"/>
              </a:ext>
            </a:extLst>
          </p:cNvPr>
          <p:cNvSpPr>
            <a:spLocks noGrp="1"/>
          </p:cNvSpPr>
          <p:nvPr>
            <p:ph type="sldNum" sz="quarter" idx="12"/>
          </p:nvPr>
        </p:nvSpPr>
        <p:spPr/>
        <p:txBody>
          <a:bodyPr/>
          <a:lstStyle/>
          <a:p>
            <a:fld id="{4B91BDD8-2E9F-414B-873F-00D8C360E6C6}" type="slidenum">
              <a:rPr lang="en-IN" smtClean="0"/>
              <a:t>6</a:t>
            </a:fld>
            <a:endParaRPr lang="en-IN"/>
          </a:p>
        </p:txBody>
      </p:sp>
      <p:sp>
        <p:nvSpPr>
          <p:cNvPr id="8" name="TextBox 7">
            <a:extLst>
              <a:ext uri="{FF2B5EF4-FFF2-40B4-BE49-F238E27FC236}">
                <a16:creationId xmlns="" xmlns:a16="http://schemas.microsoft.com/office/drawing/2014/main" id="{000DCDAB-9517-1C7B-E42B-391746331C36}"/>
              </a:ext>
            </a:extLst>
          </p:cNvPr>
          <p:cNvSpPr txBox="1"/>
          <p:nvPr/>
        </p:nvSpPr>
        <p:spPr>
          <a:xfrm>
            <a:off x="838200" y="1542049"/>
            <a:ext cx="10515600" cy="2585323"/>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Flappy Bird Game: </a:t>
            </a:r>
            <a:r>
              <a:rPr lang="en-US" dirty="0">
                <a:latin typeface="Times New Roman" panose="02020603050405020304" pitchFamily="18" charset="0"/>
                <a:cs typeface="Times New Roman" panose="02020603050405020304" pitchFamily="18" charset="0"/>
              </a:rPr>
              <a:t>The original game features a simple, minimalist interface. The player controls a bird that must avoid passing through pipes by tapping the </a:t>
            </a:r>
            <a:r>
              <a:rPr lang="en-US" dirty="0" smtClean="0">
                <a:latin typeface="Times New Roman" panose="02020603050405020304" pitchFamily="18" charset="0"/>
                <a:cs typeface="Times New Roman" panose="02020603050405020304" pitchFamily="18" charset="0"/>
              </a:rPr>
              <a:t>spacebar </a:t>
            </a:r>
            <a:r>
              <a:rPr lang="en-US" dirty="0">
                <a:latin typeface="Times New Roman" panose="02020603050405020304" pitchFamily="18" charset="0"/>
                <a:cs typeface="Times New Roman" panose="02020603050405020304" pitchFamily="18" charset="0"/>
              </a:rPr>
              <a:t>to make the bird "flap." The game ends when the bird collides with an obstacle or the ground.</a:t>
            </a:r>
          </a:p>
          <a:p>
            <a:pPr algn="just">
              <a:lnSpc>
                <a:spcPct val="150000"/>
              </a:lnSpc>
            </a:pPr>
            <a:r>
              <a:rPr lang="en-US" b="1" dirty="0">
                <a:latin typeface="Times New Roman" panose="02020603050405020304" pitchFamily="18" charset="0"/>
                <a:cs typeface="Times New Roman" panose="02020603050405020304" pitchFamily="18" charset="0"/>
              </a:rPr>
              <a:t>Flappy Bird Clones: </a:t>
            </a:r>
            <a:r>
              <a:rPr lang="en-US" dirty="0">
                <a:latin typeface="Times New Roman" panose="02020603050405020304" pitchFamily="18" charset="0"/>
                <a:cs typeface="Times New Roman" panose="02020603050405020304" pitchFamily="18" charset="0"/>
              </a:rPr>
              <a:t>After the success of the original game, many clones emerged with </a:t>
            </a:r>
            <a:r>
              <a:rPr lang="en-US" dirty="0" smtClean="0">
                <a:latin typeface="Times New Roman" panose="02020603050405020304" pitchFamily="18" charset="0"/>
                <a:cs typeface="Times New Roman" panose="02020603050405020304" pitchFamily="18" charset="0"/>
              </a:rPr>
              <a:t>same </a:t>
            </a:r>
            <a:r>
              <a:rPr lang="en-US" dirty="0">
                <a:latin typeface="Times New Roman" panose="02020603050405020304" pitchFamily="18" charset="0"/>
                <a:cs typeface="Times New Roman" panose="02020603050405020304" pitchFamily="18" charset="0"/>
              </a:rPr>
              <a:t>mechanics </a:t>
            </a:r>
            <a:r>
              <a:rPr lang="en-US" dirty="0" smtClean="0">
                <a:latin typeface="Times New Roman" panose="02020603050405020304" pitchFamily="18" charset="0"/>
                <a:cs typeface="Times New Roman" panose="02020603050405020304" pitchFamily="18" charset="0"/>
              </a:rPr>
              <a:t>but with different objects for example replacing the bird with a superhero etc. These </a:t>
            </a:r>
            <a:r>
              <a:rPr lang="en-US" dirty="0">
                <a:latin typeface="Times New Roman" panose="02020603050405020304" pitchFamily="18" charset="0"/>
                <a:cs typeface="Times New Roman" panose="02020603050405020304" pitchFamily="18" charset="0"/>
              </a:rPr>
              <a:t>clones often use basic 2D game engines, like Unity or Pygame.</a:t>
            </a:r>
            <a:endParaRPr lang="en-IN" dirty="0">
              <a:latin typeface="Times New Roman" panose="02020603050405020304" pitchFamily="18" charset="0"/>
              <a:cs typeface="Times New Roman" panose="02020603050405020304" pitchFamily="18" charset="0"/>
            </a:endParaRPr>
          </a:p>
        </p:txBody>
      </p:sp>
      <p:pic>
        <p:nvPicPr>
          <p:cNvPr id="6" name="Picture 2" descr="Impact College of Engg. and Applied Sciences | Bangalore">
            <a:extLst>
              <a:ext uri="{FF2B5EF4-FFF2-40B4-BE49-F238E27FC236}">
                <a16:creationId xmlns="" xmlns:a16="http://schemas.microsoft.com/office/drawing/2014/main" id="{7EE703EA-9910-E2E2-EBE9-440C4C74E4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126" y="179901"/>
            <a:ext cx="1567425" cy="113271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VTU Logo">
            <a:extLst>
              <a:ext uri="{FF2B5EF4-FFF2-40B4-BE49-F238E27FC236}">
                <a16:creationId xmlns="" xmlns:a16="http://schemas.microsoft.com/office/drawing/2014/main" id="{68A06E6B-0297-24A6-118E-04F062CCEBF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4918" y="170949"/>
            <a:ext cx="1448920" cy="1141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863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D741B425-3EA4-166A-42EE-5456622DF786}"/>
              </a:ext>
            </a:extLst>
          </p:cNvPr>
          <p:cNvSpPr>
            <a:spLocks noGrp="1"/>
          </p:cNvSpPr>
          <p:nvPr>
            <p:ph type="title"/>
          </p:nvPr>
        </p:nvSpPr>
        <p:spPr>
          <a:xfrm>
            <a:off x="894080" y="365125"/>
            <a:ext cx="10459720" cy="935355"/>
          </a:xfrm>
        </p:spPr>
        <p:txBody>
          <a:bodyPr>
            <a:normAutofit/>
          </a:bodyPr>
          <a:lstStyle/>
          <a:p>
            <a:pPr algn="ctr"/>
            <a:r>
              <a:rPr lang="en-IN" sz="3600" dirty="0">
                <a:latin typeface="Times New Roman" panose="02020603050405020304" pitchFamily="18" charset="0"/>
                <a:cs typeface="Times New Roman" panose="02020603050405020304" pitchFamily="18" charset="0"/>
              </a:rPr>
              <a:t>PROPOSED SYSTEM</a:t>
            </a:r>
            <a:endParaRPr lang="en-IN" sz="3600" dirty="0"/>
          </a:p>
        </p:txBody>
      </p:sp>
      <p:sp>
        <p:nvSpPr>
          <p:cNvPr id="3" name="Content Placeholder 2">
            <a:extLst>
              <a:ext uri="{FF2B5EF4-FFF2-40B4-BE49-F238E27FC236}">
                <a16:creationId xmlns="" xmlns:a16="http://schemas.microsoft.com/office/drawing/2014/main" id="{0045EC3C-D199-D382-2864-13EDAD86E162}"/>
              </a:ext>
            </a:extLst>
          </p:cNvPr>
          <p:cNvSpPr>
            <a:spLocks noGrp="1"/>
          </p:cNvSpPr>
          <p:nvPr>
            <p:ph idx="1"/>
          </p:nvPr>
        </p:nvSpPr>
        <p:spPr>
          <a:xfrm>
            <a:off x="751840" y="1391920"/>
            <a:ext cx="10601960" cy="4785042"/>
          </a:xfrm>
        </p:spPr>
        <p:txBody>
          <a:bodyPr tIns="36000">
            <a:normAutofit/>
          </a:bodyPr>
          <a:lstStyle/>
          <a:p>
            <a:pPr algn="just">
              <a:buFont typeface="Arial" panose="020B0604020202020204" pitchFamily="34" charset="0"/>
              <a:buChar char="•"/>
            </a:pPr>
            <a:endParaRPr lang="en-US" dirty="0"/>
          </a:p>
          <a:p>
            <a:pPr marL="0" indent="0" algn="just">
              <a:lnSpc>
                <a:spcPct val="150000"/>
              </a:lnSpc>
              <a:buNone/>
            </a:pPr>
            <a:r>
              <a:rPr lang="en-US" sz="1800" dirty="0">
                <a:latin typeface="Times New Roman" panose="02020603050405020304" pitchFamily="18" charset="0"/>
                <a:cs typeface="Times New Roman" panose="02020603050405020304" pitchFamily="18" charset="0"/>
              </a:rPr>
              <a:t>The proposed system is a clone of the original Flappy Bird game but with enhanced features. Key features include:</a:t>
            </a:r>
          </a:p>
          <a:p>
            <a:pPr algn="just">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Dynamic Themes</a:t>
            </a:r>
            <a:r>
              <a:rPr lang="en-US" sz="1800" dirty="0">
                <a:latin typeface="Times New Roman" panose="02020603050405020304" pitchFamily="18" charset="0"/>
                <a:cs typeface="Times New Roman" panose="02020603050405020304" pitchFamily="18" charset="0"/>
              </a:rPr>
              <a:t>: The background, pipes, and environmental effects change based on time, including different themes for morning, noon, evening, and night. </a:t>
            </a:r>
            <a:endParaRPr lang="en-US" sz="1800" dirty="0" smtClean="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1800" b="1" dirty="0" smtClean="0">
                <a:latin typeface="Times New Roman" panose="02020603050405020304" pitchFamily="18" charset="0"/>
                <a:cs typeface="Times New Roman" panose="02020603050405020304" pitchFamily="18" charset="0"/>
              </a:rPr>
              <a:t>Music </a:t>
            </a:r>
            <a:r>
              <a:rPr lang="en-US" sz="1800" b="1" dirty="0">
                <a:latin typeface="Times New Roman" panose="02020603050405020304" pitchFamily="18" charset="0"/>
                <a:cs typeface="Times New Roman" panose="02020603050405020304" pitchFamily="18" charset="0"/>
              </a:rPr>
              <a:t>Transition</a:t>
            </a:r>
            <a:r>
              <a:rPr lang="en-US" sz="1800" dirty="0">
                <a:latin typeface="Times New Roman" panose="02020603050405020304" pitchFamily="18" charset="0"/>
                <a:cs typeface="Times New Roman" panose="02020603050405020304" pitchFamily="18" charset="0"/>
              </a:rPr>
              <a:t>: The game dynamically </a:t>
            </a:r>
            <a:r>
              <a:rPr lang="en-US" sz="1800">
                <a:latin typeface="Times New Roman" panose="02020603050405020304" pitchFamily="18" charset="0"/>
                <a:cs typeface="Times New Roman" panose="02020603050405020304" pitchFamily="18" charset="0"/>
              </a:rPr>
              <a:t>switches </a:t>
            </a:r>
            <a:r>
              <a:rPr lang="en-US" sz="1800" smtClean="0">
                <a:latin typeface="Times New Roman" panose="02020603050405020304" pitchFamily="18" charset="0"/>
                <a:cs typeface="Times New Roman" panose="02020603050405020304" pitchFamily="18" charset="0"/>
              </a:rPr>
              <a:t>between </a:t>
            </a:r>
            <a:r>
              <a:rPr lang="en-US" sz="1800" dirty="0">
                <a:latin typeface="Times New Roman" panose="02020603050405020304" pitchFamily="18" charset="0"/>
                <a:cs typeface="Times New Roman" panose="02020603050405020304" pitchFamily="18" charset="0"/>
              </a:rPr>
              <a:t>intense, and game-over music tracks, depending on the game's state.</a:t>
            </a:r>
          </a:p>
          <a:p>
            <a:pPr algn="just">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Scoring and Difficulty</a:t>
            </a:r>
            <a:r>
              <a:rPr lang="en-US" sz="1800" dirty="0">
                <a:latin typeface="Times New Roman" panose="02020603050405020304" pitchFamily="18" charset="0"/>
                <a:cs typeface="Times New Roman" panose="02020603050405020304" pitchFamily="18" charset="0"/>
              </a:rPr>
              <a:t>: The game tracks the score and increases the speed of the pipes as the player progresses. High scores are tracked, and the game ends when the </a:t>
            </a:r>
            <a:r>
              <a:rPr lang="en-US" sz="1800" dirty="0" smtClean="0">
                <a:latin typeface="Times New Roman" panose="02020603050405020304" pitchFamily="18" charset="0"/>
                <a:cs typeface="Times New Roman" panose="02020603050405020304" pitchFamily="18" charset="0"/>
              </a:rPr>
              <a:t>plane </a:t>
            </a:r>
            <a:r>
              <a:rPr lang="en-US" sz="1800" dirty="0">
                <a:latin typeface="Times New Roman" panose="02020603050405020304" pitchFamily="18" charset="0"/>
                <a:cs typeface="Times New Roman" panose="02020603050405020304" pitchFamily="18" charset="0"/>
              </a:rPr>
              <a:t>collides with a pipe or the ground</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 xmlns:a16="http://schemas.microsoft.com/office/drawing/2014/main" id="{07F2B83A-5D8E-38EE-ED6D-7F3AA730965F}"/>
              </a:ext>
            </a:extLst>
          </p:cNvPr>
          <p:cNvSpPr>
            <a:spLocks noGrp="1"/>
          </p:cNvSpPr>
          <p:nvPr>
            <p:ph type="dt" sz="half" idx="10"/>
          </p:nvPr>
        </p:nvSpPr>
        <p:spPr/>
        <p:txBody>
          <a:bodyPr/>
          <a:lstStyle/>
          <a:p>
            <a:r>
              <a:rPr lang="en-IN" dirty="0" smtClean="0"/>
              <a:t>04-12-2024</a:t>
            </a:r>
            <a:endParaRPr lang="en-IN" dirty="0"/>
          </a:p>
        </p:txBody>
      </p:sp>
      <p:sp>
        <p:nvSpPr>
          <p:cNvPr id="5" name="Slide Number Placeholder 4">
            <a:extLst>
              <a:ext uri="{FF2B5EF4-FFF2-40B4-BE49-F238E27FC236}">
                <a16:creationId xmlns="" xmlns:a16="http://schemas.microsoft.com/office/drawing/2014/main" id="{0AB72614-3B55-DAC6-5CC6-B8FCA427A486}"/>
              </a:ext>
            </a:extLst>
          </p:cNvPr>
          <p:cNvSpPr>
            <a:spLocks noGrp="1"/>
          </p:cNvSpPr>
          <p:nvPr>
            <p:ph type="sldNum" sz="quarter" idx="12"/>
          </p:nvPr>
        </p:nvSpPr>
        <p:spPr/>
        <p:txBody>
          <a:bodyPr/>
          <a:lstStyle/>
          <a:p>
            <a:fld id="{4B91BDD8-2E9F-414B-873F-00D8C360E6C6}" type="slidenum">
              <a:rPr lang="en-IN" smtClean="0"/>
              <a:t>7</a:t>
            </a:fld>
            <a:endParaRPr lang="en-IN"/>
          </a:p>
        </p:txBody>
      </p:sp>
      <p:pic>
        <p:nvPicPr>
          <p:cNvPr id="6" name="Picture 2" descr="Impact College of Engg. and Applied Sciences | Bangalore">
            <a:extLst>
              <a:ext uri="{FF2B5EF4-FFF2-40B4-BE49-F238E27FC236}">
                <a16:creationId xmlns="" xmlns:a16="http://schemas.microsoft.com/office/drawing/2014/main" id="{7EE703EA-9910-E2E2-EBE9-440C4C74E4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126" y="179901"/>
            <a:ext cx="1567425" cy="113271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VTU Logo">
            <a:extLst>
              <a:ext uri="{FF2B5EF4-FFF2-40B4-BE49-F238E27FC236}">
                <a16:creationId xmlns="" xmlns:a16="http://schemas.microsoft.com/office/drawing/2014/main" id="{68A06E6B-0297-24A6-118E-04F062CCEBF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4918" y="170949"/>
            <a:ext cx="1448920" cy="1141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118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CA4EE4-5810-3C31-9AE1-F4202CFD2141}"/>
              </a:ext>
            </a:extLst>
          </p:cNvPr>
          <p:cNvSpPr>
            <a:spLocks noGrp="1"/>
          </p:cNvSpPr>
          <p:nvPr>
            <p:ph type="title"/>
          </p:nvPr>
        </p:nvSpPr>
        <p:spPr>
          <a:xfrm>
            <a:off x="838200" y="365125"/>
            <a:ext cx="10515600" cy="1011391"/>
          </a:xfrm>
        </p:spPr>
        <p:txBody>
          <a:bodyPr>
            <a:normAutofit/>
          </a:bodyPr>
          <a:lstStyle/>
          <a:p>
            <a:pPr algn="ctr"/>
            <a:r>
              <a:rPr lang="en-IN" sz="3600" dirty="0">
                <a:latin typeface="Times New Roman" panose="02020603050405020304" pitchFamily="18" charset="0"/>
                <a:cs typeface="Times New Roman" panose="02020603050405020304" pitchFamily="18" charset="0"/>
              </a:rPr>
              <a:t>DESCRIPTION</a:t>
            </a:r>
          </a:p>
        </p:txBody>
      </p:sp>
      <p:sp>
        <p:nvSpPr>
          <p:cNvPr id="3" name="Content Placeholder 2">
            <a:extLst>
              <a:ext uri="{FF2B5EF4-FFF2-40B4-BE49-F238E27FC236}">
                <a16:creationId xmlns="" xmlns:a16="http://schemas.microsoft.com/office/drawing/2014/main" id="{7AABD134-7E87-BD6B-7238-4A520588AFD8}"/>
              </a:ext>
            </a:extLst>
          </p:cNvPr>
          <p:cNvSpPr>
            <a:spLocks noGrp="1"/>
          </p:cNvSpPr>
          <p:nvPr>
            <p:ph idx="1"/>
          </p:nvPr>
        </p:nvSpPr>
        <p:spPr>
          <a:xfrm>
            <a:off x="838200" y="1570692"/>
            <a:ext cx="10515600" cy="4800447"/>
          </a:xfrm>
        </p:spPr>
        <p:txBody>
          <a:bodyPr>
            <a:normAutofit fontScale="92500" lnSpcReduction="20000"/>
          </a:bodyPr>
          <a:lstStyle/>
          <a:p>
            <a:pPr algn="just">
              <a:lnSpc>
                <a:spcPct val="160000"/>
              </a:lnSpc>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Gameplay</a:t>
            </a:r>
            <a:r>
              <a:rPr lang="en-US" sz="1900" dirty="0">
                <a:latin typeface="Times New Roman" panose="02020603050405020304" pitchFamily="18" charset="0"/>
                <a:cs typeface="Times New Roman" panose="02020603050405020304" pitchFamily="18" charset="0"/>
              </a:rPr>
              <a:t>: The game starts with the </a:t>
            </a:r>
            <a:r>
              <a:rPr lang="en-US" sz="1900" dirty="0" smtClean="0">
                <a:latin typeface="Times New Roman" panose="02020603050405020304" pitchFamily="18" charset="0"/>
                <a:cs typeface="Times New Roman" panose="02020603050405020304" pitchFamily="18" charset="0"/>
              </a:rPr>
              <a:t>plane </a:t>
            </a:r>
            <a:r>
              <a:rPr lang="en-US" sz="1900" dirty="0">
                <a:latin typeface="Times New Roman" panose="02020603050405020304" pitchFamily="18" charset="0"/>
                <a:cs typeface="Times New Roman" panose="02020603050405020304" pitchFamily="18" charset="0"/>
              </a:rPr>
              <a:t>flying across the screen. The player controls the </a:t>
            </a:r>
            <a:r>
              <a:rPr lang="en-US" sz="1900" dirty="0" smtClean="0">
                <a:latin typeface="Times New Roman" panose="02020603050405020304" pitchFamily="18" charset="0"/>
                <a:cs typeface="Times New Roman" panose="02020603050405020304" pitchFamily="18" charset="0"/>
              </a:rPr>
              <a:t>plane's </a:t>
            </a:r>
            <a:r>
              <a:rPr lang="en-US" sz="1900" dirty="0">
                <a:latin typeface="Times New Roman" panose="02020603050405020304" pitchFamily="18" charset="0"/>
                <a:cs typeface="Times New Roman" panose="02020603050405020304" pitchFamily="18" charset="0"/>
              </a:rPr>
              <a:t>vertical movement by tapping the spacebar to make the </a:t>
            </a:r>
            <a:r>
              <a:rPr lang="en-US" sz="1900" dirty="0" smtClean="0">
                <a:latin typeface="Times New Roman" panose="02020603050405020304" pitchFamily="18" charset="0"/>
                <a:cs typeface="Times New Roman" panose="02020603050405020304" pitchFamily="18" charset="0"/>
              </a:rPr>
              <a:t>plane fly. </a:t>
            </a:r>
            <a:r>
              <a:rPr lang="en-US" sz="1900" dirty="0">
                <a:latin typeface="Times New Roman" panose="02020603050405020304" pitchFamily="18" charset="0"/>
                <a:cs typeface="Times New Roman" panose="02020603050405020304" pitchFamily="18" charset="0"/>
              </a:rPr>
              <a:t>The pipes move horizontally toward the </a:t>
            </a:r>
            <a:r>
              <a:rPr lang="en-US" sz="1900" dirty="0" smtClean="0">
                <a:latin typeface="Times New Roman" panose="02020603050405020304" pitchFamily="18" charset="0"/>
                <a:cs typeface="Times New Roman" panose="02020603050405020304" pitchFamily="18" charset="0"/>
              </a:rPr>
              <a:t>plane, </a:t>
            </a:r>
            <a:r>
              <a:rPr lang="en-US" sz="1900" dirty="0">
                <a:latin typeface="Times New Roman" panose="02020603050405020304" pitchFamily="18" charset="0"/>
                <a:cs typeface="Times New Roman" panose="02020603050405020304" pitchFamily="18" charset="0"/>
              </a:rPr>
              <a:t>and the player must navigate through gaps in the pipes to continue progressing.</a:t>
            </a:r>
          </a:p>
          <a:p>
            <a:pPr algn="just">
              <a:lnSpc>
                <a:spcPct val="160000"/>
              </a:lnSpc>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Score and Timer</a:t>
            </a:r>
            <a:r>
              <a:rPr lang="en-US" sz="1900" dirty="0">
                <a:latin typeface="Times New Roman" panose="02020603050405020304" pitchFamily="18" charset="0"/>
                <a:cs typeface="Times New Roman" panose="02020603050405020304" pitchFamily="18" charset="0"/>
              </a:rPr>
              <a:t>: The score increases by 1 every time the </a:t>
            </a:r>
            <a:r>
              <a:rPr lang="en-US" sz="1900" dirty="0" smtClean="0">
                <a:latin typeface="Times New Roman" panose="02020603050405020304" pitchFamily="18" charset="0"/>
                <a:cs typeface="Times New Roman" panose="02020603050405020304" pitchFamily="18" charset="0"/>
              </a:rPr>
              <a:t>plane </a:t>
            </a:r>
            <a:r>
              <a:rPr lang="en-US" sz="1900" dirty="0">
                <a:latin typeface="Times New Roman" panose="02020603050405020304" pitchFamily="18" charset="0"/>
                <a:cs typeface="Times New Roman" panose="02020603050405020304" pitchFamily="18" charset="0"/>
              </a:rPr>
              <a:t>passes through a gap between pipes. A timer tracks the time since the game started, and the game continues until the </a:t>
            </a:r>
            <a:r>
              <a:rPr lang="en-US" sz="1900" dirty="0" smtClean="0">
                <a:latin typeface="Times New Roman" panose="02020603050405020304" pitchFamily="18" charset="0"/>
                <a:cs typeface="Times New Roman" panose="02020603050405020304" pitchFamily="18" charset="0"/>
              </a:rPr>
              <a:t>plane </a:t>
            </a:r>
            <a:r>
              <a:rPr lang="en-US" sz="1900" dirty="0">
                <a:latin typeface="Times New Roman" panose="02020603050405020304" pitchFamily="18" charset="0"/>
                <a:cs typeface="Times New Roman" panose="02020603050405020304" pitchFamily="18" charset="0"/>
              </a:rPr>
              <a:t>collides with a pipe or falls to the ground.</a:t>
            </a:r>
          </a:p>
          <a:p>
            <a:pPr algn="just">
              <a:lnSpc>
                <a:spcPct val="160000"/>
              </a:lnSpc>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Themes</a:t>
            </a:r>
            <a:r>
              <a:rPr lang="en-US" sz="1900" dirty="0">
                <a:latin typeface="Times New Roman" panose="02020603050405020304" pitchFamily="18" charset="0"/>
                <a:cs typeface="Times New Roman" panose="02020603050405020304" pitchFamily="18" charset="0"/>
              </a:rPr>
              <a:t>: The game features four themes that change every 15 seconds: morning, noon, evening, and night. Each theme has a corresponding background and </a:t>
            </a:r>
            <a:r>
              <a:rPr lang="en-US" sz="1900" dirty="0" smtClean="0">
                <a:latin typeface="Times New Roman" panose="02020603050405020304" pitchFamily="18" charset="0"/>
                <a:cs typeface="Times New Roman" panose="02020603050405020304" pitchFamily="18" charset="0"/>
              </a:rPr>
              <a:t>pipes.</a:t>
            </a:r>
            <a:endParaRPr lang="en-US" sz="1900" dirty="0">
              <a:latin typeface="Times New Roman" panose="02020603050405020304" pitchFamily="18" charset="0"/>
              <a:cs typeface="Times New Roman" panose="02020603050405020304" pitchFamily="18" charset="0"/>
            </a:endParaRPr>
          </a:p>
          <a:p>
            <a:pPr algn="just">
              <a:lnSpc>
                <a:spcPct val="160000"/>
              </a:lnSpc>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Sound</a:t>
            </a:r>
            <a:r>
              <a:rPr lang="en-US" sz="1900" dirty="0">
                <a:latin typeface="Times New Roman" panose="02020603050405020304" pitchFamily="18" charset="0"/>
                <a:cs typeface="Times New Roman" panose="02020603050405020304" pitchFamily="18" charset="0"/>
              </a:rPr>
              <a:t>: The game uses different soundtracks based on the game’s intensity. A calm soundtrack is played when the game is progressing normally, while an intense soundtrack plays when pipes are close. The game-over track is played when the game ends.</a:t>
            </a:r>
          </a:p>
          <a:p>
            <a:endParaRPr lang="en-IN" dirty="0"/>
          </a:p>
        </p:txBody>
      </p:sp>
      <p:sp>
        <p:nvSpPr>
          <p:cNvPr id="4" name="Date Placeholder 3">
            <a:extLst>
              <a:ext uri="{FF2B5EF4-FFF2-40B4-BE49-F238E27FC236}">
                <a16:creationId xmlns="" xmlns:a16="http://schemas.microsoft.com/office/drawing/2014/main" id="{B4875D0E-50D7-176A-8A8B-65D239903203}"/>
              </a:ext>
            </a:extLst>
          </p:cNvPr>
          <p:cNvSpPr>
            <a:spLocks noGrp="1"/>
          </p:cNvSpPr>
          <p:nvPr>
            <p:ph type="dt" sz="half" idx="10"/>
          </p:nvPr>
        </p:nvSpPr>
        <p:spPr/>
        <p:txBody>
          <a:bodyPr/>
          <a:lstStyle/>
          <a:p>
            <a:r>
              <a:rPr lang="en-IN" dirty="0" smtClean="0"/>
              <a:t>04-12-2024</a:t>
            </a:r>
            <a:endParaRPr lang="en-IN" dirty="0"/>
          </a:p>
        </p:txBody>
      </p:sp>
      <p:sp>
        <p:nvSpPr>
          <p:cNvPr id="5" name="Slide Number Placeholder 4">
            <a:extLst>
              <a:ext uri="{FF2B5EF4-FFF2-40B4-BE49-F238E27FC236}">
                <a16:creationId xmlns="" xmlns:a16="http://schemas.microsoft.com/office/drawing/2014/main" id="{106C6B2A-5C46-91B5-24E7-093BE25809D9}"/>
              </a:ext>
            </a:extLst>
          </p:cNvPr>
          <p:cNvSpPr>
            <a:spLocks noGrp="1"/>
          </p:cNvSpPr>
          <p:nvPr>
            <p:ph type="sldNum" sz="quarter" idx="12"/>
          </p:nvPr>
        </p:nvSpPr>
        <p:spPr/>
        <p:txBody>
          <a:bodyPr/>
          <a:lstStyle/>
          <a:p>
            <a:fld id="{4B91BDD8-2E9F-414B-873F-00D8C360E6C6}" type="slidenum">
              <a:rPr lang="en-IN" smtClean="0"/>
              <a:t>8</a:t>
            </a:fld>
            <a:endParaRPr lang="en-IN"/>
          </a:p>
        </p:txBody>
      </p:sp>
      <p:pic>
        <p:nvPicPr>
          <p:cNvPr id="6" name="Picture 2" descr="Impact College of Engg. and Applied Sciences | Bangalore">
            <a:extLst>
              <a:ext uri="{FF2B5EF4-FFF2-40B4-BE49-F238E27FC236}">
                <a16:creationId xmlns="" xmlns:a16="http://schemas.microsoft.com/office/drawing/2014/main" id="{7EE703EA-9910-E2E2-EBE9-440C4C74E4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126" y="179901"/>
            <a:ext cx="1567425" cy="113271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VTU Logo">
            <a:extLst>
              <a:ext uri="{FF2B5EF4-FFF2-40B4-BE49-F238E27FC236}">
                <a16:creationId xmlns="" xmlns:a16="http://schemas.microsoft.com/office/drawing/2014/main" id="{68A06E6B-0297-24A6-118E-04F062CCEBF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4918" y="170949"/>
            <a:ext cx="1448920" cy="1141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6707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0790CF-53AA-F6EB-322E-AC23FBF725B2}"/>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PROBLEM STATEMENT</a:t>
            </a:r>
          </a:p>
        </p:txBody>
      </p:sp>
      <p:sp>
        <p:nvSpPr>
          <p:cNvPr id="4" name="Rectangle 1">
            <a:extLst>
              <a:ext uri="{FF2B5EF4-FFF2-40B4-BE49-F238E27FC236}">
                <a16:creationId xmlns="" xmlns:a16="http://schemas.microsoft.com/office/drawing/2014/main" id="{DA24E061-36EC-0CE5-5A5A-F684CA2A79BD}"/>
              </a:ext>
            </a:extLst>
          </p:cNvPr>
          <p:cNvSpPr>
            <a:spLocks noGrp="1" noChangeArrowheads="1"/>
          </p:cNvSpPr>
          <p:nvPr>
            <p:ph idx="1"/>
          </p:nvPr>
        </p:nvSpPr>
        <p:spPr bwMode="auto">
          <a:xfrm>
            <a:off x="1367609" y="1967687"/>
            <a:ext cx="976655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eaLnBrk="0" fontAlgn="base" hangingPunct="0">
              <a:lnSpc>
                <a:spcPct val="150000"/>
              </a:lnSpc>
              <a:spcBef>
                <a:spcPct val="0"/>
              </a:spcBef>
              <a:spcAft>
                <a:spcPct val="0"/>
              </a:spcAft>
              <a:buNone/>
            </a:pPr>
            <a:r>
              <a:rPr lang="en-US" sz="1800" dirty="0">
                <a:latin typeface="Times New Roman" panose="02020603050405020304" pitchFamily="18" charset="0"/>
                <a:cs typeface="Times New Roman" panose="02020603050405020304" pitchFamily="18" charset="0"/>
              </a:rPr>
              <a:t>The challenge is to create a clone of the Flappy Bird game while enhancing it with dynamic elements such as changing themes, </a:t>
            </a:r>
            <a:r>
              <a:rPr lang="en-US" sz="1800" dirty="0" smtClean="0">
                <a:latin typeface="Times New Roman" panose="02020603050405020304" pitchFamily="18" charset="0"/>
                <a:cs typeface="Times New Roman" panose="02020603050405020304" pitchFamily="18" charset="0"/>
              </a:rPr>
              <a:t>music. </a:t>
            </a:r>
            <a:r>
              <a:rPr lang="en-US" sz="1800" dirty="0">
                <a:latin typeface="Times New Roman" panose="02020603050405020304" pitchFamily="18" charset="0"/>
                <a:cs typeface="Times New Roman" panose="02020603050405020304" pitchFamily="18" charset="0"/>
              </a:rPr>
              <a:t>The game should be easy to play but challenging enough to keep players engaged. The main difficulty in the project lies in managing game state transitions, implementing dynamic music, and creating a smooth, responsive user interface.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 xmlns:a16="http://schemas.microsoft.com/office/drawing/2014/main" id="{5B324F23-177E-B618-E873-1DF723671F8D}"/>
              </a:ext>
            </a:extLst>
          </p:cNvPr>
          <p:cNvSpPr>
            <a:spLocks noGrp="1"/>
          </p:cNvSpPr>
          <p:nvPr>
            <p:ph type="dt" sz="half" idx="10"/>
          </p:nvPr>
        </p:nvSpPr>
        <p:spPr/>
        <p:txBody>
          <a:bodyPr/>
          <a:lstStyle/>
          <a:p>
            <a:r>
              <a:rPr lang="en-IN" dirty="0" smtClean="0"/>
              <a:t>04-12-2024</a:t>
            </a:r>
            <a:endParaRPr lang="en-IN" dirty="0"/>
          </a:p>
        </p:txBody>
      </p:sp>
      <p:sp>
        <p:nvSpPr>
          <p:cNvPr id="6" name="Slide Number Placeholder 5">
            <a:extLst>
              <a:ext uri="{FF2B5EF4-FFF2-40B4-BE49-F238E27FC236}">
                <a16:creationId xmlns="" xmlns:a16="http://schemas.microsoft.com/office/drawing/2014/main" id="{30C8BAA5-1474-C202-B358-E13A2E6475A2}"/>
              </a:ext>
            </a:extLst>
          </p:cNvPr>
          <p:cNvSpPr>
            <a:spLocks noGrp="1"/>
          </p:cNvSpPr>
          <p:nvPr>
            <p:ph type="sldNum" sz="quarter" idx="12"/>
          </p:nvPr>
        </p:nvSpPr>
        <p:spPr/>
        <p:txBody>
          <a:bodyPr/>
          <a:lstStyle/>
          <a:p>
            <a:fld id="{4B91BDD8-2E9F-414B-873F-00D8C360E6C6}" type="slidenum">
              <a:rPr lang="en-IN" smtClean="0"/>
              <a:t>9</a:t>
            </a:fld>
            <a:endParaRPr lang="en-IN"/>
          </a:p>
        </p:txBody>
      </p:sp>
      <p:pic>
        <p:nvPicPr>
          <p:cNvPr id="7" name="Picture 2" descr="Impact College of Engg. and Applied Sciences | Bangalore">
            <a:extLst>
              <a:ext uri="{FF2B5EF4-FFF2-40B4-BE49-F238E27FC236}">
                <a16:creationId xmlns="" xmlns:a16="http://schemas.microsoft.com/office/drawing/2014/main" id="{7EE703EA-9910-E2E2-EBE9-440C4C74E4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126" y="179901"/>
            <a:ext cx="1567425" cy="113271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VTU Logo">
            <a:extLst>
              <a:ext uri="{FF2B5EF4-FFF2-40B4-BE49-F238E27FC236}">
                <a16:creationId xmlns="" xmlns:a16="http://schemas.microsoft.com/office/drawing/2014/main" id="{68A06E6B-0297-24A6-118E-04F062CCEBF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4918" y="170949"/>
            <a:ext cx="1448920" cy="1141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266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518</TotalTime>
  <Words>1665</Words>
  <Application>Microsoft Office PowerPoint</Application>
  <PresentationFormat>Widescreen</PresentationFormat>
  <Paragraphs>139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PowerPoint Presentation</vt:lpstr>
      <vt:lpstr>CONTENTS</vt:lpstr>
      <vt:lpstr>ABSTRACT</vt:lpstr>
      <vt:lpstr>INTRODUCTION</vt:lpstr>
      <vt:lpstr>LITERATURE SURVEY</vt:lpstr>
      <vt:lpstr>EXISTING SYSTEM</vt:lpstr>
      <vt:lpstr>PROPOSED SYSTEM</vt:lpstr>
      <vt:lpstr>DESCRIPTION</vt:lpstr>
      <vt:lpstr>PROBLEM STATEMENT</vt:lpstr>
      <vt:lpstr>SYSTEM REQUIREMENTS</vt:lpstr>
      <vt:lpstr>METHODOLOGY</vt:lpstr>
      <vt:lpstr>PowerPoint Presentation</vt:lpstr>
      <vt:lpstr>PowerPoint Presentation</vt:lpstr>
      <vt:lpstr>IMPLEMENTATION</vt:lpstr>
      <vt:lpstr>PowerPoint Presentation</vt:lpstr>
      <vt:lpstr>PYTHON LIBRARIES</vt:lpstr>
      <vt:lpstr>PowerPoint Presentation</vt:lpstr>
      <vt:lpstr>RESULT</vt:lpstr>
      <vt:lpstr>PowerPoint Presentation</vt:lpstr>
      <vt:lpstr>CONCLUSION</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 H</dc:creator>
  <cp:lastModifiedBy>Microsoft account</cp:lastModifiedBy>
  <cp:revision>17</cp:revision>
  <dcterms:created xsi:type="dcterms:W3CDTF">2024-11-30T17:34:20Z</dcterms:created>
  <dcterms:modified xsi:type="dcterms:W3CDTF">2024-12-21T05:37:25Z</dcterms:modified>
</cp:coreProperties>
</file>