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7" r:id="rId10"/>
    <p:sldId id="268" r:id="rId11"/>
    <p:sldId id="265" r:id="rId12"/>
    <p:sldId id="269" r:id="rId13"/>
    <p:sldId id="26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November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November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November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92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B2E65-0AC6-CB42-B2AD-41C9DF67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835" y="29982"/>
            <a:ext cx="6730111" cy="5218289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Ciberseguridad</a:t>
            </a:r>
            <a:br>
              <a:rPr lang="es-MX" dirty="0"/>
            </a:br>
            <a:r>
              <a:rPr lang="es-MX" dirty="0"/>
              <a:t>Proyecto Final</a:t>
            </a:r>
            <a:br>
              <a:rPr lang="es-MX" dirty="0"/>
            </a:br>
            <a:br>
              <a:rPr lang="es-MX" dirty="0"/>
            </a:br>
            <a:r>
              <a:rPr lang="es-MX" sz="2200" dirty="0"/>
              <a:t>Mario Abraham Espíndola Caballero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0DEA6-CD50-C28C-8B7D-5E43599D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BEEC640E-B473-CE62-5EA3-1173FDFBD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53D480D-D722-89BB-2A4D-FB39C1DA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340463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AE73B-379D-F15A-0A31-8E5E500E9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5CA01-B754-16EA-2EE2-1DDD2DD5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7CFBA06A-1875-EC22-6B60-70CA782D2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69D5354-9980-9C7F-812F-D84FC6E4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FCA48-D91B-7BD3-7221-F557D9F4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734" y="2992567"/>
            <a:ext cx="6529067" cy="1245902"/>
          </a:xfrm>
        </p:spPr>
        <p:txBody>
          <a:bodyPr>
            <a:noAutofit/>
          </a:bodyPr>
          <a:lstStyle/>
          <a:p>
            <a:pPr algn="just"/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ES" sz="2400" dirty="0"/>
              <a:t>Para corregir estas vulnerabilidades, se fortalecieron las contraseñas de todos los usuarios, se eliminaron los privilegios excesivos del usuario "</a:t>
            </a:r>
            <a:r>
              <a:rPr lang="es-ES" sz="2400" dirty="0" err="1"/>
              <a:t>user</a:t>
            </a:r>
            <a:r>
              <a:rPr lang="es-ES" sz="2400" dirty="0"/>
              <a:t>", y se revisaron los permisos para asegurar un acceso mínimo, mejorando así la seguridad del sistema.</a:t>
            </a:r>
            <a:br>
              <a:rPr lang="es-ES" sz="2400" dirty="0"/>
            </a:b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3494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2FB0-C719-AD72-532C-67E569948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53475-5630-92A8-AFD6-1EA9FD24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B50A4DD0-10F8-FA36-5BE9-3D968310A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E9AAB4B-BF17-14FC-27D4-0C7623099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6F24C-6BFB-4921-3530-FA10C586A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03162" y="4253459"/>
            <a:ext cx="11862165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5300" dirty="0"/>
              <a:t>Fase 3.-Corrección y </a:t>
            </a:r>
            <a:br>
              <a:rPr lang="es-MX" sz="5300" dirty="0"/>
            </a:br>
            <a:r>
              <a:rPr lang="es-MX" sz="5300" dirty="0"/>
              <a:t>Observaciones a las </a:t>
            </a:r>
            <a:br>
              <a:rPr lang="es-MX" sz="5300" dirty="0"/>
            </a:br>
            <a:r>
              <a:rPr lang="es-MX" sz="5300" dirty="0"/>
              <a:t>Vulnerabilidades </a:t>
            </a:r>
            <a:br>
              <a:rPr lang="es-ES" sz="5300" dirty="0"/>
            </a:br>
            <a:br>
              <a:rPr lang="es-MX" dirty="0"/>
            </a:b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1763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29691-BA91-5117-F076-771125CD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C1F6F4-2ACF-53AD-C398-87290749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09C4864C-2A09-9CC8-D516-9622E97CB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11EB2E-A815-03B2-D5DC-861B30C23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0343D-5E21-B732-E916-D5056412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" y="4178509"/>
            <a:ext cx="7375161" cy="1245902"/>
          </a:xfrm>
        </p:spPr>
        <p:txBody>
          <a:bodyPr>
            <a:noAutofit/>
          </a:bodyPr>
          <a:lstStyle/>
          <a:p>
            <a:pPr algn="just"/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ES" sz="2400" dirty="0"/>
              <a:t>Esta fase se llevó a cabo para eliminar los riesgos de seguridad detectados y fortalecer la protección del sistema. Esta fase permitió corregir configuraciones inseguras, aplicar contraseñas fuertes, reducir privilegios excesivos y documentar las vulnerabilidades corregidas. La revisión detallada también proporcionó lecciones aprendidas para prevenir futuros incidentes y mejorar las políticas de seguridad de la organización.</a:t>
            </a:r>
            <a:br>
              <a:rPr lang="es-ES" sz="2400" dirty="0"/>
            </a:b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988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8F24C-2D1C-4CD0-7D49-46CA06559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12DF5-9BDC-8BCE-22DF-64DF0C38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DAE08402-38C1-13E7-66B8-76C4CB7E7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EB27F1F-1362-8B33-E066-128E0C3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B438B-C9A2-8754-8DC4-D67E977B4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8683" y="3998625"/>
            <a:ext cx="11862165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5300" dirty="0"/>
              <a:t>Fase 4.-Plan de respuesta </a:t>
            </a:r>
            <a:br>
              <a:rPr lang="es-MX" sz="5300" dirty="0"/>
            </a:br>
            <a:r>
              <a:rPr lang="es-MX" sz="5300" dirty="0"/>
              <a:t>a incidentes y certificación </a:t>
            </a:r>
            <a:br>
              <a:rPr lang="es-ES" sz="5300" dirty="0"/>
            </a:br>
            <a:br>
              <a:rPr lang="es-MX" dirty="0"/>
            </a:br>
            <a:endParaRPr lang="es-MX" sz="4400" dirty="0"/>
          </a:p>
        </p:txBody>
      </p:sp>
      <p:pic>
        <p:nvPicPr>
          <p:cNvPr id="6" name="Picture 5" descr="A blue and white shield with white text&#10;&#10;Description automatically generated">
            <a:extLst>
              <a:ext uri="{FF2B5EF4-FFF2-40B4-BE49-F238E27FC236}">
                <a16:creationId xmlns:a16="http://schemas.microsoft.com/office/drawing/2014/main" id="{0763965F-1550-06EA-3D6D-40E8F7AC0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50" y="653420"/>
            <a:ext cx="2663217" cy="2663217"/>
          </a:xfrm>
          <a:prstGeom prst="rect">
            <a:avLst/>
          </a:prstGeom>
        </p:spPr>
      </p:pic>
      <p:pic>
        <p:nvPicPr>
          <p:cNvPr id="9" name="Picture 8" descr="A circular logo with text and a globe&#10;&#10;Description automatically generated">
            <a:extLst>
              <a:ext uri="{FF2B5EF4-FFF2-40B4-BE49-F238E27FC236}">
                <a16:creationId xmlns:a16="http://schemas.microsoft.com/office/drawing/2014/main" id="{5D0A438E-94E2-4457-ED0B-0395BA648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42" y="3063849"/>
            <a:ext cx="4571485" cy="31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5B8BF-6E89-A16A-E078-CF1A3A46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FB22C1-5441-9770-2973-BBE338B2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90BD5030-B50A-3AB0-52EE-195265BA8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41F0219-7E64-211A-5B85-F1FD93CF0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370FA-B846-C905-99BA-6919F2434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14706"/>
            <a:ext cx="7990228" cy="1245902"/>
          </a:xfrm>
        </p:spPr>
        <p:txBody>
          <a:bodyPr>
            <a:noAutofit/>
          </a:bodyPr>
          <a:lstStyle/>
          <a:p>
            <a:pPr algn="just"/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r>
              <a:rPr lang="es-ES" sz="2800" b="1" dirty="0"/>
              <a:t>Plan de Respuesta de Incidentes y Certificación</a:t>
            </a:r>
            <a:r>
              <a:rPr lang="es-ES" sz="2800" dirty="0"/>
              <a:t> establece un plan de acción según la guía NIST SP 800-61 para gestionar futuros incidentes de seguridad. </a:t>
            </a:r>
            <a:br>
              <a:rPr lang="es-ES" sz="2800" dirty="0"/>
            </a:br>
            <a:br>
              <a:rPr lang="es-MX" sz="2800" dirty="0"/>
            </a:br>
            <a:endParaRPr lang="es-MX" sz="2800" dirty="0"/>
          </a:p>
        </p:txBody>
      </p:sp>
      <p:pic>
        <p:nvPicPr>
          <p:cNvPr id="6" name="Picture 5" descr="A blue and white shield with white text&#10;&#10;Description automatically generated">
            <a:extLst>
              <a:ext uri="{FF2B5EF4-FFF2-40B4-BE49-F238E27FC236}">
                <a16:creationId xmlns:a16="http://schemas.microsoft.com/office/drawing/2014/main" id="{A6174DD9-C72F-EAB0-C6C5-BDA4D4ADD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76" y="2097391"/>
            <a:ext cx="2663217" cy="26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5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1962E-EB48-20C1-D0A8-510CB7ED6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1D46E-A79B-3510-F437-A6FA7564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AD6CC6C4-930E-8AF4-E9A6-E4A877A7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9DD166-31C3-163D-EA85-D4238F3A8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E58E1-9D75-5A36-1FE6-4B2A31F5D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09" y="4857647"/>
            <a:ext cx="7620517" cy="1245902"/>
          </a:xfrm>
        </p:spPr>
        <p:txBody>
          <a:bodyPr>
            <a:noAutofit/>
          </a:bodyPr>
          <a:lstStyle/>
          <a:p>
            <a:pPr algn="just"/>
            <a:r>
              <a:rPr lang="es-ES" sz="2800" dirty="0"/>
              <a:t>El </a:t>
            </a:r>
            <a:r>
              <a:rPr lang="es-ES" sz="2800" b="1" dirty="0"/>
              <a:t>SGSI (Sistema de Gestión de Seguridad de la Información)</a:t>
            </a:r>
            <a:r>
              <a:rPr lang="es-ES" sz="2800" dirty="0"/>
              <a:t> basado en ISO 27001 se desarrolló y se debe  implementar en esta organización para gestionar y proteger la información crítica de la empresa de forma sistemática. Al cumplir con ISO 27001, el SGSI ayuda a identificar riesgos, definir políticas de seguridad adecuadas y establecer planes de acción efectivos, garantizando la confidencialidad, integridad y disponibilidad de los datos. </a:t>
            </a:r>
            <a:endParaRPr lang="es-MX" sz="2800" dirty="0"/>
          </a:p>
        </p:txBody>
      </p:sp>
      <p:pic>
        <p:nvPicPr>
          <p:cNvPr id="9" name="Picture 8" descr="A circular logo with text and a globe&#10;&#10;Description automatically generated">
            <a:extLst>
              <a:ext uri="{FF2B5EF4-FFF2-40B4-BE49-F238E27FC236}">
                <a16:creationId xmlns:a16="http://schemas.microsoft.com/office/drawing/2014/main" id="{01658BE5-6A03-8219-FF9E-5E479D80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8" y="1338775"/>
            <a:ext cx="4571485" cy="31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8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AAD2C7C-FF47-1056-262A-95572B83E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677B7-5EB8-490A-4161-536EB9E8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342217F3-3C8F-1BF8-AAD5-4476B5B01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FD803D3-B268-3487-29F3-2DD09310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772F53-C43A-BC72-176A-4C09DAA57438}"/>
              </a:ext>
            </a:extLst>
          </p:cNvPr>
          <p:cNvSpPr txBox="1">
            <a:spLocks/>
          </p:cNvSpPr>
          <p:nvPr/>
        </p:nvSpPr>
        <p:spPr>
          <a:xfrm>
            <a:off x="159848" y="953960"/>
            <a:ext cx="7620517" cy="124590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i="1" dirty="0">
                <a:effectLst/>
              </a:rPr>
              <a:t>El educador es el hombre o la mujer que hace las cosas difíciles parezcan fáciles.</a:t>
            </a:r>
          </a:p>
          <a:p>
            <a:r>
              <a:rPr lang="es-ES" sz="2800" b="1" i="1" dirty="0"/>
              <a:t>(Ralph Waldo Emerson)</a:t>
            </a:r>
            <a:endParaRPr lang="es-MX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47045-CE59-1C32-0C9E-E61789D6BE61}"/>
              </a:ext>
            </a:extLst>
          </p:cNvPr>
          <p:cNvSpPr txBox="1">
            <a:spLocks/>
          </p:cNvSpPr>
          <p:nvPr/>
        </p:nvSpPr>
        <p:spPr>
          <a:xfrm>
            <a:off x="0" y="4658138"/>
            <a:ext cx="7620517" cy="124590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i="1" dirty="0">
                <a:effectLst/>
              </a:rPr>
              <a:t>Si no estás dispuesto a aprender nadie te puede apoyar. Si estás dispuesto a aprender nadie te  puede parar. </a:t>
            </a:r>
          </a:p>
          <a:p>
            <a:r>
              <a:rPr lang="es-ES" sz="2800" b="1" i="1" dirty="0"/>
              <a:t>(Anónimo)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67266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4CAF9-7D45-8777-C2B5-739BA3081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52DFB-8291-E7B3-F2FA-82C1BB3F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AE3E3CB2-71C3-A69D-C7AA-594E49E86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FDBF52-0277-EE29-B0C0-DCF9D356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FAC973-418B-9BED-16D5-E0FBD949C74A}"/>
              </a:ext>
            </a:extLst>
          </p:cNvPr>
          <p:cNvSpPr txBox="1">
            <a:spLocks/>
          </p:cNvSpPr>
          <p:nvPr/>
        </p:nvSpPr>
        <p:spPr>
          <a:xfrm>
            <a:off x="0" y="1884958"/>
            <a:ext cx="7620517" cy="124590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i="1" dirty="0">
                <a:effectLst/>
              </a:rPr>
              <a:t>¡¡Gracias!!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268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40D5E-B1F8-4C10-A2BB-0EC07762F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9C5B-C1D4-E9A4-EBBC-701F1173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835" y="-779486"/>
            <a:ext cx="6730111" cy="5218289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Caso de Uso</a:t>
            </a:r>
            <a:br>
              <a:rPr lang="es-MX" dirty="0"/>
            </a:br>
            <a:br>
              <a:rPr lang="es-MX" dirty="0"/>
            </a:br>
            <a:r>
              <a:rPr lang="es-MX" sz="4400" dirty="0"/>
              <a:t>Maquina vulnera (atacada) de una organización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F8933-49D3-6015-8DED-22001851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EB882FC4-1F19-F513-D7D8-9E2BFFAEB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610855-D548-2D96-05C5-073C02BD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32554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8055C-53D5-6CB5-C508-C4245DAF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DA05-A2FB-89EE-A3FF-418E2B995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785" y="3043006"/>
            <a:ext cx="7105287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Fase 1.-Análisis Forense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¿Por qué se realiza un Análisis Forense?</a:t>
            </a:r>
            <a:br>
              <a:rPr lang="es-MX" dirty="0"/>
            </a:br>
            <a:endParaRPr lang="es-MX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13EF6-C8E4-3E80-CC40-41303AA5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8B61F4CF-7E61-AA39-E694-AD53AF9D1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049826-D038-BE29-4475-20084AE22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197414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90036-201A-D99F-2279-DFA3DDEE5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4D41-B291-8FB8-80EA-C5684A0F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835" y="4634849"/>
            <a:ext cx="6730111" cy="1245902"/>
          </a:xfrm>
        </p:spPr>
        <p:txBody>
          <a:bodyPr>
            <a:noAutofit/>
          </a:bodyPr>
          <a:lstStyle/>
          <a:p>
            <a:pPr algn="just"/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ES" sz="2400" dirty="0"/>
              <a:t>Es fundamental realizar primero un análisis forense en una máquina atacada para entender cómo ocurrió el ataque, determinar el alcance del daño y detectar cualquier backdoor o malware que pueda permitir futuros accesos no autorizados. Este análisis revela las vulnerabilidades explotadas y las tácticas empleadas por los atacantes, permitiendo una respuesta informada y precisa. Además, ayuda a preservar evidencia crucial para posibles acciones legales y a planificar medidas de seguridad efectivas para evitar que el ataque se repita.</a:t>
            </a:r>
            <a:endParaRPr lang="es-MX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EE67D-F306-A367-D11F-57DCB2F3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E54A1CFB-6184-D4A5-2E06-D8F85B7B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B1206F-4255-A022-C814-CBD613F5A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1263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71D8-57D9-022C-77E7-6F556FE5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2FFE-57D1-FB3D-58BC-F55858D7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06" y="2806049"/>
            <a:ext cx="6730111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¿Qué se realizó y que se identificó?</a:t>
            </a:r>
            <a:br>
              <a:rPr lang="es-MX" dirty="0"/>
            </a:br>
            <a:endParaRPr lang="es-MX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B3F3E-EBC1-CDE4-5D5E-E3CA580A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C078C8E3-8C8F-7EE3-F641-D3102D83F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9CAB9D-C2A6-DD58-9037-17686AFF3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331323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0C789-4FBA-B102-D413-029E3B6F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E6F-200C-872D-4F21-77AFDB6E5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06" y="1891649"/>
            <a:ext cx="6730111" cy="1245902"/>
          </a:xfrm>
        </p:spPr>
        <p:txBody>
          <a:bodyPr>
            <a:noAutofit/>
          </a:bodyPr>
          <a:lstStyle/>
          <a:p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r>
              <a:rPr lang="es-ES" sz="2800" dirty="0"/>
              <a:t>El análisis forense realizado se centró en la identificación de actividad sospechosa y posibles compromisos en el sistema. Primero, se aplicó </a:t>
            </a:r>
            <a:r>
              <a:rPr lang="es-ES" sz="2800" b="1" dirty="0" err="1"/>
              <a:t>Nmap</a:t>
            </a:r>
            <a:r>
              <a:rPr lang="es-ES" sz="2800" dirty="0"/>
              <a:t> para escanear y analizar los puertos abiertos:</a:t>
            </a:r>
            <a:br>
              <a:rPr lang="es-MX" sz="2800" dirty="0"/>
            </a:br>
            <a:endParaRPr lang="es-MX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56856-9E2A-CB7F-E26E-996BFF84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2D0C9FD5-6848-2A58-A32A-3886C9909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4105DF-EC97-9926-6AFC-0009C3E81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D54B031-8AD0-98BC-8764-43FA08AED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3" y="2929181"/>
            <a:ext cx="6198901" cy="35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D0B82-5332-DE6B-3C95-568802A61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2B94-A027-FBB5-197E-0EE8DBF64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835" y="5159206"/>
            <a:ext cx="6730111" cy="124590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* </a:t>
            </a:r>
            <a:r>
              <a:rPr lang="es-ES" sz="2000" dirty="0"/>
              <a:t>Se revisaron los archivos de logs del sistema, particularmente el </a:t>
            </a:r>
            <a:br>
              <a:rPr lang="es-ES" sz="2000" dirty="0"/>
            </a:br>
            <a:r>
              <a:rPr lang="es-ES" sz="2000" b="1" dirty="0"/>
              <a:t>auth.log</a:t>
            </a:r>
            <a:r>
              <a:rPr lang="es-ES" sz="2000" dirty="0"/>
              <a:t> para detectar intentos fallidos de inicio de sesión y actividad inusual en SSH y FTP.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* Se revisaron también los logs de </a:t>
            </a:r>
            <a:r>
              <a:rPr lang="es-ES" sz="2000" b="1" dirty="0"/>
              <a:t>Apache2</a:t>
            </a:r>
            <a:r>
              <a:rPr lang="es-ES" sz="2000" dirty="0"/>
              <a:t> en busca de solicitudes maliciosas y posibles intentos de explotación a través del puerto 80. </a:t>
            </a:r>
            <a:br>
              <a:rPr lang="es-ES" sz="2000" dirty="0"/>
            </a:br>
            <a:r>
              <a:rPr lang="es-ES" sz="2000" dirty="0"/>
              <a:t>La detección de </a:t>
            </a:r>
            <a:r>
              <a:rPr lang="es-ES" sz="2000" b="1" dirty="0"/>
              <a:t>malware</a:t>
            </a:r>
            <a:r>
              <a:rPr lang="es-ES" sz="2000" dirty="0"/>
              <a:t> y </a:t>
            </a:r>
            <a:r>
              <a:rPr lang="es-ES" sz="2000" b="1" dirty="0" err="1"/>
              <a:t>exploits</a:t>
            </a:r>
            <a:r>
              <a:rPr lang="es-ES" sz="2000" dirty="0"/>
              <a:t> se llevó a cabo utilizando herramientas como </a:t>
            </a:r>
            <a:r>
              <a:rPr lang="es-ES" sz="2000" dirty="0" err="1"/>
              <a:t>chkrootkit</a:t>
            </a:r>
            <a:r>
              <a:rPr lang="es-ES" sz="2000" dirty="0"/>
              <a:t> para identificar archivos y procesos inusuales. 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* Finalmente, se analizaron conexiones en SSH y FTP para identificar accesos no autorizados y garantizar que las contraseñas y configuraciones fueran seguras. Este análisis permitió detectar y mitigar vulnerabilidades en la configuración de servicios y accesos, asegurando un entorno más seguro.</a:t>
            </a:r>
            <a:br>
              <a:rPr lang="es-ES" sz="2000" dirty="0"/>
            </a:br>
            <a:endParaRPr lang="es-MX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956E7-3EB2-7EF6-20B7-C9E8EBDA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7B86A1E4-3819-35F1-FE61-0E7635BB6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CAE184-74C8-268D-4BD8-9566A49FC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344335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368AE-6829-DC4C-31A8-45655F46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78A8B-BF16-4F81-8FC3-6BC97065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9E2A6C08-9358-5A77-0C0B-B962A59A8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824B4F-B9EB-944D-D6CD-832B4B5BF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738CF-ABB5-E2BF-6B1B-8808A531A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8349471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5300" dirty="0"/>
              <a:t>Fase 2.-</a:t>
            </a:r>
            <a:r>
              <a:rPr lang="es-ES" sz="5300" dirty="0"/>
              <a:t>Detecta y corrige una vulnerabilidad diferente</a:t>
            </a:r>
            <a:br>
              <a:rPr lang="es-ES" sz="5300" dirty="0"/>
            </a:br>
            <a:br>
              <a:rPr lang="es-MX" dirty="0"/>
            </a:b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58739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91512-F041-F245-D0FA-FB4944F5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36377-0AB4-4A00-F298-1E225668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5503A260-15FB-9FB4-AC29-79D275FCB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2ACE207-4B44-57FA-BE22-1EE4046E3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21F32-373B-22C0-EBEF-AFF0898DE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33" y="611322"/>
            <a:ext cx="6685613" cy="1245902"/>
          </a:xfrm>
        </p:spPr>
        <p:txBody>
          <a:bodyPr>
            <a:noAutofit/>
          </a:bodyPr>
          <a:lstStyle/>
          <a:p>
            <a:pPr algn="just"/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ES" sz="2400" dirty="0"/>
              <a:t>Se identificaron cuentas de usuario con configuraciones inseguras, como varios usuarios que compartían la misma contraseña, aumentando el riesgo de compromisos críticos. </a:t>
            </a:r>
            <a:endParaRPr lang="es-MX" sz="2400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A3E942D-2D6F-38C8-9E66-65C514E72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7" y="2304109"/>
            <a:ext cx="5612130" cy="208470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E2F99A-5D1F-C85D-EDB6-5B5C134B4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86686"/>
              </p:ext>
            </p:extLst>
          </p:nvPr>
        </p:nvGraphicFramePr>
        <p:xfrm>
          <a:off x="470297" y="5101518"/>
          <a:ext cx="5220970" cy="114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775">
                  <a:extLst>
                    <a:ext uri="{9D8B030D-6E8A-4147-A177-3AD203B41FA5}">
                      <a16:colId xmlns:a16="http://schemas.microsoft.com/office/drawing/2014/main" val="3410454790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2668746751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3610198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Usuario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Password/Hash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Password/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Texto Plano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04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root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123456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8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wordpressuser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123456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596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user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effectLst/>
                        </a:rPr>
                        <a:t>password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423878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3517FB8A-DB4C-E32E-E90B-F59B7A18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84" y="5794387"/>
            <a:ext cx="2838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13253A8-5CF0-56A4-51F3-40E78A45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84" y="5548403"/>
            <a:ext cx="2838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829D6A41-8DAB-0772-C51A-A2EAE4F9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59" y="6040372"/>
            <a:ext cx="2781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9838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243141"/>
    </a:dk2>
    <a:lt2>
      <a:srgbClr val="E2E3E8"/>
    </a:lt2>
    <a:accent1>
      <a:srgbClr val="AAA180"/>
    </a:accent1>
    <a:accent2>
      <a:srgbClr val="9CA671"/>
    </a:accent2>
    <a:accent3>
      <a:srgbClr val="8FA880"/>
    </a:accent3>
    <a:accent4>
      <a:srgbClr val="76AD78"/>
    </a:accent4>
    <a:accent5>
      <a:srgbClr val="81AB94"/>
    </a:accent5>
    <a:accent6>
      <a:srgbClr val="74AAA2"/>
    </a:accent6>
    <a:hlink>
      <a:srgbClr val="6978AE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</TotalTime>
  <Words>801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Rockwell Nova Light</vt:lpstr>
      <vt:lpstr>The Hand Extrablack</vt:lpstr>
      <vt:lpstr>BlobVTI</vt:lpstr>
      <vt:lpstr>           Ciberseguridad Proyecto Final  Mario Abraham Espíndola Caballero</vt:lpstr>
      <vt:lpstr>           Caso de Uso  Maquina vulnera (atacada) de una organización</vt:lpstr>
      <vt:lpstr>          Fase 1.-Análisis Forense  ¿Por qué se realiza un Análisis Forense? </vt:lpstr>
      <vt:lpstr>          Es fundamental realizar primero un análisis forense en una máquina atacada para entender cómo ocurrió el ataque, determinar el alcance del daño y detectar cualquier backdoor o malware que pueda permitir futuros accesos no autorizados. Este análisis revela las vulnerabilidades explotadas y las tácticas empleadas por los atacantes, permitiendo una respuesta informada y precisa. Además, ayuda a preservar evidencia crucial para posibles acciones legales y a planificar medidas de seguridad efectivas para evitar que el ataque se repita.</vt:lpstr>
      <vt:lpstr>          ¿Qué se realizó y que se identificó? </vt:lpstr>
      <vt:lpstr>          El análisis forense realizado se centró en la identificación de actividad sospechosa y posibles compromisos en el sistema. Primero, se aplicó Nmap para escanear y analizar los puertos abiertos: </vt:lpstr>
      <vt:lpstr>          * Se revisaron los archivos de logs del sistema, particularmente el  auth.log para detectar intentos fallidos de inicio de sesión y actividad inusual en SSH y FTP.  * Se revisaron también los logs de Apache2 en busca de solicitudes maliciosas y posibles intentos de explotación a través del puerto 80.  La detección de malware y exploits se llevó a cabo utilizando herramientas como chkrootkit para identificar archivos y procesos inusuales.   * Finalmente, se analizaron conexiones en SSH y FTP para identificar accesos no autorizados y garantizar que las contraseñas y configuraciones fueran seguras. Este análisis permitió detectar y mitigar vulnerabilidades en la configuración de servicios y accesos, asegurando un entorno más seguro. </vt:lpstr>
      <vt:lpstr>          Fase 2.-Detecta y corrige una vulnerabilidad diferente  </vt:lpstr>
      <vt:lpstr>          Se identificaron cuentas de usuario con configuraciones inseguras, como varios usuarios que compartían la misma contraseña, aumentando el riesgo de compromisos críticos. </vt:lpstr>
      <vt:lpstr>          Para corregir estas vulnerabilidades, se fortalecieron las contraseñas de todos los usuarios, se eliminaron los privilegios excesivos del usuario "user", y se revisaron los permisos para asegurar un acceso mínimo, mejorando así la seguridad del sistema.  </vt:lpstr>
      <vt:lpstr>         Fase 3.-Corrección y  Observaciones a las  Vulnerabilidades   </vt:lpstr>
      <vt:lpstr>         Esta fase se llevó a cabo para eliminar los riesgos de seguridad detectados y fortalecer la protección del sistema. Esta fase permitió corregir configuraciones inseguras, aplicar contraseñas fuertes, reducir privilegios excesivos y documentar las vulnerabilidades corregidas. La revisión detallada también proporcionó lecciones aprendidas para prevenir futuros incidentes y mejorar las políticas de seguridad de la organización.  </vt:lpstr>
      <vt:lpstr>         Fase 4.-Plan de respuesta  a incidentes y certificación   </vt:lpstr>
      <vt:lpstr>         Plan de Respuesta de Incidentes y Certificación establece un plan de acción según la guía NIST SP 800-61 para gestionar futuros incidentes de seguridad.   </vt:lpstr>
      <vt:lpstr>El SGSI (Sistema de Gestión de Seguridad de la Información) basado en ISO 27001 se desarrolló y se debe  implementar en esta organización para gestionar y proteger la información crítica de la empresa de forma sistemática. Al cumplir con ISO 27001, el SGSI ayuda a identificar riesgos, definir políticas de seguridad adecuadas y establecer planes de acción efectivos, garantizando la confidencialidad, integridad y disponibilidad de los datos.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Espindola Caballero</dc:creator>
  <cp:lastModifiedBy>Mario Espindola Caballero</cp:lastModifiedBy>
  <cp:revision>4</cp:revision>
  <dcterms:created xsi:type="dcterms:W3CDTF">2024-11-02T00:29:53Z</dcterms:created>
  <dcterms:modified xsi:type="dcterms:W3CDTF">2024-11-04T23:44:08Z</dcterms:modified>
</cp:coreProperties>
</file>