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9" r:id="rId4"/>
    <p:sldId id="260" r:id="rId5"/>
    <p:sldId id="266" r:id="rId6"/>
    <p:sldId id="261" r:id="rId7"/>
    <p:sldId id="262" r:id="rId8"/>
    <p:sldId id="263" r:id="rId9"/>
    <p:sldId id="264" r:id="rId10"/>
    <p:sldId id="265" r:id="rId11"/>
    <p:sldId id="267"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9/13/2025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00611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9/13/2025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70838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9/13/2025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92978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9/13/2025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13924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9/13/2025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56094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9/13/2025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80541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9/13/2025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94208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9/13/2025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49899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9/13/2025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04118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9/13/2025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7292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9/13/2025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98030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9/13/2025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‹Nº›</a:t>
            </a:fld>
            <a:endParaRPr lang="en-US"/>
          </a:p>
        </p:txBody>
      </p:sp>
    </p:spTree>
    <p:extLst>
      <p:ext uri="{BB962C8B-B14F-4D97-AF65-F5344CB8AC3E}">
        <p14:creationId xmlns:p14="http://schemas.microsoft.com/office/powerpoint/2010/main" val="33861689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gradado de humo de colores">
            <a:extLst>
              <a:ext uri="{FF2B5EF4-FFF2-40B4-BE49-F238E27FC236}">
                <a16:creationId xmlns:a16="http://schemas.microsoft.com/office/drawing/2014/main" id="{8CAB88B6-8448-920A-7924-53F5B0D425C6}"/>
              </a:ext>
            </a:extLst>
          </p:cNvPr>
          <p:cNvPicPr>
            <a:picLocks noChangeAspect="1"/>
          </p:cNvPicPr>
          <p:nvPr/>
        </p:nvPicPr>
        <p:blipFill>
          <a:blip r:embed="rId2">
            <a:alphaModFix amt="60000"/>
          </a:blip>
          <a:srcRect t="8107" b="7624"/>
          <a:stretch>
            <a:fillRect/>
          </a:stretch>
        </p:blipFill>
        <p:spPr>
          <a:xfrm>
            <a:off x="0" y="1"/>
            <a:ext cx="12192000" cy="6857999"/>
          </a:xfrm>
          <a:prstGeom prst="rect">
            <a:avLst/>
          </a:prstGeom>
        </p:spPr>
      </p:pic>
      <p:sp>
        <p:nvSpPr>
          <p:cNvPr id="2" name="Título 1">
            <a:extLst>
              <a:ext uri="{FF2B5EF4-FFF2-40B4-BE49-F238E27FC236}">
                <a16:creationId xmlns:a16="http://schemas.microsoft.com/office/drawing/2014/main" id="{5BE7D2D6-9ED7-C8A3-7F0D-BB61A545EC76}"/>
              </a:ext>
            </a:extLst>
          </p:cNvPr>
          <p:cNvSpPr>
            <a:spLocks noGrp="1"/>
          </p:cNvSpPr>
          <p:nvPr>
            <p:ph type="ctrTitle"/>
          </p:nvPr>
        </p:nvSpPr>
        <p:spPr>
          <a:xfrm>
            <a:off x="2844184" y="3598977"/>
            <a:ext cx="7588155" cy="2236264"/>
          </a:xfrm>
        </p:spPr>
        <p:txBody>
          <a:bodyPr>
            <a:normAutofit fontScale="90000"/>
          </a:bodyPr>
          <a:lstStyle/>
          <a:p>
            <a:r>
              <a:rPr lang="es-MX" dirty="0"/>
              <a:t> </a:t>
            </a:r>
            <a:br>
              <a:rPr lang="es-MX" dirty="0"/>
            </a:br>
            <a:r>
              <a:rPr lang="es-MX" dirty="0"/>
              <a:t>Proyecto de investigación de</a:t>
            </a:r>
            <a:br>
              <a:rPr lang="es-MX" dirty="0"/>
            </a:br>
            <a:r>
              <a:rPr lang="es-MX" dirty="0"/>
              <a:t> inteligencia artificial e impacto</a:t>
            </a:r>
            <a:br>
              <a:rPr lang="es-MX" dirty="0"/>
            </a:br>
            <a:r>
              <a:rPr lang="es-MX" dirty="0"/>
              <a:t>ambiental	</a:t>
            </a:r>
            <a:br>
              <a:rPr lang="es-MX" dirty="0"/>
            </a:br>
            <a:br>
              <a:rPr lang="es-MX" dirty="0"/>
            </a:br>
            <a:r>
              <a:rPr lang="es-MX" dirty="0"/>
              <a:t>Tópicos de Inteligencia Artificial</a:t>
            </a:r>
            <a:br>
              <a:rPr lang="es-MX" dirty="0"/>
            </a:br>
            <a:br>
              <a:rPr lang="es-MX" dirty="0"/>
            </a:br>
            <a:r>
              <a:rPr lang="es-MX" dirty="0"/>
              <a:t>Araiza Verdugo Angel Abraham</a:t>
            </a:r>
            <a:br>
              <a:rPr lang="es-MX" dirty="0"/>
            </a:br>
            <a:br>
              <a:rPr lang="es-MX" dirty="0"/>
            </a:br>
            <a:r>
              <a:rPr lang="es-MX" dirty="0"/>
              <a:t>Santillán León Fernando Antonio</a:t>
            </a:r>
            <a:br>
              <a:rPr lang="es-MX" dirty="0"/>
            </a:br>
            <a:endParaRPr lang="es-MX" sz="5400" dirty="0">
              <a:solidFill>
                <a:srgbClr val="FFFFFF"/>
              </a:solidFill>
            </a:endParaRPr>
          </a:p>
        </p:txBody>
      </p:sp>
    </p:spTree>
    <p:extLst>
      <p:ext uri="{BB962C8B-B14F-4D97-AF65-F5344CB8AC3E}">
        <p14:creationId xmlns:p14="http://schemas.microsoft.com/office/powerpoint/2010/main" val="41219940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9E89F-F76D-A977-EED8-EF16454210C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C0B337-0DEC-6F77-FD9A-98F0B64BF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gradado de humo de colores">
            <a:extLst>
              <a:ext uri="{FF2B5EF4-FFF2-40B4-BE49-F238E27FC236}">
                <a16:creationId xmlns:a16="http://schemas.microsoft.com/office/drawing/2014/main" id="{8D420E94-D3C0-1C49-62E8-F6D0F2FBC1A3}"/>
              </a:ext>
            </a:extLst>
          </p:cNvPr>
          <p:cNvPicPr>
            <a:picLocks noChangeAspect="1"/>
          </p:cNvPicPr>
          <p:nvPr/>
        </p:nvPicPr>
        <p:blipFill>
          <a:blip r:embed="rId2">
            <a:alphaModFix amt="60000"/>
          </a:blip>
          <a:srcRect t="8107" b="7624"/>
          <a:stretch>
            <a:fillRect/>
          </a:stretch>
        </p:blipFill>
        <p:spPr>
          <a:xfrm>
            <a:off x="-78659" y="1"/>
            <a:ext cx="12192000" cy="6857999"/>
          </a:xfrm>
          <a:prstGeom prst="rect">
            <a:avLst/>
          </a:prstGeom>
        </p:spPr>
      </p:pic>
      <p:sp>
        <p:nvSpPr>
          <p:cNvPr id="2" name="Título 1">
            <a:extLst>
              <a:ext uri="{FF2B5EF4-FFF2-40B4-BE49-F238E27FC236}">
                <a16:creationId xmlns:a16="http://schemas.microsoft.com/office/drawing/2014/main" id="{C998A670-E1D3-013F-4685-2DCC8C2B0AEF}"/>
              </a:ext>
            </a:extLst>
          </p:cNvPr>
          <p:cNvSpPr>
            <a:spLocks noGrp="1"/>
          </p:cNvSpPr>
          <p:nvPr>
            <p:ph type="ctrTitle"/>
          </p:nvPr>
        </p:nvSpPr>
        <p:spPr>
          <a:xfrm>
            <a:off x="2143432" y="2058306"/>
            <a:ext cx="8091949" cy="2412008"/>
          </a:xfrm>
        </p:spPr>
        <p:txBody>
          <a:bodyPr>
            <a:normAutofit fontScale="90000"/>
          </a:bodyPr>
          <a:lstStyle/>
          <a:p>
            <a:br>
              <a:rPr lang="es-ES" sz="2700" b="0" i="1" dirty="0"/>
            </a:br>
            <a:r>
              <a:rPr lang="es-MX" dirty="0"/>
              <a:t> </a:t>
            </a:r>
            <a:br>
              <a:rPr lang="es-MX" dirty="0"/>
            </a:br>
            <a:br>
              <a:rPr lang="es-MX" b="0" dirty="0"/>
            </a:br>
            <a:r>
              <a:rPr lang="es-MX" dirty="0"/>
              <a:t>Impacto Esperado</a:t>
            </a:r>
            <a:br>
              <a:rPr lang="es-MX" dirty="0"/>
            </a:br>
            <a:br>
              <a:rPr lang="es-MX" b="0" dirty="0"/>
            </a:br>
            <a:br>
              <a:rPr lang="es-MX" dirty="0"/>
            </a:br>
            <a:br>
              <a:rPr lang="es-MX" b="0" dirty="0"/>
            </a:br>
            <a:br>
              <a:rPr lang="es-MX" dirty="0"/>
            </a:br>
            <a:br>
              <a:rPr lang="es-MX" dirty="0"/>
            </a:br>
            <a:br>
              <a:rPr lang="es-MX" b="0" dirty="0"/>
            </a:br>
            <a:endParaRPr lang="es-MX" sz="5400" dirty="0">
              <a:solidFill>
                <a:srgbClr val="FFFFFF"/>
              </a:solidFill>
            </a:endParaRPr>
          </a:p>
        </p:txBody>
      </p:sp>
      <p:sp>
        <p:nvSpPr>
          <p:cNvPr id="6" name="CuadroTexto 5">
            <a:extLst>
              <a:ext uri="{FF2B5EF4-FFF2-40B4-BE49-F238E27FC236}">
                <a16:creationId xmlns:a16="http://schemas.microsoft.com/office/drawing/2014/main" id="{6A6CE15C-CE9D-15BA-FA44-C207C9C7192D}"/>
              </a:ext>
            </a:extLst>
          </p:cNvPr>
          <p:cNvSpPr txBox="1"/>
          <p:nvPr/>
        </p:nvSpPr>
        <p:spPr>
          <a:xfrm>
            <a:off x="3873910" y="1694513"/>
            <a:ext cx="6174658" cy="5078313"/>
          </a:xfrm>
          <a:prstGeom prst="rect">
            <a:avLst/>
          </a:prstGeom>
          <a:noFill/>
        </p:spPr>
        <p:txBody>
          <a:bodyPr wrap="square">
            <a:spAutoFit/>
          </a:bodyPr>
          <a:lstStyle/>
          <a:p>
            <a:r>
              <a:rPr lang="es-ES" sz="3200" dirty="0"/>
              <a:t>Salud: Menos enfermedades respiratorias.</a:t>
            </a:r>
          </a:p>
          <a:p>
            <a:endParaRPr lang="es-ES" sz="3200" dirty="0"/>
          </a:p>
          <a:p>
            <a:r>
              <a:rPr lang="es-ES" sz="3200" dirty="0"/>
              <a:t>Medio ambiente: Ciudades más sostenibles.</a:t>
            </a:r>
          </a:p>
          <a:p>
            <a:endParaRPr lang="es-ES" sz="3200" dirty="0"/>
          </a:p>
          <a:p>
            <a:r>
              <a:rPr lang="es-ES" sz="3200" dirty="0"/>
              <a:t>Tecnología: "Podríamos integrarlo con semáforos inteligentes".</a:t>
            </a:r>
          </a:p>
          <a:p>
            <a:br>
              <a:rPr lang="es-ES" dirty="0"/>
            </a:br>
            <a:endParaRPr lang="es-MX" b="0" i="0" dirty="0">
              <a:effectLst/>
              <a:latin typeface="quote-cjk-patch"/>
            </a:endParaRPr>
          </a:p>
        </p:txBody>
      </p:sp>
    </p:spTree>
    <p:extLst>
      <p:ext uri="{BB962C8B-B14F-4D97-AF65-F5344CB8AC3E}">
        <p14:creationId xmlns:p14="http://schemas.microsoft.com/office/powerpoint/2010/main" val="257063579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6D5481-7D0B-A086-FD5B-01E741BE6DF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269385-BAD6-690A-3DC8-A5F9353C1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gradado de humo de colores">
            <a:extLst>
              <a:ext uri="{FF2B5EF4-FFF2-40B4-BE49-F238E27FC236}">
                <a16:creationId xmlns:a16="http://schemas.microsoft.com/office/drawing/2014/main" id="{665F1504-5830-2A86-3375-8C7D52C3324C}"/>
              </a:ext>
            </a:extLst>
          </p:cNvPr>
          <p:cNvPicPr>
            <a:picLocks noChangeAspect="1"/>
          </p:cNvPicPr>
          <p:nvPr/>
        </p:nvPicPr>
        <p:blipFill>
          <a:blip r:embed="rId2">
            <a:alphaModFix amt="60000"/>
          </a:blip>
          <a:srcRect t="8107" b="7624"/>
          <a:stretch>
            <a:fillRect/>
          </a:stretch>
        </p:blipFill>
        <p:spPr>
          <a:xfrm>
            <a:off x="10633" y="0"/>
            <a:ext cx="12192000" cy="6857999"/>
          </a:xfrm>
          <a:prstGeom prst="rect">
            <a:avLst/>
          </a:prstGeom>
        </p:spPr>
      </p:pic>
      <p:sp>
        <p:nvSpPr>
          <p:cNvPr id="2" name="Título 1">
            <a:extLst>
              <a:ext uri="{FF2B5EF4-FFF2-40B4-BE49-F238E27FC236}">
                <a16:creationId xmlns:a16="http://schemas.microsoft.com/office/drawing/2014/main" id="{A1B49D78-C928-8222-7FA6-17F33D36BC63}"/>
              </a:ext>
            </a:extLst>
          </p:cNvPr>
          <p:cNvSpPr>
            <a:spLocks noGrp="1"/>
          </p:cNvSpPr>
          <p:nvPr>
            <p:ph type="ctrTitle"/>
          </p:nvPr>
        </p:nvSpPr>
        <p:spPr>
          <a:xfrm>
            <a:off x="1766947" y="3679537"/>
            <a:ext cx="8091949" cy="2412008"/>
          </a:xfrm>
        </p:spPr>
        <p:txBody>
          <a:bodyPr>
            <a:normAutofit fontScale="90000"/>
          </a:bodyPr>
          <a:lstStyle/>
          <a:p>
            <a:br>
              <a:rPr lang="es-ES" sz="2700" b="0" i="1" dirty="0"/>
            </a:br>
            <a:r>
              <a:rPr lang="es-MX" dirty="0"/>
              <a:t> </a:t>
            </a:r>
            <a:br>
              <a:rPr lang="es-MX" dirty="0"/>
            </a:br>
            <a:br>
              <a:rPr lang="es-MX" sz="2000" b="0" dirty="0"/>
            </a:br>
            <a:r>
              <a:rPr lang="es-ES" sz="2000" dirty="0"/>
              <a:t> </a:t>
            </a:r>
            <a:br>
              <a:rPr lang="es-ES" sz="2000" dirty="0"/>
            </a:br>
            <a:br>
              <a:rPr lang="es-ES" sz="2000" dirty="0"/>
            </a:br>
            <a:br>
              <a:rPr lang="es-ES" sz="2000" dirty="0"/>
            </a:br>
            <a:br>
              <a:rPr lang="es-ES" sz="2000" dirty="0"/>
            </a:br>
            <a:br>
              <a:rPr lang="es-ES" sz="2000" dirty="0"/>
            </a:br>
            <a:r>
              <a:rPr lang="es-ES" sz="2000" dirty="0"/>
              <a:t>Conclusiones</a:t>
            </a:r>
            <a:br>
              <a:rPr lang="es-ES" sz="2000" dirty="0"/>
            </a:br>
            <a:r>
              <a:rPr lang="es-ES" sz="2000" b="0" dirty="0"/>
              <a:t>La IA es una herramienta poderosa pero requiere datos y ética.</a:t>
            </a:r>
            <a:br>
              <a:rPr lang="es-ES" sz="2000" b="0" dirty="0"/>
            </a:br>
            <a:r>
              <a:rPr lang="es-ES" sz="2000" b="0" dirty="0"/>
              <a:t>Nuestro modelo es viable y escalable.</a:t>
            </a:r>
            <a:br>
              <a:rPr lang="es-ES" sz="2000" b="0" dirty="0"/>
            </a:br>
            <a:br>
              <a:rPr lang="es-ES" sz="2000" b="0" dirty="0"/>
            </a:br>
            <a:r>
              <a:rPr lang="es-ES" sz="2000" b="0" dirty="0"/>
              <a:t>La IA no es un lujo es una necesidad para respirar mejor</a:t>
            </a:r>
            <a:br>
              <a:rPr lang="es-MX" b="0" dirty="0"/>
            </a:br>
            <a:br>
              <a:rPr lang="es-MX" dirty="0"/>
            </a:br>
            <a:br>
              <a:rPr lang="es-MX" b="0" dirty="0"/>
            </a:br>
            <a:br>
              <a:rPr lang="es-MX" dirty="0"/>
            </a:br>
            <a:br>
              <a:rPr lang="es-MX" dirty="0"/>
            </a:br>
            <a:r>
              <a:rPr lang="es-ES" dirty="0"/>
              <a:t>Conclusiones</a:t>
            </a:r>
            <a:br>
              <a:rPr lang="es-ES" dirty="0"/>
            </a:br>
            <a:r>
              <a:rPr lang="es-ES" b="0" dirty="0"/>
              <a:t>La IA es una herramienta poderosa pero requiere datos y ética.</a:t>
            </a:r>
            <a:br>
              <a:rPr lang="es-ES" b="0" dirty="0"/>
            </a:br>
            <a:br>
              <a:rPr lang="es-ES" b="0" dirty="0"/>
            </a:br>
            <a:r>
              <a:rPr lang="es-ES" b="0" dirty="0"/>
              <a:t>Nuestro modelo es viable y escalable.</a:t>
            </a:r>
            <a:br>
              <a:rPr lang="es-ES" b="0" dirty="0"/>
            </a:br>
            <a:br>
              <a:rPr lang="es-ES" b="0" dirty="0"/>
            </a:br>
            <a:r>
              <a:rPr lang="es-ES" b="0" dirty="0"/>
              <a:t>La IA no es un lujo es una necesidad para respirar mejor</a:t>
            </a:r>
            <a:br>
              <a:rPr lang="es-MX" b="0" dirty="0"/>
            </a:br>
            <a:br>
              <a:rPr lang="es-MX" b="0" dirty="0"/>
            </a:br>
            <a:endParaRPr lang="es-MX" sz="5400" dirty="0">
              <a:solidFill>
                <a:srgbClr val="FFFFFF"/>
              </a:solidFill>
            </a:endParaRPr>
          </a:p>
        </p:txBody>
      </p:sp>
      <p:sp>
        <p:nvSpPr>
          <p:cNvPr id="6" name="CuadroTexto 5">
            <a:extLst>
              <a:ext uri="{FF2B5EF4-FFF2-40B4-BE49-F238E27FC236}">
                <a16:creationId xmlns:a16="http://schemas.microsoft.com/office/drawing/2014/main" id="{D06D721F-C579-2169-3BA2-305F5A9358F5}"/>
              </a:ext>
            </a:extLst>
          </p:cNvPr>
          <p:cNvSpPr txBox="1"/>
          <p:nvPr/>
        </p:nvSpPr>
        <p:spPr>
          <a:xfrm>
            <a:off x="2725593" y="3679537"/>
            <a:ext cx="6174658" cy="646331"/>
          </a:xfrm>
          <a:prstGeom prst="rect">
            <a:avLst/>
          </a:prstGeom>
          <a:noFill/>
        </p:spPr>
        <p:txBody>
          <a:bodyPr wrap="square">
            <a:spAutoFit/>
          </a:bodyPr>
          <a:lstStyle/>
          <a:p>
            <a:br>
              <a:rPr lang="es-ES" dirty="0"/>
            </a:br>
            <a:endParaRPr lang="es-MX" b="0" i="0" dirty="0">
              <a:effectLst/>
              <a:latin typeface="quote-cjk-patch"/>
            </a:endParaRPr>
          </a:p>
        </p:txBody>
      </p:sp>
    </p:spTree>
    <p:extLst>
      <p:ext uri="{BB962C8B-B14F-4D97-AF65-F5344CB8AC3E}">
        <p14:creationId xmlns:p14="http://schemas.microsoft.com/office/powerpoint/2010/main" val="37385305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EB52E0-6263-4D6A-EA0A-2DB33B2F50D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2CB46-23FA-B301-CAC7-0B7A4DC58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gradado de humo de colores">
            <a:extLst>
              <a:ext uri="{FF2B5EF4-FFF2-40B4-BE49-F238E27FC236}">
                <a16:creationId xmlns:a16="http://schemas.microsoft.com/office/drawing/2014/main" id="{20DEB369-A4AE-1CD3-299E-F750D16BC110}"/>
              </a:ext>
            </a:extLst>
          </p:cNvPr>
          <p:cNvPicPr>
            <a:picLocks noChangeAspect="1"/>
          </p:cNvPicPr>
          <p:nvPr/>
        </p:nvPicPr>
        <p:blipFill>
          <a:blip r:embed="rId2">
            <a:alphaModFix amt="60000"/>
          </a:blip>
          <a:srcRect t="8107" b="7624"/>
          <a:stretch>
            <a:fillRect/>
          </a:stretch>
        </p:blipFill>
        <p:spPr>
          <a:xfrm>
            <a:off x="1" y="1"/>
            <a:ext cx="12192000" cy="6857999"/>
          </a:xfrm>
          <a:prstGeom prst="rect">
            <a:avLst/>
          </a:prstGeom>
        </p:spPr>
      </p:pic>
      <p:sp>
        <p:nvSpPr>
          <p:cNvPr id="2" name="Título 1">
            <a:extLst>
              <a:ext uri="{FF2B5EF4-FFF2-40B4-BE49-F238E27FC236}">
                <a16:creationId xmlns:a16="http://schemas.microsoft.com/office/drawing/2014/main" id="{22E882A2-2349-ACBA-9909-1C897A731BF4}"/>
              </a:ext>
            </a:extLst>
          </p:cNvPr>
          <p:cNvSpPr>
            <a:spLocks noGrp="1"/>
          </p:cNvSpPr>
          <p:nvPr>
            <p:ph type="ctrTitle"/>
          </p:nvPr>
        </p:nvSpPr>
        <p:spPr>
          <a:xfrm>
            <a:off x="1820143" y="439541"/>
            <a:ext cx="7588155" cy="2236264"/>
          </a:xfrm>
        </p:spPr>
        <p:txBody>
          <a:bodyPr>
            <a:normAutofit/>
          </a:bodyPr>
          <a:lstStyle/>
          <a:p>
            <a:r>
              <a:rPr lang="es-MX" dirty="0"/>
              <a:t> Introducción</a:t>
            </a:r>
            <a:br>
              <a:rPr lang="es-MX" dirty="0"/>
            </a:br>
            <a:endParaRPr lang="es-MX" sz="5400" dirty="0">
              <a:solidFill>
                <a:srgbClr val="FFFFFF"/>
              </a:solidFill>
            </a:endParaRPr>
          </a:p>
        </p:txBody>
      </p:sp>
      <p:sp>
        <p:nvSpPr>
          <p:cNvPr id="3" name="Subtítulo 2">
            <a:extLst>
              <a:ext uri="{FF2B5EF4-FFF2-40B4-BE49-F238E27FC236}">
                <a16:creationId xmlns:a16="http://schemas.microsoft.com/office/drawing/2014/main" id="{82E56DF0-304E-7D53-D6FA-60600845B5FE}"/>
              </a:ext>
            </a:extLst>
          </p:cNvPr>
          <p:cNvSpPr>
            <a:spLocks noGrp="1"/>
          </p:cNvSpPr>
          <p:nvPr>
            <p:ph type="subTitle" idx="1"/>
          </p:nvPr>
        </p:nvSpPr>
        <p:spPr>
          <a:xfrm>
            <a:off x="2783702" y="2328931"/>
            <a:ext cx="7588155" cy="3658914"/>
          </a:xfrm>
        </p:spPr>
        <p:txBody>
          <a:bodyPr>
            <a:normAutofit fontScale="92500" lnSpcReduction="10000"/>
          </a:bodyPr>
          <a:lstStyle/>
          <a:p>
            <a:r>
              <a:rPr lang="es-ES" sz="2400" dirty="0"/>
              <a:t>Problema : Contaminación del aire en ciudades (OMS: millones de muertes anuales).</a:t>
            </a:r>
          </a:p>
          <a:p>
            <a:r>
              <a:rPr lang="es-ES" sz="2400" dirty="0"/>
              <a:t>Objetivo: Mostrar cómo la IA puede predecir y mitigar este problema.</a:t>
            </a:r>
          </a:p>
          <a:p>
            <a:endParaRPr lang="es-ES" sz="2400" dirty="0"/>
          </a:p>
          <a:p>
            <a:r>
              <a:rPr lang="es-ES" sz="2400" dirty="0"/>
              <a:t>Ejemplo: "Imaginen recibir una alerta en su celular sobre la calidad del aire mañana, como si fuera el pronóstico del clima".</a:t>
            </a:r>
          </a:p>
          <a:p>
            <a:endParaRPr lang="es-MX" sz="2200" dirty="0">
              <a:solidFill>
                <a:srgbClr val="FFFFFF"/>
              </a:solidFill>
            </a:endParaRPr>
          </a:p>
        </p:txBody>
      </p:sp>
    </p:spTree>
    <p:extLst>
      <p:ext uri="{BB962C8B-B14F-4D97-AF65-F5344CB8AC3E}">
        <p14:creationId xmlns:p14="http://schemas.microsoft.com/office/powerpoint/2010/main" val="15325652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9CED9D-72D1-2CCE-53BF-3891949D6E1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0D529A-ADF7-070B-75F6-21A893A10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gradado de humo de colores">
            <a:extLst>
              <a:ext uri="{FF2B5EF4-FFF2-40B4-BE49-F238E27FC236}">
                <a16:creationId xmlns:a16="http://schemas.microsoft.com/office/drawing/2014/main" id="{5BAD9666-83A8-DB0B-C738-E7EACA8F7F92}"/>
              </a:ext>
            </a:extLst>
          </p:cNvPr>
          <p:cNvPicPr>
            <a:picLocks noChangeAspect="1"/>
          </p:cNvPicPr>
          <p:nvPr/>
        </p:nvPicPr>
        <p:blipFill>
          <a:blip r:embed="rId2">
            <a:alphaModFix amt="60000"/>
          </a:blip>
          <a:srcRect t="8107" b="7624"/>
          <a:stretch>
            <a:fillRect/>
          </a:stretch>
        </p:blipFill>
        <p:spPr>
          <a:xfrm>
            <a:off x="0" y="0"/>
            <a:ext cx="12192000" cy="6857999"/>
          </a:xfrm>
          <a:prstGeom prst="rect">
            <a:avLst/>
          </a:prstGeom>
        </p:spPr>
      </p:pic>
      <p:sp>
        <p:nvSpPr>
          <p:cNvPr id="2" name="Título 1">
            <a:extLst>
              <a:ext uri="{FF2B5EF4-FFF2-40B4-BE49-F238E27FC236}">
                <a16:creationId xmlns:a16="http://schemas.microsoft.com/office/drawing/2014/main" id="{4E079500-42E3-38A6-F142-74F9D03A6434}"/>
              </a:ext>
            </a:extLst>
          </p:cNvPr>
          <p:cNvSpPr>
            <a:spLocks noGrp="1"/>
          </p:cNvSpPr>
          <p:nvPr>
            <p:ph type="ctrTitle"/>
          </p:nvPr>
        </p:nvSpPr>
        <p:spPr>
          <a:xfrm>
            <a:off x="2301923" y="531840"/>
            <a:ext cx="7588155" cy="2236264"/>
          </a:xfrm>
        </p:spPr>
        <p:txBody>
          <a:bodyPr>
            <a:normAutofit/>
          </a:bodyPr>
          <a:lstStyle/>
          <a:p>
            <a:r>
              <a:rPr lang="es-MX" dirty="0"/>
              <a:t>Objetivos</a:t>
            </a:r>
            <a:br>
              <a:rPr lang="es-MX" dirty="0"/>
            </a:br>
            <a:endParaRPr lang="es-MX" sz="5400" dirty="0">
              <a:solidFill>
                <a:srgbClr val="FFFFFF"/>
              </a:solidFill>
            </a:endParaRPr>
          </a:p>
        </p:txBody>
      </p:sp>
      <p:sp>
        <p:nvSpPr>
          <p:cNvPr id="3" name="Subtítulo 2">
            <a:extLst>
              <a:ext uri="{FF2B5EF4-FFF2-40B4-BE49-F238E27FC236}">
                <a16:creationId xmlns:a16="http://schemas.microsoft.com/office/drawing/2014/main" id="{3CBAB61B-8EF4-332A-3464-36DDAD4D876F}"/>
              </a:ext>
            </a:extLst>
          </p:cNvPr>
          <p:cNvSpPr>
            <a:spLocks noGrp="1"/>
          </p:cNvSpPr>
          <p:nvPr>
            <p:ph type="subTitle" idx="1"/>
          </p:nvPr>
        </p:nvSpPr>
        <p:spPr>
          <a:xfrm>
            <a:off x="2020187" y="2768104"/>
            <a:ext cx="8066538" cy="2728929"/>
          </a:xfrm>
        </p:spPr>
        <p:txBody>
          <a:bodyPr>
            <a:normAutofit fontScale="70000" lnSpcReduction="20000"/>
          </a:bodyPr>
          <a:lstStyle/>
          <a:p>
            <a:r>
              <a:rPr lang="es-ES" sz="4400" dirty="0"/>
              <a:t>Objetivo general y específicos (mencionar los 4 puntos clave).</a:t>
            </a:r>
          </a:p>
          <a:p>
            <a:r>
              <a:rPr lang="es-ES" sz="4400" dirty="0"/>
              <a:t>Destacar: "No solo es teoría, proponemos un modelo aplicable en México".</a:t>
            </a:r>
          </a:p>
          <a:p>
            <a:endParaRPr lang="es-MX" sz="2200" dirty="0">
              <a:solidFill>
                <a:srgbClr val="FFFFFF"/>
              </a:solidFill>
            </a:endParaRPr>
          </a:p>
        </p:txBody>
      </p:sp>
    </p:spTree>
    <p:extLst>
      <p:ext uri="{BB962C8B-B14F-4D97-AF65-F5344CB8AC3E}">
        <p14:creationId xmlns:p14="http://schemas.microsoft.com/office/powerpoint/2010/main" val="18740872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C3E4DC-7239-D74D-8C56-A117BF5C814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0A0DFD-340F-F003-A625-4828372A2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gradado de humo de colores">
            <a:extLst>
              <a:ext uri="{FF2B5EF4-FFF2-40B4-BE49-F238E27FC236}">
                <a16:creationId xmlns:a16="http://schemas.microsoft.com/office/drawing/2014/main" id="{8ED28B05-01DE-F1CE-F195-3E9D849178B7}"/>
              </a:ext>
            </a:extLst>
          </p:cNvPr>
          <p:cNvPicPr>
            <a:picLocks noChangeAspect="1"/>
          </p:cNvPicPr>
          <p:nvPr/>
        </p:nvPicPr>
        <p:blipFill>
          <a:blip r:embed="rId2">
            <a:alphaModFix amt="60000"/>
          </a:blip>
          <a:srcRect t="8107" b="7624"/>
          <a:stretch>
            <a:fillRect/>
          </a:stretch>
        </p:blipFill>
        <p:spPr>
          <a:xfrm>
            <a:off x="0" y="1"/>
            <a:ext cx="12192000" cy="6857999"/>
          </a:xfrm>
          <a:prstGeom prst="rect">
            <a:avLst/>
          </a:prstGeom>
        </p:spPr>
      </p:pic>
      <p:sp>
        <p:nvSpPr>
          <p:cNvPr id="2" name="Título 1">
            <a:extLst>
              <a:ext uri="{FF2B5EF4-FFF2-40B4-BE49-F238E27FC236}">
                <a16:creationId xmlns:a16="http://schemas.microsoft.com/office/drawing/2014/main" id="{B64A597F-991F-119F-2E7E-34415F79705F}"/>
              </a:ext>
            </a:extLst>
          </p:cNvPr>
          <p:cNvSpPr>
            <a:spLocks noGrp="1"/>
          </p:cNvSpPr>
          <p:nvPr>
            <p:ph type="ctrTitle"/>
          </p:nvPr>
        </p:nvSpPr>
        <p:spPr>
          <a:xfrm>
            <a:off x="2301923" y="580104"/>
            <a:ext cx="7588155" cy="1779638"/>
          </a:xfrm>
        </p:spPr>
        <p:txBody>
          <a:bodyPr>
            <a:normAutofit fontScale="90000"/>
          </a:bodyPr>
          <a:lstStyle/>
          <a:p>
            <a:r>
              <a:rPr lang="es-MX" dirty="0"/>
              <a:t>¿Por qué es urgente?</a:t>
            </a:r>
            <a:br>
              <a:rPr lang="es-MX" dirty="0"/>
            </a:br>
            <a:br>
              <a:rPr lang="es-MX" b="0" dirty="0"/>
            </a:br>
            <a:endParaRPr lang="es-MX" sz="5400" dirty="0">
              <a:solidFill>
                <a:srgbClr val="FFFFFF"/>
              </a:solidFill>
            </a:endParaRPr>
          </a:p>
        </p:txBody>
      </p:sp>
      <p:sp>
        <p:nvSpPr>
          <p:cNvPr id="3" name="Subtítulo 2">
            <a:extLst>
              <a:ext uri="{FF2B5EF4-FFF2-40B4-BE49-F238E27FC236}">
                <a16:creationId xmlns:a16="http://schemas.microsoft.com/office/drawing/2014/main" id="{BB7F5D6D-8EF8-F4FD-3F4A-68EDC37C7DF9}"/>
              </a:ext>
            </a:extLst>
          </p:cNvPr>
          <p:cNvSpPr>
            <a:spLocks noGrp="1"/>
          </p:cNvSpPr>
          <p:nvPr>
            <p:ph type="subTitle" idx="1"/>
          </p:nvPr>
        </p:nvSpPr>
        <p:spPr>
          <a:xfrm>
            <a:off x="2400245" y="1680879"/>
            <a:ext cx="7588155" cy="3107431"/>
          </a:xfrm>
        </p:spPr>
        <p:txBody>
          <a:bodyPr>
            <a:normAutofit fontScale="92500" lnSpcReduction="10000"/>
          </a:bodyPr>
          <a:lstStyle/>
          <a:p>
            <a:r>
              <a:rPr lang="es-ES" dirty="0"/>
              <a:t>99% de la población mundial respira aire contaminado (OMS).</a:t>
            </a:r>
          </a:p>
          <a:p>
            <a:br>
              <a:rPr lang="es-ES" sz="2400" dirty="0"/>
            </a:br>
            <a:r>
              <a:rPr lang="es-ES" dirty="0"/>
              <a:t>En México, 30,000 muertes anuales por mala calidad del aire (INECC).</a:t>
            </a:r>
          </a:p>
          <a:p>
            <a:endParaRPr lang="es-ES" dirty="0"/>
          </a:p>
          <a:p>
            <a:r>
              <a:rPr lang="es-ES" dirty="0"/>
              <a:t>Como podemos ver en esta data real, el PM10 es el contaminante más abundante en nuestras ciudades, seguido por el NO₂ y el PM2.5. Esto se debe a fuentes como el tráfico, la industria y la construcción. Pero ojo: aunque el PM2.5 parece menor, es el más peligroso para la salud porque penetra directamente en nuestros pulmones y torrente sanguíneo.</a:t>
            </a:r>
            <a:endParaRPr lang="es-MX" sz="2200" dirty="0">
              <a:solidFill>
                <a:srgbClr val="FFFFFF"/>
              </a:solidFill>
            </a:endParaRPr>
          </a:p>
        </p:txBody>
      </p:sp>
    </p:spTree>
    <p:extLst>
      <p:ext uri="{BB962C8B-B14F-4D97-AF65-F5344CB8AC3E}">
        <p14:creationId xmlns:p14="http://schemas.microsoft.com/office/powerpoint/2010/main" val="15588892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C77328-361A-4EA4-40D4-EF107156DDC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62D439-329A-EC8C-CB39-F37793015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gradado de humo de colores">
            <a:extLst>
              <a:ext uri="{FF2B5EF4-FFF2-40B4-BE49-F238E27FC236}">
                <a16:creationId xmlns:a16="http://schemas.microsoft.com/office/drawing/2014/main" id="{CC607E65-C007-9CA1-22C4-7753DA25134B}"/>
              </a:ext>
            </a:extLst>
          </p:cNvPr>
          <p:cNvPicPr>
            <a:picLocks noChangeAspect="1"/>
          </p:cNvPicPr>
          <p:nvPr/>
        </p:nvPicPr>
        <p:blipFill>
          <a:blip r:embed="rId2">
            <a:alphaModFix amt="60000"/>
          </a:blip>
          <a:srcRect t="8107" b="7624"/>
          <a:stretch>
            <a:fillRect/>
          </a:stretch>
        </p:blipFill>
        <p:spPr>
          <a:xfrm>
            <a:off x="0" y="1"/>
            <a:ext cx="12192000" cy="6857999"/>
          </a:xfrm>
          <a:prstGeom prst="rect">
            <a:avLst/>
          </a:prstGeom>
        </p:spPr>
      </p:pic>
      <p:sp>
        <p:nvSpPr>
          <p:cNvPr id="2" name="Título 1">
            <a:extLst>
              <a:ext uri="{FF2B5EF4-FFF2-40B4-BE49-F238E27FC236}">
                <a16:creationId xmlns:a16="http://schemas.microsoft.com/office/drawing/2014/main" id="{DEFEFF65-89C6-D8E6-7B62-6D2C17D9ADF4}"/>
              </a:ext>
            </a:extLst>
          </p:cNvPr>
          <p:cNvSpPr>
            <a:spLocks noGrp="1"/>
          </p:cNvSpPr>
          <p:nvPr>
            <p:ph type="ctrTitle"/>
          </p:nvPr>
        </p:nvSpPr>
        <p:spPr>
          <a:xfrm>
            <a:off x="2301923" y="580104"/>
            <a:ext cx="7588155" cy="1779638"/>
          </a:xfrm>
        </p:spPr>
        <p:txBody>
          <a:bodyPr>
            <a:normAutofit/>
          </a:bodyPr>
          <a:lstStyle/>
          <a:p>
            <a:br>
              <a:rPr lang="es-MX" b="0" dirty="0"/>
            </a:br>
            <a:endParaRPr lang="es-MX" sz="5400" dirty="0">
              <a:solidFill>
                <a:srgbClr val="FFFFFF"/>
              </a:solidFill>
            </a:endParaRPr>
          </a:p>
        </p:txBody>
      </p:sp>
      <p:sp>
        <p:nvSpPr>
          <p:cNvPr id="3" name="Subtítulo 2">
            <a:extLst>
              <a:ext uri="{FF2B5EF4-FFF2-40B4-BE49-F238E27FC236}">
                <a16:creationId xmlns:a16="http://schemas.microsoft.com/office/drawing/2014/main" id="{03089CB5-27DB-3659-1E45-8B439887CF99}"/>
              </a:ext>
            </a:extLst>
          </p:cNvPr>
          <p:cNvSpPr>
            <a:spLocks noGrp="1"/>
          </p:cNvSpPr>
          <p:nvPr>
            <p:ph type="subTitle" idx="1"/>
          </p:nvPr>
        </p:nvSpPr>
        <p:spPr>
          <a:xfrm>
            <a:off x="2400245" y="1680879"/>
            <a:ext cx="7588155" cy="3107431"/>
          </a:xfrm>
        </p:spPr>
        <p:txBody>
          <a:bodyPr>
            <a:normAutofit fontScale="47500" lnSpcReduction="20000"/>
          </a:bodyPr>
          <a:lstStyle/>
          <a:p>
            <a:r>
              <a:rPr lang="es-MX" sz="5200" b="1" dirty="0"/>
              <a:t>Soluciones Actuales con IA</a:t>
            </a:r>
          </a:p>
          <a:p>
            <a:r>
              <a:rPr lang="es-ES" sz="5100" dirty="0"/>
              <a:t>Redes neuronales para predecir ozono/PM2.5.</a:t>
            </a:r>
          </a:p>
          <a:p>
            <a:r>
              <a:rPr lang="es-ES" sz="5100" dirty="0"/>
              <a:t>Sensores de bajo costo + machine </a:t>
            </a:r>
            <a:r>
              <a:rPr lang="es-ES" sz="5100" dirty="0" err="1"/>
              <a:t>learning</a:t>
            </a:r>
            <a:r>
              <a:rPr lang="es-ES" sz="5100" dirty="0"/>
              <a:t>.</a:t>
            </a:r>
          </a:p>
          <a:p>
            <a:r>
              <a:rPr lang="es-ES" sz="5100" dirty="0"/>
              <a:t>Modelos híbridos con datos satelitales (NASA/ESA).</a:t>
            </a:r>
          </a:p>
          <a:p>
            <a:r>
              <a:rPr lang="es-ES" sz="5100" dirty="0"/>
              <a:t>Ejemplo: "En la CDMX, ya se usan algoritmos para predecir contingencias".</a:t>
            </a:r>
          </a:p>
          <a:p>
            <a:endParaRPr lang="es-MX" b="1" dirty="0"/>
          </a:p>
          <a:p>
            <a:endParaRPr lang="es-MX" sz="2200" dirty="0">
              <a:solidFill>
                <a:srgbClr val="FFFFFF"/>
              </a:solidFill>
            </a:endParaRPr>
          </a:p>
        </p:txBody>
      </p:sp>
    </p:spTree>
    <p:extLst>
      <p:ext uri="{BB962C8B-B14F-4D97-AF65-F5344CB8AC3E}">
        <p14:creationId xmlns:p14="http://schemas.microsoft.com/office/powerpoint/2010/main" val="15073182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35A250-B3E3-20B5-D7F8-2891DBB6E21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C3A7E7-C01F-34C6-2D60-EEB940F8F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gradado de humo de colores">
            <a:extLst>
              <a:ext uri="{FF2B5EF4-FFF2-40B4-BE49-F238E27FC236}">
                <a16:creationId xmlns:a16="http://schemas.microsoft.com/office/drawing/2014/main" id="{428C24A2-7F23-B5DB-9CDC-A045911975BB}"/>
              </a:ext>
            </a:extLst>
          </p:cNvPr>
          <p:cNvPicPr>
            <a:picLocks noChangeAspect="1"/>
          </p:cNvPicPr>
          <p:nvPr/>
        </p:nvPicPr>
        <p:blipFill>
          <a:blip r:embed="rId2">
            <a:alphaModFix amt="60000"/>
          </a:blip>
          <a:srcRect t="8107" b="7624"/>
          <a:stretch>
            <a:fillRect/>
          </a:stretch>
        </p:blipFill>
        <p:spPr>
          <a:xfrm>
            <a:off x="0" y="0"/>
            <a:ext cx="12192000" cy="6857999"/>
          </a:xfrm>
          <a:prstGeom prst="rect">
            <a:avLst/>
          </a:prstGeom>
        </p:spPr>
      </p:pic>
      <p:sp>
        <p:nvSpPr>
          <p:cNvPr id="2" name="Título 1">
            <a:extLst>
              <a:ext uri="{FF2B5EF4-FFF2-40B4-BE49-F238E27FC236}">
                <a16:creationId xmlns:a16="http://schemas.microsoft.com/office/drawing/2014/main" id="{969F10D8-9712-5D38-FA15-000EC9169829}"/>
              </a:ext>
            </a:extLst>
          </p:cNvPr>
          <p:cNvSpPr>
            <a:spLocks noGrp="1"/>
          </p:cNvSpPr>
          <p:nvPr>
            <p:ph type="ctrTitle"/>
          </p:nvPr>
        </p:nvSpPr>
        <p:spPr>
          <a:xfrm>
            <a:off x="2143432" y="488509"/>
            <a:ext cx="8091949" cy="2412008"/>
          </a:xfrm>
        </p:spPr>
        <p:txBody>
          <a:bodyPr>
            <a:normAutofit fontScale="90000"/>
          </a:bodyPr>
          <a:lstStyle/>
          <a:p>
            <a:br>
              <a:rPr lang="es-ES" sz="2700" b="0" i="1" dirty="0"/>
            </a:br>
            <a:br>
              <a:rPr lang="es-ES" sz="2700" b="0" i="1" dirty="0"/>
            </a:br>
            <a:r>
              <a:rPr lang="es-ES" sz="2700" b="0" i="1" dirty="0"/>
              <a:t>Nuestra propuesta no solo es monitorear, sino predecir. Esta gráfica muestra cómo un modelo de IA, como una red LSTM, puede anticipar los picos de contaminación por PM2.5 con hasta 48 horas de antelación. La línea naranja es la predicción del modelo, y </a:t>
            </a:r>
            <a:r>
              <a:rPr lang="es-ES" sz="2000" b="0" i="1" dirty="0"/>
              <a:t>como ven, se ajusta muy bien a los datos </a:t>
            </a:r>
            <a:r>
              <a:rPr lang="es-ES" sz="2700" b="0" i="1" dirty="0"/>
              <a:t>reales en azul. Esto permitiría emitir alertas tempranas</a:t>
            </a:r>
            <a:br>
              <a:rPr lang="es-MX" dirty="0"/>
            </a:br>
            <a:endParaRPr lang="es-MX" sz="5400" dirty="0">
              <a:solidFill>
                <a:srgbClr val="FFFFFF"/>
              </a:solidFill>
            </a:endParaRPr>
          </a:p>
        </p:txBody>
      </p:sp>
      <p:pic>
        <p:nvPicPr>
          <p:cNvPr id="5" name="Imagen 4">
            <a:extLst>
              <a:ext uri="{FF2B5EF4-FFF2-40B4-BE49-F238E27FC236}">
                <a16:creationId xmlns:a16="http://schemas.microsoft.com/office/drawing/2014/main" id="{05B1A0E9-D9FB-58AB-FE65-DAE9E988A181}"/>
              </a:ext>
            </a:extLst>
          </p:cNvPr>
          <p:cNvPicPr>
            <a:picLocks noChangeAspect="1"/>
          </p:cNvPicPr>
          <p:nvPr/>
        </p:nvPicPr>
        <p:blipFill>
          <a:blip r:embed="rId3"/>
          <a:stretch>
            <a:fillRect/>
          </a:stretch>
        </p:blipFill>
        <p:spPr>
          <a:xfrm>
            <a:off x="3602293" y="3056527"/>
            <a:ext cx="5521610" cy="3312965"/>
          </a:xfrm>
          <a:prstGeom prst="rect">
            <a:avLst/>
          </a:prstGeom>
        </p:spPr>
      </p:pic>
    </p:spTree>
    <p:extLst>
      <p:ext uri="{BB962C8B-B14F-4D97-AF65-F5344CB8AC3E}">
        <p14:creationId xmlns:p14="http://schemas.microsoft.com/office/powerpoint/2010/main" val="163122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EE197A-F71B-06D1-B295-391AC4FCC08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B67C00-5ECE-3BDA-FCFA-DAC70CB2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gradado de humo de colores">
            <a:extLst>
              <a:ext uri="{FF2B5EF4-FFF2-40B4-BE49-F238E27FC236}">
                <a16:creationId xmlns:a16="http://schemas.microsoft.com/office/drawing/2014/main" id="{A28E3D2B-39E4-CDF0-F41A-C20FF442030F}"/>
              </a:ext>
            </a:extLst>
          </p:cNvPr>
          <p:cNvPicPr>
            <a:picLocks noChangeAspect="1"/>
          </p:cNvPicPr>
          <p:nvPr/>
        </p:nvPicPr>
        <p:blipFill>
          <a:blip r:embed="rId2">
            <a:alphaModFix amt="60000"/>
          </a:blip>
          <a:srcRect t="8107" b="7624"/>
          <a:stretch>
            <a:fillRect/>
          </a:stretch>
        </p:blipFill>
        <p:spPr>
          <a:xfrm>
            <a:off x="0" y="0"/>
            <a:ext cx="12192000" cy="6857999"/>
          </a:xfrm>
          <a:prstGeom prst="rect">
            <a:avLst/>
          </a:prstGeom>
        </p:spPr>
      </p:pic>
      <p:sp>
        <p:nvSpPr>
          <p:cNvPr id="2" name="Título 1">
            <a:extLst>
              <a:ext uri="{FF2B5EF4-FFF2-40B4-BE49-F238E27FC236}">
                <a16:creationId xmlns:a16="http://schemas.microsoft.com/office/drawing/2014/main" id="{92865CA7-BE8B-B942-157C-0E01B0C7F643}"/>
              </a:ext>
            </a:extLst>
          </p:cNvPr>
          <p:cNvSpPr>
            <a:spLocks noGrp="1"/>
          </p:cNvSpPr>
          <p:nvPr>
            <p:ph type="ctrTitle"/>
          </p:nvPr>
        </p:nvSpPr>
        <p:spPr>
          <a:xfrm>
            <a:off x="2143432" y="488509"/>
            <a:ext cx="8091949" cy="2412008"/>
          </a:xfrm>
        </p:spPr>
        <p:txBody>
          <a:bodyPr>
            <a:normAutofit fontScale="90000"/>
          </a:bodyPr>
          <a:lstStyle/>
          <a:p>
            <a:br>
              <a:rPr lang="es-ES" sz="2700" b="0" i="1" dirty="0"/>
            </a:br>
            <a:br>
              <a:rPr lang="es-ES" sz="2700" b="0" i="1" dirty="0"/>
            </a:br>
            <a:r>
              <a:rPr lang="es-MX" sz="7300" dirty="0"/>
              <a:t> Metodología</a:t>
            </a:r>
            <a:br>
              <a:rPr lang="es-MX" dirty="0"/>
            </a:br>
            <a:br>
              <a:rPr lang="es-MX" b="0" dirty="0"/>
            </a:br>
            <a:endParaRPr lang="es-MX" sz="5400" dirty="0">
              <a:solidFill>
                <a:srgbClr val="FFFFFF"/>
              </a:solidFill>
            </a:endParaRPr>
          </a:p>
        </p:txBody>
      </p:sp>
      <p:sp>
        <p:nvSpPr>
          <p:cNvPr id="6" name="CuadroTexto 5">
            <a:extLst>
              <a:ext uri="{FF2B5EF4-FFF2-40B4-BE49-F238E27FC236}">
                <a16:creationId xmlns:a16="http://schemas.microsoft.com/office/drawing/2014/main" id="{70990414-C8B7-6190-F6C4-F42A2E281F60}"/>
              </a:ext>
            </a:extLst>
          </p:cNvPr>
          <p:cNvSpPr txBox="1"/>
          <p:nvPr/>
        </p:nvSpPr>
        <p:spPr>
          <a:xfrm>
            <a:off x="3873910" y="1970878"/>
            <a:ext cx="6174658" cy="4780796"/>
          </a:xfrm>
          <a:prstGeom prst="rect">
            <a:avLst/>
          </a:prstGeom>
          <a:noFill/>
        </p:spPr>
        <p:txBody>
          <a:bodyPr wrap="square">
            <a:spAutoFit/>
          </a:bodyPr>
          <a:lstStyle/>
          <a:p>
            <a:pPr algn="l">
              <a:spcBef>
                <a:spcPts val="300"/>
              </a:spcBef>
              <a:buFont typeface="+mj-lt"/>
              <a:buAutoNum type="arabicPeriod"/>
            </a:pPr>
            <a:r>
              <a:rPr lang="es-MX" sz="3600" b="0" i="0" dirty="0">
                <a:effectLst/>
                <a:latin typeface="quote-cjk-patch"/>
              </a:rPr>
              <a:t>Recolección de datos.</a:t>
            </a:r>
          </a:p>
          <a:p>
            <a:pPr algn="l">
              <a:spcBef>
                <a:spcPts val="450"/>
              </a:spcBef>
              <a:buFont typeface="+mj-lt"/>
              <a:buAutoNum type="arabicPeriod"/>
            </a:pPr>
            <a:r>
              <a:rPr lang="es-MX" sz="3600" b="0" i="0" dirty="0">
                <a:effectLst/>
                <a:latin typeface="quote-cjk-patch"/>
              </a:rPr>
              <a:t>Preprocesamiento (limpieza, PCA).</a:t>
            </a:r>
          </a:p>
          <a:p>
            <a:pPr algn="l">
              <a:spcBef>
                <a:spcPts val="450"/>
              </a:spcBef>
              <a:buFont typeface="+mj-lt"/>
              <a:buAutoNum type="arabicPeriod"/>
            </a:pPr>
            <a:r>
              <a:rPr lang="es-MX" sz="3600" b="0" i="0" dirty="0">
                <a:effectLst/>
                <a:latin typeface="quote-cjk-patch"/>
              </a:rPr>
              <a:t>Algoritmo (</a:t>
            </a:r>
            <a:r>
              <a:rPr lang="es-MX" sz="3600" b="0" i="0" dirty="0" err="1">
                <a:effectLst/>
                <a:latin typeface="quote-cjk-patch"/>
              </a:rPr>
              <a:t>Random</a:t>
            </a:r>
            <a:r>
              <a:rPr lang="es-MX" sz="3600" b="0" i="0" dirty="0">
                <a:effectLst/>
                <a:latin typeface="quote-cjk-patch"/>
              </a:rPr>
              <a:t> Forest/LSTM).</a:t>
            </a:r>
          </a:p>
          <a:p>
            <a:pPr algn="l">
              <a:spcBef>
                <a:spcPts val="450"/>
              </a:spcBef>
              <a:buFont typeface="+mj-lt"/>
              <a:buAutoNum type="arabicPeriod"/>
            </a:pPr>
            <a:r>
              <a:rPr lang="es-MX" sz="3600" b="0" i="0" dirty="0">
                <a:effectLst/>
                <a:latin typeface="quote-cjk-patch"/>
              </a:rPr>
              <a:t>Entrenamiento (70/20/10).</a:t>
            </a:r>
          </a:p>
          <a:p>
            <a:pPr algn="l">
              <a:spcBef>
                <a:spcPts val="450"/>
              </a:spcBef>
              <a:buFont typeface="+mj-lt"/>
              <a:buAutoNum type="arabicPeriod"/>
            </a:pPr>
            <a:r>
              <a:rPr lang="es-MX" sz="3600" b="0" i="0" dirty="0" err="1">
                <a:effectLst/>
                <a:latin typeface="quote-cjk-patch"/>
              </a:rPr>
              <a:t>Dashboard</a:t>
            </a:r>
            <a:r>
              <a:rPr lang="es-MX" sz="3600" b="0" i="0" dirty="0">
                <a:effectLst/>
                <a:latin typeface="quote-cjk-patch"/>
              </a:rPr>
              <a:t> interactivo (</a:t>
            </a:r>
            <a:r>
              <a:rPr lang="es-MX" sz="3600" b="0" i="0" dirty="0" err="1">
                <a:effectLst/>
                <a:latin typeface="quote-cjk-patch"/>
              </a:rPr>
              <a:t>Streamlit</a:t>
            </a:r>
            <a:r>
              <a:rPr lang="es-MX" sz="3600" b="0" i="0" dirty="0">
                <a:effectLst/>
                <a:latin typeface="quote-cjk-patch"/>
              </a:rPr>
              <a:t>/</a:t>
            </a:r>
            <a:r>
              <a:rPr lang="es-MX" sz="3600" b="0" i="0" dirty="0" err="1">
                <a:effectLst/>
                <a:latin typeface="quote-cjk-patch"/>
              </a:rPr>
              <a:t>Power</a:t>
            </a:r>
            <a:r>
              <a:rPr lang="es-MX" sz="3600" b="0" i="0" dirty="0">
                <a:effectLst/>
                <a:latin typeface="quote-cjk-patch"/>
              </a:rPr>
              <a:t> BI).</a:t>
            </a:r>
          </a:p>
        </p:txBody>
      </p:sp>
    </p:spTree>
    <p:extLst>
      <p:ext uri="{BB962C8B-B14F-4D97-AF65-F5344CB8AC3E}">
        <p14:creationId xmlns:p14="http://schemas.microsoft.com/office/powerpoint/2010/main" val="25653855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172C07-ED47-E23E-D062-A890CD72482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0DA1AA-B1B0-EFE1-5FEA-48C60684E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gradado de humo de colores">
            <a:extLst>
              <a:ext uri="{FF2B5EF4-FFF2-40B4-BE49-F238E27FC236}">
                <a16:creationId xmlns:a16="http://schemas.microsoft.com/office/drawing/2014/main" id="{44A69DB8-79CA-1A08-64BB-C48C0450745C}"/>
              </a:ext>
            </a:extLst>
          </p:cNvPr>
          <p:cNvPicPr>
            <a:picLocks noChangeAspect="1"/>
          </p:cNvPicPr>
          <p:nvPr/>
        </p:nvPicPr>
        <p:blipFill>
          <a:blip r:embed="rId2">
            <a:alphaModFix amt="60000"/>
          </a:blip>
          <a:srcRect t="8107" b="7624"/>
          <a:stretch>
            <a:fillRect/>
          </a:stretch>
        </p:blipFill>
        <p:spPr>
          <a:xfrm>
            <a:off x="0" y="0"/>
            <a:ext cx="12192000" cy="6857999"/>
          </a:xfrm>
          <a:prstGeom prst="rect">
            <a:avLst/>
          </a:prstGeom>
        </p:spPr>
      </p:pic>
      <p:sp>
        <p:nvSpPr>
          <p:cNvPr id="2" name="Título 1">
            <a:extLst>
              <a:ext uri="{FF2B5EF4-FFF2-40B4-BE49-F238E27FC236}">
                <a16:creationId xmlns:a16="http://schemas.microsoft.com/office/drawing/2014/main" id="{66CC1D7D-E4FD-3674-A0E1-30EBB03FD348}"/>
              </a:ext>
            </a:extLst>
          </p:cNvPr>
          <p:cNvSpPr>
            <a:spLocks noGrp="1"/>
          </p:cNvSpPr>
          <p:nvPr>
            <p:ph type="ctrTitle"/>
          </p:nvPr>
        </p:nvSpPr>
        <p:spPr>
          <a:xfrm>
            <a:off x="2143432" y="488509"/>
            <a:ext cx="8091949" cy="2412008"/>
          </a:xfrm>
        </p:spPr>
        <p:txBody>
          <a:bodyPr>
            <a:normAutofit fontScale="90000"/>
          </a:bodyPr>
          <a:lstStyle/>
          <a:p>
            <a:br>
              <a:rPr lang="es-ES" sz="2700" b="0" i="1" dirty="0"/>
            </a:br>
            <a:br>
              <a:rPr lang="es-ES" sz="2700" b="0" i="1" dirty="0"/>
            </a:br>
            <a:r>
              <a:rPr lang="es-MX" dirty="0"/>
              <a:t>  Caso de Estudio - ZMVM</a:t>
            </a:r>
            <a:br>
              <a:rPr lang="es-MX" dirty="0"/>
            </a:br>
            <a:br>
              <a:rPr lang="es-MX" dirty="0"/>
            </a:br>
            <a:br>
              <a:rPr lang="es-MX" b="0" dirty="0"/>
            </a:br>
            <a:endParaRPr lang="es-MX" sz="5400" dirty="0">
              <a:solidFill>
                <a:srgbClr val="FFFFFF"/>
              </a:solidFill>
            </a:endParaRPr>
          </a:p>
        </p:txBody>
      </p:sp>
      <p:sp>
        <p:nvSpPr>
          <p:cNvPr id="6" name="CuadroTexto 5">
            <a:extLst>
              <a:ext uri="{FF2B5EF4-FFF2-40B4-BE49-F238E27FC236}">
                <a16:creationId xmlns:a16="http://schemas.microsoft.com/office/drawing/2014/main" id="{F4C2C643-E1B5-94D3-E723-895D10A53F48}"/>
              </a:ext>
            </a:extLst>
          </p:cNvPr>
          <p:cNvSpPr txBox="1"/>
          <p:nvPr/>
        </p:nvSpPr>
        <p:spPr>
          <a:xfrm>
            <a:off x="3873910" y="1694513"/>
            <a:ext cx="6174658" cy="4285789"/>
          </a:xfrm>
          <a:prstGeom prst="rect">
            <a:avLst/>
          </a:prstGeom>
          <a:noFill/>
        </p:spPr>
        <p:txBody>
          <a:bodyPr wrap="square">
            <a:spAutoFit/>
          </a:bodyPr>
          <a:lstStyle/>
          <a:p>
            <a:r>
              <a:rPr lang="es-ES" sz="2800" dirty="0"/>
              <a:t>La CDMX es ideal para probar esto".</a:t>
            </a:r>
          </a:p>
          <a:p>
            <a:r>
              <a:rPr lang="es-ES" sz="2800" dirty="0"/>
              <a:t>Resultados esperados:</a:t>
            </a:r>
          </a:p>
          <a:p>
            <a:endParaRPr lang="es-ES" sz="2800" dirty="0"/>
          </a:p>
          <a:p>
            <a:endParaRPr lang="es-ES" sz="2800" dirty="0"/>
          </a:p>
          <a:p>
            <a:pPr lvl="1"/>
            <a:r>
              <a:rPr lang="es-ES" sz="2800" dirty="0"/>
              <a:t>20% menos falsas alarmas.</a:t>
            </a:r>
          </a:p>
          <a:p>
            <a:pPr lvl="1"/>
            <a:endParaRPr lang="es-ES" sz="2800" dirty="0"/>
          </a:p>
          <a:p>
            <a:pPr lvl="1"/>
            <a:r>
              <a:rPr lang="es-ES" sz="2800" dirty="0"/>
              <a:t>Alertas con 12-24 horas de anticipación.</a:t>
            </a:r>
          </a:p>
          <a:p>
            <a:pPr algn="l">
              <a:spcBef>
                <a:spcPts val="300"/>
              </a:spcBef>
            </a:pPr>
            <a:endParaRPr lang="es-MX" b="0" i="0" dirty="0">
              <a:effectLst/>
              <a:latin typeface="quote-cjk-patch"/>
            </a:endParaRPr>
          </a:p>
        </p:txBody>
      </p:sp>
    </p:spTree>
    <p:extLst>
      <p:ext uri="{BB962C8B-B14F-4D97-AF65-F5344CB8AC3E}">
        <p14:creationId xmlns:p14="http://schemas.microsoft.com/office/powerpoint/2010/main" val="70083243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434BC1-DAC2-3C6E-4772-39E73B15B48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D81A99-7834-1C2D-5F0E-A8612E01E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gradado de humo de colores">
            <a:extLst>
              <a:ext uri="{FF2B5EF4-FFF2-40B4-BE49-F238E27FC236}">
                <a16:creationId xmlns:a16="http://schemas.microsoft.com/office/drawing/2014/main" id="{A7DC6F40-EBCA-FC68-5842-2A756C58109F}"/>
              </a:ext>
            </a:extLst>
          </p:cNvPr>
          <p:cNvPicPr>
            <a:picLocks noChangeAspect="1"/>
          </p:cNvPicPr>
          <p:nvPr/>
        </p:nvPicPr>
        <p:blipFill>
          <a:blip r:embed="rId2">
            <a:alphaModFix amt="60000"/>
          </a:blip>
          <a:srcRect t="8107" b="7624"/>
          <a:stretch>
            <a:fillRect/>
          </a:stretch>
        </p:blipFill>
        <p:spPr>
          <a:xfrm>
            <a:off x="-1" y="0"/>
            <a:ext cx="12192000" cy="6857999"/>
          </a:xfrm>
          <a:prstGeom prst="rect">
            <a:avLst/>
          </a:prstGeom>
        </p:spPr>
      </p:pic>
      <p:sp>
        <p:nvSpPr>
          <p:cNvPr id="2" name="Título 1">
            <a:extLst>
              <a:ext uri="{FF2B5EF4-FFF2-40B4-BE49-F238E27FC236}">
                <a16:creationId xmlns:a16="http://schemas.microsoft.com/office/drawing/2014/main" id="{25BB5431-11F9-E298-1E2C-C74523BE2C11}"/>
              </a:ext>
            </a:extLst>
          </p:cNvPr>
          <p:cNvSpPr>
            <a:spLocks noGrp="1"/>
          </p:cNvSpPr>
          <p:nvPr>
            <p:ph type="ctrTitle"/>
          </p:nvPr>
        </p:nvSpPr>
        <p:spPr>
          <a:xfrm>
            <a:off x="2050025" y="1694512"/>
            <a:ext cx="8091949" cy="2412008"/>
          </a:xfrm>
        </p:spPr>
        <p:txBody>
          <a:bodyPr>
            <a:normAutofit fontScale="90000"/>
          </a:bodyPr>
          <a:lstStyle/>
          <a:p>
            <a:br>
              <a:rPr lang="es-ES" sz="2700" b="0" i="1" dirty="0"/>
            </a:br>
            <a:r>
              <a:rPr lang="es-MX" dirty="0"/>
              <a:t> </a:t>
            </a:r>
            <a:br>
              <a:rPr lang="es-MX" dirty="0"/>
            </a:br>
            <a:br>
              <a:rPr lang="es-MX" b="0" dirty="0"/>
            </a:br>
            <a:r>
              <a:rPr lang="es-MX" dirty="0"/>
              <a:t> Ética y Desafíos</a:t>
            </a:r>
            <a:br>
              <a:rPr lang="es-MX" dirty="0"/>
            </a:br>
            <a:br>
              <a:rPr lang="es-MX" b="0" dirty="0"/>
            </a:br>
            <a:br>
              <a:rPr lang="es-MX" dirty="0"/>
            </a:br>
            <a:br>
              <a:rPr lang="es-MX" dirty="0"/>
            </a:br>
            <a:br>
              <a:rPr lang="es-MX" b="0" dirty="0"/>
            </a:br>
            <a:endParaRPr lang="es-MX" sz="5400" dirty="0">
              <a:solidFill>
                <a:srgbClr val="FFFFFF"/>
              </a:solidFill>
            </a:endParaRPr>
          </a:p>
        </p:txBody>
      </p:sp>
      <p:sp>
        <p:nvSpPr>
          <p:cNvPr id="6" name="CuadroTexto 5">
            <a:extLst>
              <a:ext uri="{FF2B5EF4-FFF2-40B4-BE49-F238E27FC236}">
                <a16:creationId xmlns:a16="http://schemas.microsoft.com/office/drawing/2014/main" id="{FFCDC482-799D-FED7-B3A1-1F74838B2D22}"/>
              </a:ext>
            </a:extLst>
          </p:cNvPr>
          <p:cNvSpPr txBox="1"/>
          <p:nvPr/>
        </p:nvSpPr>
        <p:spPr>
          <a:xfrm>
            <a:off x="3873910" y="1694513"/>
            <a:ext cx="6174658" cy="4801314"/>
          </a:xfrm>
          <a:prstGeom prst="rect">
            <a:avLst/>
          </a:prstGeom>
          <a:noFill/>
        </p:spPr>
        <p:txBody>
          <a:bodyPr wrap="square">
            <a:spAutoFit/>
          </a:bodyPr>
          <a:lstStyle/>
          <a:p>
            <a:r>
              <a:rPr lang="es-ES" sz="3200" dirty="0"/>
              <a:t>Desafíos: Datos inconsistentes, costo de sensores.</a:t>
            </a:r>
          </a:p>
          <a:p>
            <a:endParaRPr lang="es-ES" sz="3200" dirty="0"/>
          </a:p>
          <a:p>
            <a:r>
              <a:rPr lang="es-ES" sz="3200" dirty="0"/>
              <a:t>Ética: No recopilar datos personales, alertas accesibles para todos.</a:t>
            </a:r>
          </a:p>
          <a:p>
            <a:endParaRPr lang="es-ES" sz="3200" dirty="0"/>
          </a:p>
          <a:p>
            <a:r>
              <a:rPr lang="es-ES" sz="3200" dirty="0"/>
              <a:t>Mensaje: "La IA debe ser justa y transparente".</a:t>
            </a:r>
          </a:p>
          <a:p>
            <a:endParaRPr lang="es-MX" b="0" i="0" dirty="0">
              <a:effectLst/>
              <a:latin typeface="quote-cjk-patch"/>
            </a:endParaRPr>
          </a:p>
        </p:txBody>
      </p:sp>
    </p:spTree>
    <p:extLst>
      <p:ext uri="{BB962C8B-B14F-4D97-AF65-F5344CB8AC3E}">
        <p14:creationId xmlns:p14="http://schemas.microsoft.com/office/powerpoint/2010/main" val="3375527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76</TotalTime>
  <Words>581</Words>
  <Application>Microsoft Office PowerPoint</Application>
  <PresentationFormat>Panorámica</PresentationFormat>
  <Paragraphs>50</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Neue Haas Grotesk Text Pro</vt:lpstr>
      <vt:lpstr>quote-cjk-patch</vt:lpstr>
      <vt:lpstr>VanillaVTI</vt:lpstr>
      <vt:lpstr>  Proyecto de investigación de  inteligencia artificial e impacto ambiental   Tópicos de Inteligencia Artificial  Araiza Verdugo Angel Abraham  Santillán León Fernando Antonio </vt:lpstr>
      <vt:lpstr> Introducción </vt:lpstr>
      <vt:lpstr>Objetivos </vt:lpstr>
      <vt:lpstr>¿Por qué es urgente?  </vt:lpstr>
      <vt:lpstr> </vt:lpstr>
      <vt:lpstr>  Nuestra propuesta no solo es monitorear, sino predecir. Esta gráfica muestra cómo un modelo de IA, como una red LSTM, puede anticipar los picos de contaminación por PM2.5 con hasta 48 horas de antelación. La línea naranja es la predicción del modelo, y como ven, se ajusta muy bien a los datos reales en azul. Esto permitiría emitir alertas tempranas </vt:lpstr>
      <vt:lpstr>   Metodología  </vt:lpstr>
      <vt:lpstr>    Caso de Estudio - ZMVM   </vt:lpstr>
      <vt:lpstr>     Ética y Desafíos     </vt:lpstr>
      <vt:lpstr>    Impacto Esperado       </vt:lpstr>
      <vt:lpstr>          Conclusiones La IA es una herramienta poderosa pero requiere datos y ética. Nuestro modelo es viable y escalable.  La IA no es un lujo es una necesidad para respirar mejor     Conclusiones La IA es una herramienta poderosa pero requiere datos y ética.  Nuestro modelo es viable y escalable.  La IA no es un lujo es una necesidad para respirar mejor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 ABRAHAM ARAIZA VERDUGO</dc:creator>
  <cp:lastModifiedBy>ANGEL ABRAHAM ARAIZA VERDUGO</cp:lastModifiedBy>
  <cp:revision>2</cp:revision>
  <dcterms:created xsi:type="dcterms:W3CDTF">2025-09-13T19:00:49Z</dcterms:created>
  <dcterms:modified xsi:type="dcterms:W3CDTF">2025-09-13T20:18:49Z</dcterms:modified>
</cp:coreProperties>
</file>