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ccfd65f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ccfd65f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1ccfd65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ccfd65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c40cbaa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1c40cbaa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1ccfd65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1ccfd65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1c40cbaa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1c40cbaa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c40cbaa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1c40cbaa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1c40cba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1c40cba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c40cbaa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c40cbaa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1c40cbaa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1c40cbaa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ccfd65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1ccfd65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c40cbaa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c40cbaa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c40cbaa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c40cbaa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hyperlink" Target="https://vivekcek.wordpress.com/2013/03/17/simple-factory-vs-factory-method-vs-abstract-factory-by-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35050" y="961375"/>
            <a:ext cx="4473900" cy="99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Factory</a:t>
            </a:r>
            <a:endParaRPr/>
          </a:p>
        </p:txBody>
      </p:sp>
      <p:sp>
        <p:nvSpPr>
          <p:cNvPr id="55" name="Google Shape;55;p13"/>
          <p:cNvSpPr txBox="1"/>
          <p:nvPr>
            <p:ph idx="1" type="subTitle"/>
          </p:nvPr>
        </p:nvSpPr>
        <p:spPr>
          <a:xfrm>
            <a:off x="311700" y="2069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Patrón de creación de objetos</a:t>
            </a:r>
            <a:endParaRPr/>
          </a:p>
        </p:txBody>
      </p:sp>
      <p:sp>
        <p:nvSpPr>
          <p:cNvPr id="56" name="Google Shape;56;p13"/>
          <p:cNvSpPr txBox="1"/>
          <p:nvPr/>
        </p:nvSpPr>
        <p:spPr>
          <a:xfrm>
            <a:off x="2470350" y="4196200"/>
            <a:ext cx="4203300" cy="6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a:solidFill>
                  <a:srgbClr val="FFFFFF"/>
                </a:solidFill>
              </a:rPr>
              <a:t>Otros patrones de creación:</a:t>
            </a:r>
            <a:endParaRPr>
              <a:solidFill>
                <a:srgbClr val="FFFFFF"/>
              </a:solidFill>
            </a:endParaRPr>
          </a:p>
          <a:p>
            <a:pPr indent="0" lvl="0" marL="0" rtl="0" algn="ctr">
              <a:spcBef>
                <a:spcPts val="0"/>
              </a:spcBef>
              <a:spcAft>
                <a:spcPts val="0"/>
              </a:spcAft>
              <a:buNone/>
            </a:pPr>
            <a:r>
              <a:rPr lang="ca">
                <a:solidFill>
                  <a:srgbClr val="FFFFFF"/>
                </a:solidFill>
              </a:rPr>
              <a:t>Singleton, Prototype, Builder, Object Pool</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Implementación en C++</a:t>
            </a:r>
            <a:endParaRPr/>
          </a:p>
        </p:txBody>
      </p:sp>
      <p:pic>
        <p:nvPicPr>
          <p:cNvPr id="151" name="Google Shape;151;p22"/>
          <p:cNvPicPr preferRelativeResize="0"/>
          <p:nvPr/>
        </p:nvPicPr>
        <p:blipFill>
          <a:blip r:embed="rId3">
            <a:alphaModFix/>
          </a:blip>
          <a:stretch>
            <a:fillRect/>
          </a:stretch>
        </p:blipFill>
        <p:spPr>
          <a:xfrm>
            <a:off x="1545800" y="1298200"/>
            <a:ext cx="6052400" cy="331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p:nvPr/>
        </p:nvSpPr>
        <p:spPr>
          <a:xfrm>
            <a:off x="4903495" y="1104200"/>
            <a:ext cx="2648400" cy="19155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3"/>
          <p:cNvPicPr preferRelativeResize="0"/>
          <p:nvPr/>
        </p:nvPicPr>
        <p:blipFill>
          <a:blip r:embed="rId3">
            <a:alphaModFix/>
          </a:blip>
          <a:stretch>
            <a:fillRect/>
          </a:stretch>
        </p:blipFill>
        <p:spPr>
          <a:xfrm>
            <a:off x="4887375" y="1113567"/>
            <a:ext cx="2653387" cy="1895276"/>
          </a:xfrm>
          <a:prstGeom prst="rect">
            <a:avLst/>
          </a:prstGeom>
          <a:noFill/>
          <a:ln>
            <a:noFill/>
          </a:ln>
          <a:effectLst>
            <a:outerShdw blurRad="57150" rotWithShape="0" algn="bl" dir="5400000" dist="19050">
              <a:srgbClr val="000000">
                <a:alpha val="50000"/>
              </a:srgbClr>
            </a:outerShdw>
          </a:effectLst>
        </p:spPr>
      </p:pic>
      <p:pic>
        <p:nvPicPr>
          <p:cNvPr id="158" name="Google Shape;158;p23"/>
          <p:cNvPicPr preferRelativeResize="0"/>
          <p:nvPr/>
        </p:nvPicPr>
        <p:blipFill>
          <a:blip r:embed="rId4">
            <a:alphaModFix/>
          </a:blip>
          <a:stretch>
            <a:fillRect/>
          </a:stretch>
        </p:blipFill>
        <p:spPr>
          <a:xfrm>
            <a:off x="5233100" y="3280850"/>
            <a:ext cx="2379600" cy="1586400"/>
          </a:xfrm>
          <a:prstGeom prst="rect">
            <a:avLst/>
          </a:prstGeom>
          <a:noFill/>
          <a:ln>
            <a:noFill/>
          </a:ln>
        </p:spPr>
      </p:pic>
      <p:pic>
        <p:nvPicPr>
          <p:cNvPr id="159" name="Google Shape;159;p23"/>
          <p:cNvPicPr preferRelativeResize="0"/>
          <p:nvPr/>
        </p:nvPicPr>
        <p:blipFill>
          <a:blip r:embed="rId5">
            <a:alphaModFix/>
          </a:blip>
          <a:stretch>
            <a:fillRect/>
          </a:stretch>
        </p:blipFill>
        <p:spPr>
          <a:xfrm>
            <a:off x="371125" y="2743875"/>
            <a:ext cx="4059774" cy="2029875"/>
          </a:xfrm>
          <a:prstGeom prst="rect">
            <a:avLst/>
          </a:prstGeom>
          <a:noFill/>
          <a:ln>
            <a:noFill/>
          </a:ln>
        </p:spPr>
      </p:pic>
      <p:sp>
        <p:nvSpPr>
          <p:cNvPr id="160" name="Google Shape;160;p23"/>
          <p:cNvSpPr txBox="1"/>
          <p:nvPr>
            <p:ph type="title"/>
          </p:nvPr>
        </p:nvSpPr>
        <p:spPr>
          <a:xfrm>
            <a:off x="311700" y="445025"/>
            <a:ext cx="177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Ejemplo</a:t>
            </a:r>
            <a:endParaRPr/>
          </a:p>
        </p:txBody>
      </p:sp>
      <p:sp>
        <p:nvSpPr>
          <p:cNvPr id="161" name="Google Shape;161;p23"/>
          <p:cNvSpPr txBox="1"/>
          <p:nvPr/>
        </p:nvSpPr>
        <p:spPr>
          <a:xfrm>
            <a:off x="2913625" y="222575"/>
            <a:ext cx="5644500" cy="1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solidFill>
                  <a:srgbClr val="FFFFFF"/>
                </a:solidFill>
              </a:rPr>
              <a:t>Use the Abstract Factory when your code needs to work with various families of related products, but you don’t want it to depend on the concrete classes of those products—they might be unknown beforehand or you simply want to allow for future extensibility.</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8750" y="374450"/>
            <a:ext cx="177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Ejemplo</a:t>
            </a:r>
            <a:endParaRPr/>
          </a:p>
        </p:txBody>
      </p:sp>
      <p:pic>
        <p:nvPicPr>
          <p:cNvPr id="167" name="Google Shape;167;p24"/>
          <p:cNvPicPr preferRelativeResize="0"/>
          <p:nvPr/>
        </p:nvPicPr>
        <p:blipFill>
          <a:blip r:embed="rId3">
            <a:alphaModFix/>
          </a:blip>
          <a:stretch>
            <a:fillRect/>
          </a:stretch>
        </p:blipFill>
        <p:spPr>
          <a:xfrm>
            <a:off x="251175" y="1071350"/>
            <a:ext cx="8581063"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2681100" y="569725"/>
            <a:ext cx="6096000" cy="4286250"/>
          </a:xfrm>
          <a:prstGeom prst="rect">
            <a:avLst/>
          </a:prstGeom>
          <a:noFill/>
          <a:ln>
            <a:noFill/>
          </a:ln>
        </p:spPr>
      </p:pic>
      <p:sp>
        <p:nvSpPr>
          <p:cNvPr id="173" name="Google Shape;173;p25"/>
          <p:cNvSpPr txBox="1"/>
          <p:nvPr>
            <p:ph type="title"/>
          </p:nvPr>
        </p:nvSpPr>
        <p:spPr>
          <a:xfrm>
            <a:off x="311700" y="445025"/>
            <a:ext cx="177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Ejemplo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481900" y="166750"/>
            <a:ext cx="2480100" cy="79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3600"/>
              <a:t>Factories</a:t>
            </a:r>
            <a:endParaRPr sz="3600"/>
          </a:p>
        </p:txBody>
      </p:sp>
      <p:sp>
        <p:nvSpPr>
          <p:cNvPr id="62" name="Google Shape;62;p14"/>
          <p:cNvSpPr txBox="1"/>
          <p:nvPr>
            <p:ph idx="1" type="body"/>
          </p:nvPr>
        </p:nvSpPr>
        <p:spPr>
          <a:xfrm>
            <a:off x="2167488" y="2029775"/>
            <a:ext cx="2600400" cy="118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ca" sz="1800">
                <a:solidFill>
                  <a:srgbClr val="FFFFFF"/>
                </a:solidFill>
              </a:rPr>
              <a:t>Simple Factory</a:t>
            </a:r>
            <a:endParaRPr sz="1800">
              <a:solidFill>
                <a:srgbClr val="FFFFFF"/>
              </a:solidFill>
            </a:endParaRPr>
          </a:p>
          <a:p>
            <a:pPr indent="-342900" lvl="0" marL="457200" rtl="0" algn="l">
              <a:spcBef>
                <a:spcPts val="0"/>
              </a:spcBef>
              <a:spcAft>
                <a:spcPts val="0"/>
              </a:spcAft>
              <a:buClr>
                <a:srgbClr val="FFFFFF"/>
              </a:buClr>
              <a:buSzPts val="1800"/>
              <a:buChar char="●"/>
            </a:pPr>
            <a:r>
              <a:rPr lang="ca" sz="1800">
                <a:solidFill>
                  <a:srgbClr val="FFFFFF"/>
                </a:solidFill>
              </a:rPr>
              <a:t>Factory Method</a:t>
            </a:r>
            <a:endParaRPr sz="1800">
              <a:solidFill>
                <a:srgbClr val="FFFFFF"/>
              </a:solidFill>
            </a:endParaRPr>
          </a:p>
          <a:p>
            <a:pPr indent="-342900" lvl="0" marL="457200" rtl="0" algn="l">
              <a:spcBef>
                <a:spcPts val="0"/>
              </a:spcBef>
              <a:spcAft>
                <a:spcPts val="0"/>
              </a:spcAft>
              <a:buClr>
                <a:srgbClr val="FFFFFF"/>
              </a:buClr>
              <a:buSzPts val="1800"/>
              <a:buChar char="●"/>
            </a:pPr>
            <a:r>
              <a:rPr lang="ca" sz="1800">
                <a:solidFill>
                  <a:srgbClr val="FFFFFF"/>
                </a:solidFill>
              </a:rPr>
              <a:t>Abstract Factory</a:t>
            </a:r>
            <a:endParaRPr sz="1800">
              <a:solidFill>
                <a:srgbClr val="FFFFFF"/>
              </a:solidFill>
            </a:endParaRPr>
          </a:p>
        </p:txBody>
      </p:sp>
      <p:pic>
        <p:nvPicPr>
          <p:cNvPr id="63" name="Google Shape;63;p14"/>
          <p:cNvPicPr preferRelativeResize="0"/>
          <p:nvPr/>
        </p:nvPicPr>
        <p:blipFill>
          <a:blip r:embed="rId3">
            <a:alphaModFix/>
          </a:blip>
          <a:stretch>
            <a:fillRect/>
          </a:stretch>
        </p:blipFill>
        <p:spPr>
          <a:xfrm>
            <a:off x="4921100" y="166758"/>
            <a:ext cx="3770801" cy="1372229"/>
          </a:xfrm>
          <a:prstGeom prst="rect">
            <a:avLst/>
          </a:prstGeom>
          <a:noFill/>
          <a:ln>
            <a:noFill/>
          </a:ln>
        </p:spPr>
      </p:pic>
      <p:pic>
        <p:nvPicPr>
          <p:cNvPr id="64" name="Google Shape;64;p14"/>
          <p:cNvPicPr preferRelativeResize="0"/>
          <p:nvPr/>
        </p:nvPicPr>
        <p:blipFill>
          <a:blip r:embed="rId4">
            <a:alphaModFix/>
          </a:blip>
          <a:stretch>
            <a:fillRect/>
          </a:stretch>
        </p:blipFill>
        <p:spPr>
          <a:xfrm>
            <a:off x="4921100" y="1658088"/>
            <a:ext cx="3770801" cy="1553975"/>
          </a:xfrm>
          <a:prstGeom prst="rect">
            <a:avLst/>
          </a:prstGeom>
          <a:noFill/>
          <a:ln>
            <a:noFill/>
          </a:ln>
        </p:spPr>
      </p:pic>
      <p:pic>
        <p:nvPicPr>
          <p:cNvPr id="65" name="Google Shape;65;p14"/>
          <p:cNvPicPr preferRelativeResize="0"/>
          <p:nvPr/>
        </p:nvPicPr>
        <p:blipFill>
          <a:blip r:embed="rId5">
            <a:alphaModFix/>
          </a:blip>
          <a:stretch>
            <a:fillRect/>
          </a:stretch>
        </p:blipFill>
        <p:spPr>
          <a:xfrm>
            <a:off x="4921100" y="3331194"/>
            <a:ext cx="3770801" cy="1679057"/>
          </a:xfrm>
          <a:prstGeom prst="rect">
            <a:avLst/>
          </a:prstGeom>
          <a:noFill/>
          <a:ln>
            <a:noFill/>
          </a:ln>
        </p:spPr>
      </p:pic>
      <p:sp>
        <p:nvSpPr>
          <p:cNvPr id="66" name="Google Shape;66;p14"/>
          <p:cNvSpPr/>
          <p:nvPr/>
        </p:nvSpPr>
        <p:spPr>
          <a:xfrm>
            <a:off x="842050" y="4357600"/>
            <a:ext cx="3501600" cy="6033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835025" y="4280400"/>
            <a:ext cx="34806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Fuente:</a:t>
            </a:r>
            <a:endParaRPr/>
          </a:p>
          <a:p>
            <a:pPr indent="0" lvl="0" marL="0" rtl="0" algn="l">
              <a:spcBef>
                <a:spcPts val="0"/>
              </a:spcBef>
              <a:spcAft>
                <a:spcPts val="0"/>
              </a:spcAft>
              <a:buNone/>
            </a:pPr>
            <a:r>
              <a:rPr lang="ca" sz="1000" u="sng">
                <a:solidFill>
                  <a:srgbClr val="434343"/>
                </a:solidFill>
                <a:hlinkClick r:id="rId6"/>
              </a:rPr>
              <a:t>https://vivekcek.wordpress.com/2013/03/17/simple-factory-vs-factory-method-vs-abstract-factory-by-example/</a:t>
            </a:r>
            <a:r>
              <a:rPr lang="ca" sz="1000">
                <a:solidFill>
                  <a:srgbClr val="434343"/>
                </a:solidFill>
              </a:rPr>
              <a:t> </a:t>
            </a:r>
            <a:endParaRPr sz="1000">
              <a:solidFill>
                <a:srgbClr val="434343"/>
              </a:solidFill>
            </a:endParaRPr>
          </a:p>
        </p:txBody>
      </p:sp>
      <p:sp>
        <p:nvSpPr>
          <p:cNvPr id="68" name="Google Shape;68;p14"/>
          <p:cNvSpPr txBox="1"/>
          <p:nvPr/>
        </p:nvSpPr>
        <p:spPr>
          <a:xfrm>
            <a:off x="382763" y="2354525"/>
            <a:ext cx="1202100" cy="5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1800">
                <a:solidFill>
                  <a:srgbClr val="FFFFFF"/>
                </a:solidFill>
              </a:rPr>
              <a:t>Factories</a:t>
            </a:r>
            <a:endParaRPr sz="1800">
              <a:solidFill>
                <a:srgbClr val="FFFFFF"/>
              </a:solidFill>
            </a:endParaRPr>
          </a:p>
        </p:txBody>
      </p:sp>
      <p:cxnSp>
        <p:nvCxnSpPr>
          <p:cNvPr id="69" name="Google Shape;69;p14"/>
          <p:cNvCxnSpPr>
            <a:stCxn id="68" idx="3"/>
          </p:cNvCxnSpPr>
          <p:nvPr/>
        </p:nvCxnSpPr>
        <p:spPr>
          <a:xfrm flipH="1" rot="10800000">
            <a:off x="1584863" y="2282825"/>
            <a:ext cx="779100" cy="338100"/>
          </a:xfrm>
          <a:prstGeom prst="curvedConnector3">
            <a:avLst>
              <a:gd fmla="val 50000" name="adj1"/>
            </a:avLst>
          </a:prstGeom>
          <a:noFill/>
          <a:ln cap="flat" cmpd="sng" w="28575">
            <a:solidFill>
              <a:srgbClr val="FFFFFF"/>
            </a:solidFill>
            <a:prstDash val="solid"/>
            <a:round/>
            <a:headEnd len="med" w="med" type="none"/>
            <a:tailEnd len="med" w="med" type="stealth"/>
          </a:ln>
        </p:spPr>
      </p:cxnSp>
      <p:cxnSp>
        <p:nvCxnSpPr>
          <p:cNvPr id="70" name="Google Shape;70;p14"/>
          <p:cNvCxnSpPr>
            <a:stCxn id="68" idx="3"/>
          </p:cNvCxnSpPr>
          <p:nvPr/>
        </p:nvCxnSpPr>
        <p:spPr>
          <a:xfrm flipH="1" rot="10800000">
            <a:off x="1584863" y="2589425"/>
            <a:ext cx="793800" cy="31500"/>
          </a:xfrm>
          <a:prstGeom prst="curvedConnector3">
            <a:avLst>
              <a:gd fmla="val 50000" name="adj1"/>
            </a:avLst>
          </a:prstGeom>
          <a:noFill/>
          <a:ln cap="flat" cmpd="sng" w="28575">
            <a:solidFill>
              <a:srgbClr val="FFFFFF"/>
            </a:solidFill>
            <a:prstDash val="solid"/>
            <a:round/>
            <a:headEnd len="med" w="med" type="none"/>
            <a:tailEnd len="med" w="med" type="stealth"/>
          </a:ln>
        </p:spPr>
      </p:cxnSp>
      <p:cxnSp>
        <p:nvCxnSpPr>
          <p:cNvPr id="71" name="Google Shape;71;p14"/>
          <p:cNvCxnSpPr>
            <a:stCxn id="68" idx="3"/>
          </p:cNvCxnSpPr>
          <p:nvPr/>
        </p:nvCxnSpPr>
        <p:spPr>
          <a:xfrm>
            <a:off x="1584863" y="2620925"/>
            <a:ext cx="801000" cy="284100"/>
          </a:xfrm>
          <a:prstGeom prst="curvedConnector3">
            <a:avLst>
              <a:gd fmla="val 50000" name="adj1"/>
            </a:avLst>
          </a:prstGeom>
          <a:noFill/>
          <a:ln cap="flat" cmpd="sng" w="28575">
            <a:solidFill>
              <a:srgbClr val="FFFFFF"/>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676600" y="445025"/>
            <a:ext cx="21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Problema</a:t>
            </a:r>
            <a:endParaRPr/>
          </a:p>
        </p:txBody>
      </p:sp>
      <p:sp>
        <p:nvSpPr>
          <p:cNvPr id="77" name="Google Shape;77;p15"/>
          <p:cNvSpPr txBox="1"/>
          <p:nvPr>
            <p:ph idx="1" type="body"/>
          </p:nvPr>
        </p:nvSpPr>
        <p:spPr>
          <a:xfrm>
            <a:off x="3376500" y="1203625"/>
            <a:ext cx="2391000" cy="1555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ca">
                <a:solidFill>
                  <a:srgbClr val="F3F3F3"/>
                </a:solidFill>
              </a:rPr>
              <a:t>Debemos instanciar subclases según el input del usuario, un documento, cifras, hardware…</a:t>
            </a:r>
            <a:endParaRPr>
              <a:solidFill>
                <a:srgbClr val="F3F3F3"/>
              </a:solidFill>
            </a:endParaRPr>
          </a:p>
        </p:txBody>
      </p:sp>
      <p:pic>
        <p:nvPicPr>
          <p:cNvPr id="78" name="Google Shape;78;p15"/>
          <p:cNvPicPr preferRelativeResize="0"/>
          <p:nvPr/>
        </p:nvPicPr>
        <p:blipFill>
          <a:blip r:embed="rId3">
            <a:alphaModFix/>
          </a:blip>
          <a:stretch>
            <a:fillRect/>
          </a:stretch>
        </p:blipFill>
        <p:spPr>
          <a:xfrm>
            <a:off x="5909900" y="1342325"/>
            <a:ext cx="3090000" cy="3416400"/>
          </a:xfrm>
          <a:prstGeom prst="rect">
            <a:avLst/>
          </a:prstGeom>
          <a:noFill/>
          <a:ln>
            <a:noFill/>
          </a:ln>
        </p:spPr>
      </p:pic>
      <p:pic>
        <p:nvPicPr>
          <p:cNvPr id="79" name="Google Shape;79;p15"/>
          <p:cNvPicPr preferRelativeResize="0"/>
          <p:nvPr/>
        </p:nvPicPr>
        <p:blipFill>
          <a:blip r:embed="rId4">
            <a:alphaModFix/>
          </a:blip>
          <a:stretch>
            <a:fillRect/>
          </a:stretch>
        </p:blipFill>
        <p:spPr>
          <a:xfrm>
            <a:off x="228250" y="1343615"/>
            <a:ext cx="3090000" cy="3413822"/>
          </a:xfrm>
          <a:prstGeom prst="rect">
            <a:avLst/>
          </a:prstGeom>
          <a:noFill/>
          <a:ln>
            <a:noFill/>
          </a:ln>
        </p:spPr>
      </p:pic>
      <p:pic>
        <p:nvPicPr>
          <p:cNvPr id="80" name="Google Shape;80;p15"/>
          <p:cNvPicPr preferRelativeResize="0"/>
          <p:nvPr/>
        </p:nvPicPr>
        <p:blipFill>
          <a:blip r:embed="rId5">
            <a:alphaModFix/>
          </a:blip>
          <a:stretch>
            <a:fillRect/>
          </a:stretch>
        </p:blipFill>
        <p:spPr>
          <a:xfrm>
            <a:off x="4572000" y="272300"/>
            <a:ext cx="4427896" cy="269825"/>
          </a:xfrm>
          <a:prstGeom prst="rect">
            <a:avLst/>
          </a:prstGeom>
          <a:noFill/>
          <a:ln>
            <a:noFill/>
          </a:ln>
        </p:spPr>
      </p:pic>
      <p:sp>
        <p:nvSpPr>
          <p:cNvPr id="81" name="Google Shape;81;p15"/>
          <p:cNvSpPr txBox="1"/>
          <p:nvPr>
            <p:ph idx="1" type="body"/>
          </p:nvPr>
        </p:nvSpPr>
        <p:spPr>
          <a:xfrm>
            <a:off x="3136650" y="3162650"/>
            <a:ext cx="2870700" cy="187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ca">
                <a:solidFill>
                  <a:srgbClr val="F3F3F3"/>
                </a:solidFill>
              </a:rPr>
              <a:t>Creación e uso acoplados.</a:t>
            </a:r>
            <a:endParaRPr>
              <a:solidFill>
                <a:srgbClr val="F3F3F3"/>
              </a:solidFill>
            </a:endParaRPr>
          </a:p>
          <a:p>
            <a:pPr indent="-342900" lvl="0" marL="457200" rtl="0" algn="l">
              <a:spcBef>
                <a:spcPts val="0"/>
              </a:spcBef>
              <a:spcAft>
                <a:spcPts val="0"/>
              </a:spcAft>
              <a:buClr>
                <a:srgbClr val="F3F3F3"/>
              </a:buClr>
              <a:buSzPts val="1800"/>
              <a:buChar char="●"/>
            </a:pPr>
            <a:r>
              <a:rPr lang="ca">
                <a:solidFill>
                  <a:srgbClr val="F3F3F3"/>
                </a:solidFill>
              </a:rPr>
              <a:t>Poco mantenible.</a:t>
            </a:r>
            <a:endParaRPr>
              <a:solidFill>
                <a:srgbClr val="F3F3F3"/>
              </a:solidFill>
            </a:endParaRPr>
          </a:p>
          <a:p>
            <a:pPr indent="-342900" lvl="0" marL="457200" rtl="0" algn="l">
              <a:spcBef>
                <a:spcPts val="0"/>
              </a:spcBef>
              <a:spcAft>
                <a:spcPts val="0"/>
              </a:spcAft>
              <a:buClr>
                <a:srgbClr val="F3F3F3"/>
              </a:buClr>
              <a:buSzPts val="1800"/>
              <a:buChar char="●"/>
            </a:pPr>
            <a:r>
              <a:rPr lang="ca">
                <a:solidFill>
                  <a:srgbClr val="F3F3F3"/>
                </a:solidFill>
              </a:rPr>
              <a:t>Write Everything Twice (WET).</a:t>
            </a:r>
            <a:endParaRPr>
              <a:solidFill>
                <a:srgbClr val="F3F3F3"/>
              </a:solidFill>
            </a:endParaRPr>
          </a:p>
          <a:p>
            <a:pPr indent="0" lvl="0" marL="0" rtl="0" algn="ctr">
              <a:spcBef>
                <a:spcPts val="1600"/>
              </a:spcBef>
              <a:spcAft>
                <a:spcPts val="1600"/>
              </a:spcAft>
              <a:buNone/>
            </a:pPr>
            <a:r>
              <a:t/>
            </a:r>
            <a:endParaRPr/>
          </a:p>
        </p:txBody>
      </p:sp>
      <p:sp>
        <p:nvSpPr>
          <p:cNvPr id="82" name="Google Shape;82;p15"/>
          <p:cNvSpPr txBox="1"/>
          <p:nvPr>
            <p:ph type="title"/>
          </p:nvPr>
        </p:nvSpPr>
        <p:spPr>
          <a:xfrm>
            <a:off x="311700" y="52075"/>
            <a:ext cx="30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Factories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522400" y="1681325"/>
            <a:ext cx="3609975" cy="2676525"/>
          </a:xfrm>
          <a:prstGeom prst="rect">
            <a:avLst/>
          </a:prstGeom>
          <a:noFill/>
          <a:ln>
            <a:noFill/>
          </a:ln>
        </p:spPr>
      </p:pic>
      <p:sp>
        <p:nvSpPr>
          <p:cNvPr id="88" name="Google Shape;88;p16"/>
          <p:cNvSpPr txBox="1"/>
          <p:nvPr/>
        </p:nvSpPr>
        <p:spPr>
          <a:xfrm>
            <a:off x="1910535" y="1128425"/>
            <a:ext cx="8337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2400">
                <a:solidFill>
                  <a:srgbClr val="FFFFFF"/>
                </a:solidFill>
              </a:rPr>
              <a:t>UML</a:t>
            </a:r>
            <a:endParaRPr sz="2400">
              <a:solidFill>
                <a:srgbClr val="FFFFFF"/>
              </a:solidFill>
            </a:endParaRPr>
          </a:p>
        </p:txBody>
      </p:sp>
      <p:pic>
        <p:nvPicPr>
          <p:cNvPr id="89" name="Google Shape;89;p16"/>
          <p:cNvPicPr preferRelativeResize="0"/>
          <p:nvPr/>
        </p:nvPicPr>
        <p:blipFill>
          <a:blip r:embed="rId4">
            <a:alphaModFix/>
          </a:blip>
          <a:stretch>
            <a:fillRect/>
          </a:stretch>
        </p:blipFill>
        <p:spPr>
          <a:xfrm>
            <a:off x="4536900" y="2745450"/>
            <a:ext cx="4240950" cy="1612400"/>
          </a:xfrm>
          <a:prstGeom prst="rect">
            <a:avLst/>
          </a:prstGeom>
          <a:noFill/>
          <a:ln>
            <a:noFill/>
          </a:ln>
        </p:spPr>
      </p:pic>
      <p:sp>
        <p:nvSpPr>
          <p:cNvPr id="90" name="Google Shape;90;p16"/>
          <p:cNvSpPr/>
          <p:nvPr/>
        </p:nvSpPr>
        <p:spPr>
          <a:xfrm>
            <a:off x="4722100" y="123950"/>
            <a:ext cx="4003200" cy="1065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5248125" y="1624175"/>
            <a:ext cx="28185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2400">
                <a:solidFill>
                  <a:srgbClr val="FFFFFF"/>
                </a:solidFill>
              </a:rPr>
              <a:t>Diagrama de secuencia</a:t>
            </a:r>
            <a:endParaRPr sz="2400">
              <a:solidFill>
                <a:srgbClr val="FFFFFF"/>
              </a:solidFill>
            </a:endParaRPr>
          </a:p>
        </p:txBody>
      </p:sp>
      <p:sp>
        <p:nvSpPr>
          <p:cNvPr id="92" name="Google Shape;92;p16"/>
          <p:cNvSpPr txBox="1"/>
          <p:nvPr>
            <p:ph type="title"/>
          </p:nvPr>
        </p:nvSpPr>
        <p:spPr>
          <a:xfrm>
            <a:off x="386050" y="238000"/>
            <a:ext cx="30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Simple Factory</a:t>
            </a:r>
            <a:endParaRPr/>
          </a:p>
        </p:txBody>
      </p:sp>
      <p:sp>
        <p:nvSpPr>
          <p:cNvPr id="93" name="Google Shape;93;p16"/>
          <p:cNvSpPr txBox="1"/>
          <p:nvPr/>
        </p:nvSpPr>
        <p:spPr>
          <a:xfrm>
            <a:off x="4500825" y="135725"/>
            <a:ext cx="4313100" cy="9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1800"/>
              <a:t>CUIDADO:</a:t>
            </a:r>
            <a:endParaRPr sz="1800"/>
          </a:p>
          <a:p>
            <a:pPr indent="0" lvl="0" marL="0" rtl="0" algn="ctr">
              <a:spcBef>
                <a:spcPts val="0"/>
              </a:spcBef>
              <a:spcAft>
                <a:spcPts val="0"/>
              </a:spcAft>
              <a:buNone/>
            </a:pPr>
            <a:r>
              <a:rPr lang="ca" sz="1800"/>
              <a:t>No se considera un patrón de GOF </a:t>
            </a:r>
            <a:r>
              <a:rPr lang="ca" sz="1800"/>
              <a:t>académicamente hablando</a:t>
            </a:r>
            <a:r>
              <a:rPr lang="ca"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807475" y="445025"/>
            <a:ext cx="173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Ejemplo</a:t>
            </a:r>
            <a:endParaRPr/>
          </a:p>
        </p:txBody>
      </p:sp>
      <p:sp>
        <p:nvSpPr>
          <p:cNvPr id="99" name="Google Shape;99;p17"/>
          <p:cNvSpPr txBox="1"/>
          <p:nvPr>
            <p:ph idx="1" type="body"/>
          </p:nvPr>
        </p:nvSpPr>
        <p:spPr>
          <a:xfrm>
            <a:off x="4461825" y="793050"/>
            <a:ext cx="4370400" cy="15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FFFFFF"/>
                </a:solidFill>
              </a:rPr>
              <a:t>Ventajas al hacer cambios:</a:t>
            </a:r>
            <a:endParaRPr>
              <a:solidFill>
                <a:srgbClr val="FFFFFF"/>
              </a:solidFill>
            </a:endParaRPr>
          </a:p>
          <a:p>
            <a:pPr indent="-317500" lvl="0" marL="457200" rtl="0" algn="l">
              <a:spcBef>
                <a:spcPts val="1600"/>
              </a:spcBef>
              <a:spcAft>
                <a:spcPts val="0"/>
              </a:spcAft>
              <a:buClr>
                <a:srgbClr val="FFFFFF"/>
              </a:buClr>
              <a:buSzPts val="1400"/>
              <a:buChar char="●"/>
            </a:pPr>
            <a:r>
              <a:rPr lang="ca" sz="1400">
                <a:solidFill>
                  <a:srgbClr val="FFFFFF"/>
                </a:solidFill>
              </a:rPr>
              <a:t>El código del cliente no cambia.</a:t>
            </a:r>
            <a:endParaRPr sz="1400">
              <a:solidFill>
                <a:srgbClr val="FFFFFF"/>
              </a:solidFill>
            </a:endParaRPr>
          </a:p>
          <a:p>
            <a:pPr indent="-317500" lvl="0" marL="457200" rtl="0" algn="l">
              <a:spcBef>
                <a:spcPts val="0"/>
              </a:spcBef>
              <a:spcAft>
                <a:spcPts val="0"/>
              </a:spcAft>
              <a:buClr>
                <a:srgbClr val="FFFFFF"/>
              </a:buClr>
              <a:buSzPts val="1400"/>
              <a:buChar char="●"/>
            </a:pPr>
            <a:r>
              <a:rPr lang="ca" sz="1400">
                <a:solidFill>
                  <a:srgbClr val="FFFFFF"/>
                </a:solidFill>
              </a:rPr>
              <a:t>Código altamente reusable.</a:t>
            </a:r>
            <a:endParaRPr sz="1400">
              <a:solidFill>
                <a:srgbClr val="FFFFFF"/>
              </a:solidFill>
            </a:endParaRPr>
          </a:p>
        </p:txBody>
      </p:sp>
      <p:sp>
        <p:nvSpPr>
          <p:cNvPr id="100" name="Google Shape;100;p17"/>
          <p:cNvSpPr txBox="1"/>
          <p:nvPr>
            <p:ph type="title"/>
          </p:nvPr>
        </p:nvSpPr>
        <p:spPr>
          <a:xfrm>
            <a:off x="311700" y="52075"/>
            <a:ext cx="30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Simple Factory</a:t>
            </a:r>
            <a:endParaRPr/>
          </a:p>
        </p:txBody>
      </p:sp>
      <p:sp>
        <p:nvSpPr>
          <p:cNvPr id="101" name="Google Shape;101;p17"/>
          <p:cNvSpPr txBox="1"/>
          <p:nvPr>
            <p:ph idx="1" type="body"/>
          </p:nvPr>
        </p:nvSpPr>
        <p:spPr>
          <a:xfrm>
            <a:off x="4461825" y="2147675"/>
            <a:ext cx="4370400" cy="20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FFFFFF"/>
                </a:solidFill>
              </a:rPr>
              <a:t>Desventajas</a:t>
            </a:r>
            <a:r>
              <a:rPr lang="ca">
                <a:solidFill>
                  <a:srgbClr val="FFFFFF"/>
                </a:solidFill>
              </a:rPr>
              <a:t> al hacer cambios:</a:t>
            </a:r>
            <a:endParaRPr>
              <a:solidFill>
                <a:srgbClr val="FFFFFF"/>
              </a:solidFill>
            </a:endParaRPr>
          </a:p>
          <a:p>
            <a:pPr indent="-317500" lvl="0" marL="457200" rtl="0" algn="just">
              <a:spcBef>
                <a:spcPts val="1600"/>
              </a:spcBef>
              <a:spcAft>
                <a:spcPts val="0"/>
              </a:spcAft>
              <a:buClr>
                <a:srgbClr val="FFFFFF"/>
              </a:buClr>
              <a:buSzPts val="1400"/>
              <a:buChar char="●"/>
            </a:pPr>
            <a:r>
              <a:rPr lang="ca" sz="1400">
                <a:solidFill>
                  <a:srgbClr val="FFFFFF"/>
                </a:solidFill>
              </a:rPr>
              <a:t>El código no respeta ciertos principios de buena praxis. Ej: </a:t>
            </a:r>
            <a:r>
              <a:rPr lang="ca" sz="1400">
                <a:solidFill>
                  <a:srgbClr val="FFFFFF"/>
                </a:solidFill>
              </a:rPr>
              <a:t>Single Responsibility Principle (SOLID), debido a que se modificaría si se debe añadir un nuevo producto, o modificar la creación de un producto.</a:t>
            </a:r>
            <a:endParaRPr sz="1400">
              <a:solidFill>
                <a:srgbClr val="FFFFFF"/>
              </a:solidFill>
            </a:endParaRPr>
          </a:p>
        </p:txBody>
      </p:sp>
      <p:pic>
        <p:nvPicPr>
          <p:cNvPr id="102" name="Google Shape;102;p17"/>
          <p:cNvPicPr preferRelativeResize="0"/>
          <p:nvPr/>
        </p:nvPicPr>
        <p:blipFill>
          <a:blip r:embed="rId3">
            <a:alphaModFix/>
          </a:blip>
          <a:stretch>
            <a:fillRect/>
          </a:stretch>
        </p:blipFill>
        <p:spPr>
          <a:xfrm>
            <a:off x="173450" y="1050850"/>
            <a:ext cx="4157025" cy="1994857"/>
          </a:xfrm>
          <a:prstGeom prst="rect">
            <a:avLst/>
          </a:prstGeom>
          <a:noFill/>
          <a:ln>
            <a:noFill/>
          </a:ln>
        </p:spPr>
      </p:pic>
      <p:pic>
        <p:nvPicPr>
          <p:cNvPr id="103" name="Google Shape;103;p17"/>
          <p:cNvPicPr preferRelativeResize="0"/>
          <p:nvPr/>
        </p:nvPicPr>
        <p:blipFill>
          <a:blip r:embed="rId4">
            <a:alphaModFix/>
          </a:blip>
          <a:stretch>
            <a:fillRect/>
          </a:stretch>
        </p:blipFill>
        <p:spPr>
          <a:xfrm>
            <a:off x="572850" y="3156100"/>
            <a:ext cx="3358225" cy="18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nvSpPr>
        <p:spPr>
          <a:xfrm>
            <a:off x="1614572" y="1557725"/>
            <a:ext cx="8337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2400">
                <a:solidFill>
                  <a:srgbClr val="FFFFFF"/>
                </a:solidFill>
              </a:rPr>
              <a:t>UML</a:t>
            </a:r>
            <a:endParaRPr sz="2400">
              <a:solidFill>
                <a:srgbClr val="FFFFFF"/>
              </a:solidFill>
            </a:endParaRPr>
          </a:p>
        </p:txBody>
      </p:sp>
      <p:sp>
        <p:nvSpPr>
          <p:cNvPr id="109" name="Google Shape;109;p18"/>
          <p:cNvSpPr txBox="1"/>
          <p:nvPr/>
        </p:nvSpPr>
        <p:spPr>
          <a:xfrm>
            <a:off x="4987163" y="1177525"/>
            <a:ext cx="28185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2400">
                <a:solidFill>
                  <a:srgbClr val="FFFFFF"/>
                </a:solidFill>
              </a:rPr>
              <a:t>Diagrama de secuencia</a:t>
            </a:r>
            <a:endParaRPr sz="2400">
              <a:solidFill>
                <a:srgbClr val="FFFFFF"/>
              </a:solidFill>
            </a:endParaRPr>
          </a:p>
        </p:txBody>
      </p:sp>
      <p:sp>
        <p:nvSpPr>
          <p:cNvPr id="110" name="Google Shape;110;p18"/>
          <p:cNvSpPr txBox="1"/>
          <p:nvPr>
            <p:ph type="title"/>
          </p:nvPr>
        </p:nvSpPr>
        <p:spPr>
          <a:xfrm>
            <a:off x="353800" y="352475"/>
            <a:ext cx="30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Factory method</a:t>
            </a:r>
            <a:endParaRPr/>
          </a:p>
        </p:txBody>
      </p:sp>
      <p:sp>
        <p:nvSpPr>
          <p:cNvPr id="111" name="Google Shape;111;p18"/>
          <p:cNvSpPr txBox="1"/>
          <p:nvPr/>
        </p:nvSpPr>
        <p:spPr>
          <a:xfrm>
            <a:off x="3361300" y="240450"/>
            <a:ext cx="5701500" cy="9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rgbClr val="FFFFFF"/>
                </a:solidFill>
              </a:rPr>
              <a:t>“This pattern defines an interface for creating an object, but let subclasses decide which class to instantiate.”</a:t>
            </a:r>
            <a:endParaRPr sz="1800">
              <a:solidFill>
                <a:srgbClr val="FFFFFF"/>
              </a:solidFill>
            </a:endParaRPr>
          </a:p>
        </p:txBody>
      </p:sp>
      <p:pic>
        <p:nvPicPr>
          <p:cNvPr id="112" name="Google Shape;112;p18"/>
          <p:cNvPicPr preferRelativeResize="0"/>
          <p:nvPr/>
        </p:nvPicPr>
        <p:blipFill rotWithShape="1">
          <a:blip r:embed="rId3">
            <a:alphaModFix/>
          </a:blip>
          <a:srcRect b="0" l="7258" r="24524" t="0"/>
          <a:stretch/>
        </p:blipFill>
        <p:spPr>
          <a:xfrm>
            <a:off x="406975" y="2278625"/>
            <a:ext cx="3248875" cy="2286000"/>
          </a:xfrm>
          <a:prstGeom prst="rect">
            <a:avLst/>
          </a:prstGeom>
          <a:noFill/>
          <a:ln>
            <a:noFill/>
          </a:ln>
        </p:spPr>
      </p:pic>
      <p:pic>
        <p:nvPicPr>
          <p:cNvPr id="113" name="Google Shape;113;p18"/>
          <p:cNvPicPr preferRelativeResize="0"/>
          <p:nvPr/>
        </p:nvPicPr>
        <p:blipFill>
          <a:blip r:embed="rId4">
            <a:alphaModFix/>
          </a:blip>
          <a:stretch>
            <a:fillRect/>
          </a:stretch>
        </p:blipFill>
        <p:spPr>
          <a:xfrm>
            <a:off x="3820263" y="2278625"/>
            <a:ext cx="4783575" cy="254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181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Ejemplo</a:t>
            </a:r>
            <a:endParaRPr/>
          </a:p>
        </p:txBody>
      </p:sp>
      <p:pic>
        <p:nvPicPr>
          <p:cNvPr id="119" name="Google Shape;119;p19"/>
          <p:cNvPicPr preferRelativeResize="0"/>
          <p:nvPr/>
        </p:nvPicPr>
        <p:blipFill>
          <a:blip r:embed="rId3">
            <a:alphaModFix/>
          </a:blip>
          <a:stretch>
            <a:fillRect/>
          </a:stretch>
        </p:blipFill>
        <p:spPr>
          <a:xfrm>
            <a:off x="409711" y="2978175"/>
            <a:ext cx="2186589" cy="1163650"/>
          </a:xfrm>
          <a:prstGeom prst="rect">
            <a:avLst/>
          </a:prstGeom>
          <a:noFill/>
          <a:ln>
            <a:noFill/>
          </a:ln>
        </p:spPr>
      </p:pic>
      <p:pic>
        <p:nvPicPr>
          <p:cNvPr id="120" name="Google Shape;120;p19"/>
          <p:cNvPicPr preferRelativeResize="0"/>
          <p:nvPr/>
        </p:nvPicPr>
        <p:blipFill>
          <a:blip r:embed="rId4">
            <a:alphaModFix/>
          </a:blip>
          <a:stretch>
            <a:fillRect/>
          </a:stretch>
        </p:blipFill>
        <p:spPr>
          <a:xfrm>
            <a:off x="7073450" y="2962625"/>
            <a:ext cx="1713147" cy="1163650"/>
          </a:xfrm>
          <a:prstGeom prst="rect">
            <a:avLst/>
          </a:prstGeom>
          <a:noFill/>
          <a:ln>
            <a:noFill/>
          </a:ln>
        </p:spPr>
      </p:pic>
      <p:pic>
        <p:nvPicPr>
          <p:cNvPr id="121" name="Google Shape;121;p19"/>
          <p:cNvPicPr preferRelativeResize="0"/>
          <p:nvPr/>
        </p:nvPicPr>
        <p:blipFill>
          <a:blip r:embed="rId5">
            <a:alphaModFix/>
          </a:blip>
          <a:stretch>
            <a:fillRect/>
          </a:stretch>
        </p:blipFill>
        <p:spPr>
          <a:xfrm>
            <a:off x="1415475" y="1092350"/>
            <a:ext cx="2682475" cy="1163650"/>
          </a:xfrm>
          <a:prstGeom prst="rect">
            <a:avLst/>
          </a:prstGeom>
          <a:noFill/>
          <a:ln>
            <a:noFill/>
          </a:ln>
        </p:spPr>
      </p:pic>
      <p:pic>
        <p:nvPicPr>
          <p:cNvPr id="122" name="Google Shape;122;p19"/>
          <p:cNvPicPr preferRelativeResize="0"/>
          <p:nvPr/>
        </p:nvPicPr>
        <p:blipFill>
          <a:blip r:embed="rId6">
            <a:alphaModFix/>
          </a:blip>
          <a:stretch>
            <a:fillRect/>
          </a:stretch>
        </p:blipFill>
        <p:spPr>
          <a:xfrm>
            <a:off x="5845497" y="698750"/>
            <a:ext cx="2413825" cy="1352575"/>
          </a:xfrm>
          <a:prstGeom prst="rect">
            <a:avLst/>
          </a:prstGeom>
          <a:noFill/>
          <a:ln>
            <a:noFill/>
          </a:ln>
        </p:spPr>
      </p:pic>
      <p:pic>
        <p:nvPicPr>
          <p:cNvPr id="123" name="Google Shape;123;p19"/>
          <p:cNvPicPr preferRelativeResize="0"/>
          <p:nvPr/>
        </p:nvPicPr>
        <p:blipFill>
          <a:blip r:embed="rId7">
            <a:alphaModFix/>
          </a:blip>
          <a:stretch>
            <a:fillRect/>
          </a:stretch>
        </p:blipFill>
        <p:spPr>
          <a:xfrm>
            <a:off x="5232750" y="2978175"/>
            <a:ext cx="1677852" cy="1132550"/>
          </a:xfrm>
          <a:prstGeom prst="rect">
            <a:avLst/>
          </a:prstGeom>
          <a:noFill/>
          <a:ln>
            <a:noFill/>
          </a:ln>
        </p:spPr>
      </p:pic>
      <p:pic>
        <p:nvPicPr>
          <p:cNvPr id="124" name="Google Shape;124;p19"/>
          <p:cNvPicPr preferRelativeResize="0"/>
          <p:nvPr/>
        </p:nvPicPr>
        <p:blipFill>
          <a:blip r:embed="rId8">
            <a:alphaModFix/>
          </a:blip>
          <a:stretch>
            <a:fillRect/>
          </a:stretch>
        </p:blipFill>
        <p:spPr>
          <a:xfrm>
            <a:off x="2758512" y="2978175"/>
            <a:ext cx="2234859" cy="1163650"/>
          </a:xfrm>
          <a:prstGeom prst="rect">
            <a:avLst/>
          </a:prstGeom>
          <a:noFill/>
          <a:ln>
            <a:noFill/>
          </a:ln>
        </p:spPr>
      </p:pic>
      <p:cxnSp>
        <p:nvCxnSpPr>
          <p:cNvPr id="125" name="Google Shape;125;p19"/>
          <p:cNvCxnSpPr>
            <a:stCxn id="123" idx="0"/>
            <a:endCxn id="122" idx="2"/>
          </p:cNvCxnSpPr>
          <p:nvPr/>
        </p:nvCxnSpPr>
        <p:spPr>
          <a:xfrm flipH="1" rot="10800000">
            <a:off x="6071676" y="2051475"/>
            <a:ext cx="980700" cy="926700"/>
          </a:xfrm>
          <a:prstGeom prst="straightConnector1">
            <a:avLst/>
          </a:prstGeom>
          <a:noFill/>
          <a:ln cap="flat" cmpd="sng" w="28575">
            <a:solidFill>
              <a:srgbClr val="FFFFFF"/>
            </a:solidFill>
            <a:prstDash val="solid"/>
            <a:round/>
            <a:headEnd len="med" w="med" type="none"/>
            <a:tailEnd len="med" w="med" type="triangle"/>
          </a:ln>
        </p:spPr>
      </p:cxnSp>
      <p:cxnSp>
        <p:nvCxnSpPr>
          <p:cNvPr id="126" name="Google Shape;126;p19"/>
          <p:cNvCxnSpPr>
            <a:stCxn id="124" idx="0"/>
            <a:endCxn id="121" idx="2"/>
          </p:cNvCxnSpPr>
          <p:nvPr/>
        </p:nvCxnSpPr>
        <p:spPr>
          <a:xfrm rot="10800000">
            <a:off x="2756641" y="2256075"/>
            <a:ext cx="1119300" cy="722100"/>
          </a:xfrm>
          <a:prstGeom prst="straightConnector1">
            <a:avLst/>
          </a:prstGeom>
          <a:noFill/>
          <a:ln cap="flat" cmpd="sng" w="28575">
            <a:solidFill>
              <a:srgbClr val="FFFFFF"/>
            </a:solidFill>
            <a:prstDash val="solid"/>
            <a:round/>
            <a:headEnd len="med" w="med" type="none"/>
            <a:tailEnd len="med" w="med" type="triangle"/>
          </a:ln>
        </p:spPr>
      </p:cxnSp>
      <p:cxnSp>
        <p:nvCxnSpPr>
          <p:cNvPr id="127" name="Google Shape;127;p19"/>
          <p:cNvCxnSpPr>
            <a:stCxn id="120" idx="0"/>
            <a:endCxn id="122" idx="2"/>
          </p:cNvCxnSpPr>
          <p:nvPr/>
        </p:nvCxnSpPr>
        <p:spPr>
          <a:xfrm rot="10800000">
            <a:off x="7052524" y="2051225"/>
            <a:ext cx="877500" cy="911400"/>
          </a:xfrm>
          <a:prstGeom prst="straightConnector1">
            <a:avLst/>
          </a:prstGeom>
          <a:noFill/>
          <a:ln cap="flat" cmpd="sng" w="28575">
            <a:solidFill>
              <a:srgbClr val="FFFFFF"/>
            </a:solidFill>
            <a:prstDash val="solid"/>
            <a:round/>
            <a:headEnd len="med" w="med" type="none"/>
            <a:tailEnd len="med" w="med" type="triangle"/>
          </a:ln>
        </p:spPr>
      </p:cxnSp>
      <p:cxnSp>
        <p:nvCxnSpPr>
          <p:cNvPr id="128" name="Google Shape;128;p19"/>
          <p:cNvCxnSpPr>
            <a:stCxn id="119" idx="0"/>
            <a:endCxn id="121" idx="2"/>
          </p:cNvCxnSpPr>
          <p:nvPr/>
        </p:nvCxnSpPr>
        <p:spPr>
          <a:xfrm flipH="1" rot="10800000">
            <a:off x="1503005" y="2256075"/>
            <a:ext cx="1253700" cy="72210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181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Ejemplo</a:t>
            </a:r>
            <a:endParaRPr/>
          </a:p>
        </p:txBody>
      </p:sp>
      <p:sp>
        <p:nvSpPr>
          <p:cNvPr id="134" name="Google Shape;134;p20"/>
          <p:cNvSpPr txBox="1"/>
          <p:nvPr>
            <p:ph idx="1" type="body"/>
          </p:nvPr>
        </p:nvSpPr>
        <p:spPr>
          <a:xfrm>
            <a:off x="382575" y="2571750"/>
            <a:ext cx="5979000" cy="1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FFFFFF"/>
                </a:solidFill>
              </a:rPr>
              <a:t>Ventajas:</a:t>
            </a:r>
            <a:endParaRPr>
              <a:solidFill>
                <a:srgbClr val="FFFFFF"/>
              </a:solidFill>
            </a:endParaRPr>
          </a:p>
          <a:p>
            <a:pPr indent="-342900" lvl="0" marL="457200" rtl="0" algn="l">
              <a:spcBef>
                <a:spcPts val="1600"/>
              </a:spcBef>
              <a:spcAft>
                <a:spcPts val="0"/>
              </a:spcAft>
              <a:buClr>
                <a:srgbClr val="FFFFFF"/>
              </a:buClr>
              <a:buSzPts val="1800"/>
              <a:buChar char="●"/>
            </a:pPr>
            <a:r>
              <a:rPr lang="ca">
                <a:solidFill>
                  <a:srgbClr val="FFFFFF"/>
                </a:solidFill>
              </a:rPr>
              <a:t>Si queremos añadir un nuevo producto, simplemente con añadir una factory que derive de la abstracta bastará, sin cambiar ninguna implementación.</a:t>
            </a:r>
            <a:endParaRPr>
              <a:solidFill>
                <a:srgbClr val="FFFFFF"/>
              </a:solidFill>
            </a:endParaRPr>
          </a:p>
        </p:txBody>
      </p:sp>
      <p:pic>
        <p:nvPicPr>
          <p:cNvPr id="135" name="Google Shape;135;p20"/>
          <p:cNvPicPr preferRelativeResize="0"/>
          <p:nvPr/>
        </p:nvPicPr>
        <p:blipFill>
          <a:blip r:embed="rId3">
            <a:alphaModFix/>
          </a:blip>
          <a:stretch>
            <a:fillRect/>
          </a:stretch>
        </p:blipFill>
        <p:spPr>
          <a:xfrm>
            <a:off x="2444875" y="375425"/>
            <a:ext cx="5978969" cy="205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nvSpPr>
        <p:spPr>
          <a:xfrm>
            <a:off x="1910535" y="1128425"/>
            <a:ext cx="8337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2400">
                <a:solidFill>
                  <a:srgbClr val="FFFFFF"/>
                </a:solidFill>
              </a:rPr>
              <a:t>UML</a:t>
            </a:r>
            <a:endParaRPr sz="2400">
              <a:solidFill>
                <a:srgbClr val="FFFFFF"/>
              </a:solidFill>
            </a:endParaRPr>
          </a:p>
        </p:txBody>
      </p:sp>
      <p:sp>
        <p:nvSpPr>
          <p:cNvPr id="141" name="Google Shape;141;p21"/>
          <p:cNvSpPr txBox="1"/>
          <p:nvPr/>
        </p:nvSpPr>
        <p:spPr>
          <a:xfrm>
            <a:off x="5248125" y="1128425"/>
            <a:ext cx="28185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2400">
                <a:solidFill>
                  <a:srgbClr val="FFFFFF"/>
                </a:solidFill>
              </a:rPr>
              <a:t>Diagrama de secuencia</a:t>
            </a:r>
            <a:endParaRPr sz="2400">
              <a:solidFill>
                <a:srgbClr val="FFFFFF"/>
              </a:solidFill>
            </a:endParaRPr>
          </a:p>
        </p:txBody>
      </p:sp>
      <p:sp>
        <p:nvSpPr>
          <p:cNvPr id="142" name="Google Shape;142;p21"/>
          <p:cNvSpPr txBox="1"/>
          <p:nvPr>
            <p:ph type="title"/>
          </p:nvPr>
        </p:nvSpPr>
        <p:spPr>
          <a:xfrm>
            <a:off x="352150" y="301725"/>
            <a:ext cx="3007500" cy="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Abstract factory</a:t>
            </a:r>
            <a:endParaRPr/>
          </a:p>
        </p:txBody>
      </p:sp>
      <p:sp>
        <p:nvSpPr>
          <p:cNvPr id="143" name="Google Shape;143;p21"/>
          <p:cNvSpPr txBox="1"/>
          <p:nvPr/>
        </p:nvSpPr>
        <p:spPr>
          <a:xfrm>
            <a:off x="3789200" y="225150"/>
            <a:ext cx="4533000" cy="8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solidFill>
                  <a:srgbClr val="FFFFFF"/>
                </a:solidFill>
                <a:latin typeface="Verdana"/>
                <a:ea typeface="Verdana"/>
                <a:cs typeface="Verdana"/>
                <a:sym typeface="Verdana"/>
              </a:rPr>
              <a:t>Abstract Factory offers the interface for creating a family of related objects, without explicitly specifying their classes.</a:t>
            </a:r>
            <a:endParaRPr sz="1200">
              <a:solidFill>
                <a:srgbClr val="FFFFFF"/>
              </a:solidFill>
            </a:endParaRPr>
          </a:p>
        </p:txBody>
      </p:sp>
      <p:pic>
        <p:nvPicPr>
          <p:cNvPr id="144" name="Google Shape;144;p21"/>
          <p:cNvPicPr preferRelativeResize="0"/>
          <p:nvPr/>
        </p:nvPicPr>
        <p:blipFill>
          <a:blip r:embed="rId3">
            <a:alphaModFix/>
          </a:blip>
          <a:stretch>
            <a:fillRect/>
          </a:stretch>
        </p:blipFill>
        <p:spPr>
          <a:xfrm>
            <a:off x="286800" y="1858525"/>
            <a:ext cx="4961326" cy="2393632"/>
          </a:xfrm>
          <a:prstGeom prst="rect">
            <a:avLst/>
          </a:prstGeom>
          <a:noFill/>
          <a:ln>
            <a:noFill/>
          </a:ln>
        </p:spPr>
      </p:pic>
      <p:pic>
        <p:nvPicPr>
          <p:cNvPr id="145" name="Google Shape;145;p21"/>
          <p:cNvPicPr preferRelativeResize="0"/>
          <p:nvPr/>
        </p:nvPicPr>
        <p:blipFill>
          <a:blip r:embed="rId4">
            <a:alphaModFix/>
          </a:blip>
          <a:stretch>
            <a:fillRect/>
          </a:stretch>
        </p:blipFill>
        <p:spPr>
          <a:xfrm>
            <a:off x="5451625" y="2286400"/>
            <a:ext cx="3459375" cy="210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