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522" r:id="rId14"/>
    <p:sldId id="511" r:id="rId15"/>
    <p:sldId id="531" r:id="rId16"/>
    <p:sldId id="527" r:id="rId17"/>
    <p:sldId id="528" r:id="rId18"/>
    <p:sldId id="530" r:id="rId19"/>
    <p:sldId id="529" r:id="rId20"/>
    <p:sldId id="526" r:id="rId21"/>
    <p:sldId id="523" r:id="rId22"/>
    <p:sldId id="524" r:id="rId23"/>
    <p:sldId id="525" r:id="rId24"/>
    <p:sldId id="269" r:id="rId25"/>
    <p:sldId id="270" r:id="rId26"/>
    <p:sldId id="271" r:id="rId27"/>
    <p:sldId id="272" r:id="rId28"/>
    <p:sldId id="273" r:id="rId29"/>
    <p:sldId id="274" r:id="rId30"/>
    <p:sldId id="275" r:id="rId31"/>
    <p:sldId id="276" r:id="rId32"/>
    <p:sldId id="277" r:id="rId33"/>
    <p:sldId id="278" r:id="rId34"/>
    <p:sldId id="282" r:id="rId35"/>
    <p:sldId id="279" r:id="rId36"/>
    <p:sldId id="280" r:id="rId37"/>
    <p:sldId id="281" r:id="rId38"/>
    <p:sldId id="512" r:id="rId39"/>
    <p:sldId id="284" r:id="rId40"/>
    <p:sldId id="513" r:id="rId41"/>
    <p:sldId id="533" r:id="rId42"/>
    <p:sldId id="286" r:id="rId43"/>
    <p:sldId id="285" r:id="rId44"/>
    <p:sldId id="516" r:id="rId45"/>
    <p:sldId id="514" r:id="rId46"/>
    <p:sldId id="517" r:id="rId47"/>
    <p:sldId id="515" r:id="rId48"/>
    <p:sldId id="287" r:id="rId49"/>
    <p:sldId id="288" r:id="rId50"/>
    <p:sldId id="290" r:id="rId51"/>
    <p:sldId id="289" r:id="rId52"/>
    <p:sldId id="292" r:id="rId53"/>
    <p:sldId id="293" r:id="rId54"/>
    <p:sldId id="294" r:id="rId55"/>
    <p:sldId id="483" r:id="rId56"/>
    <p:sldId id="484" r:id="rId57"/>
    <p:sldId id="485" r:id="rId58"/>
    <p:sldId id="518" r:id="rId59"/>
    <p:sldId id="300" r:id="rId60"/>
    <p:sldId id="301" r:id="rId61"/>
    <p:sldId id="302" r:id="rId62"/>
    <p:sldId id="519" r:id="rId63"/>
    <p:sldId id="305" r:id="rId64"/>
    <p:sldId id="520" r:id="rId65"/>
    <p:sldId id="521" r:id="rId66"/>
    <p:sldId id="308" r:id="rId67"/>
    <p:sldId id="309" r:id="rId68"/>
    <p:sldId id="310" r:id="rId69"/>
    <p:sldId id="314" r:id="rId70"/>
    <p:sldId id="316" r:id="rId71"/>
    <p:sldId id="322" r:id="rId72"/>
    <p:sldId id="317" r:id="rId73"/>
    <p:sldId id="499" r:id="rId74"/>
    <p:sldId id="323" r:id="rId75"/>
    <p:sldId id="324" r:id="rId76"/>
    <p:sldId id="532" r:id="rId77"/>
    <p:sldId id="486" r:id="rId78"/>
    <p:sldId id="487" r:id="rId79"/>
    <p:sldId id="488" r:id="rId80"/>
    <p:sldId id="489" r:id="rId81"/>
    <p:sldId id="491" r:id="rId82"/>
    <p:sldId id="492" r:id="rId83"/>
    <p:sldId id="505" r:id="rId84"/>
    <p:sldId id="493" r:id="rId85"/>
    <p:sldId id="494" r:id="rId86"/>
    <p:sldId id="495" r:id="rId87"/>
    <p:sldId id="507" r:id="rId88"/>
    <p:sldId id="508" r:id="rId89"/>
    <p:sldId id="496" r:id="rId90"/>
    <p:sldId id="497" r:id="rId91"/>
    <p:sldId id="506" r:id="rId92"/>
    <p:sldId id="498" r:id="rId93"/>
    <p:sldId id="509" r:id="rId94"/>
    <p:sldId id="500" r:id="rId95"/>
    <p:sldId id="510" r:id="rId96"/>
    <p:sldId id="474" r:id="rId97"/>
    <p:sldId id="357" r:id="rId98"/>
    <p:sldId id="358" r:id="rId99"/>
    <p:sldId id="359" r:id="rId100"/>
    <p:sldId id="360" r:id="rId101"/>
    <p:sldId id="362" r:id="rId102"/>
    <p:sldId id="368"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82" r:id="rId154"/>
    <p:sldId id="501" r:id="rId155"/>
    <p:sldId id="502" r:id="rId156"/>
    <p:sldId id="503" r:id="rId157"/>
    <p:sldId id="504" r:id="rId15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0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3238" autoAdjust="0"/>
  </p:normalViewPr>
  <p:slideViewPr>
    <p:cSldViewPr>
      <p:cViewPr varScale="1">
        <p:scale>
          <a:sx n="88" d="100"/>
          <a:sy n="88" d="100"/>
        </p:scale>
        <p:origin x="-1128" y="-77"/>
      </p:cViewPr>
      <p:guideLst>
        <p:guide orient="horz" pos="2160"/>
        <p:guide pos="2880"/>
      </p:guideLst>
    </p:cSldViewPr>
  </p:slideViewPr>
  <p:notesTextViewPr>
    <p:cViewPr>
      <p:scale>
        <a:sx n="1" d="1"/>
        <a:sy n="1" d="1"/>
      </p:scale>
      <p:origin x="0" y="0"/>
    </p:cViewPr>
  </p:notesTextViewPr>
  <p:sorterViewPr>
    <p:cViewPr>
      <p:scale>
        <a:sx n="100" d="100"/>
        <a:sy n="100" d="100"/>
      </p:scale>
      <p:origin x="0" y="495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4CFBC-F343-4FC9-A435-34C4AD46C5B1}" type="datetimeFigureOut">
              <a:rPr lang="es-AR" smtClean="0"/>
              <a:t>6/11/2020</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FD104-1781-401A-83BA-F52BAA451548}" type="slidenum">
              <a:rPr lang="es-AR" smtClean="0"/>
              <a:t>‹Nº›</a:t>
            </a:fld>
            <a:endParaRPr lang="es-AR" dirty="0"/>
          </a:p>
        </p:txBody>
      </p:sp>
    </p:spTree>
    <p:extLst>
      <p:ext uri="{BB962C8B-B14F-4D97-AF65-F5344CB8AC3E}">
        <p14:creationId xmlns:p14="http://schemas.microsoft.com/office/powerpoint/2010/main" val="11461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0289D06-E606-4893-81AF-D4EA57C7A55B}" type="slidenum">
              <a:rPr lang="es-ES" smtClean="0"/>
              <a:t>9</a:t>
            </a:fld>
            <a:endParaRPr lang="es-ES" dirty="0"/>
          </a:p>
        </p:txBody>
      </p:sp>
    </p:spTree>
    <p:extLst>
      <p:ext uri="{BB962C8B-B14F-4D97-AF65-F5344CB8AC3E}">
        <p14:creationId xmlns:p14="http://schemas.microsoft.com/office/powerpoint/2010/main" val="72483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0289D06-E606-4893-81AF-D4EA57C7A55B}" type="slidenum">
              <a:rPr lang="es-ES" smtClean="0"/>
              <a:t>10</a:t>
            </a:fld>
            <a:endParaRPr lang="es-ES" dirty="0"/>
          </a:p>
        </p:txBody>
      </p:sp>
    </p:spTree>
    <p:extLst>
      <p:ext uri="{BB962C8B-B14F-4D97-AF65-F5344CB8AC3E}">
        <p14:creationId xmlns:p14="http://schemas.microsoft.com/office/powerpoint/2010/main" val="72483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0289D06-E606-4893-81AF-D4EA57C7A55B}" type="slidenum">
              <a:rPr lang="es-ES" smtClean="0"/>
              <a:t>25</a:t>
            </a:fld>
            <a:endParaRPr lang="es-ES" dirty="0"/>
          </a:p>
        </p:txBody>
      </p:sp>
    </p:spTree>
    <p:extLst>
      <p:ext uri="{BB962C8B-B14F-4D97-AF65-F5344CB8AC3E}">
        <p14:creationId xmlns:p14="http://schemas.microsoft.com/office/powerpoint/2010/main" val="72483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426360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301319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3848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4277060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359752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341669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423544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26445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158406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49"/>
            <a:ext cx="3008313" cy="1162051"/>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9408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DCBF3A3-1603-498D-9C89-679706837E69}" type="datetimeFigureOut">
              <a:rPr lang="es-AR" smtClean="0"/>
              <a:t>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229FBB9-0CB9-47A1-AED8-99AA92883DAC}" type="slidenum">
              <a:rPr lang="es-AR" smtClean="0"/>
              <a:t>‹Nº›</a:t>
            </a:fld>
            <a:endParaRPr lang="es-AR" dirty="0"/>
          </a:p>
        </p:txBody>
      </p:sp>
    </p:spTree>
    <p:extLst>
      <p:ext uri="{BB962C8B-B14F-4D97-AF65-F5344CB8AC3E}">
        <p14:creationId xmlns:p14="http://schemas.microsoft.com/office/powerpoint/2010/main" val="372233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dirty="0" smtClean="0"/>
              <a:t>Haga clic para modificar el estilo de título del </a:t>
            </a:r>
            <a:r>
              <a:rPr lang="es-ES" dirty="0" smtClean="0">
                <a:solidFill>
                  <a:srgbClr val="73005A"/>
                </a:solidFill>
                <a:latin typeface="HelveticaNeue-Light"/>
              </a:rPr>
              <a:t>Base de datos y Python</a:t>
            </a:r>
            <a:endParaRPr lang="es-AR" dirty="0"/>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BF3A3-1603-498D-9C89-679706837E69}" type="datetimeFigureOut">
              <a:rPr lang="es-AR" smtClean="0"/>
              <a:t>6/11/2020</a:t>
            </a:fld>
            <a:endParaRPr lang="es-AR" dirty="0"/>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FBB9-0CB9-47A1-AED8-99AA92883DAC}" type="slidenum">
              <a:rPr lang="es-AR" smtClean="0"/>
              <a:t>‹Nº›</a:t>
            </a:fld>
            <a:endParaRPr lang="es-AR" dirty="0"/>
          </a:p>
        </p:txBody>
      </p:sp>
      <p:pic>
        <p:nvPicPr>
          <p:cNvPr id="2051" name="Picture 3" descr="C:\Users\jdmir\Dropbox\2020\Curso IA\Footer entidades.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63689" y="6072699"/>
            <a:ext cx="6934210" cy="5403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5536" y="6115084"/>
            <a:ext cx="1279392" cy="554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719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lang="es-ES" sz="4400" kern="1200" dirty="0" smtClean="0">
          <a:solidFill>
            <a:srgbClr val="73005A"/>
          </a:solidFill>
          <a:latin typeface="HelveticaNeue-Ligh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gitlab.com/"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gitlab.com/jorgemiralles/prueba2.git"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dmodo.com/"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152.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5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ho.int/es/emergencies/diseases/novel-coronavirus-2019/advice-for-public/when-and-how-to-use-mask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pseint.sourceforge.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204864"/>
            <a:ext cx="9144000" cy="2016224"/>
          </a:xfrm>
        </p:spPr>
        <p:txBody>
          <a:bodyPr>
            <a:noAutofit/>
          </a:bodyPr>
          <a:lstStyle/>
          <a:p>
            <a:r>
              <a:rPr lang="es-ES" sz="7200" b="1" dirty="0" smtClean="0">
                <a:solidFill>
                  <a:srgbClr val="73005A"/>
                </a:solidFill>
                <a:latin typeface="HelveticaNeue-Light"/>
              </a:rPr>
              <a:t>¡Bienvenidos!</a:t>
            </a:r>
            <a:endParaRPr lang="ca-ES" sz="7200" b="1" dirty="0">
              <a:solidFill>
                <a:srgbClr val="73005A"/>
              </a:solidFill>
              <a:latin typeface="HelveticaNeue-Light"/>
            </a:endParaRPr>
          </a:p>
        </p:txBody>
      </p:sp>
    </p:spTree>
    <p:extLst>
      <p:ext uri="{BB962C8B-B14F-4D97-AF65-F5344CB8AC3E}">
        <p14:creationId xmlns:p14="http://schemas.microsoft.com/office/powerpoint/2010/main" val="2414180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s-ES" sz="3600" b="0" cap="none" dirty="0" smtClean="0">
                <a:solidFill>
                  <a:srgbClr val="73005A"/>
                </a:solidFill>
                <a:latin typeface="HelveticaNeue-Light"/>
              </a:rPr>
              <a:t>Cuando alguien habla…</a:t>
            </a:r>
            <a:endParaRPr lang="ca-ES" sz="3600" b="0" cap="none" dirty="0">
              <a:solidFill>
                <a:srgbClr val="73005A"/>
              </a:solidFill>
              <a:latin typeface="HelveticaNeue-Light"/>
            </a:endParaRPr>
          </a:p>
        </p:txBody>
      </p:sp>
      <p:pic>
        <p:nvPicPr>
          <p:cNvPr id="1026" name="Picture 2" descr="Resultado de imagen de prohibido ordenado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63692" y="2053319"/>
            <a:ext cx="5510893" cy="27513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526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3" name="2 Marcador de contenido"/>
          <p:cNvSpPr>
            <a:spLocks noGrp="1"/>
          </p:cNvSpPr>
          <p:nvPr>
            <p:ph idx="1"/>
          </p:nvPr>
        </p:nvSpPr>
        <p:spPr/>
        <p:txBody>
          <a:bodyPr>
            <a:normAutofit/>
          </a:bodyPr>
          <a:lstStyle/>
          <a:p>
            <a:pPr marL="0" indent="0">
              <a:buNone/>
            </a:pPr>
            <a:r>
              <a:rPr lang="es-ES" sz="2000" dirty="0" smtClean="0"/>
              <a:t>2) Crear una cuenta en </a:t>
            </a:r>
            <a:r>
              <a:rPr lang="es-ES" sz="2000" dirty="0" smtClean="0">
                <a:hlinkClick r:id="rId2"/>
              </a:rPr>
              <a:t>http://gitlab.com</a:t>
            </a:r>
            <a:endParaRPr lang="es-ES" sz="2000" dirty="0" smtClean="0"/>
          </a:p>
          <a:p>
            <a:pPr marL="0" indent="0">
              <a:buNone/>
            </a:pPr>
            <a:r>
              <a:rPr lang="es-ES" sz="2000" dirty="0" smtClean="0"/>
              <a:t>3) Inicializar el repositorio de un proyecto existente.</a:t>
            </a:r>
          </a:p>
          <a:p>
            <a:r>
              <a:rPr lang="es-ES" sz="2000" dirty="0" smtClean="0"/>
              <a:t>git init</a:t>
            </a:r>
          </a:p>
          <a:p>
            <a:pPr marL="0" indent="0">
              <a:buNone/>
            </a:pPr>
            <a:r>
              <a:rPr lang="es-ES" sz="2000" dirty="0"/>
              <a:t>4) Crear un proyecto en GitLab con el mismo nombre</a:t>
            </a:r>
          </a:p>
          <a:p>
            <a:pPr marL="0" indent="0">
              <a:buNone/>
            </a:pPr>
            <a:r>
              <a:rPr lang="es-ES" sz="2000" dirty="0"/>
              <a:t>5) Copiar la URL del proyecto</a:t>
            </a:r>
          </a:p>
          <a:p>
            <a:pPr marL="0" indent="0">
              <a:buNone/>
            </a:pPr>
            <a:endParaRPr lang="es-ES" sz="2000" b="1" dirty="0"/>
          </a:p>
        </p:txBody>
      </p:sp>
      <p:pic>
        <p:nvPicPr>
          <p:cNvPr id="6" name="5 Imagen" descr="Jorge Miralles / Calculadora · GitLab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43608" y="3933056"/>
            <a:ext cx="6822142" cy="1488141"/>
          </a:xfrm>
          <a:prstGeom prst="rect">
            <a:avLst/>
          </a:prstGeom>
        </p:spPr>
      </p:pic>
    </p:spTree>
    <p:extLst>
      <p:ext uri="{BB962C8B-B14F-4D97-AF65-F5344CB8AC3E}">
        <p14:creationId xmlns:p14="http://schemas.microsoft.com/office/powerpoint/2010/main" val="36962217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3" name="2 Marcador de contenido"/>
          <p:cNvSpPr>
            <a:spLocks noGrp="1"/>
          </p:cNvSpPr>
          <p:nvPr>
            <p:ph idx="1"/>
          </p:nvPr>
        </p:nvSpPr>
        <p:spPr>
          <a:xfrm>
            <a:off x="457200" y="1600201"/>
            <a:ext cx="7715200" cy="4525963"/>
          </a:xfrm>
        </p:spPr>
        <p:txBody>
          <a:bodyPr>
            <a:normAutofit/>
          </a:bodyPr>
          <a:lstStyle/>
          <a:p>
            <a:pPr marL="0" indent="0">
              <a:buNone/>
            </a:pPr>
            <a:r>
              <a:rPr lang="es-ES" sz="2000" dirty="0" smtClean="0"/>
              <a:t>6) Añadimos todos los archivos</a:t>
            </a:r>
          </a:p>
          <a:p>
            <a:r>
              <a:rPr lang="es-ES" sz="2000" dirty="0" smtClean="0"/>
              <a:t>git add .</a:t>
            </a:r>
          </a:p>
          <a:p>
            <a:pPr marL="0" indent="0">
              <a:buNone/>
            </a:pPr>
            <a:r>
              <a:rPr lang="es-ES" sz="2000" dirty="0" smtClean="0"/>
              <a:t>7) Hacemos </a:t>
            </a:r>
            <a:r>
              <a:rPr lang="es-ES" sz="2000" dirty="0"/>
              <a:t>c</a:t>
            </a:r>
            <a:r>
              <a:rPr lang="es-ES" sz="2000" dirty="0" smtClean="0"/>
              <a:t>ommit para subir los cambios al repositorio local</a:t>
            </a:r>
          </a:p>
          <a:p>
            <a:r>
              <a:rPr lang="es-ES" sz="2000" dirty="0" smtClean="0"/>
              <a:t>git commit -a -m “Comentario”</a:t>
            </a:r>
          </a:p>
          <a:p>
            <a:pPr marL="0" indent="0">
              <a:buNone/>
            </a:pPr>
            <a:r>
              <a:rPr lang="es-ES" sz="2000" dirty="0" smtClean="0"/>
              <a:t>8) Añadimos el repositorio remoto</a:t>
            </a:r>
          </a:p>
          <a:p>
            <a:r>
              <a:rPr lang="es-ES" sz="2000" dirty="0" smtClean="0"/>
              <a:t>git </a:t>
            </a:r>
            <a:r>
              <a:rPr lang="en-US" sz="2000" dirty="0"/>
              <a:t>remote add origin https://gitlab.com/jorgemiralles/prueba2.git</a:t>
            </a:r>
            <a:endParaRPr lang="es-ES" sz="2000" dirty="0" smtClean="0"/>
          </a:p>
          <a:p>
            <a:pPr marL="0" indent="0">
              <a:buNone/>
            </a:pPr>
            <a:r>
              <a:rPr lang="es-ES" sz="2000" dirty="0" smtClean="0"/>
              <a:t>9) Para subir al repositorio remoto hacer push</a:t>
            </a:r>
          </a:p>
          <a:p>
            <a:r>
              <a:rPr lang="es-ES" sz="2000" dirty="0" smtClean="0"/>
              <a:t>git push -u origin master</a:t>
            </a:r>
          </a:p>
        </p:txBody>
      </p:sp>
    </p:spTree>
    <p:extLst>
      <p:ext uri="{BB962C8B-B14F-4D97-AF65-F5344CB8AC3E}">
        <p14:creationId xmlns:p14="http://schemas.microsoft.com/office/powerpoint/2010/main" val="182206105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3" name="2 Marcador de contenido"/>
          <p:cNvSpPr>
            <a:spLocks noGrp="1"/>
          </p:cNvSpPr>
          <p:nvPr>
            <p:ph idx="1"/>
          </p:nvPr>
        </p:nvSpPr>
        <p:spPr/>
        <p:txBody>
          <a:bodyPr>
            <a:normAutofit/>
          </a:bodyPr>
          <a:lstStyle/>
          <a:p>
            <a:pPr marL="0" indent="0">
              <a:buNone/>
            </a:pPr>
            <a:r>
              <a:rPr lang="es-ES" sz="2000" dirty="0" smtClean="0"/>
              <a:t>Ahora los otros miembros del equipo deben “clonar” en sus equipos el repositorio online.</a:t>
            </a:r>
          </a:p>
          <a:p>
            <a:r>
              <a:rPr lang="es-AR" sz="2000" dirty="0"/>
              <a:t>git clone </a:t>
            </a:r>
            <a:r>
              <a:rPr lang="es-AR" sz="2000" dirty="0">
                <a:hlinkClick r:id="rId2"/>
              </a:rPr>
              <a:t>https://</a:t>
            </a:r>
            <a:r>
              <a:rPr lang="es-AR" sz="2000" dirty="0" smtClean="0">
                <a:hlinkClick r:id="rId2"/>
              </a:rPr>
              <a:t>gitlab.com/jorgemiralles/prueba2.git</a:t>
            </a:r>
            <a:endParaRPr lang="es-AR" sz="2000" dirty="0" smtClean="0"/>
          </a:p>
          <a:p>
            <a:pPr marL="0" indent="0">
              <a:buNone/>
            </a:pPr>
            <a:endParaRPr lang="es-AR" sz="2000" dirty="0" smtClean="0"/>
          </a:p>
          <a:p>
            <a:pPr marL="0" indent="0">
              <a:buNone/>
            </a:pPr>
            <a:r>
              <a:rPr lang="es-ES" sz="2000" dirty="0"/>
              <a:t>Recuerda: para subir siempre: </a:t>
            </a:r>
            <a:r>
              <a:rPr lang="es-ES" sz="2000" b="1" dirty="0"/>
              <a:t>Commit</a:t>
            </a:r>
            <a:r>
              <a:rPr lang="es-ES" sz="2000" dirty="0"/>
              <a:t> (local) y </a:t>
            </a:r>
            <a:r>
              <a:rPr lang="es-ES" sz="2000" b="1" dirty="0"/>
              <a:t>Push</a:t>
            </a:r>
            <a:r>
              <a:rPr lang="es-ES" sz="2000" dirty="0"/>
              <a:t> (remoto)</a:t>
            </a:r>
          </a:p>
          <a:p>
            <a:r>
              <a:rPr lang="es-ES" sz="2000" dirty="0"/>
              <a:t>git commit -a -m “comentario”</a:t>
            </a:r>
          </a:p>
          <a:p>
            <a:r>
              <a:rPr lang="es-ES" sz="2000" dirty="0"/>
              <a:t>git push</a:t>
            </a:r>
          </a:p>
          <a:p>
            <a:pPr marL="0" indent="0">
              <a:buNone/>
            </a:pPr>
            <a:r>
              <a:rPr lang="es-ES" sz="2000" dirty="0"/>
              <a:t>Para descargarnos los cambios de nuestros compañeros:</a:t>
            </a:r>
          </a:p>
          <a:p>
            <a:r>
              <a:rPr lang="es-ES" sz="2000" dirty="0"/>
              <a:t>git pull</a:t>
            </a:r>
          </a:p>
          <a:p>
            <a:endParaRPr lang="es-ES" sz="2000" dirty="0"/>
          </a:p>
        </p:txBody>
      </p:sp>
    </p:spTree>
    <p:extLst>
      <p:ext uri="{BB962C8B-B14F-4D97-AF65-F5344CB8AC3E}">
        <p14:creationId xmlns:p14="http://schemas.microsoft.com/office/powerpoint/2010/main" val="11705129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Base de datos</a:t>
            </a:r>
            <a:endParaRPr lang="es-ES" dirty="0">
              <a:solidFill>
                <a:srgbClr val="73005A"/>
              </a:solidFill>
            </a:endParaRPr>
          </a:p>
        </p:txBody>
      </p:sp>
    </p:spTree>
    <p:extLst>
      <p:ext uri="{BB962C8B-B14F-4D97-AF65-F5344CB8AC3E}">
        <p14:creationId xmlns:p14="http://schemas.microsoft.com/office/powerpoint/2010/main" val="3567649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a:t>
            </a:r>
            <a:endParaRPr lang="es-ES" dirty="0"/>
          </a:p>
        </p:txBody>
      </p:sp>
      <p:sp>
        <p:nvSpPr>
          <p:cNvPr id="4" name="object 2"/>
          <p:cNvSpPr txBox="1"/>
          <p:nvPr/>
        </p:nvSpPr>
        <p:spPr>
          <a:xfrm>
            <a:off x="386320" y="1447800"/>
            <a:ext cx="8371367" cy="4429472"/>
          </a:xfrm>
          <a:prstGeom prst="rect">
            <a:avLst/>
          </a:prstGeom>
        </p:spPr>
        <p:txBody>
          <a:bodyPr wrap="square" lIns="0" tIns="0" rIns="0" bIns="0" rtlCol="0">
            <a:noAutofit/>
          </a:bodyPr>
          <a:lstStyle/>
          <a:p>
            <a:pPr marL="457200" indent="-457200">
              <a:buFont typeface="+mj-lt"/>
              <a:buAutoNum type="arabicPeriod"/>
            </a:pPr>
            <a:r>
              <a:rPr lang="es-ES" sz="2000" dirty="0" smtClean="0"/>
              <a:t>Definición</a:t>
            </a:r>
          </a:p>
          <a:p>
            <a:pPr marL="457200" indent="-457200">
              <a:buFont typeface="+mj-lt"/>
              <a:buAutoNum type="arabicPeriod"/>
            </a:pPr>
            <a:r>
              <a:rPr lang="es-ES" sz="2000" dirty="0" smtClean="0"/>
              <a:t>Administrador de base de datos</a:t>
            </a:r>
          </a:p>
          <a:p>
            <a:pPr marL="457200" indent="-457200">
              <a:buFont typeface="+mj-lt"/>
              <a:buAutoNum type="arabicPeriod"/>
            </a:pPr>
            <a:r>
              <a:rPr lang="es-ES" sz="2000" dirty="0" smtClean="0"/>
              <a:t>Modelo relacional</a:t>
            </a:r>
          </a:p>
          <a:p>
            <a:pPr marL="914400" lvl="1" indent="-457200">
              <a:buFont typeface="+mj-lt"/>
              <a:buAutoNum type="arabicPeriod"/>
            </a:pPr>
            <a:r>
              <a:rPr lang="es-ES" sz="2000" dirty="0" smtClean="0"/>
              <a:t>Entidad</a:t>
            </a:r>
          </a:p>
          <a:p>
            <a:pPr marL="457200" indent="-457200">
              <a:buFont typeface="+mj-lt"/>
              <a:buAutoNum type="arabicPeriod"/>
            </a:pPr>
            <a:r>
              <a:rPr lang="es-ES" sz="2000" dirty="0" smtClean="0"/>
              <a:t>MySQL con Workbench</a:t>
            </a:r>
          </a:p>
          <a:p>
            <a:pPr marL="457200" indent="-457200">
              <a:buFont typeface="+mj-lt"/>
              <a:buAutoNum type="arabicPeriod"/>
            </a:pPr>
            <a:r>
              <a:rPr lang="es-ES" sz="2000" dirty="0" smtClean="0"/>
              <a:t>El lenguaje SQL</a:t>
            </a:r>
          </a:p>
          <a:p>
            <a:pPr marL="914400" lvl="1" indent="-457200">
              <a:buFont typeface="+mj-lt"/>
              <a:buAutoNum type="arabicPeriod"/>
            </a:pPr>
            <a:r>
              <a:rPr lang="es-ES" sz="2000" dirty="0" smtClean="0"/>
              <a:t>SELECT</a:t>
            </a:r>
          </a:p>
          <a:p>
            <a:pPr marL="914400" lvl="1" indent="-457200">
              <a:buFont typeface="+mj-lt"/>
              <a:buAutoNum type="arabicPeriod"/>
            </a:pPr>
            <a:r>
              <a:rPr lang="es-ES" sz="2000" dirty="0" smtClean="0"/>
              <a:t>DELETE</a:t>
            </a:r>
          </a:p>
          <a:p>
            <a:pPr marL="914400" lvl="1" indent="-457200">
              <a:buFont typeface="+mj-lt"/>
              <a:buAutoNum type="arabicPeriod"/>
            </a:pPr>
            <a:r>
              <a:rPr lang="es-ES" sz="2000" dirty="0" smtClean="0"/>
              <a:t>UPDATE</a:t>
            </a:r>
          </a:p>
          <a:p>
            <a:pPr marL="914400" lvl="1" indent="-457200">
              <a:buFont typeface="+mj-lt"/>
              <a:buAutoNum type="arabicPeriod"/>
            </a:pPr>
            <a:r>
              <a:rPr lang="es-ES" sz="2000" dirty="0" smtClean="0"/>
              <a:t>INSERT</a:t>
            </a:r>
          </a:p>
          <a:p>
            <a:pPr marL="457200" indent="-457200">
              <a:buFont typeface="+mj-lt"/>
              <a:buAutoNum type="arabicPeriod"/>
            </a:pPr>
            <a:r>
              <a:rPr lang="es-ES" sz="2000" dirty="0" smtClean="0"/>
              <a:t>Relaciones</a:t>
            </a:r>
          </a:p>
          <a:p>
            <a:pPr marL="914400" lvl="1" indent="-457200">
              <a:buFont typeface="+mj-lt"/>
              <a:buAutoNum type="arabicPeriod"/>
            </a:pPr>
            <a:r>
              <a:rPr lang="es-ES" sz="2000" dirty="0" smtClean="0"/>
              <a:t>JOIN</a:t>
            </a:r>
          </a:p>
          <a:p>
            <a:pPr marL="457200" indent="-457200">
              <a:buFont typeface="+mj-lt"/>
              <a:buAutoNum type="arabicPeriod"/>
            </a:pPr>
            <a:r>
              <a:rPr lang="es-ES" sz="2000" dirty="0" smtClean="0"/>
              <a:t>Agrupamientos</a:t>
            </a:r>
            <a:endParaRPr lang="es-ES" sz="2000" dirty="0"/>
          </a:p>
          <a:p>
            <a:pPr marL="914400" lvl="1" indent="-457200">
              <a:buFont typeface="+mj-lt"/>
              <a:buAutoNum type="arabicPeriod"/>
            </a:pPr>
            <a:endParaRPr lang="es-ES" sz="2000" dirty="0" smtClean="0"/>
          </a:p>
          <a:p>
            <a:pPr marL="457200" indent="-457200">
              <a:buFont typeface="+mj-lt"/>
              <a:buAutoNum type="arabicPeriod"/>
            </a:pPr>
            <a:endParaRPr lang="es-ES" sz="2000" dirty="0"/>
          </a:p>
        </p:txBody>
      </p:sp>
    </p:spTree>
    <p:extLst>
      <p:ext uri="{BB962C8B-B14F-4D97-AF65-F5344CB8AC3E}">
        <p14:creationId xmlns:p14="http://schemas.microsoft.com/office/powerpoint/2010/main" val="22931751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a:t>
            </a:r>
            <a:endParaRPr lang="es-ES" dirty="0"/>
          </a:p>
        </p:txBody>
      </p:sp>
      <p:sp>
        <p:nvSpPr>
          <p:cNvPr id="5" name="2 Marcador de contenido"/>
          <p:cNvSpPr>
            <a:spLocks noGrp="1"/>
          </p:cNvSpPr>
          <p:nvPr>
            <p:ph idx="1"/>
          </p:nvPr>
        </p:nvSpPr>
        <p:spPr>
          <a:xfrm>
            <a:off x="683568" y="1835696"/>
            <a:ext cx="8075240" cy="3024336"/>
          </a:xfrm>
        </p:spPr>
        <p:txBody>
          <a:bodyPr>
            <a:noAutofit/>
          </a:bodyPr>
          <a:lstStyle/>
          <a:p>
            <a:pPr marL="0" indent="0">
              <a:buNone/>
            </a:pPr>
            <a:r>
              <a:rPr lang="es-ES" sz="2400" dirty="0"/>
              <a:t>Colección </a:t>
            </a:r>
            <a:r>
              <a:rPr lang="es-ES" sz="2400" b="1" dirty="0"/>
              <a:t>de datos interrelacionados y </a:t>
            </a:r>
            <a:r>
              <a:rPr lang="es-ES" sz="2400" b="1" dirty="0" smtClean="0"/>
              <a:t>estructurados </a:t>
            </a:r>
            <a:r>
              <a:rPr lang="es-ES" sz="2400" dirty="0" smtClean="0"/>
              <a:t>almacenados </a:t>
            </a:r>
            <a:r>
              <a:rPr lang="es-ES" sz="2400" dirty="0"/>
              <a:t>en conjunto sin redundancias </a:t>
            </a:r>
            <a:r>
              <a:rPr lang="es-ES" sz="2400" dirty="0" smtClean="0"/>
              <a:t>innecesarias</a:t>
            </a:r>
            <a:r>
              <a:rPr lang="es-ES" sz="2400" dirty="0"/>
              <a:t>; su finalidad es </a:t>
            </a:r>
            <a:r>
              <a:rPr lang="es-ES" sz="2400" b="1" dirty="0"/>
              <a:t>servir a una aplicación o más</a:t>
            </a:r>
            <a:r>
              <a:rPr lang="es-ES" sz="2400" dirty="0" smtClean="0"/>
              <a:t>, de </a:t>
            </a:r>
            <a:r>
              <a:rPr lang="es-ES" sz="2400" dirty="0"/>
              <a:t>la mejor manera posible; los datos se almacenan de </a:t>
            </a:r>
            <a:r>
              <a:rPr lang="es-ES" sz="2400" dirty="0" smtClean="0"/>
              <a:t>modo </a:t>
            </a:r>
            <a:r>
              <a:rPr lang="es-ES" sz="2400" dirty="0"/>
              <a:t>que resulte </a:t>
            </a:r>
            <a:r>
              <a:rPr lang="es-ES" sz="2400" b="1" dirty="0"/>
              <a:t>independiente de los programas </a:t>
            </a:r>
            <a:r>
              <a:rPr lang="es-ES" sz="2400" dirty="0"/>
              <a:t>que </a:t>
            </a:r>
            <a:r>
              <a:rPr lang="es-ES" sz="2400" dirty="0" smtClean="0"/>
              <a:t>los usan </a:t>
            </a:r>
            <a:r>
              <a:rPr lang="es-ES" sz="2400" dirty="0"/>
              <a:t>se emplean métodos bien determinados para </a:t>
            </a:r>
            <a:r>
              <a:rPr lang="es-ES" sz="2400" dirty="0" smtClean="0"/>
              <a:t>incluir nuevos </a:t>
            </a:r>
            <a:r>
              <a:rPr lang="es-ES" sz="2400" dirty="0"/>
              <a:t>datos y para modificar o extraer los datos </a:t>
            </a:r>
            <a:r>
              <a:rPr lang="es-ES" sz="2400" dirty="0" smtClean="0"/>
              <a:t>almacenados</a:t>
            </a:r>
            <a:r>
              <a:rPr lang="es-ES" sz="2400" dirty="0"/>
              <a:t>. </a:t>
            </a:r>
            <a:endParaRPr lang="es-ES" sz="2400" b="1" dirty="0">
              <a:latin typeface="+mj-lt"/>
            </a:endParaRPr>
          </a:p>
        </p:txBody>
      </p:sp>
    </p:spTree>
    <p:extLst>
      <p:ext uri="{BB962C8B-B14F-4D97-AF65-F5344CB8AC3E}">
        <p14:creationId xmlns:p14="http://schemas.microsoft.com/office/powerpoint/2010/main" val="42499528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DBMS</a:t>
            </a:r>
            <a:endParaRPr lang="es-ES" dirty="0"/>
          </a:p>
        </p:txBody>
      </p:sp>
      <p:sp>
        <p:nvSpPr>
          <p:cNvPr id="5" name="2 Marcador de contenido"/>
          <p:cNvSpPr>
            <a:spLocks noGrp="1"/>
          </p:cNvSpPr>
          <p:nvPr>
            <p:ph idx="1"/>
          </p:nvPr>
        </p:nvSpPr>
        <p:spPr>
          <a:xfrm>
            <a:off x="683568" y="1835696"/>
            <a:ext cx="8075240" cy="3024336"/>
          </a:xfrm>
        </p:spPr>
        <p:txBody>
          <a:bodyPr>
            <a:noAutofit/>
          </a:bodyPr>
          <a:lstStyle/>
          <a:p>
            <a:pPr marL="0" indent="0">
              <a:buNone/>
            </a:pPr>
            <a:r>
              <a:rPr lang="es-ES" sz="2400" b="1" dirty="0"/>
              <a:t>DBMS </a:t>
            </a:r>
            <a:r>
              <a:rPr lang="es-ES" sz="2400" b="1" dirty="0" smtClean="0"/>
              <a:t>(</a:t>
            </a:r>
            <a:r>
              <a:rPr lang="en-US" sz="2400" b="1" dirty="0" smtClean="0"/>
              <a:t>Database Management System</a:t>
            </a:r>
            <a:r>
              <a:rPr lang="es-ES" sz="2400" b="1" dirty="0" smtClean="0"/>
              <a:t>) </a:t>
            </a:r>
            <a:endParaRPr lang="es-ES" sz="2400" b="1" dirty="0"/>
          </a:p>
          <a:p>
            <a:pPr marL="0" indent="0">
              <a:buNone/>
            </a:pPr>
            <a:r>
              <a:rPr lang="es-ES" sz="2400" dirty="0"/>
              <a:t>Un </a:t>
            </a:r>
            <a:r>
              <a:rPr lang="es-ES" sz="2400" b="1" dirty="0"/>
              <a:t>conjunto coordinado de </a:t>
            </a:r>
            <a:r>
              <a:rPr lang="es-ES" sz="2400" b="1" dirty="0" smtClean="0"/>
              <a:t>programas, procedimientos</a:t>
            </a:r>
            <a:r>
              <a:rPr lang="es-ES" sz="2400" b="1" dirty="0"/>
              <a:t>, </a:t>
            </a:r>
            <a:r>
              <a:rPr lang="es-ES" sz="2400" b="1" dirty="0" smtClean="0"/>
              <a:t>lenguajes</a:t>
            </a:r>
            <a:r>
              <a:rPr lang="es-ES" sz="2400" b="1" dirty="0"/>
              <a:t>,</a:t>
            </a:r>
            <a:r>
              <a:rPr lang="es-ES" sz="2400" dirty="0"/>
              <a:t> etc. Que suministra </a:t>
            </a:r>
            <a:r>
              <a:rPr lang="es-ES" sz="2400" dirty="0" smtClean="0"/>
              <a:t>tanto </a:t>
            </a:r>
            <a:r>
              <a:rPr lang="es-ES" sz="2400" dirty="0"/>
              <a:t>a los usuarios no </a:t>
            </a:r>
            <a:r>
              <a:rPr lang="es-ES" sz="2400" dirty="0" smtClean="0"/>
              <a:t>informáticos </a:t>
            </a:r>
            <a:r>
              <a:rPr lang="es-ES" sz="2400" dirty="0"/>
              <a:t>como a </a:t>
            </a:r>
            <a:r>
              <a:rPr lang="es-ES" sz="2400" dirty="0" smtClean="0"/>
              <a:t>los analistas</a:t>
            </a:r>
            <a:r>
              <a:rPr lang="es-ES" sz="2400" dirty="0"/>
              <a:t>, programadores o al administrador los </a:t>
            </a:r>
            <a:r>
              <a:rPr lang="es-ES" sz="2400" dirty="0" smtClean="0"/>
              <a:t>medios </a:t>
            </a:r>
            <a:r>
              <a:rPr lang="es-ES" sz="2400" dirty="0"/>
              <a:t>necesarios para </a:t>
            </a:r>
            <a:r>
              <a:rPr lang="es-ES" sz="2400" b="1" dirty="0"/>
              <a:t>describir, recuperar </a:t>
            </a:r>
            <a:r>
              <a:rPr lang="es-ES" sz="2400" b="1" dirty="0" smtClean="0"/>
              <a:t>y manipular </a:t>
            </a:r>
            <a:r>
              <a:rPr lang="es-ES" sz="2400" b="1" dirty="0"/>
              <a:t>los datos </a:t>
            </a:r>
            <a:r>
              <a:rPr lang="es-ES" sz="2400" b="1" dirty="0" smtClean="0"/>
              <a:t>almacenados </a:t>
            </a:r>
            <a:r>
              <a:rPr lang="es-ES" sz="2400" b="1" dirty="0"/>
              <a:t>en la </a:t>
            </a:r>
            <a:r>
              <a:rPr lang="es-ES" sz="2400" b="1" dirty="0" smtClean="0"/>
              <a:t>base, manteniendo </a:t>
            </a:r>
            <a:r>
              <a:rPr lang="es-ES" sz="2400" b="1" dirty="0"/>
              <a:t>su integridad, confidencialidad y </a:t>
            </a:r>
            <a:r>
              <a:rPr lang="es-ES" sz="2400" b="1" dirty="0" smtClean="0"/>
              <a:t>seguridad</a:t>
            </a:r>
            <a:r>
              <a:rPr lang="es-ES" sz="2400" b="1" dirty="0"/>
              <a:t>.</a:t>
            </a:r>
            <a:endParaRPr lang="es-ES" sz="2400" b="1" dirty="0">
              <a:latin typeface="+mj-lt"/>
            </a:endParaRPr>
          </a:p>
        </p:txBody>
      </p:sp>
    </p:spTree>
    <p:extLst>
      <p:ext uri="{BB962C8B-B14F-4D97-AF65-F5344CB8AC3E}">
        <p14:creationId xmlns:p14="http://schemas.microsoft.com/office/powerpoint/2010/main" val="39876569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Diseño de base de datos</a:t>
            </a:r>
            <a:endParaRPr lang="es-ES" dirty="0"/>
          </a:p>
        </p:txBody>
      </p:sp>
      <p:sp>
        <p:nvSpPr>
          <p:cNvPr id="5" name="2 Marcador de contenido"/>
          <p:cNvSpPr>
            <a:spLocks noGrp="1"/>
          </p:cNvSpPr>
          <p:nvPr>
            <p:ph idx="1"/>
          </p:nvPr>
        </p:nvSpPr>
        <p:spPr>
          <a:xfrm>
            <a:off x="899592" y="1700808"/>
            <a:ext cx="8075240" cy="3024336"/>
          </a:xfrm>
        </p:spPr>
        <p:txBody>
          <a:bodyPr>
            <a:noAutofit/>
          </a:bodyPr>
          <a:lstStyle/>
          <a:p>
            <a:pPr marL="0" indent="0">
              <a:buNone/>
            </a:pPr>
            <a:r>
              <a:rPr lang="es-ES" sz="2400" b="1" dirty="0"/>
              <a:t>Diseño de la Base de Datos </a:t>
            </a:r>
          </a:p>
          <a:p>
            <a:pPr marL="0" indent="0">
              <a:buNone/>
            </a:pPr>
            <a:r>
              <a:rPr lang="es-ES" sz="2400" dirty="0"/>
              <a:t>Al igual que existe una </a:t>
            </a:r>
            <a:r>
              <a:rPr lang="es-ES" sz="2400" dirty="0" smtClean="0"/>
              <a:t>metodología </a:t>
            </a:r>
            <a:r>
              <a:rPr lang="es-ES" sz="2400" dirty="0"/>
              <a:t>para </a:t>
            </a:r>
            <a:r>
              <a:rPr lang="es-ES" sz="2400" dirty="0" smtClean="0"/>
              <a:t>crear programas </a:t>
            </a:r>
            <a:r>
              <a:rPr lang="es-ES" sz="2400" dirty="0"/>
              <a:t>que resuelvan una problemática, es </a:t>
            </a:r>
            <a:r>
              <a:rPr lang="es-ES" sz="2400" dirty="0" smtClean="0"/>
              <a:t>necesario </a:t>
            </a:r>
            <a:r>
              <a:rPr lang="es-ES" sz="2400" dirty="0"/>
              <a:t>establecer un </a:t>
            </a:r>
            <a:r>
              <a:rPr lang="es-ES" sz="2400" b="1" dirty="0"/>
              <a:t>procedimiento de diseño de </a:t>
            </a:r>
            <a:r>
              <a:rPr lang="es-ES" sz="2400" b="1" dirty="0" smtClean="0"/>
              <a:t>las estructuras </a:t>
            </a:r>
            <a:r>
              <a:rPr lang="es-ES" sz="2400" b="1" dirty="0"/>
              <a:t>de las bases de datos. </a:t>
            </a:r>
            <a:endParaRPr lang="es-ES" sz="2400" b="1" dirty="0">
              <a:latin typeface="+mj-lt"/>
            </a:endParaRPr>
          </a:p>
        </p:txBody>
      </p:sp>
    </p:spTree>
    <p:extLst>
      <p:ext uri="{BB962C8B-B14F-4D97-AF65-F5344CB8AC3E}">
        <p14:creationId xmlns:p14="http://schemas.microsoft.com/office/powerpoint/2010/main" val="28412313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Diseño de base de datos</a:t>
            </a:r>
            <a:endParaRPr lang="es-ES" dirty="0"/>
          </a:p>
        </p:txBody>
      </p:sp>
      <p:sp>
        <p:nvSpPr>
          <p:cNvPr id="3" name="2 Marcador de contenido"/>
          <p:cNvSpPr>
            <a:spLocks noGrp="1"/>
          </p:cNvSpPr>
          <p:nvPr>
            <p:ph idx="1"/>
          </p:nvPr>
        </p:nvSpPr>
        <p:spPr>
          <a:xfrm>
            <a:off x="899592" y="1700808"/>
            <a:ext cx="8075240" cy="3024336"/>
          </a:xfrm>
        </p:spPr>
        <p:txBody>
          <a:bodyPr>
            <a:noAutofit/>
          </a:bodyPr>
          <a:lstStyle/>
          <a:p>
            <a:pPr marL="0" indent="0">
              <a:buNone/>
            </a:pPr>
            <a:r>
              <a:rPr lang="es-ES" sz="2400" b="1" dirty="0"/>
              <a:t>Diseño de la Base de Datos </a:t>
            </a:r>
          </a:p>
          <a:p>
            <a:pPr marL="0" indent="0">
              <a:buNone/>
            </a:pPr>
            <a:r>
              <a:rPr lang="es-ES" sz="2400" dirty="0"/>
              <a:t>El diseño se divide en diferentes niveles: </a:t>
            </a:r>
            <a:r>
              <a:rPr lang="es-ES" sz="2400" dirty="0" smtClean="0"/>
              <a:t>nivel conceptual</a:t>
            </a:r>
            <a:r>
              <a:rPr lang="es-ES" sz="2400" dirty="0"/>
              <a:t>, nivel lógico y nivel físico. </a:t>
            </a:r>
            <a:endParaRPr lang="es-ES" sz="2400" b="1" dirty="0">
              <a:latin typeface="+mj-lt"/>
            </a:endParaRPr>
          </a:p>
        </p:txBody>
      </p:sp>
      <p:pic>
        <p:nvPicPr>
          <p:cNvPr id="4"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140970"/>
            <a:ext cx="5472608" cy="2758641"/>
          </a:xfrm>
          <a:prstGeom prst="rect">
            <a:avLst/>
          </a:prstGeom>
        </p:spPr>
      </p:pic>
    </p:spTree>
    <p:extLst>
      <p:ext uri="{BB962C8B-B14F-4D97-AF65-F5344CB8AC3E}">
        <p14:creationId xmlns:p14="http://schemas.microsoft.com/office/powerpoint/2010/main" val="42719758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Diseño de base de datos</a:t>
            </a:r>
            <a:endParaRPr lang="es-ES" dirty="0"/>
          </a:p>
        </p:txBody>
      </p:sp>
      <p:sp>
        <p:nvSpPr>
          <p:cNvPr id="3" name="2 Marcador de contenido"/>
          <p:cNvSpPr>
            <a:spLocks noGrp="1"/>
          </p:cNvSpPr>
          <p:nvPr>
            <p:ph idx="1"/>
          </p:nvPr>
        </p:nvSpPr>
        <p:spPr>
          <a:xfrm>
            <a:off x="899592" y="1700808"/>
            <a:ext cx="8075240" cy="3024336"/>
          </a:xfrm>
        </p:spPr>
        <p:txBody>
          <a:bodyPr>
            <a:noAutofit/>
          </a:bodyPr>
          <a:lstStyle/>
          <a:p>
            <a:pPr marL="0" indent="0">
              <a:buNone/>
            </a:pPr>
            <a:r>
              <a:rPr lang="es-ES" sz="2400" b="1" dirty="0"/>
              <a:t>Diseño de la Base de Datos </a:t>
            </a:r>
          </a:p>
          <a:p>
            <a:pPr marL="0" indent="0">
              <a:buNone/>
            </a:pPr>
            <a:r>
              <a:rPr lang="es-ES" sz="2400" dirty="0"/>
              <a:t>En el modelo conceptual </a:t>
            </a:r>
            <a:r>
              <a:rPr lang="es-ES" sz="2400" b="1" dirty="0"/>
              <a:t>se visualiza los conjuntos </a:t>
            </a:r>
            <a:r>
              <a:rPr lang="es-ES" sz="2400" b="1" dirty="0" smtClean="0"/>
              <a:t>de datos </a:t>
            </a:r>
            <a:r>
              <a:rPr lang="es-ES" sz="2400" dirty="0"/>
              <a:t>que deben incluirse en el modelo de datos, </a:t>
            </a:r>
            <a:r>
              <a:rPr lang="es-ES" sz="2400" b="1" dirty="0" smtClean="0"/>
              <a:t>así como </a:t>
            </a:r>
            <a:r>
              <a:rPr lang="es-ES" sz="2400" b="1" dirty="0"/>
              <a:t>sus relaciones</a:t>
            </a:r>
            <a:r>
              <a:rPr lang="es-ES" sz="2400" dirty="0"/>
              <a:t>. </a:t>
            </a:r>
            <a:endParaRPr lang="es-ES" sz="2400" b="1" dirty="0">
              <a:latin typeface="+mj-lt"/>
            </a:endParaRPr>
          </a:p>
        </p:txBody>
      </p:sp>
    </p:spTree>
    <p:extLst>
      <p:ext uri="{BB962C8B-B14F-4D97-AF65-F5344CB8AC3E}">
        <p14:creationId xmlns:p14="http://schemas.microsoft.com/office/powerpoint/2010/main" val="424544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s-ES" sz="3600" b="0" cap="none" dirty="0" smtClean="0">
                <a:solidFill>
                  <a:srgbClr val="73005A"/>
                </a:solidFill>
                <a:latin typeface="HelveticaNeue-Light"/>
              </a:rPr>
              <a:t>Sobre los horarios</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r>
              <a:rPr lang="es-ES" dirty="0" smtClean="0"/>
              <a:t>Respetar la puntualidad</a:t>
            </a:r>
          </a:p>
          <a:p>
            <a:r>
              <a:rPr lang="es-ES" dirty="0" smtClean="0"/>
              <a:t>¿Pausas?</a:t>
            </a:r>
            <a:endParaRPr lang="es-ES" dirty="0"/>
          </a:p>
        </p:txBody>
      </p:sp>
      <p:pic>
        <p:nvPicPr>
          <p:cNvPr id="9218" name="Picture 2" descr="C:\Users\Jorge\AppData\Local\Microsoft\Windows\Temporary Internet Files\Content.IE5\O9ALJAN5\reloj[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653429"/>
            <a:ext cx="1263402" cy="126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9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Diseño de base de datos</a:t>
            </a:r>
            <a:endParaRPr lang="es-ES" dirty="0"/>
          </a:p>
        </p:txBody>
      </p:sp>
      <p:sp>
        <p:nvSpPr>
          <p:cNvPr id="6" name="2 Marcador de contenido"/>
          <p:cNvSpPr>
            <a:spLocks noGrp="1"/>
          </p:cNvSpPr>
          <p:nvPr>
            <p:ph idx="1"/>
          </p:nvPr>
        </p:nvSpPr>
        <p:spPr>
          <a:xfrm>
            <a:off x="611560" y="1700808"/>
            <a:ext cx="8075240" cy="3024336"/>
          </a:xfrm>
        </p:spPr>
        <p:txBody>
          <a:bodyPr>
            <a:noAutofit/>
          </a:bodyPr>
          <a:lstStyle/>
          <a:p>
            <a:pPr marL="0" indent="0">
              <a:buNone/>
            </a:pPr>
            <a:r>
              <a:rPr lang="es-ES" sz="2400" b="1" dirty="0"/>
              <a:t>Diseño de la Base de Datos </a:t>
            </a:r>
          </a:p>
          <a:p>
            <a:pPr marL="0" indent="0">
              <a:buNone/>
            </a:pPr>
            <a:r>
              <a:rPr lang="es-ES" sz="2400" dirty="0"/>
              <a:t>Después de </a:t>
            </a:r>
            <a:r>
              <a:rPr lang="es-ES" sz="2400" b="1" dirty="0"/>
              <a:t>identificar el grupo de datos</a:t>
            </a:r>
            <a:r>
              <a:rPr lang="es-ES" sz="2400" dirty="0"/>
              <a:t>, se </a:t>
            </a:r>
            <a:r>
              <a:rPr lang="es-ES" sz="2400" dirty="0" smtClean="0"/>
              <a:t>debe generar </a:t>
            </a:r>
            <a:r>
              <a:rPr lang="es-ES" sz="2400" dirty="0"/>
              <a:t>una </a:t>
            </a:r>
            <a:r>
              <a:rPr lang="es-ES" sz="2400" b="1" dirty="0"/>
              <a:t>estructura lógica </a:t>
            </a:r>
            <a:r>
              <a:rPr lang="es-ES" sz="2400" dirty="0"/>
              <a:t>para la </a:t>
            </a:r>
            <a:r>
              <a:rPr lang="es-ES" sz="2400" b="1" dirty="0"/>
              <a:t>manipulación</a:t>
            </a:r>
            <a:r>
              <a:rPr lang="es-ES" sz="2400" dirty="0"/>
              <a:t> de la </a:t>
            </a:r>
            <a:r>
              <a:rPr lang="es-ES" sz="2400" dirty="0" smtClean="0"/>
              <a:t>base </a:t>
            </a:r>
            <a:r>
              <a:rPr lang="es-ES" sz="2400" dirty="0"/>
              <a:t>de datos por medio del </a:t>
            </a:r>
            <a:r>
              <a:rPr lang="es-ES" sz="2400" b="1" dirty="0"/>
              <a:t>DBMS</a:t>
            </a:r>
            <a:r>
              <a:rPr lang="es-ES" sz="2400" dirty="0"/>
              <a:t>. Para ello </a:t>
            </a:r>
            <a:r>
              <a:rPr lang="es-ES" sz="2400" dirty="0" smtClean="0"/>
              <a:t>es necesario </a:t>
            </a:r>
            <a:r>
              <a:rPr lang="es-ES" sz="2400" dirty="0"/>
              <a:t>usar un </a:t>
            </a:r>
            <a:r>
              <a:rPr lang="es-ES" sz="2400" b="1" dirty="0"/>
              <a:t>modelo</a:t>
            </a:r>
            <a:r>
              <a:rPr lang="es-ES" sz="2400" dirty="0"/>
              <a:t> que puede ser el </a:t>
            </a:r>
            <a:r>
              <a:rPr lang="es-ES" sz="2400" b="1" dirty="0"/>
              <a:t>relacional</a:t>
            </a:r>
            <a:r>
              <a:rPr lang="es-ES" sz="2400" dirty="0"/>
              <a:t>, </a:t>
            </a:r>
            <a:r>
              <a:rPr lang="es-ES" sz="2400" dirty="0" smtClean="0"/>
              <a:t>que </a:t>
            </a:r>
            <a:r>
              <a:rPr lang="es-ES" sz="2400" dirty="0"/>
              <a:t>además de establecer la estructura de campos </a:t>
            </a:r>
            <a:r>
              <a:rPr lang="es-ES" sz="2400" dirty="0" smtClean="0"/>
              <a:t>y registros</a:t>
            </a:r>
            <a:r>
              <a:rPr lang="es-ES" sz="2400" dirty="0"/>
              <a:t>, permite establecer reglas de integridad de </a:t>
            </a:r>
            <a:r>
              <a:rPr lang="es-ES" sz="2400" dirty="0" smtClean="0"/>
              <a:t>datos </a:t>
            </a:r>
            <a:r>
              <a:rPr lang="es-ES" sz="2400" dirty="0"/>
              <a:t>y reglas de </a:t>
            </a:r>
            <a:r>
              <a:rPr lang="es-ES" sz="2400" dirty="0" smtClean="0"/>
              <a:t>normalización </a:t>
            </a:r>
            <a:r>
              <a:rPr lang="es-ES" sz="2400" dirty="0"/>
              <a:t>para mejorar </a:t>
            </a:r>
            <a:r>
              <a:rPr lang="es-ES" sz="2400" dirty="0" smtClean="0"/>
              <a:t>la estructura. Finalmente </a:t>
            </a:r>
            <a:r>
              <a:rPr lang="es-ES" sz="2400" dirty="0"/>
              <a:t>la parte de estructura física la </a:t>
            </a:r>
            <a:r>
              <a:rPr lang="es-ES" sz="2400" dirty="0" smtClean="0"/>
              <a:t>maneja </a:t>
            </a:r>
            <a:r>
              <a:rPr lang="es-ES" sz="2400" dirty="0"/>
              <a:t>el DBMS con algunos datos que son </a:t>
            </a:r>
            <a:r>
              <a:rPr lang="es-ES" sz="2400" dirty="0" smtClean="0"/>
              <a:t>necesarios, como </a:t>
            </a:r>
            <a:r>
              <a:rPr lang="es-ES" sz="2400" dirty="0"/>
              <a:t>por ejemplo la creación de </a:t>
            </a:r>
            <a:r>
              <a:rPr lang="es-ES" sz="2400" dirty="0" smtClean="0"/>
              <a:t>índices.</a:t>
            </a:r>
            <a:endParaRPr lang="es-ES" sz="2400" b="1" dirty="0">
              <a:latin typeface="+mj-lt"/>
            </a:endParaRPr>
          </a:p>
        </p:txBody>
      </p:sp>
    </p:spTree>
    <p:extLst>
      <p:ext uri="{BB962C8B-B14F-4D97-AF65-F5344CB8AC3E}">
        <p14:creationId xmlns:p14="http://schemas.microsoft.com/office/powerpoint/2010/main" val="138585441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Entidad</a:t>
            </a:r>
            <a:endParaRPr lang="es-ES" dirty="0"/>
          </a:p>
        </p:txBody>
      </p:sp>
      <p:sp>
        <p:nvSpPr>
          <p:cNvPr id="4" name="object 2"/>
          <p:cNvSpPr txBox="1"/>
          <p:nvPr/>
        </p:nvSpPr>
        <p:spPr>
          <a:xfrm>
            <a:off x="386320" y="1447800"/>
            <a:ext cx="8371367" cy="4429472"/>
          </a:xfrm>
          <a:prstGeom prst="rect">
            <a:avLst/>
          </a:prstGeom>
        </p:spPr>
        <p:txBody>
          <a:bodyPr wrap="square" lIns="0" tIns="0" rIns="0" bIns="0" rtlCol="0">
            <a:noAutofit/>
          </a:bodyPr>
          <a:lstStyle/>
          <a:p>
            <a:r>
              <a:rPr lang="es-ES" sz="2000" dirty="0" smtClean="0"/>
              <a:t>Se </a:t>
            </a:r>
            <a:r>
              <a:rPr lang="es-ES" sz="2000" dirty="0"/>
              <a:t>puede definir la entidad como aquel objeto (real o abstracto) acerca del cuál queremos almacenar información en la base de datos. </a:t>
            </a:r>
            <a:r>
              <a:rPr lang="es-ES" sz="2000" dirty="0" smtClean="0"/>
              <a:t>Por ejemplo una </a:t>
            </a:r>
            <a:r>
              <a:rPr lang="es-ES" sz="2000" dirty="0"/>
              <a:t>persona, </a:t>
            </a:r>
            <a:r>
              <a:rPr lang="es-ES" sz="2000" dirty="0" smtClean="0"/>
              <a:t>lugar, concepto </a:t>
            </a:r>
            <a:r>
              <a:rPr lang="es-ES" sz="2000" dirty="0"/>
              <a:t>o suceso, real o abstracto, de interés para </a:t>
            </a:r>
            <a:r>
              <a:rPr lang="es-ES" sz="2000" dirty="0" smtClean="0"/>
              <a:t>una </a:t>
            </a:r>
            <a:r>
              <a:rPr lang="es-ES" sz="2000" dirty="0"/>
              <a:t>empresa. La estructura genérica se denomina </a:t>
            </a:r>
            <a:r>
              <a:rPr lang="es-ES" sz="2000" b="1" dirty="0"/>
              <a:t>entidad.</a:t>
            </a:r>
          </a:p>
          <a:p>
            <a:pPr marL="914400" lvl="1" indent="-457200">
              <a:buFont typeface="+mj-lt"/>
              <a:buAutoNum type="arabicPeriod"/>
            </a:pPr>
            <a:endParaRPr lang="es-ES" sz="2000" dirty="0" smtClean="0"/>
          </a:p>
          <a:p>
            <a:pPr marL="457200" indent="-457200">
              <a:buFont typeface="+mj-lt"/>
              <a:buAutoNum type="arabicPeriod"/>
            </a:pPr>
            <a:endParaRPr lang="es-ES" sz="2000" dirty="0"/>
          </a:p>
        </p:txBody>
      </p:sp>
    </p:spTree>
    <p:extLst>
      <p:ext uri="{BB962C8B-B14F-4D97-AF65-F5344CB8AC3E}">
        <p14:creationId xmlns:p14="http://schemas.microsoft.com/office/powerpoint/2010/main" val="38811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Entidad</a:t>
            </a:r>
            <a:endParaRPr lang="es-ES" dirty="0"/>
          </a:p>
        </p:txBody>
      </p:sp>
      <p:sp>
        <p:nvSpPr>
          <p:cNvPr id="5" name="2 Marcador de contenido"/>
          <p:cNvSpPr>
            <a:spLocks noGrp="1"/>
          </p:cNvSpPr>
          <p:nvPr>
            <p:ph idx="1"/>
          </p:nvPr>
        </p:nvSpPr>
        <p:spPr>
          <a:xfrm>
            <a:off x="364882" y="1412778"/>
            <a:ext cx="8640960" cy="3752359"/>
          </a:xfrm>
        </p:spPr>
        <p:txBody>
          <a:bodyPr>
            <a:noAutofit/>
          </a:bodyPr>
          <a:lstStyle/>
          <a:p>
            <a:pPr marL="0" indent="0">
              <a:buNone/>
            </a:pPr>
            <a:r>
              <a:rPr lang="es-ES" sz="2400" b="1" dirty="0"/>
              <a:t>Ejercicio de creación de entidades </a:t>
            </a:r>
          </a:p>
          <a:p>
            <a:pPr marL="0" indent="0">
              <a:buNone/>
            </a:pPr>
            <a:r>
              <a:rPr lang="es-ES" sz="2200" i="1" dirty="0"/>
              <a:t>Inventarios y facturación</a:t>
            </a:r>
            <a:r>
              <a:rPr lang="es-ES" sz="2200" dirty="0"/>
              <a:t>.- Una empresa que se dedica a </a:t>
            </a:r>
            <a:r>
              <a:rPr lang="es-ES" sz="2200" dirty="0" smtClean="0"/>
              <a:t>la venta </a:t>
            </a:r>
            <a:r>
              <a:rPr lang="es-ES" sz="2200" dirty="0"/>
              <a:t>de productos de papelería desea llevar el control de </a:t>
            </a:r>
            <a:r>
              <a:rPr lang="es-ES" sz="2200" dirty="0" smtClean="0"/>
              <a:t>su </a:t>
            </a:r>
            <a:r>
              <a:rPr lang="es-ES" sz="2200" dirty="0"/>
              <a:t>inventario a través de un sistema basado en bases </a:t>
            </a:r>
            <a:r>
              <a:rPr lang="es-ES" sz="2200" dirty="0" smtClean="0"/>
              <a:t>de datos</a:t>
            </a:r>
            <a:r>
              <a:rPr lang="es-ES" sz="2200" dirty="0"/>
              <a:t>. El sistema debe registrar las ventas de mostrador e </a:t>
            </a:r>
            <a:r>
              <a:rPr lang="es-ES" sz="2200" dirty="0" smtClean="0"/>
              <a:t>imprimir </a:t>
            </a:r>
            <a:r>
              <a:rPr lang="es-ES" sz="2200" dirty="0"/>
              <a:t>facturas si es necesario, con los datos de </a:t>
            </a:r>
            <a:r>
              <a:rPr lang="es-ES" sz="2200" dirty="0" smtClean="0"/>
              <a:t>los clientes</a:t>
            </a:r>
            <a:r>
              <a:rPr lang="es-ES" sz="2200" dirty="0"/>
              <a:t>. Igualmente, se deben capturar las facturas de los </a:t>
            </a:r>
            <a:r>
              <a:rPr lang="es-ES" sz="2200" dirty="0" smtClean="0"/>
              <a:t>proveedores </a:t>
            </a:r>
            <a:r>
              <a:rPr lang="es-ES" sz="2200" dirty="0"/>
              <a:t>para </a:t>
            </a:r>
            <a:r>
              <a:rPr lang="es-ES" sz="2200" dirty="0" smtClean="0"/>
              <a:t>actualizar </a:t>
            </a:r>
            <a:r>
              <a:rPr lang="es-ES" sz="2200" dirty="0"/>
              <a:t>las existencias de </a:t>
            </a:r>
            <a:r>
              <a:rPr lang="es-ES" sz="2200" dirty="0" smtClean="0"/>
              <a:t>los productos</a:t>
            </a:r>
            <a:r>
              <a:rPr lang="es-ES" sz="2200" dirty="0"/>
              <a:t>. Cada mes el sistema debe generar reportes </a:t>
            </a:r>
            <a:r>
              <a:rPr lang="es-ES" sz="2200" dirty="0" smtClean="0"/>
              <a:t>sobre </a:t>
            </a:r>
            <a:r>
              <a:rPr lang="es-ES" sz="2200" dirty="0"/>
              <a:t>las existencias de los productos para realizar </a:t>
            </a:r>
            <a:r>
              <a:rPr lang="es-ES" sz="2200" dirty="0" smtClean="0"/>
              <a:t>un inventario</a:t>
            </a:r>
            <a:r>
              <a:rPr lang="es-ES" sz="2200" dirty="0"/>
              <a:t>. El sistema debe ser capaz de manejar </a:t>
            </a:r>
            <a:r>
              <a:rPr lang="es-ES" sz="2200" dirty="0" smtClean="0"/>
              <a:t>información </a:t>
            </a:r>
            <a:r>
              <a:rPr lang="es-ES" sz="2200" dirty="0"/>
              <a:t>global de ventas al mes, al año, así como </a:t>
            </a:r>
            <a:r>
              <a:rPr lang="es-ES" sz="2200" dirty="0" smtClean="0"/>
              <a:t>la determinación </a:t>
            </a:r>
            <a:r>
              <a:rPr lang="es-ES" sz="2200" dirty="0"/>
              <a:t>de la existencia en la tienda de productos. </a:t>
            </a:r>
            <a:r>
              <a:rPr lang="es-ES" sz="2200" dirty="0" smtClean="0"/>
              <a:t>Hacer </a:t>
            </a:r>
            <a:r>
              <a:rPr lang="es-ES" sz="2200" dirty="0"/>
              <a:t>un diagrama E-R del modelo de datos. </a:t>
            </a:r>
            <a:endParaRPr lang="es-ES" sz="2200" b="1" dirty="0">
              <a:latin typeface="+mj-lt"/>
            </a:endParaRPr>
          </a:p>
        </p:txBody>
      </p:sp>
    </p:spTree>
    <p:extLst>
      <p:ext uri="{BB962C8B-B14F-4D97-AF65-F5344CB8AC3E}">
        <p14:creationId xmlns:p14="http://schemas.microsoft.com/office/powerpoint/2010/main" val="32287730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Entidad</a:t>
            </a:r>
            <a:endParaRPr lang="es-ES" dirty="0"/>
          </a:p>
        </p:txBody>
      </p:sp>
      <p:sp>
        <p:nvSpPr>
          <p:cNvPr id="6" name="2 Marcador de contenido"/>
          <p:cNvSpPr>
            <a:spLocks noGrp="1"/>
          </p:cNvSpPr>
          <p:nvPr>
            <p:ph idx="1"/>
          </p:nvPr>
        </p:nvSpPr>
        <p:spPr>
          <a:xfrm>
            <a:off x="364882" y="1597355"/>
            <a:ext cx="8640960" cy="4032448"/>
          </a:xfrm>
        </p:spPr>
        <p:txBody>
          <a:bodyPr>
            <a:noAutofit/>
          </a:bodyPr>
          <a:lstStyle/>
          <a:p>
            <a:pPr marL="0" indent="0">
              <a:buNone/>
            </a:pPr>
            <a:r>
              <a:rPr lang="es-ES" sz="2400" b="1" dirty="0"/>
              <a:t>Ejercicio de creación de entidades </a:t>
            </a:r>
          </a:p>
        </p:txBody>
      </p:sp>
      <p:pic>
        <p:nvPicPr>
          <p:cNvPr id="7"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829" y="4565522"/>
            <a:ext cx="1332307" cy="1095729"/>
          </a:xfrm>
          <a:prstGeom prst="rect">
            <a:avLst/>
          </a:prstGeom>
        </p:spPr>
      </p:pic>
      <p:pic>
        <p:nvPicPr>
          <p:cNvPr id="8"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39" y="2517852"/>
            <a:ext cx="1366439" cy="1095729"/>
          </a:xfrm>
          <a:prstGeom prst="rect">
            <a:avLst/>
          </a:prstGeom>
        </p:spPr>
      </p:pic>
      <p:pic>
        <p:nvPicPr>
          <p:cNvPr id="9"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375" y="2547137"/>
            <a:ext cx="1397433" cy="1143355"/>
          </a:xfrm>
          <a:prstGeom prst="rect">
            <a:avLst/>
          </a:prstGeom>
        </p:spPr>
      </p:pic>
      <p:pic>
        <p:nvPicPr>
          <p:cNvPr id="10"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802" y="2517853"/>
            <a:ext cx="1350550" cy="1095729"/>
          </a:xfrm>
          <a:prstGeom prst="rect">
            <a:avLst/>
          </a:prstGeom>
        </p:spPr>
      </p:pic>
      <p:pic>
        <p:nvPicPr>
          <p:cNvPr id="11"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9078" y="4547921"/>
            <a:ext cx="1357089" cy="1098595"/>
          </a:xfrm>
          <a:prstGeom prst="rect">
            <a:avLst/>
          </a:prstGeom>
        </p:spPr>
      </p:pic>
      <p:pic>
        <p:nvPicPr>
          <p:cNvPr id="12" name="Imagen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1089" y="4547922"/>
            <a:ext cx="1369267" cy="1113329"/>
          </a:xfrm>
          <a:prstGeom prst="rect">
            <a:avLst/>
          </a:prstGeom>
        </p:spPr>
      </p:pic>
    </p:spTree>
    <p:extLst>
      <p:ext uri="{BB962C8B-B14F-4D97-AF65-F5344CB8AC3E}">
        <p14:creationId xmlns:p14="http://schemas.microsoft.com/office/powerpoint/2010/main" val="5496965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Entidad</a:t>
            </a:r>
            <a:endParaRPr lang="es-ES" dirty="0"/>
          </a:p>
        </p:txBody>
      </p:sp>
      <p:sp>
        <p:nvSpPr>
          <p:cNvPr id="13" name="2 Marcador de contenido"/>
          <p:cNvSpPr>
            <a:spLocks noGrp="1"/>
          </p:cNvSpPr>
          <p:nvPr>
            <p:ph idx="1"/>
          </p:nvPr>
        </p:nvSpPr>
        <p:spPr>
          <a:xfrm>
            <a:off x="364882" y="1484784"/>
            <a:ext cx="8640960" cy="4032448"/>
          </a:xfrm>
        </p:spPr>
        <p:txBody>
          <a:bodyPr>
            <a:noAutofit/>
          </a:bodyPr>
          <a:lstStyle/>
          <a:p>
            <a:pPr marL="0" indent="0">
              <a:buNone/>
            </a:pPr>
            <a:r>
              <a:rPr lang="es-ES" sz="2400" b="1" dirty="0"/>
              <a:t>Ejercicio de creación de entidades </a:t>
            </a:r>
          </a:p>
          <a:p>
            <a:pPr marL="0" indent="0" algn="just">
              <a:buNone/>
            </a:pPr>
            <a:r>
              <a:rPr lang="es-ES" sz="2400" i="1" dirty="0"/>
              <a:t>Control escolar</a:t>
            </a:r>
            <a:r>
              <a:rPr lang="es-ES" sz="2400" dirty="0"/>
              <a:t>.- Una institución educativa desea llevar </a:t>
            </a:r>
            <a:r>
              <a:rPr lang="es-ES" sz="2400" dirty="0" smtClean="0"/>
              <a:t>el control </a:t>
            </a:r>
            <a:r>
              <a:rPr lang="es-ES" sz="2400" dirty="0"/>
              <a:t>de sus alumnos a través de un sistema. La </a:t>
            </a:r>
            <a:r>
              <a:rPr lang="es-ES" sz="2400" dirty="0" smtClean="0"/>
              <a:t>institución </a:t>
            </a:r>
            <a:r>
              <a:rPr lang="es-ES" sz="2400" dirty="0"/>
              <a:t>cuenta con 9 carreras diferentes, cada una </a:t>
            </a:r>
            <a:r>
              <a:rPr lang="es-ES" sz="2400" dirty="0" smtClean="0"/>
              <a:t>de ellas </a:t>
            </a:r>
            <a:r>
              <a:rPr lang="es-ES" sz="2400" dirty="0"/>
              <a:t>divididas en un plan curricular de 9 semestres con 5 </a:t>
            </a:r>
            <a:r>
              <a:rPr lang="es-ES" sz="2400" dirty="0" smtClean="0"/>
              <a:t>materias </a:t>
            </a:r>
            <a:r>
              <a:rPr lang="es-ES" sz="2400" dirty="0"/>
              <a:t>cada semestre. Dicho plan curricular asigna </a:t>
            </a:r>
            <a:r>
              <a:rPr lang="es-ES" sz="2400" dirty="0" smtClean="0"/>
              <a:t>las materias </a:t>
            </a:r>
            <a:r>
              <a:rPr lang="es-ES" sz="2400" dirty="0"/>
              <a:t>a un semestre. El sistema debe llevar un control </a:t>
            </a:r>
            <a:r>
              <a:rPr lang="es-ES" sz="2400" dirty="0" smtClean="0"/>
              <a:t>del </a:t>
            </a:r>
            <a:r>
              <a:rPr lang="es-ES" sz="2400" dirty="0"/>
              <a:t>historial académico de cada alumno. A cada </a:t>
            </a:r>
            <a:r>
              <a:rPr lang="es-ES" sz="2400" dirty="0" smtClean="0"/>
              <a:t>catedrático se </a:t>
            </a:r>
            <a:r>
              <a:rPr lang="es-ES" sz="2400" dirty="0"/>
              <a:t>le asigna una o varias materias a impartir. En esta </a:t>
            </a:r>
            <a:r>
              <a:rPr lang="es-ES" sz="2400" dirty="0" smtClean="0"/>
              <a:t>institución </a:t>
            </a:r>
            <a:r>
              <a:rPr lang="es-ES" sz="2400" dirty="0"/>
              <a:t>existen catedráticos que debe reportar </a:t>
            </a:r>
            <a:r>
              <a:rPr lang="es-ES" sz="2400" dirty="0" smtClean="0"/>
              <a:t>4 calificaciones </a:t>
            </a:r>
            <a:r>
              <a:rPr lang="es-ES" sz="2400" dirty="0"/>
              <a:t>parciales y un final durante el semestre. </a:t>
            </a:r>
            <a:r>
              <a:rPr lang="es-ES" sz="2400" dirty="0" smtClean="0"/>
              <a:t>Hacer </a:t>
            </a:r>
            <a:r>
              <a:rPr lang="es-ES" sz="2400" dirty="0"/>
              <a:t>un diagrama E-R del modelo de </a:t>
            </a:r>
            <a:r>
              <a:rPr lang="es-ES" sz="2400" dirty="0" smtClean="0"/>
              <a:t>datos.</a:t>
            </a:r>
            <a:endParaRPr lang="es-ES" sz="2400" b="1" dirty="0">
              <a:latin typeface="+mj-lt"/>
            </a:endParaRPr>
          </a:p>
        </p:txBody>
      </p:sp>
    </p:spTree>
    <p:extLst>
      <p:ext uri="{BB962C8B-B14F-4D97-AF65-F5344CB8AC3E}">
        <p14:creationId xmlns:p14="http://schemas.microsoft.com/office/powerpoint/2010/main" val="8494665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Entidad</a:t>
            </a:r>
            <a:endParaRPr lang="es-ES" dirty="0"/>
          </a:p>
        </p:txBody>
      </p:sp>
      <p:sp>
        <p:nvSpPr>
          <p:cNvPr id="5" name="2 Marcador de contenido"/>
          <p:cNvSpPr>
            <a:spLocks noGrp="1"/>
          </p:cNvSpPr>
          <p:nvPr>
            <p:ph idx="1"/>
          </p:nvPr>
        </p:nvSpPr>
        <p:spPr>
          <a:xfrm>
            <a:off x="364882" y="1700808"/>
            <a:ext cx="8640960" cy="4032448"/>
          </a:xfrm>
        </p:spPr>
        <p:txBody>
          <a:bodyPr>
            <a:noAutofit/>
          </a:bodyPr>
          <a:lstStyle/>
          <a:p>
            <a:pPr marL="0" indent="0">
              <a:buNone/>
            </a:pPr>
            <a:r>
              <a:rPr lang="es-ES" sz="2400" b="1" dirty="0"/>
              <a:t>Ejercicio de creación de entidades </a:t>
            </a:r>
          </a:p>
        </p:txBody>
      </p:sp>
      <p:pic>
        <p:nvPicPr>
          <p:cNvPr id="6"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48" y="2634866"/>
            <a:ext cx="1419991" cy="1172471"/>
          </a:xfrm>
          <a:prstGeom prst="rect">
            <a:avLst/>
          </a:prstGeom>
        </p:spPr>
      </p:pic>
      <p:pic>
        <p:nvPicPr>
          <p:cNvPr id="7"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007" y="2613011"/>
            <a:ext cx="1455217" cy="1174855"/>
          </a:xfrm>
          <a:prstGeom prst="rect">
            <a:avLst/>
          </a:prstGeom>
        </p:spPr>
      </p:pic>
      <p:pic>
        <p:nvPicPr>
          <p:cNvPr id="8"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381" y="2613009"/>
            <a:ext cx="1512168" cy="1234707"/>
          </a:xfrm>
          <a:prstGeom prst="rect">
            <a:avLst/>
          </a:prstGeom>
        </p:spPr>
      </p:pic>
      <p:pic>
        <p:nvPicPr>
          <p:cNvPr id="9"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72" y="4381824"/>
            <a:ext cx="1473727" cy="1228107"/>
          </a:xfrm>
          <a:prstGeom prst="rect">
            <a:avLst/>
          </a:prstGeom>
        </p:spPr>
      </p:pic>
      <p:pic>
        <p:nvPicPr>
          <p:cNvPr id="10" name="Imagen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0854" y="4359364"/>
            <a:ext cx="1470814" cy="1179427"/>
          </a:xfrm>
          <a:prstGeom prst="rect">
            <a:avLst/>
          </a:prstGeom>
        </p:spPr>
      </p:pic>
    </p:spTree>
    <p:extLst>
      <p:ext uri="{BB962C8B-B14F-4D97-AF65-F5344CB8AC3E}">
        <p14:creationId xmlns:p14="http://schemas.microsoft.com/office/powerpoint/2010/main" val="219090389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7808"/>
            <a:ext cx="8229600" cy="1143000"/>
          </a:xfrm>
        </p:spPr>
        <p:txBody>
          <a:bodyPr>
            <a:normAutofit fontScale="90000"/>
          </a:bodyPr>
          <a:lstStyle/>
          <a:p>
            <a:r>
              <a:rPr lang="es-ES" b="0" cap="none" dirty="0" smtClean="0">
                <a:solidFill>
                  <a:srgbClr val="73005A"/>
                </a:solidFill>
                <a:latin typeface="HelveticaNeue-Light"/>
              </a:rPr>
              <a:t>Base de datos – Modelo Entidad Relación</a:t>
            </a:r>
            <a:endParaRPr lang="es-ES" dirty="0"/>
          </a:p>
        </p:txBody>
      </p:sp>
      <p:pic>
        <p:nvPicPr>
          <p:cNvPr id="1026" name="Picture 2" descr="http://www.hermosaprogramacion.com/wp-content/uploads/2014/07/facturacion-modelo-relacio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40" y="2060850"/>
            <a:ext cx="7944817" cy="344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60784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MySQL</a:t>
            </a:r>
            <a:endParaRPr lang="es-ES" dirty="0"/>
          </a:p>
        </p:txBody>
      </p:sp>
      <p:pic>
        <p:nvPicPr>
          <p:cNvPr id="11" name="10 Imagen" descr="MySQL - Google Chrom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40793" y="1562456"/>
            <a:ext cx="8214434" cy="3522731"/>
          </a:xfrm>
          <a:prstGeom prst="rect">
            <a:avLst/>
          </a:prstGeom>
        </p:spPr>
      </p:pic>
    </p:spTree>
    <p:extLst>
      <p:ext uri="{BB962C8B-B14F-4D97-AF65-F5344CB8AC3E}">
        <p14:creationId xmlns:p14="http://schemas.microsoft.com/office/powerpoint/2010/main" val="1474475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MySQL</a:t>
            </a:r>
            <a:endParaRPr lang="es-ES" dirty="0"/>
          </a:p>
        </p:txBody>
      </p:sp>
      <p:sp>
        <p:nvSpPr>
          <p:cNvPr id="5" name="4 Marcador de contenido"/>
          <p:cNvSpPr>
            <a:spLocks noGrp="1"/>
          </p:cNvSpPr>
          <p:nvPr>
            <p:ph idx="1"/>
          </p:nvPr>
        </p:nvSpPr>
        <p:spPr/>
        <p:txBody>
          <a:bodyPr/>
          <a:lstStyle/>
          <a:p>
            <a:r>
              <a:rPr lang="es-ES" dirty="0" smtClean="0"/>
              <a:t>¿Cómo funciona?</a:t>
            </a:r>
          </a:p>
          <a:p>
            <a:pPr lvl="1"/>
            <a:r>
              <a:rPr lang="es-ES" dirty="0" smtClean="0"/>
              <a:t>Servidor</a:t>
            </a:r>
          </a:p>
          <a:p>
            <a:pPr lvl="1"/>
            <a:r>
              <a:rPr lang="es-ES" dirty="0" smtClean="0"/>
              <a:t>Clientes</a:t>
            </a:r>
            <a:endParaRPr lang="es-ES" dirty="0"/>
          </a:p>
        </p:txBody>
      </p:sp>
    </p:spTree>
    <p:extLst>
      <p:ext uri="{BB962C8B-B14F-4D97-AF65-F5344CB8AC3E}">
        <p14:creationId xmlns:p14="http://schemas.microsoft.com/office/powerpoint/2010/main" val="33933159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MySQL</a:t>
            </a:r>
            <a:endParaRPr lang="es-ES" dirty="0"/>
          </a:p>
        </p:txBody>
      </p:sp>
      <p:sp>
        <p:nvSpPr>
          <p:cNvPr id="5" name="4 Marcador de contenido"/>
          <p:cNvSpPr>
            <a:spLocks noGrp="1"/>
          </p:cNvSpPr>
          <p:nvPr>
            <p:ph idx="1"/>
          </p:nvPr>
        </p:nvSpPr>
        <p:spPr/>
        <p:txBody>
          <a:bodyPr/>
          <a:lstStyle/>
          <a:p>
            <a:r>
              <a:rPr lang="es-ES" dirty="0"/>
              <a:t>La estructura</a:t>
            </a:r>
          </a:p>
          <a:p>
            <a:pPr lvl="1"/>
            <a:r>
              <a:rPr lang="es-ES" dirty="0" smtClean="0"/>
              <a:t>Base </a:t>
            </a:r>
            <a:r>
              <a:rPr lang="es-ES" dirty="0"/>
              <a:t>de datos</a:t>
            </a:r>
          </a:p>
          <a:p>
            <a:pPr lvl="1"/>
            <a:r>
              <a:rPr lang="es-ES" dirty="0" smtClean="0"/>
              <a:t>Tablas</a:t>
            </a:r>
          </a:p>
          <a:p>
            <a:pPr lvl="1"/>
            <a:r>
              <a:rPr lang="es-ES" dirty="0"/>
              <a:t>Tipos de datos</a:t>
            </a:r>
          </a:p>
          <a:p>
            <a:pPr lvl="1"/>
            <a:endParaRPr lang="es-ES" dirty="0">
              <a:effectLst/>
            </a:endParaRPr>
          </a:p>
        </p:txBody>
      </p:sp>
    </p:spTree>
    <p:extLst>
      <p:ext uri="{BB962C8B-B14F-4D97-AF65-F5344CB8AC3E}">
        <p14:creationId xmlns:p14="http://schemas.microsoft.com/office/powerpoint/2010/main" val="1531960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Red social educativa</a:t>
            </a:r>
          </a:p>
          <a:p>
            <a:r>
              <a:rPr lang="es-ES" dirty="0" smtClean="0">
                <a:hlinkClick r:id="rId2"/>
              </a:rPr>
              <a:t>http://edmodo.com</a:t>
            </a:r>
            <a:endParaRPr lang="es-ES" dirty="0" smtClean="0"/>
          </a:p>
          <a:p>
            <a:r>
              <a:rPr lang="es-ES" dirty="0" smtClean="0"/>
              <a:t>Código de invitación</a:t>
            </a:r>
            <a:r>
              <a:rPr lang="es-ES" dirty="0"/>
              <a:t>: </a:t>
            </a:r>
            <a:r>
              <a:rPr lang="es-ES" b="1" dirty="0"/>
              <a:t>hbxbu2</a:t>
            </a:r>
            <a:endParaRPr lang="es-ES" b="1" dirty="0" smtClean="0"/>
          </a:p>
        </p:txBody>
      </p:sp>
      <p:pic>
        <p:nvPicPr>
          <p:cNvPr id="11266" name="Picture 2" descr="C:\Users\Jorge\AppData\Local\Microsoft\Windows\Temporary Internet Files\Content.IE5\Z85GHS6L\Edmodo%20new[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326827"/>
            <a:ext cx="1800200" cy="10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Workbench</a:t>
            </a:r>
            <a:endParaRPr lang="es-ES" dirty="0"/>
          </a:p>
        </p:txBody>
      </p:sp>
      <p:pic>
        <p:nvPicPr>
          <p:cNvPr id="6" name="Picture 2" descr="MySQL Workbench - SQL Ed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418" y="1193649"/>
            <a:ext cx="6808958" cy="470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01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Workbench</a:t>
            </a:r>
            <a:endParaRPr lang="es-ES" dirty="0"/>
          </a:p>
        </p:txBody>
      </p:sp>
      <p:sp>
        <p:nvSpPr>
          <p:cNvPr id="5" name="4 Marcador de contenido"/>
          <p:cNvSpPr>
            <a:spLocks noGrp="1"/>
          </p:cNvSpPr>
          <p:nvPr>
            <p:ph idx="1"/>
          </p:nvPr>
        </p:nvSpPr>
        <p:spPr/>
        <p:txBody>
          <a:bodyPr/>
          <a:lstStyle/>
          <a:p>
            <a:r>
              <a:rPr lang="es-ES" dirty="0" smtClean="0"/>
              <a:t>Crear una base de datos</a:t>
            </a:r>
          </a:p>
          <a:p>
            <a:r>
              <a:rPr lang="es-ES" dirty="0" smtClean="0"/>
              <a:t>Crear una tabla</a:t>
            </a:r>
          </a:p>
          <a:p>
            <a:r>
              <a:rPr lang="es-ES" dirty="0" smtClean="0"/>
              <a:t>Ingresar datos en la tabla</a:t>
            </a:r>
          </a:p>
          <a:p>
            <a:r>
              <a:rPr lang="es-ES" dirty="0" smtClean="0"/>
              <a:t>Seleccionar datos en la tabla</a:t>
            </a:r>
          </a:p>
          <a:p>
            <a:r>
              <a:rPr lang="es-ES" dirty="0" smtClean="0"/>
              <a:t>Modificar datos en la tabla</a:t>
            </a:r>
          </a:p>
          <a:p>
            <a:r>
              <a:rPr lang="es-ES" dirty="0" smtClean="0"/>
              <a:t>Borrar datos</a:t>
            </a:r>
            <a:endParaRPr lang="es-ES" dirty="0"/>
          </a:p>
        </p:txBody>
      </p:sp>
    </p:spTree>
    <p:extLst>
      <p:ext uri="{BB962C8B-B14F-4D97-AF65-F5344CB8AC3E}">
        <p14:creationId xmlns:p14="http://schemas.microsoft.com/office/powerpoint/2010/main" val="15028262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7" name="2 Marcador de contenido"/>
          <p:cNvSpPr>
            <a:spLocks noGrp="1"/>
          </p:cNvSpPr>
          <p:nvPr>
            <p:ph idx="1"/>
          </p:nvPr>
        </p:nvSpPr>
        <p:spPr>
          <a:xfrm>
            <a:off x="379633" y="1988840"/>
            <a:ext cx="8640960" cy="4032448"/>
          </a:xfrm>
        </p:spPr>
        <p:txBody>
          <a:bodyPr>
            <a:noAutofit/>
          </a:bodyPr>
          <a:lstStyle/>
          <a:p>
            <a:pPr marL="0" indent="0">
              <a:buNone/>
            </a:pPr>
            <a:r>
              <a:rPr lang="es-ES" sz="2400" b="1" dirty="0" smtClean="0"/>
              <a:t>Crear base de datos</a:t>
            </a:r>
          </a:p>
          <a:p>
            <a:pPr marL="0" indent="0">
              <a:buNone/>
            </a:pPr>
            <a:r>
              <a:rPr lang="es-ES" sz="2400" i="1" dirty="0" smtClean="0"/>
              <a:t>CREATE DATABASE XXXX:</a:t>
            </a:r>
            <a:endParaRPr lang="es-ES" sz="2400" b="1" i="1"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119411"/>
            <a:ext cx="5559304" cy="1521296"/>
          </a:xfrm>
          <a:prstGeom prst="rect">
            <a:avLst/>
          </a:prstGeom>
        </p:spPr>
      </p:pic>
    </p:spTree>
    <p:extLst>
      <p:ext uri="{BB962C8B-B14F-4D97-AF65-F5344CB8AC3E}">
        <p14:creationId xmlns:p14="http://schemas.microsoft.com/office/powerpoint/2010/main" val="34729739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6" name="2 Marcador de contenido"/>
          <p:cNvSpPr txBox="1">
            <a:spLocks/>
          </p:cNvSpPr>
          <p:nvPr/>
        </p:nvSpPr>
        <p:spPr>
          <a:xfrm>
            <a:off x="379633" y="1393931"/>
            <a:ext cx="8640960" cy="40324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Mostrar base de datos</a:t>
            </a:r>
          </a:p>
          <a:p>
            <a:pPr marL="0" indent="0">
              <a:buFont typeface="Arial" panose="020B0604020202020204" pitchFamily="34" charset="0"/>
              <a:buNone/>
            </a:pPr>
            <a:r>
              <a:rPr lang="es-ES" sz="2400" i="1" dirty="0" smtClean="0"/>
              <a:t>SHOW DATABASES;</a:t>
            </a:r>
          </a:p>
          <a:p>
            <a:pPr marL="0" indent="0">
              <a:buFont typeface="Arial" panose="020B0604020202020204" pitchFamily="34" charset="0"/>
              <a:buNone/>
            </a:pPr>
            <a:endParaRPr lang="es-ES" sz="2400" b="1"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474051"/>
            <a:ext cx="3741192" cy="3475231"/>
          </a:xfrm>
          <a:prstGeom prst="rect">
            <a:avLst/>
          </a:prstGeom>
        </p:spPr>
      </p:pic>
    </p:spTree>
    <p:extLst>
      <p:ext uri="{BB962C8B-B14F-4D97-AF65-F5344CB8AC3E}">
        <p14:creationId xmlns:p14="http://schemas.microsoft.com/office/powerpoint/2010/main" val="33392876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5" name="2 Marcador de contenido"/>
          <p:cNvSpPr>
            <a:spLocks noGrp="1"/>
          </p:cNvSpPr>
          <p:nvPr>
            <p:ph idx="1"/>
          </p:nvPr>
        </p:nvSpPr>
        <p:spPr>
          <a:xfrm>
            <a:off x="386675" y="1556792"/>
            <a:ext cx="8640960" cy="4032448"/>
          </a:xfrm>
        </p:spPr>
        <p:txBody>
          <a:bodyPr>
            <a:noAutofit/>
          </a:bodyPr>
          <a:lstStyle/>
          <a:p>
            <a:pPr marL="0" indent="0">
              <a:buNone/>
            </a:pPr>
            <a:r>
              <a:rPr lang="es-ES" sz="2400" b="1" dirty="0" smtClean="0"/>
              <a:t>Seleccionar base de datos</a:t>
            </a:r>
          </a:p>
          <a:p>
            <a:pPr marL="0" indent="0">
              <a:buNone/>
            </a:pPr>
            <a:r>
              <a:rPr lang="es-ES" sz="2400" i="1" dirty="0" smtClean="0"/>
              <a:t>USE XXXX;</a:t>
            </a:r>
          </a:p>
          <a:p>
            <a:pPr marL="0" indent="0">
              <a:buNone/>
            </a:pPr>
            <a:endParaRPr lang="es-ES" sz="2400" b="1" dirty="0"/>
          </a:p>
        </p:txBody>
      </p:sp>
      <p:pic>
        <p:nvPicPr>
          <p:cNvPr id="7"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564906"/>
            <a:ext cx="4176464" cy="1418423"/>
          </a:xfrm>
          <a:prstGeom prst="rect">
            <a:avLst/>
          </a:prstGeom>
        </p:spPr>
      </p:pic>
    </p:spTree>
    <p:extLst>
      <p:ext uri="{BB962C8B-B14F-4D97-AF65-F5344CB8AC3E}">
        <p14:creationId xmlns:p14="http://schemas.microsoft.com/office/powerpoint/2010/main" val="9228911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6" name="2 Marcador de contenido"/>
          <p:cNvSpPr>
            <a:spLocks noGrp="1"/>
          </p:cNvSpPr>
          <p:nvPr>
            <p:ph idx="1"/>
          </p:nvPr>
        </p:nvSpPr>
        <p:spPr>
          <a:xfrm>
            <a:off x="332008" y="1916832"/>
            <a:ext cx="8640960" cy="4032448"/>
          </a:xfrm>
        </p:spPr>
        <p:txBody>
          <a:bodyPr>
            <a:noAutofit/>
          </a:bodyPr>
          <a:lstStyle/>
          <a:p>
            <a:pPr marL="0" indent="0">
              <a:buNone/>
            </a:pPr>
            <a:r>
              <a:rPr lang="es-ES" sz="2400" b="1" dirty="0" smtClean="0"/>
              <a:t>Crear una tabla</a:t>
            </a:r>
          </a:p>
          <a:p>
            <a:pPr marL="0" indent="0">
              <a:buNone/>
            </a:pPr>
            <a:r>
              <a:rPr lang="es-ES" sz="2400" i="1" dirty="0" smtClean="0"/>
              <a:t>CREATE TABLE;</a:t>
            </a:r>
          </a:p>
          <a:p>
            <a:pPr marL="0" indent="0">
              <a:buNone/>
            </a:pPr>
            <a:endParaRPr lang="es-ES" sz="2400" b="1" dirty="0"/>
          </a:p>
        </p:txBody>
      </p:sp>
      <p:pic>
        <p:nvPicPr>
          <p:cNvPr id="8"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72" y="3015905"/>
            <a:ext cx="7937841" cy="1834307"/>
          </a:xfrm>
          <a:prstGeom prst="rect">
            <a:avLst/>
          </a:prstGeom>
        </p:spPr>
      </p:pic>
    </p:spTree>
    <p:extLst>
      <p:ext uri="{BB962C8B-B14F-4D97-AF65-F5344CB8AC3E}">
        <p14:creationId xmlns:p14="http://schemas.microsoft.com/office/powerpoint/2010/main" val="376405889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7" name="2 Marcador de contenido"/>
          <p:cNvSpPr>
            <a:spLocks noGrp="1"/>
          </p:cNvSpPr>
          <p:nvPr>
            <p:ph idx="1"/>
          </p:nvPr>
        </p:nvSpPr>
        <p:spPr>
          <a:xfrm>
            <a:off x="332008" y="1393825"/>
            <a:ext cx="8640960" cy="4032448"/>
          </a:xfrm>
        </p:spPr>
        <p:txBody>
          <a:bodyPr>
            <a:noAutofit/>
          </a:bodyPr>
          <a:lstStyle/>
          <a:p>
            <a:pPr marL="0" indent="0">
              <a:buNone/>
            </a:pPr>
            <a:r>
              <a:rPr lang="es-ES" sz="2400" b="1" dirty="0" smtClean="0"/>
              <a:t>Mostrar tablas tabla</a:t>
            </a:r>
          </a:p>
          <a:p>
            <a:pPr marL="0" indent="0">
              <a:buNone/>
            </a:pPr>
            <a:r>
              <a:rPr lang="es-ES" sz="2400" i="1" dirty="0" smtClean="0"/>
              <a:t>SHOW TABLES;</a:t>
            </a:r>
          </a:p>
          <a:p>
            <a:pPr marL="0" indent="0">
              <a:buNone/>
            </a:pPr>
            <a:endParaRPr lang="es-ES" sz="2400" b="1" dirty="0"/>
          </a:p>
        </p:txBody>
      </p:sp>
      <p:pic>
        <p:nvPicPr>
          <p:cNvPr id="9"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629039"/>
            <a:ext cx="3841774" cy="2797236"/>
          </a:xfrm>
          <a:prstGeom prst="rect">
            <a:avLst/>
          </a:prstGeom>
        </p:spPr>
      </p:pic>
    </p:spTree>
    <p:extLst>
      <p:ext uri="{BB962C8B-B14F-4D97-AF65-F5344CB8AC3E}">
        <p14:creationId xmlns:p14="http://schemas.microsoft.com/office/powerpoint/2010/main" val="119794123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8" name="2 Marcador de contenido"/>
          <p:cNvSpPr>
            <a:spLocks noGrp="1"/>
          </p:cNvSpPr>
          <p:nvPr>
            <p:ph idx="1"/>
          </p:nvPr>
        </p:nvSpPr>
        <p:spPr>
          <a:xfrm>
            <a:off x="323528" y="1361326"/>
            <a:ext cx="8640960" cy="1675135"/>
          </a:xfrm>
        </p:spPr>
        <p:txBody>
          <a:bodyPr>
            <a:noAutofit/>
          </a:bodyPr>
          <a:lstStyle/>
          <a:p>
            <a:pPr marL="0" indent="0">
              <a:buNone/>
            </a:pPr>
            <a:r>
              <a:rPr lang="es-ES" sz="2400" b="1" dirty="0"/>
              <a:t>sintaxis para definir </a:t>
            </a:r>
            <a:r>
              <a:rPr lang="es-ES" sz="2400" b="1" dirty="0" smtClean="0"/>
              <a:t>columnas</a:t>
            </a:r>
          </a:p>
          <a:p>
            <a:pPr marL="0" indent="0">
              <a:buNone/>
            </a:pPr>
            <a:endParaRPr lang="es-ES" sz="2400" b="1" dirty="0"/>
          </a:p>
        </p:txBody>
      </p:sp>
      <p:pic>
        <p:nvPicPr>
          <p:cNvPr id="10"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580" y="1864363"/>
            <a:ext cx="7954634" cy="1008112"/>
          </a:xfrm>
          <a:prstGeom prst="rect">
            <a:avLst/>
          </a:prstGeom>
        </p:spPr>
      </p:pic>
      <p:sp>
        <p:nvSpPr>
          <p:cNvPr id="11" name="2 Marcador de contenido"/>
          <p:cNvSpPr txBox="1">
            <a:spLocks/>
          </p:cNvSpPr>
          <p:nvPr/>
        </p:nvSpPr>
        <p:spPr>
          <a:xfrm>
            <a:off x="323528" y="3234314"/>
            <a:ext cx="8640960" cy="12585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Valores nulos</a:t>
            </a:r>
          </a:p>
          <a:p>
            <a:pPr marL="0" indent="0">
              <a:buFont typeface="Arial" panose="020B0604020202020204" pitchFamily="34" charset="0"/>
              <a:buNone/>
            </a:pPr>
            <a:endParaRPr lang="es-ES" sz="2400" b="1" dirty="0"/>
          </a:p>
        </p:txBody>
      </p:sp>
      <p:pic>
        <p:nvPicPr>
          <p:cNvPr id="12"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1" y="3719735"/>
            <a:ext cx="8749031" cy="616735"/>
          </a:xfrm>
          <a:prstGeom prst="rect">
            <a:avLst/>
          </a:prstGeom>
        </p:spPr>
      </p:pic>
      <p:sp>
        <p:nvSpPr>
          <p:cNvPr id="13" name="2 Marcador de contenido"/>
          <p:cNvSpPr txBox="1">
            <a:spLocks/>
          </p:cNvSpPr>
          <p:nvPr/>
        </p:nvSpPr>
        <p:spPr>
          <a:xfrm>
            <a:off x="323528" y="4690725"/>
            <a:ext cx="8640960" cy="12585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Valores por defecto</a:t>
            </a:r>
          </a:p>
          <a:p>
            <a:pPr marL="0" indent="0">
              <a:buFont typeface="Arial" panose="020B0604020202020204" pitchFamily="34" charset="0"/>
              <a:buNone/>
            </a:pPr>
            <a:endParaRPr lang="es-ES" sz="2400" b="1" dirty="0"/>
          </a:p>
        </p:txBody>
      </p:sp>
      <p:pic>
        <p:nvPicPr>
          <p:cNvPr id="14"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542" y="5171678"/>
            <a:ext cx="6198932" cy="762511"/>
          </a:xfrm>
          <a:prstGeom prst="rect">
            <a:avLst/>
          </a:prstGeom>
        </p:spPr>
      </p:pic>
    </p:spTree>
    <p:extLst>
      <p:ext uri="{BB962C8B-B14F-4D97-AF65-F5344CB8AC3E}">
        <p14:creationId xmlns:p14="http://schemas.microsoft.com/office/powerpoint/2010/main" val="194468968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10" name="2 Marcador de contenido"/>
          <p:cNvSpPr>
            <a:spLocks noGrp="1"/>
          </p:cNvSpPr>
          <p:nvPr>
            <p:ph idx="1"/>
          </p:nvPr>
        </p:nvSpPr>
        <p:spPr>
          <a:xfrm>
            <a:off x="231417" y="1174632"/>
            <a:ext cx="8640960" cy="4032448"/>
          </a:xfrm>
        </p:spPr>
        <p:txBody>
          <a:bodyPr>
            <a:noAutofit/>
          </a:bodyPr>
          <a:lstStyle/>
          <a:p>
            <a:pPr marL="0" indent="0">
              <a:buNone/>
            </a:pPr>
            <a:r>
              <a:rPr lang="es-ES" sz="2400" b="1" dirty="0" smtClean="0"/>
              <a:t>INSERCIÓN DE NUEVAS FILAS</a:t>
            </a:r>
            <a:endParaRPr lang="es-ES" sz="2400" b="1" dirty="0"/>
          </a:p>
          <a:p>
            <a:pPr marL="0" indent="0">
              <a:buNone/>
            </a:pPr>
            <a:r>
              <a:rPr lang="es-ES" sz="2400" dirty="0"/>
              <a:t>La forma más directa de insertar una fila nueva en una tabla es mediante una sentencia </a:t>
            </a:r>
            <a:r>
              <a:rPr lang="es-ES" sz="2400" i="1" dirty="0"/>
              <a:t>INSERT.</a:t>
            </a:r>
            <a:endParaRPr lang="es-ES" sz="2400" b="1" i="1" dirty="0" smtClean="0"/>
          </a:p>
          <a:p>
            <a:pPr marL="0" indent="0">
              <a:buNone/>
            </a:pPr>
            <a:endParaRPr lang="es-ES" sz="2400" b="1" i="1" dirty="0" smtClean="0"/>
          </a:p>
          <a:p>
            <a:pPr marL="0" indent="0">
              <a:buNone/>
            </a:pPr>
            <a:endParaRPr lang="es-ES" sz="2400" b="1" i="1" dirty="0" smtClean="0"/>
          </a:p>
          <a:p>
            <a:pPr marL="0" indent="0">
              <a:buNone/>
            </a:pPr>
            <a:endParaRPr lang="es-ES" sz="2400" i="1" dirty="0" smtClean="0"/>
          </a:p>
        </p:txBody>
      </p:sp>
      <p:pic>
        <p:nvPicPr>
          <p:cNvPr id="12"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499" y="2543132"/>
            <a:ext cx="4913785" cy="3982213"/>
          </a:xfrm>
          <a:prstGeom prst="rect">
            <a:avLst/>
          </a:prstGeom>
        </p:spPr>
      </p:pic>
    </p:spTree>
    <p:extLst>
      <p:ext uri="{BB962C8B-B14F-4D97-AF65-F5344CB8AC3E}">
        <p14:creationId xmlns:p14="http://schemas.microsoft.com/office/powerpoint/2010/main" val="23739367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10" name="2 Marcador de contenido"/>
          <p:cNvSpPr>
            <a:spLocks noGrp="1"/>
          </p:cNvSpPr>
          <p:nvPr>
            <p:ph idx="1"/>
          </p:nvPr>
        </p:nvSpPr>
        <p:spPr>
          <a:xfrm>
            <a:off x="231417" y="1412776"/>
            <a:ext cx="8640960" cy="4032448"/>
          </a:xfrm>
        </p:spPr>
        <p:txBody>
          <a:bodyPr>
            <a:noAutofit/>
          </a:bodyPr>
          <a:lstStyle/>
          <a:p>
            <a:pPr marL="0" indent="0">
              <a:buNone/>
            </a:pPr>
            <a:r>
              <a:rPr lang="es-ES" sz="2400" b="1" dirty="0" smtClean="0"/>
              <a:t>SELECCIONAR REGISTROS</a:t>
            </a:r>
            <a:endParaRPr lang="es-ES" sz="2400" b="1" dirty="0"/>
          </a:p>
          <a:p>
            <a:r>
              <a:rPr lang="es-ES" sz="2400" dirty="0" smtClean="0"/>
              <a:t>SELECT * FROM nombre_tabla </a:t>
            </a:r>
          </a:p>
          <a:p>
            <a:r>
              <a:rPr lang="es-ES" sz="2400" dirty="0" smtClean="0"/>
              <a:t>SELECT columna1, columna2 FROM nombre_tabla</a:t>
            </a:r>
          </a:p>
          <a:p>
            <a:r>
              <a:rPr lang="es-ES" sz="2400" dirty="0" smtClean="0"/>
              <a:t>SELECT * FROM tabla WHERE col1 &gt; 20</a:t>
            </a:r>
          </a:p>
          <a:p>
            <a:r>
              <a:rPr lang="es-ES" sz="2400" dirty="0"/>
              <a:t>SELECT * FROM tabla WHERE col1 &gt; </a:t>
            </a:r>
            <a:r>
              <a:rPr lang="es-ES" sz="2400" dirty="0" smtClean="0"/>
              <a:t>20 and col2 LIKE ‘Pedro’</a:t>
            </a:r>
          </a:p>
          <a:p>
            <a:r>
              <a:rPr lang="es-ES" sz="2400" dirty="0" smtClean="0"/>
              <a:t>SELECT * FROM tabla WHERE col2 like ‘Juan’</a:t>
            </a:r>
          </a:p>
          <a:p>
            <a:r>
              <a:rPr lang="es-ES" sz="2400" dirty="0" smtClean="0"/>
              <a:t>SELECT * FROM tabla WHERE col3 like ‘%ua%’</a:t>
            </a:r>
          </a:p>
          <a:p>
            <a:r>
              <a:rPr lang="es-ES" sz="2400" dirty="0" smtClean="0"/>
              <a:t>SELECT * FROM nombre_tabla ORDER BY columna1</a:t>
            </a:r>
          </a:p>
          <a:p>
            <a:r>
              <a:rPr lang="es-ES" sz="2400" dirty="0"/>
              <a:t>SELECT * FROM nombre_tabla ORDER BY </a:t>
            </a:r>
            <a:r>
              <a:rPr lang="es-ES" sz="2400" dirty="0" smtClean="0"/>
              <a:t>columna1 DESC</a:t>
            </a:r>
            <a:endParaRPr lang="es-ES" sz="2400" dirty="0"/>
          </a:p>
          <a:p>
            <a:endParaRPr lang="es-ES" sz="2400" dirty="0" smtClean="0"/>
          </a:p>
          <a:p>
            <a:pPr marL="0" indent="0">
              <a:buNone/>
            </a:pPr>
            <a:endParaRPr lang="es-ES" sz="2400" b="1" i="1" dirty="0" smtClean="0"/>
          </a:p>
          <a:p>
            <a:pPr marL="0" indent="0">
              <a:buNone/>
            </a:pPr>
            <a:endParaRPr lang="es-ES" sz="2400" b="1" i="1" dirty="0" smtClean="0"/>
          </a:p>
          <a:p>
            <a:pPr marL="0" indent="0">
              <a:buNone/>
            </a:pPr>
            <a:endParaRPr lang="es-ES" sz="2400" i="1" dirty="0" smtClean="0"/>
          </a:p>
        </p:txBody>
      </p:sp>
    </p:spTree>
    <p:extLst>
      <p:ext uri="{BB962C8B-B14F-4D97-AF65-F5344CB8AC3E}">
        <p14:creationId xmlns:p14="http://schemas.microsoft.com/office/powerpoint/2010/main" val="2458093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Covid-19: Medidas de prevención</a:t>
            </a:r>
            <a:endParaRPr lang="es-ES" dirty="0"/>
          </a:p>
        </p:txBody>
      </p:sp>
      <p:sp>
        <p:nvSpPr>
          <p:cNvPr id="3" name="2 Marcador de contenido"/>
          <p:cNvSpPr>
            <a:spLocks noGrp="1"/>
          </p:cNvSpPr>
          <p:nvPr>
            <p:ph idx="1"/>
          </p:nvPr>
        </p:nvSpPr>
        <p:spPr>
          <a:xfrm>
            <a:off x="467544" y="2420888"/>
            <a:ext cx="8219256" cy="3705276"/>
          </a:xfrm>
        </p:spPr>
        <p:txBody>
          <a:bodyPr>
            <a:normAutofit/>
          </a:bodyPr>
          <a:lstStyle/>
          <a:p>
            <a:pPr marL="0" indent="0" algn="ctr">
              <a:buNone/>
            </a:pPr>
            <a:endParaRPr lang="es-ES" sz="4000" dirty="0"/>
          </a:p>
          <a:p>
            <a:pPr marL="0" indent="0" algn="ctr">
              <a:buNone/>
            </a:pPr>
            <a:r>
              <a:rPr lang="es-ES" sz="4000" dirty="0" smtClean="0">
                <a:solidFill>
                  <a:srgbClr val="FF0000"/>
                </a:solidFill>
              </a:rPr>
              <a:t>¿Cómo nos mantendremos sanos?</a:t>
            </a:r>
            <a:endParaRPr lang="es-ES" sz="4000" dirty="0">
              <a:solidFill>
                <a:srgbClr val="FF0000"/>
              </a:solidFill>
            </a:endParaRPr>
          </a:p>
        </p:txBody>
      </p:sp>
      <p:pic>
        <p:nvPicPr>
          <p:cNvPr id="4" name="3 Imagen"/>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07904" y="1340768"/>
            <a:ext cx="1535832" cy="863906"/>
          </a:xfrm>
          <a:prstGeom prst="rect">
            <a:avLst/>
          </a:prstGeom>
        </p:spPr>
      </p:pic>
    </p:spTree>
    <p:extLst>
      <p:ext uri="{BB962C8B-B14F-4D97-AF65-F5344CB8AC3E}">
        <p14:creationId xmlns:p14="http://schemas.microsoft.com/office/powerpoint/2010/main" val="16373648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6" name="2 Marcador de contenido"/>
          <p:cNvSpPr>
            <a:spLocks noGrp="1"/>
          </p:cNvSpPr>
          <p:nvPr>
            <p:ph idx="1"/>
          </p:nvPr>
        </p:nvSpPr>
        <p:spPr>
          <a:xfrm>
            <a:off x="231417" y="1172173"/>
            <a:ext cx="8640960" cy="4032448"/>
          </a:xfrm>
        </p:spPr>
        <p:txBody>
          <a:bodyPr>
            <a:noAutofit/>
          </a:bodyPr>
          <a:lstStyle/>
          <a:p>
            <a:pPr marL="0" indent="0">
              <a:buNone/>
            </a:pPr>
            <a:r>
              <a:rPr lang="es-ES" sz="2400" b="1" dirty="0" smtClean="0"/>
              <a:t>ACTUALIZAR FILAS</a:t>
            </a:r>
            <a:endParaRPr lang="es-ES" sz="2400" b="1" dirty="0"/>
          </a:p>
          <a:p>
            <a:pPr marL="0" indent="0">
              <a:buNone/>
            </a:pPr>
            <a:r>
              <a:rPr lang="es-ES" sz="2000" dirty="0"/>
              <a:t>M</a:t>
            </a:r>
            <a:r>
              <a:rPr lang="es-ES" sz="2000" dirty="0" smtClean="0"/>
              <a:t>ediante </a:t>
            </a:r>
            <a:r>
              <a:rPr lang="es-ES" sz="2000" dirty="0"/>
              <a:t>la cláusula </a:t>
            </a:r>
            <a:r>
              <a:rPr lang="es-ES" sz="2000" i="1" dirty="0" smtClean="0"/>
              <a:t>WHERE</a:t>
            </a:r>
            <a:r>
              <a:rPr lang="es-ES" sz="2000" dirty="0"/>
              <a:t> </a:t>
            </a:r>
            <a:r>
              <a:rPr lang="es-ES" sz="2000" dirty="0" smtClean="0"/>
              <a:t>podemos </a:t>
            </a:r>
            <a:r>
              <a:rPr lang="es-ES" sz="2000" dirty="0"/>
              <a:t>establecer una condición. Sólo las filas que cumplan esa condición serán actualizadas:</a:t>
            </a:r>
            <a:endParaRPr lang="es-ES" sz="2000" i="1" dirty="0" smtClean="0"/>
          </a:p>
        </p:txBody>
      </p:sp>
      <p:pic>
        <p:nvPicPr>
          <p:cNvPr id="7"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396656"/>
            <a:ext cx="5328592" cy="3624632"/>
          </a:xfrm>
          <a:prstGeom prst="rect">
            <a:avLst/>
          </a:prstGeom>
        </p:spPr>
      </p:pic>
    </p:spTree>
    <p:extLst>
      <p:ext uri="{BB962C8B-B14F-4D97-AF65-F5344CB8AC3E}">
        <p14:creationId xmlns:p14="http://schemas.microsoft.com/office/powerpoint/2010/main" val="243327547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9" name="2 Marcador de contenido"/>
          <p:cNvSpPr>
            <a:spLocks noGrp="1"/>
          </p:cNvSpPr>
          <p:nvPr>
            <p:ph idx="1"/>
          </p:nvPr>
        </p:nvSpPr>
        <p:spPr>
          <a:xfrm>
            <a:off x="231417" y="1064221"/>
            <a:ext cx="8640960" cy="4032448"/>
          </a:xfrm>
        </p:spPr>
        <p:txBody>
          <a:bodyPr>
            <a:noAutofit/>
          </a:bodyPr>
          <a:lstStyle/>
          <a:p>
            <a:pPr marL="0" indent="0">
              <a:buNone/>
            </a:pPr>
            <a:r>
              <a:rPr lang="es-ES" sz="2400" b="1" dirty="0" smtClean="0"/>
              <a:t>ELIMINAR FILAS</a:t>
            </a:r>
            <a:endParaRPr lang="es-ES" sz="2400" b="1" dirty="0"/>
          </a:p>
          <a:p>
            <a:pPr marL="0" indent="0">
              <a:buNone/>
            </a:pPr>
            <a:r>
              <a:rPr lang="es-ES" sz="2000" dirty="0"/>
              <a:t>Para eliminar filas se usa la sentencia </a:t>
            </a:r>
            <a:r>
              <a:rPr lang="es-ES" sz="2000" i="1" dirty="0"/>
              <a:t>DELETE</a:t>
            </a:r>
            <a:r>
              <a:rPr lang="es-ES" sz="2000" dirty="0"/>
              <a:t>. La sintaxis es muy parecida a la de </a:t>
            </a:r>
            <a:r>
              <a:rPr lang="es-ES" sz="2000" i="1" dirty="0"/>
              <a:t>UPDATE</a:t>
            </a:r>
            <a:r>
              <a:rPr lang="es-ES" sz="2000" dirty="0"/>
              <a:t>:</a:t>
            </a:r>
            <a:endParaRPr lang="es-ES" sz="2000" i="1" dirty="0" smtClean="0"/>
          </a:p>
        </p:txBody>
      </p:sp>
      <p:pic>
        <p:nvPicPr>
          <p:cNvPr id="10"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084165"/>
            <a:ext cx="3985120" cy="996280"/>
          </a:xfrm>
          <a:prstGeom prst="rect">
            <a:avLst/>
          </a:prstGeom>
        </p:spPr>
      </p:pic>
      <p:sp>
        <p:nvSpPr>
          <p:cNvPr id="11" name="2 Marcador de contenido"/>
          <p:cNvSpPr txBox="1">
            <a:spLocks/>
          </p:cNvSpPr>
          <p:nvPr/>
        </p:nvSpPr>
        <p:spPr>
          <a:xfrm>
            <a:off x="212764" y="3356992"/>
            <a:ext cx="8640960" cy="2664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1800" dirty="0"/>
              <a:t>E</a:t>
            </a:r>
            <a:r>
              <a:rPr lang="es-ES" sz="1800" dirty="0" smtClean="0"/>
              <a:t>xiste </a:t>
            </a:r>
            <a:r>
              <a:rPr lang="es-ES" sz="1800" dirty="0"/>
              <a:t>una sentencia alternativa, </a:t>
            </a:r>
            <a:r>
              <a:rPr lang="es-ES" sz="1800" i="1" dirty="0"/>
              <a:t>TRUNCATE</a:t>
            </a:r>
            <a:r>
              <a:rPr lang="es-ES" sz="1800" dirty="0"/>
              <a:t>, que realiza la misma tarea de una forma mucho más rápida</a:t>
            </a:r>
            <a:r>
              <a:rPr lang="es-ES" sz="1800" dirty="0" smtClean="0"/>
              <a:t>.</a:t>
            </a:r>
          </a:p>
          <a:p>
            <a:pPr marL="0" indent="0">
              <a:buNone/>
            </a:pPr>
            <a:endParaRPr lang="es-ES" sz="1800" dirty="0"/>
          </a:p>
          <a:p>
            <a:pPr marL="0" indent="0">
              <a:buNone/>
            </a:pPr>
            <a:endParaRPr lang="es-ES" sz="1800" dirty="0" smtClean="0"/>
          </a:p>
          <a:p>
            <a:pPr marL="0" indent="0">
              <a:buNone/>
            </a:pPr>
            <a:endParaRPr lang="es-ES" sz="1800" dirty="0"/>
          </a:p>
          <a:p>
            <a:pPr marL="0" indent="0">
              <a:buNone/>
            </a:pPr>
            <a:endParaRPr lang="es-ES" sz="1800" dirty="0"/>
          </a:p>
          <a:p>
            <a:pPr marL="0" indent="0">
              <a:buNone/>
            </a:pPr>
            <a:r>
              <a:rPr lang="es-ES" sz="1800" dirty="0"/>
              <a:t>La diferencia es que </a:t>
            </a:r>
            <a:r>
              <a:rPr lang="es-ES" sz="1800" i="1" dirty="0"/>
              <a:t>DELETE</a:t>
            </a:r>
            <a:r>
              <a:rPr lang="es-ES" sz="1800" dirty="0"/>
              <a:t> hace un borrado secuencial de la tabla, fila a fila. Pero </a:t>
            </a:r>
            <a:r>
              <a:rPr lang="es-ES" sz="1800" i="1" dirty="0"/>
              <a:t>TRUNCATE</a:t>
            </a:r>
            <a:r>
              <a:rPr lang="es-ES" sz="1800" dirty="0"/>
              <a:t> borra la tabla y la vuelve a crear vacía, lo que es mucho más eficiente.</a:t>
            </a:r>
          </a:p>
        </p:txBody>
      </p:sp>
      <p:pic>
        <p:nvPicPr>
          <p:cNvPr id="12"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40" y="4077074"/>
            <a:ext cx="3913667" cy="961945"/>
          </a:xfrm>
          <a:prstGeom prst="rect">
            <a:avLst/>
          </a:prstGeom>
        </p:spPr>
      </p:pic>
    </p:spTree>
    <p:extLst>
      <p:ext uri="{BB962C8B-B14F-4D97-AF65-F5344CB8AC3E}">
        <p14:creationId xmlns:p14="http://schemas.microsoft.com/office/powerpoint/2010/main" val="25913527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8" name="2 Marcador de contenido"/>
          <p:cNvSpPr>
            <a:spLocks noGrp="1"/>
          </p:cNvSpPr>
          <p:nvPr>
            <p:ph idx="1"/>
          </p:nvPr>
        </p:nvSpPr>
        <p:spPr>
          <a:xfrm>
            <a:off x="231417" y="1242228"/>
            <a:ext cx="8640960" cy="4032448"/>
          </a:xfrm>
        </p:spPr>
        <p:txBody>
          <a:bodyPr>
            <a:noAutofit/>
          </a:bodyPr>
          <a:lstStyle/>
          <a:p>
            <a:pPr marL="0" indent="0">
              <a:buNone/>
            </a:pPr>
            <a:r>
              <a:rPr lang="es-ES" sz="2400" b="1" dirty="0" smtClean="0"/>
              <a:t>ELIMINAR FILAS</a:t>
            </a:r>
            <a:endParaRPr lang="es-ES" sz="2400" b="1" dirty="0"/>
          </a:p>
          <a:p>
            <a:pPr marL="0" indent="0">
              <a:buNone/>
            </a:pPr>
            <a:r>
              <a:rPr lang="es-ES" sz="2000" dirty="0"/>
              <a:t>Pero es más frecuente que sólo queramos eliminar ciertas filas que cumplan determinadas condiciones. La forma más normal de hacer esto es usar la cláusula </a:t>
            </a:r>
            <a:r>
              <a:rPr lang="es-ES" sz="2000" i="1" dirty="0"/>
              <a:t>WHERE</a:t>
            </a:r>
            <a:r>
              <a:rPr lang="es-ES" sz="2000" dirty="0"/>
              <a:t>:</a:t>
            </a:r>
            <a:endParaRPr lang="es-ES" sz="2000" i="1" dirty="0" smtClean="0"/>
          </a:p>
        </p:txBody>
      </p:sp>
      <p:pic>
        <p:nvPicPr>
          <p:cNvPr id="13"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826754"/>
            <a:ext cx="4464496" cy="3194537"/>
          </a:xfrm>
          <a:prstGeom prst="rect">
            <a:avLst/>
          </a:prstGeom>
        </p:spPr>
      </p:pic>
    </p:spTree>
    <p:extLst>
      <p:ext uri="{BB962C8B-B14F-4D97-AF65-F5344CB8AC3E}">
        <p14:creationId xmlns:p14="http://schemas.microsoft.com/office/powerpoint/2010/main" val="329602603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15" name="2 Marcador de contenido"/>
          <p:cNvSpPr>
            <a:spLocks noGrp="1"/>
          </p:cNvSpPr>
          <p:nvPr>
            <p:ph idx="1"/>
          </p:nvPr>
        </p:nvSpPr>
        <p:spPr>
          <a:xfrm>
            <a:off x="323527" y="1431563"/>
            <a:ext cx="8640960" cy="1675135"/>
          </a:xfrm>
        </p:spPr>
        <p:txBody>
          <a:bodyPr>
            <a:noAutofit/>
          </a:bodyPr>
          <a:lstStyle/>
          <a:p>
            <a:pPr marL="0" indent="0">
              <a:buNone/>
            </a:pPr>
            <a:r>
              <a:rPr lang="es-ES" sz="2400" b="1" dirty="0" smtClean="0"/>
              <a:t>Claves primarias</a:t>
            </a:r>
          </a:p>
          <a:p>
            <a:pPr marL="0" indent="0">
              <a:buNone/>
            </a:pPr>
            <a:endParaRPr lang="es-ES" sz="2400" b="1" dirty="0"/>
          </a:p>
        </p:txBody>
      </p:sp>
      <p:sp>
        <p:nvSpPr>
          <p:cNvPr id="16" name="2 Marcador de contenido"/>
          <p:cNvSpPr txBox="1">
            <a:spLocks/>
          </p:cNvSpPr>
          <p:nvPr/>
        </p:nvSpPr>
        <p:spPr>
          <a:xfrm>
            <a:off x="323527" y="3304504"/>
            <a:ext cx="8640960" cy="12585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Columnas auto-incrementales</a:t>
            </a:r>
          </a:p>
          <a:p>
            <a:pPr marL="0" indent="0">
              <a:buFont typeface="Arial" panose="020B0604020202020204" pitchFamily="34" charset="0"/>
              <a:buNone/>
            </a:pPr>
            <a:endParaRPr lang="es-ES" sz="2400" b="1" dirty="0"/>
          </a:p>
        </p:txBody>
      </p:sp>
      <p:pic>
        <p:nvPicPr>
          <p:cNvPr id="17"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70" y="1927112"/>
            <a:ext cx="7828281" cy="869809"/>
          </a:xfrm>
          <a:prstGeom prst="rect">
            <a:avLst/>
          </a:prstGeom>
        </p:spPr>
      </p:pic>
      <p:pic>
        <p:nvPicPr>
          <p:cNvPr id="18"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62" y="3861048"/>
            <a:ext cx="7703497" cy="1512168"/>
          </a:xfrm>
          <a:prstGeom prst="rect">
            <a:avLst/>
          </a:prstGeom>
        </p:spPr>
      </p:pic>
    </p:spTree>
    <p:extLst>
      <p:ext uri="{BB962C8B-B14F-4D97-AF65-F5344CB8AC3E}">
        <p14:creationId xmlns:p14="http://schemas.microsoft.com/office/powerpoint/2010/main" val="2533264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9" name="2 Marcador de contenido"/>
          <p:cNvSpPr>
            <a:spLocks noGrp="1"/>
          </p:cNvSpPr>
          <p:nvPr>
            <p:ph idx="1"/>
          </p:nvPr>
        </p:nvSpPr>
        <p:spPr>
          <a:xfrm>
            <a:off x="323528" y="1089544"/>
            <a:ext cx="8640960" cy="1675135"/>
          </a:xfrm>
        </p:spPr>
        <p:txBody>
          <a:bodyPr>
            <a:noAutofit/>
          </a:bodyPr>
          <a:lstStyle/>
          <a:p>
            <a:pPr marL="0" indent="0">
              <a:buNone/>
            </a:pPr>
            <a:r>
              <a:rPr lang="es-ES" sz="2400" b="1" dirty="0" smtClean="0">
                <a:solidFill>
                  <a:srgbClr val="AD0831"/>
                </a:solidFill>
              </a:rPr>
              <a:t>CLAVES PRIMARIAS</a:t>
            </a:r>
          </a:p>
          <a:p>
            <a:pPr marL="0" indent="0">
              <a:buNone/>
            </a:pPr>
            <a:endParaRPr lang="es-ES" sz="2400" b="1" dirty="0"/>
          </a:p>
        </p:txBody>
      </p:sp>
      <p:sp>
        <p:nvSpPr>
          <p:cNvPr id="10" name="2 Marcador de contenido"/>
          <p:cNvSpPr txBox="1">
            <a:spLocks/>
          </p:cNvSpPr>
          <p:nvPr/>
        </p:nvSpPr>
        <p:spPr>
          <a:xfrm>
            <a:off x="367483" y="1556795"/>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Claves primarias - sintaxis</a:t>
            </a:r>
          </a:p>
          <a:p>
            <a:pPr marL="0" indent="0">
              <a:buFont typeface="Arial" panose="020B0604020202020204" pitchFamily="34" charset="0"/>
              <a:buNone/>
            </a:pPr>
            <a:endParaRPr lang="es-ES" sz="2400" b="1" dirty="0"/>
          </a:p>
        </p:txBody>
      </p:sp>
      <p:pic>
        <p:nvPicPr>
          <p:cNvPr id="11"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7" y="1196755"/>
            <a:ext cx="4748919" cy="761772"/>
          </a:xfrm>
          <a:prstGeom prst="rect">
            <a:avLst/>
          </a:prstGeom>
        </p:spPr>
      </p:pic>
      <p:sp>
        <p:nvSpPr>
          <p:cNvPr id="12" name="2 Marcador de contenido"/>
          <p:cNvSpPr txBox="1">
            <a:spLocks/>
          </p:cNvSpPr>
          <p:nvPr/>
        </p:nvSpPr>
        <p:spPr>
          <a:xfrm>
            <a:off x="323528" y="2195479"/>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Claves primarias – ejemplo anterior</a:t>
            </a:r>
          </a:p>
          <a:p>
            <a:pPr marL="0" indent="0">
              <a:buFont typeface="Arial" panose="020B0604020202020204" pitchFamily="34" charset="0"/>
              <a:buNone/>
            </a:pPr>
            <a:endParaRPr lang="es-ES" sz="2400" b="1" dirty="0"/>
          </a:p>
        </p:txBody>
      </p:sp>
      <p:sp>
        <p:nvSpPr>
          <p:cNvPr id="13" name="2 Marcador de contenido"/>
          <p:cNvSpPr txBox="1">
            <a:spLocks/>
          </p:cNvSpPr>
          <p:nvPr/>
        </p:nvSpPr>
        <p:spPr>
          <a:xfrm>
            <a:off x="327899" y="3870615"/>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400" b="1" dirty="0" smtClean="0"/>
              <a:t>Claves primarias – mas de una</a:t>
            </a:r>
          </a:p>
          <a:p>
            <a:pPr marL="0" indent="0">
              <a:buFont typeface="Arial" panose="020B0604020202020204" pitchFamily="34" charset="0"/>
              <a:buNone/>
            </a:pPr>
            <a:endParaRPr lang="es-ES" sz="2400" b="1" dirty="0"/>
          </a:p>
        </p:txBody>
      </p:sp>
      <p:pic>
        <p:nvPicPr>
          <p:cNvPr id="14"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171" y="2698058"/>
            <a:ext cx="6479591" cy="1067743"/>
          </a:xfrm>
          <a:prstGeom prst="rect">
            <a:avLst/>
          </a:prstGeom>
        </p:spPr>
      </p:pic>
      <p:pic>
        <p:nvPicPr>
          <p:cNvPr id="19" name="Imagen 10"/>
          <p:cNvPicPr>
            <a:picLocks noChangeAspect="1"/>
          </p:cNvPicPr>
          <p:nvPr/>
        </p:nvPicPr>
        <p:blipFill rotWithShape="1">
          <a:blip r:embed="rId4">
            <a:extLst>
              <a:ext uri="{28A0092B-C50C-407E-A947-70E740481C1C}">
                <a14:useLocalDpi xmlns:a14="http://schemas.microsoft.com/office/drawing/2010/main" val="0"/>
              </a:ext>
            </a:extLst>
          </a:blip>
          <a:srcRect b="22970"/>
          <a:stretch/>
        </p:blipFill>
        <p:spPr>
          <a:xfrm>
            <a:off x="2483768" y="4279819"/>
            <a:ext cx="4464496" cy="1597454"/>
          </a:xfrm>
          <a:prstGeom prst="rect">
            <a:avLst/>
          </a:prstGeom>
        </p:spPr>
      </p:pic>
    </p:spTree>
    <p:extLst>
      <p:ext uri="{BB962C8B-B14F-4D97-AF65-F5344CB8AC3E}">
        <p14:creationId xmlns:p14="http://schemas.microsoft.com/office/powerpoint/2010/main" val="530394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10" name="2 Marcador de contenido"/>
          <p:cNvSpPr>
            <a:spLocks noGrp="1"/>
          </p:cNvSpPr>
          <p:nvPr>
            <p:ph idx="1"/>
          </p:nvPr>
        </p:nvSpPr>
        <p:spPr>
          <a:xfrm>
            <a:off x="323528" y="1294047"/>
            <a:ext cx="8640960" cy="1675135"/>
          </a:xfrm>
        </p:spPr>
        <p:txBody>
          <a:bodyPr>
            <a:noAutofit/>
          </a:bodyPr>
          <a:lstStyle/>
          <a:p>
            <a:pPr marL="0" indent="0">
              <a:buNone/>
            </a:pPr>
            <a:r>
              <a:rPr lang="es-ES" sz="2400" b="1" dirty="0" smtClean="0">
                <a:solidFill>
                  <a:srgbClr val="AD0831"/>
                </a:solidFill>
              </a:rPr>
              <a:t>CLAVES UNICAS</a:t>
            </a:r>
          </a:p>
          <a:p>
            <a:pPr marL="0" indent="0">
              <a:buNone/>
            </a:pPr>
            <a:endParaRPr lang="es-ES" sz="2400" b="1" dirty="0"/>
          </a:p>
        </p:txBody>
      </p:sp>
      <p:sp>
        <p:nvSpPr>
          <p:cNvPr id="11" name="2 Marcador de contenido"/>
          <p:cNvSpPr txBox="1">
            <a:spLocks/>
          </p:cNvSpPr>
          <p:nvPr/>
        </p:nvSpPr>
        <p:spPr>
          <a:xfrm>
            <a:off x="323528" y="2399983"/>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2400" dirty="0"/>
              <a:t>su equivalente</a:t>
            </a:r>
            <a:endParaRPr lang="es-ES" sz="2400" b="1" dirty="0"/>
          </a:p>
        </p:txBody>
      </p:sp>
      <p:sp>
        <p:nvSpPr>
          <p:cNvPr id="12" name="2 Marcador de contenido"/>
          <p:cNvSpPr txBox="1">
            <a:spLocks/>
          </p:cNvSpPr>
          <p:nvPr/>
        </p:nvSpPr>
        <p:spPr>
          <a:xfrm>
            <a:off x="1907704" y="4497602"/>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2400" dirty="0" smtClean="0"/>
              <a:t>Y:</a:t>
            </a:r>
            <a:endParaRPr lang="es-ES" sz="2400" b="1" dirty="0"/>
          </a:p>
        </p:txBody>
      </p:sp>
      <p:pic>
        <p:nvPicPr>
          <p:cNvPr id="13"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672" y="1353511"/>
            <a:ext cx="4032448" cy="1062703"/>
          </a:xfrm>
          <a:prstGeom prst="rect">
            <a:avLst/>
          </a:prstGeom>
        </p:spPr>
      </p:pic>
      <p:pic>
        <p:nvPicPr>
          <p:cNvPr id="14"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587" y="2969182"/>
            <a:ext cx="4606627" cy="1357583"/>
          </a:xfrm>
          <a:prstGeom prst="rect">
            <a:avLst/>
          </a:prstGeom>
        </p:spPr>
      </p:pic>
      <p:pic>
        <p:nvPicPr>
          <p:cNvPr id="19" name="Imagen 9"/>
          <p:cNvPicPr>
            <a:picLocks noChangeAspect="1"/>
          </p:cNvPicPr>
          <p:nvPr/>
        </p:nvPicPr>
        <p:blipFill rotWithShape="1">
          <a:blip r:embed="rId4">
            <a:extLst>
              <a:ext uri="{28A0092B-C50C-407E-A947-70E740481C1C}">
                <a14:useLocalDpi xmlns:a14="http://schemas.microsoft.com/office/drawing/2010/main" val="0"/>
              </a:ext>
            </a:extLst>
          </a:blip>
          <a:srcRect b="21216"/>
          <a:stretch/>
        </p:blipFill>
        <p:spPr>
          <a:xfrm>
            <a:off x="2339556" y="4879731"/>
            <a:ext cx="4545612" cy="1069549"/>
          </a:xfrm>
          <a:prstGeom prst="rect">
            <a:avLst/>
          </a:prstGeom>
        </p:spPr>
      </p:pic>
    </p:spTree>
    <p:extLst>
      <p:ext uri="{BB962C8B-B14F-4D97-AF65-F5344CB8AC3E}">
        <p14:creationId xmlns:p14="http://schemas.microsoft.com/office/powerpoint/2010/main" val="144188103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15" name="2 Marcador de contenido"/>
          <p:cNvSpPr>
            <a:spLocks noGrp="1"/>
          </p:cNvSpPr>
          <p:nvPr>
            <p:ph idx="1"/>
          </p:nvPr>
        </p:nvSpPr>
        <p:spPr>
          <a:xfrm>
            <a:off x="323528" y="1445317"/>
            <a:ext cx="8640960" cy="1675135"/>
          </a:xfrm>
        </p:spPr>
        <p:txBody>
          <a:bodyPr>
            <a:noAutofit/>
          </a:bodyPr>
          <a:lstStyle/>
          <a:p>
            <a:pPr marL="0" indent="0">
              <a:buNone/>
            </a:pPr>
            <a:r>
              <a:rPr lang="es-ES" sz="2400" b="1" dirty="0" smtClean="0">
                <a:solidFill>
                  <a:srgbClr val="AD0831"/>
                </a:solidFill>
              </a:rPr>
              <a:t>INDICES</a:t>
            </a:r>
          </a:p>
          <a:p>
            <a:pPr marL="0" indent="0">
              <a:buNone/>
            </a:pPr>
            <a:endParaRPr lang="es-ES" sz="2400" b="1" dirty="0"/>
          </a:p>
        </p:txBody>
      </p:sp>
      <p:sp>
        <p:nvSpPr>
          <p:cNvPr id="16" name="2 Marcador de contenido"/>
          <p:cNvSpPr txBox="1">
            <a:spLocks/>
          </p:cNvSpPr>
          <p:nvPr/>
        </p:nvSpPr>
        <p:spPr>
          <a:xfrm>
            <a:off x="323528" y="2551251"/>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2400" dirty="0"/>
              <a:t>su equivalente</a:t>
            </a:r>
            <a:endParaRPr lang="es-ES" sz="2400" b="1" dirty="0"/>
          </a:p>
        </p:txBody>
      </p:sp>
      <p:sp>
        <p:nvSpPr>
          <p:cNvPr id="17" name="2 Marcador de contenido"/>
          <p:cNvSpPr txBox="1">
            <a:spLocks/>
          </p:cNvSpPr>
          <p:nvPr/>
        </p:nvSpPr>
        <p:spPr>
          <a:xfrm>
            <a:off x="327899" y="4226387"/>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2400" dirty="0"/>
              <a:t>También podemos crear un índice sobre parte de una columna:</a:t>
            </a:r>
            <a:endParaRPr lang="es-ES" sz="2400" b="1" dirty="0"/>
          </a:p>
        </p:txBody>
      </p:sp>
      <p:pic>
        <p:nvPicPr>
          <p:cNvPr id="18"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40" y="1412588"/>
            <a:ext cx="4116927" cy="998861"/>
          </a:xfrm>
          <a:prstGeom prst="rect">
            <a:avLst/>
          </a:prstGeom>
        </p:spPr>
      </p:pic>
      <p:pic>
        <p:nvPicPr>
          <p:cNvPr id="20"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993067"/>
            <a:ext cx="3981994" cy="1048639"/>
          </a:xfrm>
          <a:prstGeom prst="rect">
            <a:avLst/>
          </a:prstGeom>
        </p:spPr>
      </p:pic>
      <p:pic>
        <p:nvPicPr>
          <p:cNvPr id="21"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634" y="4682114"/>
            <a:ext cx="4257138" cy="1300412"/>
          </a:xfrm>
          <a:prstGeom prst="rect">
            <a:avLst/>
          </a:prstGeom>
        </p:spPr>
      </p:pic>
    </p:spTree>
    <p:extLst>
      <p:ext uri="{BB962C8B-B14F-4D97-AF65-F5344CB8AC3E}">
        <p14:creationId xmlns:p14="http://schemas.microsoft.com/office/powerpoint/2010/main" val="3271280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8" name="2 Marcador de contenido"/>
          <p:cNvSpPr>
            <a:spLocks noGrp="1"/>
          </p:cNvSpPr>
          <p:nvPr>
            <p:ph idx="1"/>
          </p:nvPr>
        </p:nvSpPr>
        <p:spPr>
          <a:xfrm>
            <a:off x="323528" y="1089544"/>
            <a:ext cx="8640960" cy="1675135"/>
          </a:xfrm>
        </p:spPr>
        <p:txBody>
          <a:bodyPr>
            <a:noAutofit/>
          </a:bodyPr>
          <a:lstStyle/>
          <a:p>
            <a:pPr marL="0" indent="0">
              <a:buNone/>
            </a:pPr>
            <a:r>
              <a:rPr lang="es-ES" sz="2400" b="1" dirty="0" smtClean="0">
                <a:solidFill>
                  <a:srgbClr val="AD0831"/>
                </a:solidFill>
              </a:rPr>
              <a:t>ELIMINAR UNA BASE DE DATOS</a:t>
            </a:r>
          </a:p>
          <a:p>
            <a:pPr marL="0" indent="0">
              <a:buNone/>
            </a:pPr>
            <a:endParaRPr lang="es-ES" sz="2400" b="1" dirty="0"/>
          </a:p>
        </p:txBody>
      </p:sp>
      <p:sp>
        <p:nvSpPr>
          <p:cNvPr id="9" name="2 Marcador de contenido"/>
          <p:cNvSpPr txBox="1">
            <a:spLocks/>
          </p:cNvSpPr>
          <p:nvPr/>
        </p:nvSpPr>
        <p:spPr>
          <a:xfrm>
            <a:off x="1259632" y="1927111"/>
            <a:ext cx="8928992"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1800" i="1" dirty="0" smtClean="0"/>
              <a:t>DROP DATABASE</a:t>
            </a:r>
            <a:r>
              <a:rPr lang="es-ES" sz="1800" dirty="0" smtClean="0"/>
              <a:t>:</a:t>
            </a:r>
            <a:endParaRPr lang="es-ES" sz="1800" b="1" dirty="0"/>
          </a:p>
        </p:txBody>
      </p:sp>
      <p:sp>
        <p:nvSpPr>
          <p:cNvPr id="11" name="2 Marcador de contenido"/>
          <p:cNvSpPr txBox="1">
            <a:spLocks/>
          </p:cNvSpPr>
          <p:nvPr/>
        </p:nvSpPr>
        <p:spPr>
          <a:xfrm>
            <a:off x="323528" y="2442211"/>
            <a:ext cx="8640960" cy="1675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1800" dirty="0"/>
              <a:t>A</a:t>
            </a:r>
            <a:r>
              <a:rPr lang="es-ES" sz="1800" dirty="0" smtClean="0"/>
              <a:t>l </a:t>
            </a:r>
            <a:r>
              <a:rPr lang="es-ES" sz="1800" dirty="0"/>
              <a:t>borrar cualquier base de datos se elimina también cualquier tabla que contenga..</a:t>
            </a:r>
          </a:p>
        </p:txBody>
      </p:sp>
      <p:pic>
        <p:nvPicPr>
          <p:cNvPr id="14"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888103"/>
            <a:ext cx="3816424" cy="411844"/>
          </a:xfrm>
          <a:prstGeom prst="rect">
            <a:avLst/>
          </a:prstGeom>
        </p:spPr>
      </p:pic>
      <p:pic>
        <p:nvPicPr>
          <p:cNvPr id="15"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886825"/>
            <a:ext cx="4503674" cy="3100697"/>
          </a:xfrm>
          <a:prstGeom prst="rect">
            <a:avLst/>
          </a:prstGeom>
        </p:spPr>
      </p:pic>
    </p:spTree>
    <p:extLst>
      <p:ext uri="{BB962C8B-B14F-4D97-AF65-F5344CB8AC3E}">
        <p14:creationId xmlns:p14="http://schemas.microsoft.com/office/powerpoint/2010/main" val="19933098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3" name="2 Marcador de contenido"/>
          <p:cNvSpPr>
            <a:spLocks noGrp="1"/>
          </p:cNvSpPr>
          <p:nvPr>
            <p:ph idx="1"/>
          </p:nvPr>
        </p:nvSpPr>
        <p:spPr>
          <a:xfrm>
            <a:off x="467544" y="1412776"/>
            <a:ext cx="8229600" cy="4525963"/>
          </a:xfrm>
        </p:spPr>
        <p:txBody>
          <a:bodyPr/>
          <a:lstStyle/>
          <a:p>
            <a:r>
              <a:rPr lang="es-ES" dirty="0" smtClean="0"/>
              <a:t>Relación Uno a Muchos</a:t>
            </a:r>
            <a:endParaRPr lang="es-ES" dirty="0"/>
          </a:p>
        </p:txBody>
      </p:sp>
      <p:sp>
        <p:nvSpPr>
          <p:cNvPr id="4" name="Rectángulo 3"/>
          <p:cNvSpPr/>
          <p:nvPr/>
        </p:nvSpPr>
        <p:spPr>
          <a:xfrm>
            <a:off x="2339752" y="3212976"/>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Carreras</a:t>
            </a:r>
            <a:endParaRPr lang="es-ES" dirty="0"/>
          </a:p>
        </p:txBody>
      </p:sp>
      <p:sp>
        <p:nvSpPr>
          <p:cNvPr id="5" name="Rectángulo 4"/>
          <p:cNvSpPr/>
          <p:nvPr/>
        </p:nvSpPr>
        <p:spPr>
          <a:xfrm>
            <a:off x="5004048" y="3212976"/>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Materias</a:t>
            </a:r>
            <a:endParaRPr lang="es-ES" dirty="0"/>
          </a:p>
        </p:txBody>
      </p:sp>
      <p:cxnSp>
        <p:nvCxnSpPr>
          <p:cNvPr id="6" name="Conector recto de flecha 5"/>
          <p:cNvCxnSpPr>
            <a:stCxn id="4" idx="3"/>
            <a:endCxn id="5" idx="1"/>
          </p:cNvCxnSpPr>
          <p:nvPr/>
        </p:nvCxnSpPr>
        <p:spPr>
          <a:xfrm>
            <a:off x="4139952" y="3645024"/>
            <a:ext cx="8640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067944" y="3284984"/>
            <a:ext cx="301686" cy="369332"/>
          </a:xfrm>
          <a:prstGeom prst="rect">
            <a:avLst/>
          </a:prstGeom>
          <a:noFill/>
        </p:spPr>
        <p:txBody>
          <a:bodyPr wrap="none" rtlCol="0">
            <a:spAutoFit/>
          </a:bodyPr>
          <a:lstStyle/>
          <a:p>
            <a:r>
              <a:rPr lang="es-ES" dirty="0" smtClean="0"/>
              <a:t>1</a:t>
            </a:r>
            <a:endParaRPr lang="es-ES" dirty="0"/>
          </a:p>
        </p:txBody>
      </p:sp>
      <p:sp>
        <p:nvSpPr>
          <p:cNvPr id="8" name="CuadroTexto 7"/>
          <p:cNvSpPr txBox="1"/>
          <p:nvPr/>
        </p:nvSpPr>
        <p:spPr>
          <a:xfrm>
            <a:off x="4706306" y="3284984"/>
            <a:ext cx="333746" cy="369332"/>
          </a:xfrm>
          <a:prstGeom prst="rect">
            <a:avLst/>
          </a:prstGeom>
          <a:noFill/>
        </p:spPr>
        <p:txBody>
          <a:bodyPr wrap="none" rtlCol="0">
            <a:spAutoFit/>
          </a:bodyPr>
          <a:lstStyle/>
          <a:p>
            <a:r>
              <a:rPr lang="es-ES" dirty="0"/>
              <a:t>N</a:t>
            </a:r>
          </a:p>
        </p:txBody>
      </p:sp>
    </p:spTree>
    <p:extLst>
      <p:ext uri="{BB962C8B-B14F-4D97-AF65-F5344CB8AC3E}">
        <p14:creationId xmlns:p14="http://schemas.microsoft.com/office/powerpoint/2010/main" val="39396461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9" name="Marcador de contenido 8"/>
          <p:cNvSpPr>
            <a:spLocks noGrp="1"/>
          </p:cNvSpPr>
          <p:nvPr>
            <p:ph idx="1"/>
          </p:nvPr>
        </p:nvSpPr>
        <p:spPr>
          <a:xfrm>
            <a:off x="457200" y="1268761"/>
            <a:ext cx="8229600" cy="4857403"/>
          </a:xfrm>
        </p:spPr>
        <p:txBody>
          <a:bodyPr>
            <a:normAutofit/>
          </a:bodyPr>
          <a:lstStyle/>
          <a:p>
            <a:pPr marL="0" indent="0">
              <a:buNone/>
            </a:pPr>
            <a:r>
              <a:rPr lang="es-ES" sz="2400" dirty="0" smtClean="0"/>
              <a:t>Dos pasos para crear una relación 1 a N</a:t>
            </a:r>
          </a:p>
          <a:p>
            <a:pPr marL="457200" lvl="1" indent="0">
              <a:buNone/>
            </a:pPr>
            <a:r>
              <a:rPr lang="es-ES" sz="2000" dirty="0" smtClean="0"/>
              <a:t>1) Crear la clave que será foránea en la tabla Materias (idCarrera)</a:t>
            </a:r>
            <a:endParaRPr lang="es-ES" sz="2000" dirty="0"/>
          </a:p>
        </p:txBody>
      </p:sp>
      <p:pic>
        <p:nvPicPr>
          <p:cNvPr id="10" name="Imagen 9" descr="MySQL Workbench"/>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475656" y="2508296"/>
            <a:ext cx="6408712" cy="3625131"/>
          </a:xfrm>
          <a:prstGeom prst="rect">
            <a:avLst/>
          </a:prstGeom>
        </p:spPr>
      </p:pic>
    </p:spTree>
    <p:extLst>
      <p:ext uri="{BB962C8B-B14F-4D97-AF65-F5344CB8AC3E}">
        <p14:creationId xmlns:p14="http://schemas.microsoft.com/office/powerpoint/2010/main" val="216148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Covid-19: Medidas de prevención</a:t>
            </a:r>
            <a:endParaRPr lang="es-ES" dirty="0"/>
          </a:p>
        </p:txBody>
      </p:sp>
      <p:sp>
        <p:nvSpPr>
          <p:cNvPr id="3" name="2 Marcador de contenido"/>
          <p:cNvSpPr>
            <a:spLocks noGrp="1"/>
          </p:cNvSpPr>
          <p:nvPr>
            <p:ph idx="1"/>
          </p:nvPr>
        </p:nvSpPr>
        <p:spPr>
          <a:xfrm>
            <a:off x="467544" y="2420888"/>
            <a:ext cx="8219256" cy="3705276"/>
          </a:xfrm>
        </p:spPr>
        <p:txBody>
          <a:bodyPr>
            <a:normAutofit fontScale="92500" lnSpcReduction="20000"/>
          </a:bodyPr>
          <a:lstStyle/>
          <a:p>
            <a:r>
              <a:rPr lang="es-ES" dirty="0" smtClean="0"/>
              <a:t>Al entrar a las aulas tomarse la temperatura</a:t>
            </a:r>
          </a:p>
          <a:p>
            <a:r>
              <a:rPr lang="es-ES" dirty="0" smtClean="0"/>
              <a:t>Al comenzar la clase y al finalizar limpiar los ordenadores</a:t>
            </a:r>
          </a:p>
          <a:p>
            <a:r>
              <a:rPr lang="es-ES" dirty="0" smtClean="0"/>
              <a:t>Mantener las mascarillas puestas durante toda la clase</a:t>
            </a:r>
          </a:p>
          <a:p>
            <a:r>
              <a:rPr lang="es-ES" dirty="0" smtClean="0"/>
              <a:t>Ventilar el aula continuamente</a:t>
            </a:r>
          </a:p>
          <a:p>
            <a:r>
              <a:rPr lang="es-ES" dirty="0" smtClean="0"/>
              <a:t>En la medida de lo posible mantener la distancia social</a:t>
            </a:r>
          </a:p>
          <a:p>
            <a:endParaRPr lang="es-ES" dirty="0"/>
          </a:p>
        </p:txBody>
      </p:sp>
      <p:pic>
        <p:nvPicPr>
          <p:cNvPr id="4" name="3 Imagen"/>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07904" y="1340768"/>
            <a:ext cx="1535832" cy="863906"/>
          </a:xfrm>
          <a:prstGeom prst="rect">
            <a:avLst/>
          </a:prstGeom>
        </p:spPr>
      </p:pic>
    </p:spTree>
    <p:extLst>
      <p:ext uri="{BB962C8B-B14F-4D97-AF65-F5344CB8AC3E}">
        <p14:creationId xmlns:p14="http://schemas.microsoft.com/office/powerpoint/2010/main" val="5471813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9" name="Marcador de contenido 8"/>
          <p:cNvSpPr>
            <a:spLocks noGrp="1"/>
          </p:cNvSpPr>
          <p:nvPr>
            <p:ph idx="1"/>
          </p:nvPr>
        </p:nvSpPr>
        <p:spPr>
          <a:xfrm>
            <a:off x="457200" y="1268761"/>
            <a:ext cx="8229600" cy="4857403"/>
          </a:xfrm>
        </p:spPr>
        <p:txBody>
          <a:bodyPr>
            <a:normAutofit/>
          </a:bodyPr>
          <a:lstStyle/>
          <a:p>
            <a:pPr marL="457200" lvl="1" indent="0">
              <a:buNone/>
            </a:pPr>
            <a:r>
              <a:rPr lang="es-ES" sz="2000" dirty="0" smtClean="0"/>
              <a:t>2) Crear la restricción de clave foránea (FK_Materias_Carrera)</a:t>
            </a:r>
            <a:endParaRPr lang="es-ES" sz="2400" dirty="0"/>
          </a:p>
        </p:txBody>
      </p:sp>
      <p:pic>
        <p:nvPicPr>
          <p:cNvPr id="3" name="Imagen 2" descr="MySQL Workbench"/>
          <p:cNvPicPr>
            <a:picLocks noChangeAspect="1"/>
          </p:cNvPicPr>
          <p:nvPr/>
        </p:nvPicPr>
        <p:blipFill rotWithShape="1">
          <a:blip r:embed="rId2" cstate="print">
            <a:extLst>
              <a:ext uri="{28A0092B-C50C-407E-A947-70E740481C1C}">
                <a14:useLocalDpi xmlns:a14="http://schemas.microsoft.com/office/drawing/2010/main" val="0"/>
              </a:ext>
            </a:extLst>
          </a:blip>
          <a:srcRect r="1485"/>
          <a:stretch/>
        </p:blipFill>
        <p:spPr>
          <a:xfrm>
            <a:off x="1187624" y="1844824"/>
            <a:ext cx="7128792" cy="4032448"/>
          </a:xfrm>
          <a:prstGeom prst="rect">
            <a:avLst/>
          </a:prstGeom>
        </p:spPr>
      </p:pic>
    </p:spTree>
    <p:extLst>
      <p:ext uri="{BB962C8B-B14F-4D97-AF65-F5344CB8AC3E}">
        <p14:creationId xmlns:p14="http://schemas.microsoft.com/office/powerpoint/2010/main" val="195805787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4" name="Marcador de contenido 3"/>
          <p:cNvSpPr>
            <a:spLocks noGrp="1"/>
          </p:cNvSpPr>
          <p:nvPr>
            <p:ph idx="1"/>
          </p:nvPr>
        </p:nvSpPr>
        <p:spPr/>
        <p:txBody>
          <a:bodyPr/>
          <a:lstStyle/>
          <a:p>
            <a:r>
              <a:rPr lang="es-ES" dirty="0" smtClean="0"/>
              <a:t>Consultar las materias correspondientes a Ingeniería</a:t>
            </a:r>
            <a:endParaRPr lang="es-ES" dirty="0"/>
          </a:p>
        </p:txBody>
      </p:sp>
      <p:pic>
        <p:nvPicPr>
          <p:cNvPr id="5" name="Imagen 4" descr="MySQL Workbench"/>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9552" y="3068960"/>
            <a:ext cx="7947982" cy="2520280"/>
          </a:xfrm>
          <a:prstGeom prst="rect">
            <a:avLst/>
          </a:prstGeom>
        </p:spPr>
      </p:pic>
    </p:spTree>
    <p:extLst>
      <p:ext uri="{BB962C8B-B14F-4D97-AF65-F5344CB8AC3E}">
        <p14:creationId xmlns:p14="http://schemas.microsoft.com/office/powerpoint/2010/main" val="162824752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3" name="2 Marcador de contenido"/>
          <p:cNvSpPr>
            <a:spLocks noGrp="1"/>
          </p:cNvSpPr>
          <p:nvPr>
            <p:ph idx="1"/>
          </p:nvPr>
        </p:nvSpPr>
        <p:spPr>
          <a:xfrm>
            <a:off x="467544" y="1412776"/>
            <a:ext cx="8229600" cy="4525963"/>
          </a:xfrm>
        </p:spPr>
        <p:txBody>
          <a:bodyPr>
            <a:normAutofit fontScale="85000" lnSpcReduction="10000"/>
          </a:bodyPr>
          <a:lstStyle/>
          <a:p>
            <a:r>
              <a:rPr lang="es-ES" dirty="0" smtClean="0"/>
              <a:t>Ejercicio con la base de datos Control Escolar:</a:t>
            </a:r>
          </a:p>
          <a:p>
            <a:pPr lvl="1"/>
            <a:r>
              <a:rPr lang="es-ES" dirty="0"/>
              <a:t>Para una </a:t>
            </a:r>
            <a:r>
              <a:rPr lang="es-ES" dirty="0" smtClean="0"/>
              <a:t>carrera </a:t>
            </a:r>
            <a:r>
              <a:rPr lang="es-ES" dirty="0"/>
              <a:t>mostrar sus materias por cada </a:t>
            </a:r>
            <a:r>
              <a:rPr lang="es-ES" dirty="0" smtClean="0"/>
              <a:t>semestre</a:t>
            </a:r>
          </a:p>
          <a:p>
            <a:pPr lvl="1"/>
            <a:r>
              <a:rPr lang="es-ES" dirty="0"/>
              <a:t>Mostrar el historial académico de un alumno (semestre y materias cursadas) </a:t>
            </a:r>
            <a:endParaRPr lang="es-ES" dirty="0" smtClean="0"/>
          </a:p>
          <a:p>
            <a:pPr lvl="1"/>
            <a:r>
              <a:rPr lang="es-ES" dirty="0"/>
              <a:t>Mostrar las materias de un </a:t>
            </a:r>
            <a:r>
              <a:rPr lang="es-ES" dirty="0" smtClean="0"/>
              <a:t>catedrático</a:t>
            </a:r>
          </a:p>
          <a:p>
            <a:pPr lvl="1"/>
            <a:r>
              <a:rPr lang="es-ES" dirty="0"/>
              <a:t> Mostrar los alumnos de una </a:t>
            </a:r>
            <a:r>
              <a:rPr lang="es-ES" dirty="0" smtClean="0"/>
              <a:t>materia</a:t>
            </a:r>
          </a:p>
          <a:p>
            <a:pPr lvl="1"/>
            <a:r>
              <a:rPr lang="es-ES" dirty="0"/>
              <a:t>¿Cuantos alumnos hay en una materia</a:t>
            </a:r>
            <a:r>
              <a:rPr lang="es-ES" dirty="0" smtClean="0"/>
              <a:t>?</a:t>
            </a:r>
          </a:p>
          <a:p>
            <a:pPr lvl="1"/>
            <a:r>
              <a:rPr lang="es-ES" dirty="0"/>
              <a:t>Mostrar las notas de un </a:t>
            </a:r>
            <a:r>
              <a:rPr lang="es-ES" dirty="0" smtClean="0"/>
              <a:t>alumno</a:t>
            </a:r>
          </a:p>
          <a:p>
            <a:pPr lvl="1"/>
            <a:r>
              <a:rPr lang="es-ES" dirty="0"/>
              <a:t>Mostrar Notas asignadas por un </a:t>
            </a:r>
            <a:r>
              <a:rPr lang="es-ES" dirty="0" smtClean="0"/>
              <a:t>catedrático</a:t>
            </a:r>
          </a:p>
          <a:p>
            <a:pPr lvl="1"/>
            <a:r>
              <a:rPr lang="es-ES" dirty="0"/>
              <a:t>P</a:t>
            </a:r>
            <a:r>
              <a:rPr lang="es-ES" dirty="0" smtClean="0"/>
              <a:t>ara </a:t>
            </a:r>
            <a:r>
              <a:rPr lang="es-ES" dirty="0"/>
              <a:t>una materia mostrar notas &gt; 7 en orden </a:t>
            </a:r>
            <a:r>
              <a:rPr lang="es-ES" dirty="0" smtClean="0"/>
              <a:t>descendiente</a:t>
            </a:r>
          </a:p>
          <a:p>
            <a:pPr lvl="1"/>
            <a:r>
              <a:rPr lang="es-ES" dirty="0"/>
              <a:t>¿Que carrera cursa Ignacio </a:t>
            </a:r>
            <a:r>
              <a:rPr lang="es-ES" dirty="0" smtClean="0"/>
              <a:t>Pérez?</a:t>
            </a:r>
            <a:endParaRPr lang="es-ES" dirty="0"/>
          </a:p>
        </p:txBody>
      </p:sp>
    </p:spTree>
    <p:extLst>
      <p:ext uri="{BB962C8B-B14F-4D97-AF65-F5344CB8AC3E}">
        <p14:creationId xmlns:p14="http://schemas.microsoft.com/office/powerpoint/2010/main" val="306939449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8" name="2 Marcador de contenido"/>
          <p:cNvSpPr>
            <a:spLocks noGrp="1"/>
          </p:cNvSpPr>
          <p:nvPr>
            <p:ph idx="1"/>
          </p:nvPr>
        </p:nvSpPr>
        <p:spPr>
          <a:xfrm>
            <a:off x="323528" y="1521589"/>
            <a:ext cx="8640960" cy="755283"/>
          </a:xfrm>
        </p:spPr>
        <p:txBody>
          <a:bodyPr>
            <a:noAutofit/>
          </a:bodyPr>
          <a:lstStyle/>
          <a:p>
            <a:pPr marL="0" indent="0">
              <a:buNone/>
            </a:pPr>
            <a:r>
              <a:rPr lang="es-ES" sz="2400" b="1" dirty="0" smtClean="0">
                <a:solidFill>
                  <a:srgbClr val="AD0831"/>
                </a:solidFill>
              </a:rPr>
              <a:t>CLAVES FORANEAS</a:t>
            </a:r>
            <a:endParaRPr lang="es-ES" sz="2400" b="1" dirty="0"/>
          </a:p>
        </p:txBody>
      </p:sp>
      <p:sp>
        <p:nvSpPr>
          <p:cNvPr id="11" name="Rectangle 1"/>
          <p:cNvSpPr>
            <a:spLocks noChangeArrowheads="1"/>
          </p:cNvSpPr>
          <p:nvPr/>
        </p:nvSpPr>
        <p:spPr bwMode="auto">
          <a:xfrm>
            <a:off x="312749" y="2064623"/>
            <a:ext cx="828092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chemeClr val="tx1"/>
                </a:solidFill>
                <a:effectLst/>
                <a:latin typeface="Arial Unicode MS" panose="020B0604020202020204" pitchFamily="34" charset="-128"/>
              </a:rPr>
              <a:t>ON DELETE &lt;opción&gt;</a:t>
            </a:r>
            <a:r>
              <a:rPr kumimoji="0" lang="es-ES" altLang="es-ES" sz="1200" b="0" i="0" u="none" strike="noStrike" cap="none" normalizeH="0" baseline="0" dirty="0" smtClean="0">
                <a:ln>
                  <a:noFill/>
                </a:ln>
                <a:solidFill>
                  <a:schemeClr val="tx1"/>
                </a:solidFill>
                <a:effectLst/>
              </a:rPr>
              <a:t>, indica que acciones se deben realizar en la tabla actual si se borra una fila en la tabla referenciada.</a:t>
            </a:r>
            <a:endParaRPr kumimoji="0" lang="es-ES" altLang="es-E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smtClean="0">
                <a:ln>
                  <a:noFill/>
                </a:ln>
                <a:solidFill>
                  <a:schemeClr val="tx1"/>
                </a:solidFill>
                <a:effectLst/>
                <a:latin typeface="Arial Unicode MS" panose="020B0604020202020204" pitchFamily="34" charset="-128"/>
              </a:rPr>
              <a:t>ON UPDATE &lt;opción&gt;</a:t>
            </a:r>
            <a:r>
              <a:rPr kumimoji="0" lang="es-ES" altLang="es-ES" sz="1200" b="0" i="0" u="none" strike="noStrike" cap="none" normalizeH="0" baseline="0" dirty="0" smtClean="0">
                <a:ln>
                  <a:noFill/>
                </a:ln>
                <a:solidFill>
                  <a:schemeClr val="tx1"/>
                </a:solidFill>
                <a:effectLst/>
              </a:rPr>
              <a:t>, es análogo pero para modificaciones de claves.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rPr>
              <a:t>Existen cinco opciones diferentes</a:t>
            </a:r>
            <a:r>
              <a:rPr kumimoji="0" lang="es-ES" altLang="es-ES" sz="1600" b="0" i="0" u="none" strike="noStrike" cap="none" normalizeH="0" dirty="0" smtClean="0">
                <a:ln>
                  <a:noFill/>
                </a:ln>
                <a:solidFill>
                  <a:schemeClr val="tx1"/>
                </a:solidFill>
                <a:effectLst/>
                <a:latin typeface="Arial" panose="020B0604020202020204" pitchFamily="34" charset="0"/>
              </a:rPr>
              <a:t> de restricción</a:t>
            </a:r>
            <a:r>
              <a:rPr kumimoji="0" lang="es-ES" altLang="es-E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smtClean="0">
                <a:ln>
                  <a:noFill/>
                </a:ln>
                <a:solidFill>
                  <a:schemeClr val="tx1"/>
                </a:solidFill>
                <a:effectLst/>
                <a:latin typeface="Arial" panose="020B0604020202020204" pitchFamily="34" charset="0"/>
              </a:rPr>
              <a:t>RESTRICT:</a:t>
            </a:r>
            <a:r>
              <a:rPr kumimoji="0" lang="es-ES" altLang="es-ES" sz="1600" b="0" i="0" u="none" strike="noStrike" cap="none" normalizeH="0" baseline="0" dirty="0" smtClean="0">
                <a:ln>
                  <a:noFill/>
                </a:ln>
                <a:solidFill>
                  <a:schemeClr val="tx1"/>
                </a:solidFill>
                <a:effectLst/>
                <a:latin typeface="Arial" panose="020B0604020202020204" pitchFamily="34" charset="0"/>
              </a:rPr>
              <a:t> esta opción impide eliminar o modificar filas en la tabla referenciada si existen filas con el mismo valor de clave foránea.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smtClean="0">
                <a:ln>
                  <a:noFill/>
                </a:ln>
                <a:solidFill>
                  <a:schemeClr val="tx1"/>
                </a:solidFill>
                <a:effectLst/>
                <a:latin typeface="Arial" panose="020B0604020202020204" pitchFamily="34" charset="0"/>
              </a:rPr>
              <a:t>CASCADE:</a:t>
            </a:r>
            <a:r>
              <a:rPr kumimoji="0" lang="es-ES" altLang="es-ES" sz="1600" b="0" i="0" u="none" strike="noStrike" cap="none" normalizeH="0" baseline="0" dirty="0" smtClean="0">
                <a:ln>
                  <a:noFill/>
                </a:ln>
                <a:solidFill>
                  <a:schemeClr val="tx1"/>
                </a:solidFill>
                <a:effectLst/>
                <a:latin typeface="Arial" panose="020B0604020202020204" pitchFamily="34" charset="0"/>
              </a:rPr>
              <a:t> borrar o modificar una clave en una fila en la tabla referenciada con un valor determinado de clave, implica borrar las filas con el mismo valor de clave foránea o modificar los valores de esas claves foráneas.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smtClean="0">
                <a:ln>
                  <a:noFill/>
                </a:ln>
                <a:solidFill>
                  <a:schemeClr val="tx1"/>
                </a:solidFill>
                <a:effectLst/>
                <a:latin typeface="Arial" panose="020B0604020202020204" pitchFamily="34" charset="0"/>
              </a:rPr>
              <a:t>SET NULL:</a:t>
            </a:r>
            <a:r>
              <a:rPr kumimoji="0" lang="es-ES" altLang="es-ES" sz="1600" b="0" i="0" u="none" strike="noStrike" cap="none" normalizeH="0" baseline="0" dirty="0" smtClean="0">
                <a:ln>
                  <a:noFill/>
                </a:ln>
                <a:solidFill>
                  <a:schemeClr val="tx1"/>
                </a:solidFill>
                <a:effectLst/>
                <a:latin typeface="Arial" panose="020B0604020202020204" pitchFamily="34" charset="0"/>
              </a:rPr>
              <a:t> borrar o modificar una clave en una fila en la tabla referenciada con un valor determinado de clave, implica asignar el valor </a:t>
            </a:r>
            <a:r>
              <a:rPr kumimoji="0" lang="es-ES" altLang="es-ES" sz="1600" b="0" i="1" u="none" strike="noStrike" cap="none" normalizeH="0" baseline="0" dirty="0" smtClean="0">
                <a:ln>
                  <a:noFill/>
                </a:ln>
                <a:solidFill>
                  <a:schemeClr val="tx1"/>
                </a:solidFill>
                <a:effectLst/>
                <a:latin typeface="Arial" panose="020B0604020202020204" pitchFamily="34" charset="0"/>
              </a:rPr>
              <a:t>NULL</a:t>
            </a:r>
            <a:r>
              <a:rPr kumimoji="0" lang="es-ES" altLang="es-ES" sz="1600" b="0" i="0" u="none" strike="noStrike" cap="none" normalizeH="0" baseline="0" dirty="0" smtClean="0">
                <a:ln>
                  <a:noFill/>
                </a:ln>
                <a:solidFill>
                  <a:schemeClr val="tx1"/>
                </a:solidFill>
                <a:effectLst/>
                <a:latin typeface="Arial" panose="020B0604020202020204" pitchFamily="34" charset="0"/>
              </a:rPr>
              <a:t> a las claves foráneas con el mismo valor.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smtClean="0">
                <a:ln>
                  <a:noFill/>
                </a:ln>
                <a:solidFill>
                  <a:schemeClr val="tx1"/>
                </a:solidFill>
                <a:effectLst/>
                <a:latin typeface="Arial" panose="020B0604020202020204" pitchFamily="34" charset="0"/>
              </a:rPr>
              <a:t>NO ACTION:</a:t>
            </a:r>
            <a:r>
              <a:rPr kumimoji="0" lang="es-ES" altLang="es-ES" sz="1600" b="0" i="0" u="none" strike="noStrike" cap="none" normalizeH="0" baseline="0" dirty="0" smtClean="0">
                <a:ln>
                  <a:noFill/>
                </a:ln>
                <a:solidFill>
                  <a:schemeClr val="tx1"/>
                </a:solidFill>
                <a:effectLst/>
                <a:latin typeface="Arial" panose="020B0604020202020204" pitchFamily="34" charset="0"/>
              </a:rPr>
              <a:t> las claves foráneas no se modifican, ni se eliminan filas en la tabla que las contiene. </a:t>
            </a:r>
          </a:p>
        </p:txBody>
      </p:sp>
    </p:spTree>
    <p:extLst>
      <p:ext uri="{BB962C8B-B14F-4D97-AF65-F5344CB8AC3E}">
        <p14:creationId xmlns:p14="http://schemas.microsoft.com/office/powerpoint/2010/main" val="422125343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pic>
        <p:nvPicPr>
          <p:cNvPr id="4" name="3 Imagen" descr="C3 - BDD - Google Chrom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7558" y="1797968"/>
            <a:ext cx="9068884" cy="3719264"/>
          </a:xfrm>
          <a:prstGeom prst="rect">
            <a:avLst/>
          </a:prstGeom>
        </p:spPr>
      </p:pic>
      <p:sp>
        <p:nvSpPr>
          <p:cNvPr id="7" name="2 Marcador de contenido"/>
          <p:cNvSpPr>
            <a:spLocks noGrp="1"/>
          </p:cNvSpPr>
          <p:nvPr>
            <p:ph idx="1"/>
          </p:nvPr>
        </p:nvSpPr>
        <p:spPr>
          <a:xfrm>
            <a:off x="231417" y="1268760"/>
            <a:ext cx="8640960" cy="648072"/>
          </a:xfrm>
        </p:spPr>
        <p:txBody>
          <a:bodyPr>
            <a:noAutofit/>
          </a:bodyPr>
          <a:lstStyle/>
          <a:p>
            <a:pPr marL="0" indent="0">
              <a:buNone/>
            </a:pPr>
            <a:r>
              <a:rPr lang="es-ES" sz="2400" b="1" dirty="0" smtClean="0"/>
              <a:t>TIPOS DE DATOS</a:t>
            </a:r>
            <a:endParaRPr lang="es-ES" sz="2400" b="1" dirty="0"/>
          </a:p>
          <a:p>
            <a:pPr marL="0" indent="0">
              <a:buNone/>
            </a:pPr>
            <a:endParaRPr lang="es-ES" sz="2400" b="1" i="1" dirty="0" smtClean="0"/>
          </a:p>
          <a:p>
            <a:pPr marL="0" indent="0">
              <a:buNone/>
            </a:pPr>
            <a:endParaRPr lang="es-ES" sz="2400" b="1" i="1" dirty="0" smtClean="0"/>
          </a:p>
          <a:p>
            <a:pPr marL="0" indent="0">
              <a:buNone/>
            </a:pPr>
            <a:endParaRPr lang="es-ES" sz="2400" b="1" i="1" dirty="0" smtClean="0"/>
          </a:p>
          <a:p>
            <a:pPr marL="0" indent="0">
              <a:buNone/>
            </a:pPr>
            <a:endParaRPr lang="es-ES" sz="2400" i="1" dirty="0" smtClean="0"/>
          </a:p>
        </p:txBody>
      </p:sp>
    </p:spTree>
    <p:extLst>
      <p:ext uri="{BB962C8B-B14F-4D97-AF65-F5344CB8AC3E}">
        <p14:creationId xmlns:p14="http://schemas.microsoft.com/office/powerpoint/2010/main" val="275345180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3" name="2 Marcador de contenido"/>
          <p:cNvSpPr>
            <a:spLocks noGrp="1"/>
          </p:cNvSpPr>
          <p:nvPr>
            <p:ph idx="1"/>
          </p:nvPr>
        </p:nvSpPr>
        <p:spPr>
          <a:xfrm>
            <a:off x="467544" y="1412776"/>
            <a:ext cx="8229600" cy="4525963"/>
          </a:xfrm>
        </p:spPr>
        <p:txBody>
          <a:bodyPr/>
          <a:lstStyle/>
          <a:p>
            <a:r>
              <a:rPr lang="es-ES" dirty="0" smtClean="0"/>
              <a:t>Relación Muchos a Muchos</a:t>
            </a:r>
            <a:endParaRPr lang="es-ES" dirty="0"/>
          </a:p>
        </p:txBody>
      </p:sp>
      <p:sp>
        <p:nvSpPr>
          <p:cNvPr id="4" name="Rectángulo 3"/>
          <p:cNvSpPr/>
          <p:nvPr/>
        </p:nvSpPr>
        <p:spPr>
          <a:xfrm>
            <a:off x="1043608" y="3212976"/>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Alumnos</a:t>
            </a:r>
            <a:endParaRPr lang="es-ES" dirty="0"/>
          </a:p>
        </p:txBody>
      </p:sp>
      <p:sp>
        <p:nvSpPr>
          <p:cNvPr id="5" name="Rectángulo 4"/>
          <p:cNvSpPr/>
          <p:nvPr/>
        </p:nvSpPr>
        <p:spPr>
          <a:xfrm>
            <a:off x="3707904" y="3212976"/>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Asiste</a:t>
            </a:r>
            <a:endParaRPr lang="es-ES" dirty="0"/>
          </a:p>
        </p:txBody>
      </p:sp>
      <p:sp>
        <p:nvSpPr>
          <p:cNvPr id="6" name="Rectángulo 5"/>
          <p:cNvSpPr/>
          <p:nvPr/>
        </p:nvSpPr>
        <p:spPr>
          <a:xfrm>
            <a:off x="6228184" y="3212976"/>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Materias</a:t>
            </a:r>
            <a:endParaRPr lang="es-ES" dirty="0"/>
          </a:p>
        </p:txBody>
      </p:sp>
      <p:cxnSp>
        <p:nvCxnSpPr>
          <p:cNvPr id="8" name="Conector recto de flecha 7"/>
          <p:cNvCxnSpPr>
            <a:stCxn id="4" idx="3"/>
            <a:endCxn id="5" idx="1"/>
          </p:cNvCxnSpPr>
          <p:nvPr/>
        </p:nvCxnSpPr>
        <p:spPr>
          <a:xfrm>
            <a:off x="2843808" y="3645024"/>
            <a:ext cx="8640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5" idx="3"/>
            <a:endCxn id="6" idx="1"/>
          </p:cNvCxnSpPr>
          <p:nvPr/>
        </p:nvCxnSpPr>
        <p:spPr>
          <a:xfrm>
            <a:off x="5508104" y="3645024"/>
            <a:ext cx="7200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830154" y="3284984"/>
            <a:ext cx="301686" cy="369332"/>
          </a:xfrm>
          <a:prstGeom prst="rect">
            <a:avLst/>
          </a:prstGeom>
          <a:noFill/>
        </p:spPr>
        <p:txBody>
          <a:bodyPr wrap="none" rtlCol="0">
            <a:spAutoFit/>
          </a:bodyPr>
          <a:lstStyle/>
          <a:p>
            <a:r>
              <a:rPr lang="es-ES" dirty="0" smtClean="0"/>
              <a:t>1</a:t>
            </a:r>
            <a:endParaRPr lang="es-ES" dirty="0"/>
          </a:p>
        </p:txBody>
      </p:sp>
      <p:sp>
        <p:nvSpPr>
          <p:cNvPr id="13" name="CuadroTexto 12"/>
          <p:cNvSpPr txBox="1"/>
          <p:nvPr/>
        </p:nvSpPr>
        <p:spPr>
          <a:xfrm>
            <a:off x="3410162" y="3284984"/>
            <a:ext cx="333746" cy="369332"/>
          </a:xfrm>
          <a:prstGeom prst="rect">
            <a:avLst/>
          </a:prstGeom>
          <a:noFill/>
        </p:spPr>
        <p:txBody>
          <a:bodyPr wrap="none" rtlCol="0">
            <a:spAutoFit/>
          </a:bodyPr>
          <a:lstStyle/>
          <a:p>
            <a:r>
              <a:rPr lang="es-ES" dirty="0"/>
              <a:t>N</a:t>
            </a:r>
          </a:p>
        </p:txBody>
      </p:sp>
      <p:sp>
        <p:nvSpPr>
          <p:cNvPr id="14" name="CuadroTexto 13"/>
          <p:cNvSpPr txBox="1"/>
          <p:nvPr/>
        </p:nvSpPr>
        <p:spPr>
          <a:xfrm>
            <a:off x="5462390" y="3284984"/>
            <a:ext cx="333746" cy="369332"/>
          </a:xfrm>
          <a:prstGeom prst="rect">
            <a:avLst/>
          </a:prstGeom>
          <a:noFill/>
        </p:spPr>
        <p:txBody>
          <a:bodyPr wrap="none" rtlCol="0">
            <a:spAutoFit/>
          </a:bodyPr>
          <a:lstStyle/>
          <a:p>
            <a:r>
              <a:rPr lang="es-ES" dirty="0"/>
              <a:t>N</a:t>
            </a:r>
          </a:p>
        </p:txBody>
      </p:sp>
      <p:sp>
        <p:nvSpPr>
          <p:cNvPr id="15" name="CuadroTexto 14"/>
          <p:cNvSpPr txBox="1"/>
          <p:nvPr/>
        </p:nvSpPr>
        <p:spPr>
          <a:xfrm>
            <a:off x="5966446" y="3284984"/>
            <a:ext cx="301686" cy="369332"/>
          </a:xfrm>
          <a:prstGeom prst="rect">
            <a:avLst/>
          </a:prstGeom>
          <a:noFill/>
        </p:spPr>
        <p:txBody>
          <a:bodyPr wrap="none" rtlCol="0">
            <a:spAutoFit/>
          </a:bodyPr>
          <a:lstStyle/>
          <a:p>
            <a:r>
              <a:rPr lang="es-ES" dirty="0" smtClean="0"/>
              <a:t>1</a:t>
            </a:r>
            <a:endParaRPr lang="es-ES" dirty="0"/>
          </a:p>
        </p:txBody>
      </p:sp>
    </p:spTree>
    <p:extLst>
      <p:ext uri="{BB962C8B-B14F-4D97-AF65-F5344CB8AC3E}">
        <p14:creationId xmlns:p14="http://schemas.microsoft.com/office/powerpoint/2010/main" val="142065714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SQL</a:t>
            </a:r>
            <a:endParaRPr lang="es-ES" dirty="0"/>
          </a:p>
        </p:txBody>
      </p:sp>
      <p:sp>
        <p:nvSpPr>
          <p:cNvPr id="3" name="2 Marcador de contenido"/>
          <p:cNvSpPr>
            <a:spLocks noGrp="1"/>
          </p:cNvSpPr>
          <p:nvPr>
            <p:ph idx="1"/>
          </p:nvPr>
        </p:nvSpPr>
        <p:spPr>
          <a:xfrm>
            <a:off x="467544" y="1412776"/>
            <a:ext cx="8229600" cy="4525963"/>
          </a:xfrm>
        </p:spPr>
        <p:txBody>
          <a:bodyPr/>
          <a:lstStyle/>
          <a:p>
            <a:r>
              <a:rPr lang="es-ES" dirty="0" smtClean="0"/>
              <a:t>Relación auto referencial</a:t>
            </a:r>
            <a:endParaRPr lang="es-ES" dirty="0"/>
          </a:p>
        </p:txBody>
      </p:sp>
      <p:sp>
        <p:nvSpPr>
          <p:cNvPr id="4" name="Rectángulo 3"/>
          <p:cNvSpPr/>
          <p:nvPr/>
        </p:nvSpPr>
        <p:spPr>
          <a:xfrm>
            <a:off x="3563888" y="3356992"/>
            <a:ext cx="180020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Catedrático</a:t>
            </a:r>
            <a:endParaRPr lang="es-ES" dirty="0"/>
          </a:p>
        </p:txBody>
      </p:sp>
      <p:cxnSp>
        <p:nvCxnSpPr>
          <p:cNvPr id="6" name="Conector angular 5"/>
          <p:cNvCxnSpPr>
            <a:stCxn id="4" idx="0"/>
            <a:endCxn id="4" idx="3"/>
          </p:cNvCxnSpPr>
          <p:nvPr/>
        </p:nvCxnSpPr>
        <p:spPr>
          <a:xfrm rot="16200000" flipH="1">
            <a:off x="4698014" y="3122966"/>
            <a:ext cx="432048" cy="900100"/>
          </a:xfrm>
          <a:prstGeom prst="bentConnector4">
            <a:avLst>
              <a:gd name="adj1" fmla="val -94717"/>
              <a:gd name="adj2" fmla="val 16427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5398949" y="2555776"/>
            <a:ext cx="2123915" cy="369332"/>
          </a:xfrm>
          <a:prstGeom prst="rect">
            <a:avLst/>
          </a:prstGeom>
          <a:noFill/>
        </p:spPr>
        <p:txBody>
          <a:bodyPr wrap="none" rtlCol="0">
            <a:spAutoFit/>
          </a:bodyPr>
          <a:lstStyle/>
          <a:p>
            <a:r>
              <a:rPr lang="es-ES" dirty="0" smtClean="0"/>
              <a:t>Catedrático suplente</a:t>
            </a:r>
            <a:endParaRPr lang="es-ES" dirty="0"/>
          </a:p>
        </p:txBody>
      </p:sp>
      <p:sp>
        <p:nvSpPr>
          <p:cNvPr id="10" name="CuadroTexto 9"/>
          <p:cNvSpPr txBox="1"/>
          <p:nvPr/>
        </p:nvSpPr>
        <p:spPr>
          <a:xfrm>
            <a:off x="5436096" y="3789040"/>
            <a:ext cx="301686" cy="369332"/>
          </a:xfrm>
          <a:prstGeom prst="rect">
            <a:avLst/>
          </a:prstGeom>
          <a:noFill/>
        </p:spPr>
        <p:txBody>
          <a:bodyPr wrap="none" rtlCol="0">
            <a:spAutoFit/>
          </a:bodyPr>
          <a:lstStyle/>
          <a:p>
            <a:r>
              <a:rPr lang="es-ES" dirty="0" smtClean="0"/>
              <a:t>1</a:t>
            </a:r>
            <a:endParaRPr lang="es-ES" dirty="0"/>
          </a:p>
        </p:txBody>
      </p:sp>
      <p:sp>
        <p:nvSpPr>
          <p:cNvPr id="11" name="CuadroTexto 10"/>
          <p:cNvSpPr txBox="1"/>
          <p:nvPr/>
        </p:nvSpPr>
        <p:spPr>
          <a:xfrm>
            <a:off x="4126298" y="2915652"/>
            <a:ext cx="301686" cy="369332"/>
          </a:xfrm>
          <a:prstGeom prst="rect">
            <a:avLst/>
          </a:prstGeom>
          <a:noFill/>
        </p:spPr>
        <p:txBody>
          <a:bodyPr wrap="none" rtlCol="0">
            <a:spAutoFit/>
          </a:bodyPr>
          <a:lstStyle/>
          <a:p>
            <a:r>
              <a:rPr lang="es-ES" dirty="0" smtClean="0"/>
              <a:t>1</a:t>
            </a:r>
            <a:endParaRPr lang="es-ES" dirty="0"/>
          </a:p>
        </p:txBody>
      </p:sp>
    </p:spTree>
    <p:extLst>
      <p:ext uri="{BB962C8B-B14F-4D97-AF65-F5344CB8AC3E}">
        <p14:creationId xmlns:p14="http://schemas.microsoft.com/office/powerpoint/2010/main" val="24313430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0" cap="none" dirty="0" smtClean="0">
                <a:solidFill>
                  <a:srgbClr val="73005A"/>
                </a:solidFill>
                <a:latin typeface="HelveticaNeue-Light"/>
              </a:rPr>
              <a:t>Base de datos – Ejercicio individual</a:t>
            </a:r>
            <a:endParaRPr lang="es-ES" dirty="0"/>
          </a:p>
        </p:txBody>
      </p:sp>
      <p:sp>
        <p:nvSpPr>
          <p:cNvPr id="3" name="2 Marcador de contenido"/>
          <p:cNvSpPr>
            <a:spLocks noGrp="1"/>
          </p:cNvSpPr>
          <p:nvPr>
            <p:ph idx="1"/>
          </p:nvPr>
        </p:nvSpPr>
        <p:spPr>
          <a:xfrm>
            <a:off x="179512" y="1412776"/>
            <a:ext cx="6480720" cy="4525963"/>
          </a:xfrm>
        </p:spPr>
        <p:txBody>
          <a:bodyPr>
            <a:normAutofit fontScale="70000" lnSpcReduction="20000"/>
          </a:bodyPr>
          <a:lstStyle/>
          <a:p>
            <a:r>
              <a:rPr lang="es-ES" dirty="0"/>
              <a:t>Crear una base de datos que nos permita gestionar nuestra colección de CDs. Nos deberá permitir hacer las siguientes consultas:</a:t>
            </a:r>
          </a:p>
          <a:p>
            <a:pPr lvl="1"/>
            <a:r>
              <a:rPr lang="es-ES" dirty="0"/>
              <a:t>¿Cuáles son los CDs que compré en el año 2010?</a:t>
            </a:r>
          </a:p>
          <a:p>
            <a:pPr lvl="1"/>
            <a:r>
              <a:rPr lang="es-ES" dirty="0"/>
              <a:t>¿Quién compró cada CD?</a:t>
            </a:r>
          </a:p>
          <a:p>
            <a:pPr lvl="1"/>
            <a:r>
              <a:rPr lang="es-ES" dirty="0"/>
              <a:t>¿Cuáles son los CDs pertenecientes al cantante "Andrea </a:t>
            </a:r>
            <a:r>
              <a:rPr lang="es-ES" dirty="0" smtClean="0"/>
              <a:t>Bocelli“?</a:t>
            </a:r>
            <a:endParaRPr lang="es-ES" dirty="0"/>
          </a:p>
          <a:p>
            <a:pPr lvl="1"/>
            <a:r>
              <a:rPr lang="es-ES" dirty="0"/>
              <a:t>¿Cuáles son los CDs del género "</a:t>
            </a:r>
            <a:r>
              <a:rPr lang="es-ES" dirty="0" smtClean="0"/>
              <a:t>Rock” y “Pop”?</a:t>
            </a:r>
            <a:endParaRPr lang="es-ES" dirty="0"/>
          </a:p>
          <a:p>
            <a:pPr lvl="1"/>
            <a:r>
              <a:rPr lang="es-ES" dirty="0"/>
              <a:t>¿Qué CDs tengo en inglés?</a:t>
            </a:r>
          </a:p>
          <a:p>
            <a:pPr lvl="1"/>
            <a:r>
              <a:rPr lang="es-ES" dirty="0"/>
              <a:t>¿Qué CD tiene como autores a David Guetta y Kid Cudi"?</a:t>
            </a:r>
          </a:p>
          <a:p>
            <a:pPr lvl="1"/>
            <a:r>
              <a:rPr lang="es-ES" dirty="0"/>
              <a:t>Listar los autores italianos </a:t>
            </a:r>
          </a:p>
          <a:p>
            <a:pPr lvl="1"/>
            <a:r>
              <a:rPr lang="es-ES" dirty="0"/>
              <a:t>Listar los autores de las discográficas Sony y Warner</a:t>
            </a:r>
          </a:p>
          <a:p>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3789040"/>
            <a:ext cx="1905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021" y="1340770"/>
            <a:ext cx="1905000" cy="188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038" y="4932040"/>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1357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0" cap="none" dirty="0" smtClean="0">
                <a:solidFill>
                  <a:srgbClr val="73005A"/>
                </a:solidFill>
                <a:latin typeface="HelveticaNeue-Light"/>
              </a:rPr>
              <a:t>Base de datos – Ejercicio individual</a:t>
            </a:r>
            <a:endParaRPr lang="es-ES" dirty="0"/>
          </a:p>
        </p:txBody>
      </p:sp>
      <p:sp>
        <p:nvSpPr>
          <p:cNvPr id="3" name="2 Marcador de contenido"/>
          <p:cNvSpPr>
            <a:spLocks noGrp="1"/>
          </p:cNvSpPr>
          <p:nvPr>
            <p:ph idx="1"/>
          </p:nvPr>
        </p:nvSpPr>
        <p:spPr>
          <a:xfrm>
            <a:off x="179512" y="1412777"/>
            <a:ext cx="6480720" cy="4070624"/>
          </a:xfrm>
        </p:spPr>
        <p:txBody>
          <a:bodyPr>
            <a:noAutofit/>
          </a:bodyPr>
          <a:lstStyle/>
          <a:p>
            <a:pPr marL="514350" indent="-514350">
              <a:buFont typeface="+mj-lt"/>
              <a:buAutoNum type="arabicPeriod"/>
            </a:pPr>
            <a:r>
              <a:rPr lang="es-ES" sz="2100" dirty="0" smtClean="0"/>
              <a:t>Hacer el diagrama </a:t>
            </a:r>
            <a:r>
              <a:rPr lang="es-ES" sz="2100" dirty="0" smtClean="0"/>
              <a:t>Entidad-Relación (Foto o imagen)</a:t>
            </a:r>
            <a:endParaRPr lang="es-ES" sz="2100" dirty="0" smtClean="0"/>
          </a:p>
          <a:p>
            <a:pPr marL="514350" indent="-514350">
              <a:buFont typeface="+mj-lt"/>
              <a:buAutoNum type="arabicPeriod"/>
            </a:pPr>
            <a:r>
              <a:rPr lang="es-ES" sz="2100" dirty="0" smtClean="0"/>
              <a:t>Hacer el diagrama </a:t>
            </a:r>
            <a:r>
              <a:rPr lang="es-ES" sz="2100" dirty="0" smtClean="0"/>
              <a:t>Lógico (Estructura de </a:t>
            </a:r>
            <a:r>
              <a:rPr lang="es-ES" sz="2100" dirty="0" smtClean="0"/>
              <a:t>tablas - Foto </a:t>
            </a:r>
            <a:r>
              <a:rPr lang="es-ES" sz="2100" dirty="0"/>
              <a:t>o imagen</a:t>
            </a:r>
            <a:r>
              <a:rPr lang="es-ES" sz="2100" dirty="0" smtClean="0"/>
              <a:t>)</a:t>
            </a:r>
            <a:endParaRPr lang="es-ES" sz="2100" dirty="0" smtClean="0"/>
          </a:p>
          <a:p>
            <a:pPr marL="514350" indent="-514350">
              <a:buFont typeface="+mj-lt"/>
              <a:buAutoNum type="arabicPeriod"/>
            </a:pPr>
            <a:r>
              <a:rPr lang="es-ES" sz="2100" dirty="0" smtClean="0"/>
              <a:t>Crear Base de </a:t>
            </a:r>
            <a:r>
              <a:rPr lang="es-ES" sz="2100" dirty="0" smtClean="0"/>
              <a:t>datos (con nombre) </a:t>
            </a:r>
            <a:r>
              <a:rPr lang="es-ES" sz="2100" dirty="0" smtClean="0"/>
              <a:t>y tablas</a:t>
            </a:r>
          </a:p>
          <a:p>
            <a:pPr marL="514350" indent="-514350">
              <a:buFont typeface="+mj-lt"/>
              <a:buAutoNum type="arabicPeriod"/>
            </a:pPr>
            <a:r>
              <a:rPr lang="es-ES" sz="2100" dirty="0" smtClean="0"/>
              <a:t>Insertar datos</a:t>
            </a:r>
          </a:p>
          <a:p>
            <a:pPr marL="514350" indent="-514350">
              <a:buFont typeface="+mj-lt"/>
              <a:buAutoNum type="arabicPeriod"/>
            </a:pPr>
            <a:r>
              <a:rPr lang="es-ES" sz="2100" dirty="0" smtClean="0"/>
              <a:t>Hacer las consultas</a:t>
            </a:r>
          </a:p>
          <a:p>
            <a:pPr marL="514350" indent="-514350">
              <a:buFont typeface="+mj-lt"/>
              <a:buAutoNum type="arabicPeriod"/>
            </a:pPr>
            <a:r>
              <a:rPr lang="es-ES" sz="2100" dirty="0" smtClean="0"/>
              <a:t>Entregables: </a:t>
            </a:r>
          </a:p>
          <a:p>
            <a:pPr marL="914400" lvl="1" indent="-514350">
              <a:buFont typeface="+mj-lt"/>
              <a:buAutoNum type="arabicPeriod"/>
            </a:pPr>
            <a:r>
              <a:rPr lang="es-ES" sz="2100" dirty="0" smtClean="0"/>
              <a:t>Archivo comprimido con script de creación de base de datos con sus datos + las consultas</a:t>
            </a:r>
          </a:p>
          <a:p>
            <a:pPr marL="914400" lvl="1" indent="-514350">
              <a:buFont typeface="+mj-lt"/>
              <a:buAutoNum type="arabicPeriod"/>
            </a:pPr>
            <a:r>
              <a:rPr lang="es-ES" sz="2100" dirty="0" smtClean="0"/>
              <a:t>El diagrama E-R y el Lógico </a:t>
            </a:r>
            <a:r>
              <a:rPr lang="es-ES" sz="2100" dirty="0" smtClean="0"/>
              <a:t>(en foto)</a:t>
            </a:r>
          </a:p>
          <a:p>
            <a:pPr marL="514350" indent="-514350">
              <a:buFont typeface="+mj-lt"/>
              <a:buAutoNum type="arabicPeriod"/>
            </a:pPr>
            <a:r>
              <a:rPr lang="es-ES" sz="2100" dirty="0" smtClean="0"/>
              <a:t>Subir a Edmodo.com con Jorge Miralles como destinatario</a:t>
            </a:r>
            <a:endParaRPr lang="es-ES" sz="21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932040"/>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789040"/>
            <a:ext cx="1905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021" y="1340770"/>
            <a:ext cx="1905000" cy="188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25899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Ejercicio</a:t>
            </a:r>
            <a:endParaRPr lang="es-ES" dirty="0"/>
          </a:p>
        </p:txBody>
      </p:sp>
      <p:pic>
        <p:nvPicPr>
          <p:cNvPr id="9"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31" y="1440532"/>
            <a:ext cx="8638056" cy="3500291"/>
          </a:xfrm>
          <a:prstGeom prst="rect">
            <a:avLst/>
          </a:prstGeom>
        </p:spPr>
      </p:pic>
    </p:spTree>
    <p:extLst>
      <p:ext uri="{BB962C8B-B14F-4D97-AF65-F5344CB8AC3E}">
        <p14:creationId xmlns:p14="http://schemas.microsoft.com/office/powerpoint/2010/main" val="160608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Sobre las mascarillas</a:t>
            </a:r>
            <a:endParaRPr lang="es-ES" dirty="0"/>
          </a:p>
        </p:txBody>
      </p:sp>
    </p:spTree>
    <p:extLst>
      <p:ext uri="{BB962C8B-B14F-4D97-AF65-F5344CB8AC3E}">
        <p14:creationId xmlns:p14="http://schemas.microsoft.com/office/powerpoint/2010/main" val="126472822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Ejercicio</a:t>
            </a:r>
            <a:endParaRPr lang="es-ES" dirty="0"/>
          </a:p>
        </p:txBody>
      </p:sp>
      <p:pic>
        <p:nvPicPr>
          <p:cNvPr id="6" name="Imagen 2"/>
          <p:cNvPicPr>
            <a:picLocks noChangeAspect="1"/>
          </p:cNvPicPr>
          <p:nvPr/>
        </p:nvPicPr>
        <p:blipFill rotWithShape="1">
          <a:blip r:embed="rId2" cstate="print">
            <a:extLst>
              <a:ext uri="{28A0092B-C50C-407E-A947-70E740481C1C}">
                <a14:useLocalDpi xmlns:a14="http://schemas.microsoft.com/office/drawing/2010/main" val="0"/>
              </a:ext>
            </a:extLst>
          </a:blip>
          <a:srcRect l="2564" r="2610"/>
          <a:stretch/>
        </p:blipFill>
        <p:spPr>
          <a:xfrm>
            <a:off x="51399" y="1484784"/>
            <a:ext cx="5240277" cy="4680867"/>
          </a:xfrm>
          <a:prstGeom prst="rect">
            <a:avLst/>
          </a:prstGeom>
        </p:spPr>
      </p:pic>
      <p:pic>
        <p:nvPicPr>
          <p:cNvPr id="7" name="Imagen 3"/>
          <p:cNvPicPr>
            <a:picLocks noChangeAspect="1"/>
          </p:cNvPicPr>
          <p:nvPr/>
        </p:nvPicPr>
        <p:blipFill rotWithShape="1">
          <a:blip r:embed="rId3" cstate="print">
            <a:extLst>
              <a:ext uri="{28A0092B-C50C-407E-A947-70E740481C1C}">
                <a14:useLocalDpi xmlns:a14="http://schemas.microsoft.com/office/drawing/2010/main" val="0"/>
              </a:ext>
            </a:extLst>
          </a:blip>
          <a:srcRect l="1" r="1805"/>
          <a:stretch/>
        </p:blipFill>
        <p:spPr>
          <a:xfrm>
            <a:off x="5274055" y="1466414"/>
            <a:ext cx="3800693" cy="4554876"/>
          </a:xfrm>
          <a:prstGeom prst="rect">
            <a:avLst/>
          </a:prstGeom>
        </p:spPr>
      </p:pic>
    </p:spTree>
    <p:extLst>
      <p:ext uri="{BB962C8B-B14F-4D97-AF65-F5344CB8AC3E}">
        <p14:creationId xmlns:p14="http://schemas.microsoft.com/office/powerpoint/2010/main" val="132017447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Ejercicio</a:t>
            </a:r>
            <a:endParaRPr lang="es-ES" dirty="0"/>
          </a:p>
        </p:txBody>
      </p:sp>
      <p:sp>
        <p:nvSpPr>
          <p:cNvPr id="9" name="2 Marcador de contenido"/>
          <p:cNvSpPr>
            <a:spLocks noGrp="1"/>
          </p:cNvSpPr>
          <p:nvPr>
            <p:ph idx="1"/>
          </p:nvPr>
        </p:nvSpPr>
        <p:spPr>
          <a:xfrm>
            <a:off x="231417" y="1327274"/>
            <a:ext cx="8640960" cy="589561"/>
          </a:xfrm>
        </p:spPr>
        <p:txBody>
          <a:bodyPr>
            <a:noAutofit/>
          </a:bodyPr>
          <a:lstStyle/>
          <a:p>
            <a:pPr marL="0" indent="0">
              <a:buNone/>
            </a:pPr>
            <a:r>
              <a:rPr lang="es-ES" sz="2400" b="1" dirty="0" smtClean="0"/>
              <a:t>EJERCICIOS</a:t>
            </a:r>
            <a:endParaRPr lang="es-ES" sz="2400" b="1" dirty="0"/>
          </a:p>
          <a:p>
            <a:pPr marL="0" indent="0">
              <a:buNone/>
            </a:pPr>
            <a:endParaRPr lang="es-ES" sz="2400" b="1" i="1" dirty="0"/>
          </a:p>
          <a:p>
            <a:pPr marL="0" indent="0">
              <a:buNone/>
            </a:pPr>
            <a:endParaRPr lang="es-ES" sz="2400" b="1" i="1" dirty="0" smtClean="0"/>
          </a:p>
          <a:p>
            <a:pPr marL="0" indent="0">
              <a:buNone/>
            </a:pPr>
            <a:endParaRPr lang="es-ES" sz="2400" b="1" i="1" dirty="0" smtClean="0"/>
          </a:p>
          <a:p>
            <a:pPr marL="0" indent="0">
              <a:buNone/>
            </a:pPr>
            <a:endParaRPr lang="es-ES" sz="2400" b="1" i="1" dirty="0" smtClean="0"/>
          </a:p>
          <a:p>
            <a:pPr marL="0" indent="0">
              <a:buNone/>
            </a:pPr>
            <a:endParaRPr lang="es-ES" sz="2400" i="1" dirty="0" smtClean="0"/>
          </a:p>
        </p:txBody>
      </p:sp>
      <p:pic>
        <p:nvPicPr>
          <p:cNvPr id="10"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69" y="1802063"/>
            <a:ext cx="7295487" cy="498151"/>
          </a:xfrm>
          <a:prstGeom prst="rect">
            <a:avLst/>
          </a:prstGeom>
        </p:spPr>
      </p:pic>
      <p:pic>
        <p:nvPicPr>
          <p:cNvPr id="11"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5" y="2285186"/>
            <a:ext cx="6830995" cy="383599"/>
          </a:xfrm>
          <a:prstGeom prst="rect">
            <a:avLst/>
          </a:prstGeom>
        </p:spPr>
      </p:pic>
      <p:pic>
        <p:nvPicPr>
          <p:cNvPr id="12"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1" y="2679437"/>
            <a:ext cx="5052885" cy="414391"/>
          </a:xfrm>
          <a:prstGeom prst="rect">
            <a:avLst/>
          </a:prstGeom>
        </p:spPr>
      </p:pic>
      <p:pic>
        <p:nvPicPr>
          <p:cNvPr id="13"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8" y="3064897"/>
            <a:ext cx="4791105" cy="376047"/>
          </a:xfrm>
          <a:prstGeom prst="rect">
            <a:avLst/>
          </a:prstGeom>
        </p:spPr>
      </p:pic>
      <p:pic>
        <p:nvPicPr>
          <p:cNvPr id="14"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3" y="3440941"/>
            <a:ext cx="6955117" cy="417568"/>
          </a:xfrm>
          <a:prstGeom prst="rect">
            <a:avLst/>
          </a:prstGeom>
        </p:spPr>
      </p:pic>
      <p:pic>
        <p:nvPicPr>
          <p:cNvPr id="15" name="Imagen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555" y="3796940"/>
            <a:ext cx="7663015" cy="440245"/>
          </a:xfrm>
          <a:prstGeom prst="rect">
            <a:avLst/>
          </a:prstGeom>
        </p:spPr>
      </p:pic>
      <p:pic>
        <p:nvPicPr>
          <p:cNvPr id="16" name="Imagen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072" y="4093168"/>
            <a:ext cx="4109928" cy="630189"/>
          </a:xfrm>
          <a:prstGeom prst="rect">
            <a:avLst/>
          </a:prstGeom>
        </p:spPr>
      </p:pic>
      <p:pic>
        <p:nvPicPr>
          <p:cNvPr id="17" name="Imagen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544" y="4597226"/>
            <a:ext cx="7280248" cy="649113"/>
          </a:xfrm>
          <a:prstGeom prst="rect">
            <a:avLst/>
          </a:prstGeom>
        </p:spPr>
      </p:pic>
      <p:pic>
        <p:nvPicPr>
          <p:cNvPr id="18" name="Imagen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544" y="5245298"/>
            <a:ext cx="8143880" cy="631977"/>
          </a:xfrm>
          <a:prstGeom prst="rect">
            <a:avLst/>
          </a:prstGeom>
        </p:spPr>
      </p:pic>
    </p:spTree>
    <p:extLst>
      <p:ext uri="{BB962C8B-B14F-4D97-AF65-F5344CB8AC3E}">
        <p14:creationId xmlns:p14="http://schemas.microsoft.com/office/powerpoint/2010/main" val="360134448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Ejercicio</a:t>
            </a:r>
            <a:endParaRPr lang="es-ES" dirty="0"/>
          </a:p>
        </p:txBody>
      </p:sp>
      <p:sp>
        <p:nvSpPr>
          <p:cNvPr id="5" name="2 Marcador de contenido"/>
          <p:cNvSpPr>
            <a:spLocks noGrp="1"/>
          </p:cNvSpPr>
          <p:nvPr>
            <p:ph idx="1"/>
          </p:nvPr>
        </p:nvSpPr>
        <p:spPr>
          <a:xfrm>
            <a:off x="231417" y="1268760"/>
            <a:ext cx="8640960" cy="4032448"/>
          </a:xfrm>
        </p:spPr>
        <p:txBody>
          <a:bodyPr>
            <a:noAutofit/>
          </a:bodyPr>
          <a:lstStyle/>
          <a:p>
            <a:pPr marL="0" indent="0">
              <a:buNone/>
            </a:pPr>
            <a:r>
              <a:rPr lang="es-ES" sz="2400" b="1" dirty="0" smtClean="0"/>
              <a:t>EJERCICIOS</a:t>
            </a:r>
            <a:endParaRPr lang="es-ES" sz="2400" b="1" dirty="0"/>
          </a:p>
          <a:p>
            <a:pPr marL="0" indent="0">
              <a:buNone/>
            </a:pPr>
            <a:endParaRPr lang="es-ES" sz="2400" b="1" i="1" dirty="0"/>
          </a:p>
          <a:p>
            <a:pPr marL="0" indent="0">
              <a:buNone/>
            </a:pPr>
            <a:endParaRPr lang="es-ES" sz="2400" b="1" i="1" dirty="0" smtClean="0"/>
          </a:p>
          <a:p>
            <a:pPr marL="0" indent="0">
              <a:buNone/>
            </a:pPr>
            <a:endParaRPr lang="es-ES" sz="2400" b="1" i="1" dirty="0" smtClean="0"/>
          </a:p>
          <a:p>
            <a:pPr marL="0" indent="0">
              <a:buNone/>
            </a:pPr>
            <a:endParaRPr lang="es-ES" sz="2400" b="1" i="1" dirty="0" smtClean="0"/>
          </a:p>
          <a:p>
            <a:pPr marL="0" indent="0">
              <a:buNone/>
            </a:pPr>
            <a:endParaRPr lang="es-ES" sz="2400" i="1" dirty="0" smtClean="0"/>
          </a:p>
        </p:txBody>
      </p:sp>
      <p:pic>
        <p:nvPicPr>
          <p:cNvPr id="6"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031599"/>
            <a:ext cx="7269812" cy="613775"/>
          </a:xfrm>
          <a:prstGeom prst="rect">
            <a:avLst/>
          </a:prstGeom>
        </p:spPr>
      </p:pic>
      <p:pic>
        <p:nvPicPr>
          <p:cNvPr id="7"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8" y="3670927"/>
            <a:ext cx="6557855" cy="623975"/>
          </a:xfrm>
          <a:prstGeom prst="rect">
            <a:avLst/>
          </a:prstGeom>
        </p:spPr>
      </p:pic>
      <p:pic>
        <p:nvPicPr>
          <p:cNvPr id="8" name="Imagen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4317865"/>
            <a:ext cx="7875960" cy="714747"/>
          </a:xfrm>
          <a:prstGeom prst="rect">
            <a:avLst/>
          </a:prstGeom>
        </p:spPr>
      </p:pic>
      <p:pic>
        <p:nvPicPr>
          <p:cNvPr id="10" name="Imagen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4941515"/>
            <a:ext cx="7836056" cy="538988"/>
          </a:xfrm>
          <a:prstGeom prst="rect">
            <a:avLst/>
          </a:prstGeom>
        </p:spPr>
      </p:pic>
      <p:pic>
        <p:nvPicPr>
          <p:cNvPr id="11" name="Imagen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8" y="1750024"/>
            <a:ext cx="7931361" cy="887237"/>
          </a:xfrm>
          <a:prstGeom prst="rect">
            <a:avLst/>
          </a:prstGeom>
        </p:spPr>
      </p:pic>
      <p:pic>
        <p:nvPicPr>
          <p:cNvPr id="12" name="Imagen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540" y="2624793"/>
            <a:ext cx="7198259" cy="444515"/>
          </a:xfrm>
          <a:prstGeom prst="rect">
            <a:avLst/>
          </a:prstGeom>
        </p:spPr>
      </p:pic>
    </p:spTree>
    <p:extLst>
      <p:ext uri="{BB962C8B-B14F-4D97-AF65-F5344CB8AC3E}">
        <p14:creationId xmlns:p14="http://schemas.microsoft.com/office/powerpoint/2010/main" val="88482866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0" cap="none" dirty="0" smtClean="0">
                <a:solidFill>
                  <a:srgbClr val="73005A"/>
                </a:solidFill>
                <a:latin typeface="HelveticaNeue-Light"/>
              </a:rPr>
              <a:t>Base de datos - Exportar</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18" y="1379099"/>
            <a:ext cx="8558262" cy="442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688211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latin typeface="HelveticaNeue-Light"/>
              </a:rPr>
              <a:t>Base de datos </a:t>
            </a:r>
            <a:r>
              <a:rPr lang="es-ES" dirty="0" smtClean="0">
                <a:solidFill>
                  <a:srgbClr val="73005A"/>
                </a:solidFill>
                <a:latin typeface="HelveticaNeue-Light"/>
              </a:rPr>
              <a:t>y Python</a:t>
            </a:r>
            <a:endParaRPr lang="es-AR" dirty="0"/>
          </a:p>
        </p:txBody>
      </p:sp>
      <p:sp>
        <p:nvSpPr>
          <p:cNvPr id="3" name="2 Marcador de contenido"/>
          <p:cNvSpPr>
            <a:spLocks noGrp="1"/>
          </p:cNvSpPr>
          <p:nvPr>
            <p:ph idx="1"/>
          </p:nvPr>
        </p:nvSpPr>
        <p:spPr/>
        <p:txBody>
          <a:bodyPr>
            <a:normAutofit fontScale="47500" lnSpcReduction="20000"/>
          </a:bodyPr>
          <a:lstStyle/>
          <a:p>
            <a:r>
              <a:rPr lang="es-AR" dirty="0"/>
              <a:t>pip install </a:t>
            </a:r>
            <a:r>
              <a:rPr lang="es-AR" dirty="0" smtClean="0"/>
              <a:t>mysql-connector-python</a:t>
            </a:r>
          </a:p>
          <a:p>
            <a:pPr marL="0" indent="0">
              <a:buNone/>
            </a:pPr>
            <a:endParaRPr lang="es-AR" dirty="0" smtClean="0"/>
          </a:p>
          <a:p>
            <a:pPr marL="0" indent="0">
              <a:buNone/>
            </a:pPr>
            <a:r>
              <a:rPr lang="es-AR" sz="3800" dirty="0">
                <a:solidFill>
                  <a:schemeClr val="accent6">
                    <a:lumMod val="75000"/>
                  </a:schemeClr>
                </a:solidFill>
                <a:latin typeface="Courier New" panose="02070309020205020404" pitchFamily="49" charset="0"/>
                <a:cs typeface="Courier New" panose="02070309020205020404" pitchFamily="49" charset="0"/>
              </a:rPr>
              <a:t>import</a:t>
            </a:r>
            <a:r>
              <a:rPr lang="es-AR" sz="3800" dirty="0">
                <a:latin typeface="Courier New" panose="02070309020205020404" pitchFamily="49" charset="0"/>
                <a:cs typeface="Courier New" panose="02070309020205020404" pitchFamily="49" charset="0"/>
              </a:rPr>
              <a:t> mysql.connector</a:t>
            </a:r>
          </a:p>
          <a:p>
            <a:pPr marL="0" indent="0">
              <a:buNone/>
            </a:pPr>
            <a:endParaRPr lang="es-AR" sz="3800" dirty="0">
              <a:latin typeface="Courier New" panose="02070309020205020404" pitchFamily="49" charset="0"/>
              <a:cs typeface="Courier New" panose="02070309020205020404" pitchFamily="49" charset="0"/>
            </a:endParaRPr>
          </a:p>
          <a:p>
            <a:pPr marL="0" indent="0">
              <a:buNone/>
            </a:pPr>
            <a:r>
              <a:rPr lang="es-AR" sz="3800" dirty="0" smtClean="0">
                <a:latin typeface="Courier New" panose="02070309020205020404" pitchFamily="49" charset="0"/>
                <a:cs typeface="Courier New" panose="02070309020205020404" pitchFamily="49" charset="0"/>
              </a:rPr>
              <a:t>cnx </a:t>
            </a:r>
            <a:r>
              <a:rPr lang="es-AR" sz="3800" dirty="0">
                <a:latin typeface="Courier New" panose="02070309020205020404" pitchFamily="49" charset="0"/>
                <a:cs typeface="Courier New" panose="02070309020205020404" pitchFamily="49" charset="0"/>
              </a:rPr>
              <a:t>= mysql.connector.connect(user=</a:t>
            </a:r>
            <a:r>
              <a:rPr lang="es-AR" sz="3800" dirty="0">
                <a:solidFill>
                  <a:srgbClr val="00B050"/>
                </a:solidFill>
                <a:latin typeface="Courier New" panose="02070309020205020404" pitchFamily="49" charset="0"/>
                <a:cs typeface="Courier New" panose="02070309020205020404" pitchFamily="49" charset="0"/>
              </a:rPr>
              <a:t>'root'</a:t>
            </a:r>
            <a:r>
              <a:rPr lang="es-AR" sz="3800" dirty="0">
                <a:latin typeface="Courier New" panose="02070309020205020404" pitchFamily="49" charset="0"/>
                <a:cs typeface="Courier New" panose="02070309020205020404" pitchFamily="49" charset="0"/>
              </a:rPr>
              <a:t>, password=</a:t>
            </a:r>
            <a:r>
              <a:rPr lang="es-AR" sz="3800" dirty="0">
                <a:solidFill>
                  <a:srgbClr val="00B050"/>
                </a:solidFill>
                <a:latin typeface="Courier New" panose="02070309020205020404" pitchFamily="49" charset="0"/>
                <a:cs typeface="Courier New" panose="02070309020205020404" pitchFamily="49" charset="0"/>
              </a:rPr>
              <a:t>'123456</a:t>
            </a:r>
            <a:r>
              <a:rPr lang="es-AR" sz="3800" dirty="0" smtClean="0">
                <a:solidFill>
                  <a:srgbClr val="00B050"/>
                </a:solidFill>
                <a:latin typeface="Courier New" panose="02070309020205020404" pitchFamily="49" charset="0"/>
                <a:cs typeface="Courier New" panose="02070309020205020404" pitchFamily="49" charset="0"/>
              </a:rPr>
              <a:t>'</a:t>
            </a:r>
            <a:r>
              <a:rPr lang="es-AR" sz="3800" dirty="0" smtClean="0">
                <a:latin typeface="Courier New" panose="02070309020205020404" pitchFamily="49" charset="0"/>
                <a:cs typeface="Courier New" panose="02070309020205020404" pitchFamily="49" charset="0"/>
              </a:rPr>
              <a:t>, host=</a:t>
            </a:r>
            <a:r>
              <a:rPr lang="es-AR" sz="3800" dirty="0" smtClean="0">
                <a:solidFill>
                  <a:srgbClr val="00B050"/>
                </a:solidFill>
                <a:latin typeface="Courier New" panose="02070309020205020404" pitchFamily="49" charset="0"/>
                <a:cs typeface="Courier New" panose="02070309020205020404" pitchFamily="49" charset="0"/>
              </a:rPr>
              <a:t>'localhost'</a:t>
            </a:r>
            <a:r>
              <a:rPr lang="es-AR" sz="3800" dirty="0" smtClean="0">
                <a:latin typeface="Courier New" panose="02070309020205020404" pitchFamily="49" charset="0"/>
                <a:cs typeface="Courier New" panose="02070309020205020404" pitchFamily="49" charset="0"/>
              </a:rPr>
              <a:t>, database=</a:t>
            </a:r>
            <a:r>
              <a:rPr lang="es-AR" sz="3800" dirty="0" smtClean="0">
                <a:solidFill>
                  <a:srgbClr val="00B050"/>
                </a:solidFill>
                <a:latin typeface="Courier New" panose="02070309020205020404" pitchFamily="49" charset="0"/>
                <a:cs typeface="Courier New" panose="02070309020205020404" pitchFamily="49" charset="0"/>
              </a:rPr>
              <a:t>'biblioteca'</a:t>
            </a:r>
            <a:r>
              <a:rPr lang="es-AR" sz="3800" dirty="0" smtClean="0">
                <a:latin typeface="Courier New" panose="02070309020205020404" pitchFamily="49" charset="0"/>
                <a:cs typeface="Courier New" panose="02070309020205020404" pitchFamily="49" charset="0"/>
              </a:rPr>
              <a:t>)</a:t>
            </a:r>
          </a:p>
          <a:p>
            <a:pPr marL="0" indent="0">
              <a:buNone/>
            </a:pPr>
            <a:endParaRPr lang="es-AR" sz="3800" dirty="0">
              <a:latin typeface="Courier New" panose="02070309020205020404" pitchFamily="49" charset="0"/>
              <a:cs typeface="Courier New" panose="02070309020205020404" pitchFamily="49" charset="0"/>
            </a:endParaRPr>
          </a:p>
          <a:p>
            <a:pPr marL="0" indent="0">
              <a:buNone/>
            </a:pPr>
            <a:r>
              <a:rPr lang="es-AR" sz="3800" dirty="0">
                <a:latin typeface="Courier New" panose="02070309020205020404" pitchFamily="49" charset="0"/>
                <a:cs typeface="Courier New" panose="02070309020205020404" pitchFamily="49" charset="0"/>
              </a:rPr>
              <a:t>cursor = cnx.cursor()</a:t>
            </a:r>
          </a:p>
          <a:p>
            <a:pPr marL="0" indent="0">
              <a:buNone/>
            </a:pPr>
            <a:r>
              <a:rPr lang="es-AR" sz="3800" dirty="0" smtClean="0">
                <a:latin typeface="Courier New" panose="02070309020205020404" pitchFamily="49" charset="0"/>
                <a:cs typeface="Courier New" panose="02070309020205020404" pitchFamily="49" charset="0"/>
              </a:rPr>
              <a:t>query </a:t>
            </a:r>
            <a:r>
              <a:rPr lang="es-AR" sz="3800" dirty="0">
                <a:latin typeface="Courier New" panose="02070309020205020404" pitchFamily="49" charset="0"/>
                <a:cs typeface="Courier New" panose="02070309020205020404" pitchFamily="49" charset="0"/>
              </a:rPr>
              <a:t>= </a:t>
            </a:r>
            <a:r>
              <a:rPr lang="es-AR" sz="3800" dirty="0" smtClean="0">
                <a:latin typeface="Courier New" panose="02070309020205020404" pitchFamily="49" charset="0"/>
                <a:cs typeface="Courier New" panose="02070309020205020404" pitchFamily="49" charset="0"/>
              </a:rPr>
              <a:t>(</a:t>
            </a:r>
            <a:r>
              <a:rPr lang="es-AR" sz="3800" dirty="0">
                <a:solidFill>
                  <a:srgbClr val="00B050"/>
                </a:solidFill>
                <a:latin typeface="Courier New" panose="02070309020205020404" pitchFamily="49" charset="0"/>
                <a:cs typeface="Courier New" panose="02070309020205020404" pitchFamily="49" charset="0"/>
              </a:rPr>
              <a:t>'</a:t>
            </a:r>
            <a:r>
              <a:rPr lang="es-AR" sz="3800" dirty="0" smtClean="0">
                <a:solidFill>
                  <a:srgbClr val="00B050"/>
                </a:solidFill>
                <a:latin typeface="Courier New" panose="02070309020205020404" pitchFamily="49" charset="0"/>
                <a:cs typeface="Courier New" panose="02070309020205020404" pitchFamily="49" charset="0"/>
              </a:rPr>
              <a:t>SELECT </a:t>
            </a:r>
            <a:r>
              <a:rPr lang="es-AR" sz="3800" dirty="0">
                <a:solidFill>
                  <a:srgbClr val="00B050"/>
                </a:solidFill>
                <a:latin typeface="Courier New" panose="02070309020205020404" pitchFamily="49" charset="0"/>
                <a:cs typeface="Courier New" panose="02070309020205020404" pitchFamily="49" charset="0"/>
              </a:rPr>
              <a:t>titulo FROM </a:t>
            </a:r>
            <a:r>
              <a:rPr lang="es-AR" sz="3800" dirty="0" smtClean="0">
                <a:solidFill>
                  <a:srgbClr val="00B050"/>
                </a:solidFill>
                <a:latin typeface="Courier New" panose="02070309020205020404" pitchFamily="49" charset="0"/>
                <a:cs typeface="Courier New" panose="02070309020205020404" pitchFamily="49" charset="0"/>
              </a:rPr>
              <a:t>libros</a:t>
            </a:r>
            <a:r>
              <a:rPr lang="es-AR" sz="3800" dirty="0">
                <a:solidFill>
                  <a:srgbClr val="00B050"/>
                </a:solidFill>
                <a:latin typeface="Courier New" panose="02070309020205020404" pitchFamily="49" charset="0"/>
                <a:cs typeface="Courier New" panose="02070309020205020404" pitchFamily="49" charset="0"/>
              </a:rPr>
              <a:t>'</a:t>
            </a:r>
            <a:r>
              <a:rPr lang="es-AR" sz="3800" dirty="0" smtClean="0">
                <a:latin typeface="Courier New" panose="02070309020205020404" pitchFamily="49" charset="0"/>
                <a:cs typeface="Courier New" panose="02070309020205020404" pitchFamily="49" charset="0"/>
              </a:rPr>
              <a:t>)</a:t>
            </a:r>
            <a:endParaRPr lang="es-AR" sz="3800" dirty="0">
              <a:latin typeface="Courier New" panose="02070309020205020404" pitchFamily="49" charset="0"/>
              <a:cs typeface="Courier New" panose="02070309020205020404" pitchFamily="49" charset="0"/>
            </a:endParaRPr>
          </a:p>
          <a:p>
            <a:pPr marL="0" indent="0">
              <a:buNone/>
            </a:pPr>
            <a:r>
              <a:rPr lang="es-AR" sz="3800" dirty="0" smtClean="0">
                <a:latin typeface="Courier New" panose="02070309020205020404" pitchFamily="49" charset="0"/>
                <a:cs typeface="Courier New" panose="02070309020205020404" pitchFamily="49" charset="0"/>
              </a:rPr>
              <a:t>cursor.execute(query</a:t>
            </a:r>
            <a:r>
              <a:rPr lang="es-AR" sz="3800" dirty="0">
                <a:latin typeface="Courier New" panose="02070309020205020404" pitchFamily="49" charset="0"/>
                <a:cs typeface="Courier New" panose="02070309020205020404" pitchFamily="49" charset="0"/>
              </a:rPr>
              <a:t>)</a:t>
            </a:r>
          </a:p>
          <a:p>
            <a:pPr marL="0" indent="0">
              <a:buNone/>
            </a:pPr>
            <a:r>
              <a:rPr lang="es-AR" sz="3800" dirty="0" smtClean="0">
                <a:latin typeface="Courier New" panose="02070309020205020404" pitchFamily="49" charset="0"/>
                <a:cs typeface="Courier New" panose="02070309020205020404" pitchFamily="49" charset="0"/>
              </a:rPr>
              <a:t>libros </a:t>
            </a:r>
            <a:r>
              <a:rPr lang="es-AR" sz="3800" dirty="0">
                <a:latin typeface="Courier New" panose="02070309020205020404" pitchFamily="49" charset="0"/>
                <a:cs typeface="Courier New" panose="02070309020205020404" pitchFamily="49" charset="0"/>
              </a:rPr>
              <a:t>= cursor.fetchall()</a:t>
            </a:r>
          </a:p>
          <a:p>
            <a:pPr marL="0" indent="0">
              <a:buNone/>
            </a:pPr>
            <a:endParaRPr lang="es-AR" sz="3800" dirty="0">
              <a:latin typeface="Courier New" panose="02070309020205020404" pitchFamily="49" charset="0"/>
              <a:cs typeface="Courier New" panose="02070309020205020404" pitchFamily="49" charset="0"/>
            </a:endParaRPr>
          </a:p>
          <a:p>
            <a:pPr marL="0" indent="0">
              <a:buNone/>
            </a:pPr>
            <a:r>
              <a:rPr lang="es-AR" sz="3800" dirty="0">
                <a:solidFill>
                  <a:schemeClr val="accent6">
                    <a:lumMod val="75000"/>
                  </a:schemeClr>
                </a:solidFill>
                <a:latin typeface="Courier New" panose="02070309020205020404" pitchFamily="49" charset="0"/>
                <a:cs typeface="Courier New" panose="02070309020205020404" pitchFamily="49" charset="0"/>
              </a:rPr>
              <a:t>for</a:t>
            </a:r>
            <a:r>
              <a:rPr lang="es-AR" sz="3800" dirty="0">
                <a:latin typeface="Courier New" panose="02070309020205020404" pitchFamily="49" charset="0"/>
                <a:cs typeface="Courier New" panose="02070309020205020404" pitchFamily="49" charset="0"/>
              </a:rPr>
              <a:t> libro </a:t>
            </a:r>
            <a:r>
              <a:rPr lang="es-AR" sz="3800" dirty="0">
                <a:solidFill>
                  <a:schemeClr val="accent6">
                    <a:lumMod val="75000"/>
                  </a:schemeClr>
                </a:solidFill>
                <a:latin typeface="Courier New" panose="02070309020205020404" pitchFamily="49" charset="0"/>
                <a:cs typeface="Courier New" panose="02070309020205020404" pitchFamily="49" charset="0"/>
              </a:rPr>
              <a:t>in</a:t>
            </a:r>
            <a:r>
              <a:rPr lang="es-AR" sz="3800" dirty="0">
                <a:latin typeface="Courier New" panose="02070309020205020404" pitchFamily="49" charset="0"/>
                <a:cs typeface="Courier New" panose="02070309020205020404" pitchFamily="49" charset="0"/>
              </a:rPr>
              <a:t> libros:</a:t>
            </a:r>
          </a:p>
          <a:p>
            <a:pPr marL="0" indent="0">
              <a:buNone/>
            </a:pPr>
            <a:r>
              <a:rPr lang="es-AR" sz="3800" dirty="0">
                <a:latin typeface="Courier New" panose="02070309020205020404" pitchFamily="49" charset="0"/>
                <a:cs typeface="Courier New" panose="02070309020205020404" pitchFamily="49" charset="0"/>
              </a:rPr>
              <a:t>    </a:t>
            </a:r>
            <a:r>
              <a:rPr lang="es-AR" sz="3800" dirty="0">
                <a:solidFill>
                  <a:srgbClr val="7030A0"/>
                </a:solidFill>
                <a:latin typeface="Courier New" panose="02070309020205020404" pitchFamily="49" charset="0"/>
                <a:cs typeface="Courier New" panose="02070309020205020404" pitchFamily="49" charset="0"/>
              </a:rPr>
              <a:t>print</a:t>
            </a:r>
            <a:r>
              <a:rPr lang="es-AR" sz="3800" dirty="0">
                <a:latin typeface="Courier New" panose="02070309020205020404" pitchFamily="49" charset="0"/>
                <a:cs typeface="Courier New" panose="02070309020205020404" pitchFamily="49" charset="0"/>
              </a:rPr>
              <a:t>(</a:t>
            </a:r>
            <a:r>
              <a:rPr lang="es-AR" sz="3800" dirty="0">
                <a:solidFill>
                  <a:srgbClr val="00B050"/>
                </a:solidFill>
                <a:latin typeface="Courier New" panose="02070309020205020404" pitchFamily="49" charset="0"/>
                <a:cs typeface="Courier New" panose="02070309020205020404" pitchFamily="49" charset="0"/>
              </a:rPr>
              <a:t>'Título: ' </a:t>
            </a:r>
            <a:r>
              <a:rPr lang="es-AR" sz="3800" dirty="0">
                <a:latin typeface="Courier New" panose="02070309020205020404" pitchFamily="49" charset="0"/>
                <a:cs typeface="Courier New" panose="02070309020205020404" pitchFamily="49" charset="0"/>
              </a:rPr>
              <a:t>+ libro[0])</a:t>
            </a:r>
          </a:p>
          <a:p>
            <a:pPr marL="0" indent="0">
              <a:buNone/>
            </a:pPr>
            <a:endParaRPr lang="es-AR" sz="3800" dirty="0">
              <a:latin typeface="Courier New" panose="02070309020205020404" pitchFamily="49" charset="0"/>
              <a:cs typeface="Courier New" panose="02070309020205020404" pitchFamily="49" charset="0"/>
            </a:endParaRPr>
          </a:p>
          <a:p>
            <a:pPr marL="0" indent="0">
              <a:buNone/>
            </a:pPr>
            <a:r>
              <a:rPr lang="es-AR" sz="3800" dirty="0">
                <a:latin typeface="Courier New" panose="02070309020205020404" pitchFamily="49" charset="0"/>
                <a:cs typeface="Courier New" panose="02070309020205020404" pitchFamily="49" charset="0"/>
              </a:rPr>
              <a:t>cursor.close()</a:t>
            </a:r>
          </a:p>
        </p:txBody>
      </p:sp>
    </p:spTree>
    <p:extLst>
      <p:ext uri="{BB962C8B-B14F-4D97-AF65-F5344CB8AC3E}">
        <p14:creationId xmlns:p14="http://schemas.microsoft.com/office/powerpoint/2010/main" val="286157358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latin typeface="HelveticaNeue-Light"/>
              </a:rPr>
              <a:t>Base de datos </a:t>
            </a:r>
            <a:r>
              <a:rPr lang="es-ES" dirty="0" smtClean="0">
                <a:solidFill>
                  <a:srgbClr val="73005A"/>
                </a:solidFill>
                <a:latin typeface="HelveticaNeue-Light"/>
              </a:rPr>
              <a:t>y Python</a:t>
            </a:r>
            <a:endParaRPr lang="es-AR" dirty="0"/>
          </a:p>
        </p:txBody>
      </p:sp>
      <p:sp>
        <p:nvSpPr>
          <p:cNvPr id="3" name="2 Marcador de contenido"/>
          <p:cNvSpPr>
            <a:spLocks noGrp="1"/>
          </p:cNvSpPr>
          <p:nvPr>
            <p:ph idx="1"/>
          </p:nvPr>
        </p:nvSpPr>
        <p:spPr/>
        <p:txBody>
          <a:bodyPr>
            <a:noAutofit/>
          </a:bodyPr>
          <a:lstStyle/>
          <a:p>
            <a:pPr marL="0" indent="0">
              <a:buNone/>
            </a:pPr>
            <a:r>
              <a:rPr lang="es-AR" sz="1800" dirty="0" smtClean="0">
                <a:solidFill>
                  <a:schemeClr val="accent6">
                    <a:lumMod val="75000"/>
                  </a:schemeClr>
                </a:solidFill>
                <a:latin typeface="Courier New" panose="02070309020205020404" pitchFamily="49" charset="0"/>
                <a:cs typeface="Courier New" panose="02070309020205020404" pitchFamily="49" charset="0"/>
              </a:rPr>
              <a:t>import</a:t>
            </a:r>
            <a:r>
              <a:rPr lang="es-AR" sz="1800" dirty="0" smtClean="0">
                <a:latin typeface="Courier New" panose="02070309020205020404" pitchFamily="49" charset="0"/>
                <a:cs typeface="Courier New" panose="02070309020205020404" pitchFamily="49" charset="0"/>
              </a:rPr>
              <a:t> </a:t>
            </a:r>
            <a:r>
              <a:rPr lang="es-AR" sz="1800" dirty="0">
                <a:latin typeface="Courier New" panose="02070309020205020404" pitchFamily="49" charset="0"/>
                <a:cs typeface="Courier New" panose="02070309020205020404" pitchFamily="49" charset="0"/>
              </a:rPr>
              <a:t>mysql.connector</a:t>
            </a:r>
          </a:p>
          <a:p>
            <a:pPr marL="0" indent="0">
              <a:buNone/>
            </a:pPr>
            <a:endParaRPr lang="es-AR" sz="1800" dirty="0">
              <a:latin typeface="Courier New" panose="02070309020205020404" pitchFamily="49" charset="0"/>
              <a:cs typeface="Courier New" panose="02070309020205020404" pitchFamily="49" charset="0"/>
            </a:endParaRPr>
          </a:p>
          <a:p>
            <a:pPr marL="0" indent="0">
              <a:buNone/>
            </a:pPr>
            <a:r>
              <a:rPr lang="es-AR" sz="1800" dirty="0" smtClean="0">
                <a:latin typeface="Courier New" panose="02070309020205020404" pitchFamily="49" charset="0"/>
                <a:cs typeface="Courier New" panose="02070309020205020404" pitchFamily="49" charset="0"/>
              </a:rPr>
              <a:t>cnx </a:t>
            </a:r>
            <a:r>
              <a:rPr lang="es-AR" sz="1800" dirty="0">
                <a:latin typeface="Courier New" panose="02070309020205020404" pitchFamily="49" charset="0"/>
                <a:cs typeface="Courier New" panose="02070309020205020404" pitchFamily="49" charset="0"/>
              </a:rPr>
              <a:t>= mysql.connector.connect(user=</a:t>
            </a:r>
            <a:r>
              <a:rPr lang="es-AR" sz="1800" dirty="0">
                <a:solidFill>
                  <a:srgbClr val="00B050"/>
                </a:solidFill>
                <a:latin typeface="Courier New" panose="02070309020205020404" pitchFamily="49" charset="0"/>
                <a:cs typeface="Courier New" panose="02070309020205020404" pitchFamily="49" charset="0"/>
              </a:rPr>
              <a:t>'root'</a:t>
            </a:r>
            <a:r>
              <a:rPr lang="es-AR" sz="1800" dirty="0">
                <a:latin typeface="Courier New" panose="02070309020205020404" pitchFamily="49" charset="0"/>
                <a:cs typeface="Courier New" panose="02070309020205020404" pitchFamily="49" charset="0"/>
              </a:rPr>
              <a:t>, password=</a:t>
            </a:r>
            <a:r>
              <a:rPr lang="es-AR" sz="1800" dirty="0">
                <a:solidFill>
                  <a:srgbClr val="00B050"/>
                </a:solidFill>
                <a:latin typeface="Courier New" panose="02070309020205020404" pitchFamily="49" charset="0"/>
                <a:cs typeface="Courier New" panose="02070309020205020404" pitchFamily="49" charset="0"/>
              </a:rPr>
              <a:t>'123456</a:t>
            </a:r>
            <a:r>
              <a:rPr lang="es-AR" sz="1800" dirty="0" smtClean="0">
                <a:solidFill>
                  <a:srgbClr val="00B050"/>
                </a:solidFill>
                <a:latin typeface="Courier New" panose="02070309020205020404" pitchFamily="49" charset="0"/>
                <a:cs typeface="Courier New" panose="02070309020205020404" pitchFamily="49" charset="0"/>
              </a:rPr>
              <a:t>'</a:t>
            </a:r>
            <a:r>
              <a:rPr lang="es-AR" sz="1800" dirty="0" smtClean="0">
                <a:latin typeface="Courier New" panose="02070309020205020404" pitchFamily="49" charset="0"/>
                <a:cs typeface="Courier New" panose="02070309020205020404" pitchFamily="49" charset="0"/>
              </a:rPr>
              <a:t>, host=</a:t>
            </a:r>
            <a:r>
              <a:rPr lang="es-AR" sz="1800" dirty="0" smtClean="0">
                <a:solidFill>
                  <a:srgbClr val="00B050"/>
                </a:solidFill>
                <a:latin typeface="Courier New" panose="02070309020205020404" pitchFamily="49" charset="0"/>
                <a:cs typeface="Courier New" panose="02070309020205020404" pitchFamily="49" charset="0"/>
              </a:rPr>
              <a:t>'localhost'</a:t>
            </a:r>
            <a:r>
              <a:rPr lang="es-AR" sz="1800" dirty="0" smtClean="0">
                <a:latin typeface="Courier New" panose="02070309020205020404" pitchFamily="49" charset="0"/>
                <a:cs typeface="Courier New" panose="02070309020205020404" pitchFamily="49" charset="0"/>
              </a:rPr>
              <a:t>, database=</a:t>
            </a:r>
            <a:r>
              <a:rPr lang="es-AR" sz="1800" dirty="0" smtClean="0">
                <a:solidFill>
                  <a:srgbClr val="00B050"/>
                </a:solidFill>
                <a:latin typeface="Courier New" panose="02070309020205020404" pitchFamily="49" charset="0"/>
                <a:cs typeface="Courier New" panose="02070309020205020404" pitchFamily="49" charset="0"/>
              </a:rPr>
              <a:t>'biblioteca'</a:t>
            </a:r>
            <a:r>
              <a:rPr lang="es-AR" sz="1800" dirty="0" smtClean="0">
                <a:latin typeface="Courier New" panose="02070309020205020404" pitchFamily="49" charset="0"/>
                <a:cs typeface="Courier New" panose="02070309020205020404" pitchFamily="49" charset="0"/>
              </a:rPr>
              <a:t>)</a:t>
            </a:r>
          </a:p>
          <a:p>
            <a:pPr marL="0" indent="0">
              <a:buNone/>
            </a:pPr>
            <a:r>
              <a:rPr lang="es-AR" sz="1800" dirty="0">
                <a:latin typeface="Courier New" panose="02070309020205020404" pitchFamily="49" charset="0"/>
                <a:cs typeface="Courier New" panose="02070309020205020404" pitchFamily="49" charset="0"/>
              </a:rPr>
              <a:t>cursor = cnx.cursor()</a:t>
            </a:r>
          </a:p>
          <a:p>
            <a:pPr marL="0" indent="0">
              <a:buNone/>
            </a:pPr>
            <a:r>
              <a:rPr lang="es-AR" sz="1800" dirty="0" smtClean="0">
                <a:latin typeface="Courier New" panose="02070309020205020404" pitchFamily="49" charset="0"/>
                <a:cs typeface="Courier New" panose="02070309020205020404" pitchFamily="49" charset="0"/>
              </a:rPr>
              <a:t>query </a:t>
            </a:r>
            <a:r>
              <a:rPr lang="es-AR" sz="1800" dirty="0">
                <a:latin typeface="Courier New" panose="02070309020205020404" pitchFamily="49" charset="0"/>
                <a:cs typeface="Courier New" panose="02070309020205020404" pitchFamily="49" charset="0"/>
              </a:rPr>
              <a:t>= (</a:t>
            </a:r>
            <a:r>
              <a:rPr lang="es-AR" sz="1800" dirty="0">
                <a:solidFill>
                  <a:srgbClr val="00B050"/>
                </a:solidFill>
                <a:latin typeface="Courier New" panose="02070309020205020404" pitchFamily="49" charset="0"/>
                <a:cs typeface="Courier New" panose="02070309020205020404" pitchFamily="49" charset="0"/>
              </a:rPr>
              <a:t>"INSERT INTO libros (titulo) VALUES ('%s')" </a:t>
            </a:r>
            <a:r>
              <a:rPr lang="es-AR" sz="1800" dirty="0">
                <a:latin typeface="Courier New" panose="02070309020205020404" pitchFamily="49" charset="0"/>
                <a:cs typeface="Courier New" panose="02070309020205020404" pitchFamily="49" charset="0"/>
              </a:rPr>
              <a:t>% (</a:t>
            </a:r>
            <a:r>
              <a:rPr lang="es-AR" sz="1800" dirty="0">
                <a:solidFill>
                  <a:srgbClr val="00B050"/>
                </a:solidFill>
                <a:latin typeface="Courier New" panose="02070309020205020404" pitchFamily="49" charset="0"/>
                <a:cs typeface="Courier New" panose="02070309020205020404" pitchFamily="49" charset="0"/>
              </a:rPr>
              <a:t>'Sapiens'</a:t>
            </a:r>
            <a:r>
              <a:rPr lang="es-AR" sz="1800" dirty="0">
                <a:latin typeface="Courier New" panose="02070309020205020404" pitchFamily="49" charset="0"/>
                <a:cs typeface="Courier New" panose="02070309020205020404" pitchFamily="49" charset="0"/>
              </a:rPr>
              <a:t>))</a:t>
            </a:r>
          </a:p>
          <a:p>
            <a:pPr marL="0" indent="0">
              <a:buNone/>
            </a:pPr>
            <a:endParaRPr lang="es-AR" sz="1800" dirty="0">
              <a:latin typeface="Courier New" panose="02070309020205020404" pitchFamily="49" charset="0"/>
              <a:cs typeface="Courier New" panose="02070309020205020404" pitchFamily="49" charset="0"/>
            </a:endParaRPr>
          </a:p>
          <a:p>
            <a:pPr marL="0" indent="0">
              <a:buNone/>
            </a:pPr>
            <a:r>
              <a:rPr lang="es-AR" sz="1800" dirty="0">
                <a:latin typeface="Courier New" panose="02070309020205020404" pitchFamily="49" charset="0"/>
                <a:cs typeface="Courier New" panose="02070309020205020404" pitchFamily="49" charset="0"/>
              </a:rPr>
              <a:t>cursor.execute(query)</a:t>
            </a:r>
          </a:p>
          <a:p>
            <a:pPr marL="0" indent="0">
              <a:buNone/>
            </a:pPr>
            <a:r>
              <a:rPr lang="es-AR" sz="1800" dirty="0">
                <a:latin typeface="Courier New" panose="02070309020205020404" pitchFamily="49" charset="0"/>
                <a:cs typeface="Courier New" panose="02070309020205020404" pitchFamily="49" charset="0"/>
              </a:rPr>
              <a:t>cnx.commit()</a:t>
            </a:r>
          </a:p>
          <a:p>
            <a:pPr marL="0" indent="0">
              <a:buNone/>
            </a:pPr>
            <a:r>
              <a:rPr lang="es-AR" sz="1800" dirty="0">
                <a:latin typeface="Courier New" panose="02070309020205020404" pitchFamily="49" charset="0"/>
                <a:cs typeface="Courier New" panose="02070309020205020404" pitchFamily="49" charset="0"/>
              </a:rPr>
              <a:t>                    </a:t>
            </a:r>
          </a:p>
          <a:p>
            <a:pPr marL="0" indent="0">
              <a:buNone/>
            </a:pPr>
            <a:r>
              <a:rPr lang="es-AR" sz="1800" dirty="0">
                <a:latin typeface="Courier New" panose="02070309020205020404" pitchFamily="49" charset="0"/>
                <a:cs typeface="Courier New" panose="02070309020205020404" pitchFamily="49" charset="0"/>
              </a:rPr>
              <a:t>cursor.close()</a:t>
            </a:r>
          </a:p>
          <a:p>
            <a:pPr marL="0" indent="0">
              <a:buNone/>
            </a:pPr>
            <a:r>
              <a:rPr lang="es-AR" sz="1800" dirty="0">
                <a:latin typeface="Courier New" panose="02070309020205020404" pitchFamily="49" charset="0"/>
                <a:cs typeface="Courier New" panose="02070309020205020404" pitchFamily="49" charset="0"/>
              </a:rPr>
              <a:t>cnx.close() </a:t>
            </a:r>
          </a:p>
        </p:txBody>
      </p:sp>
    </p:spTree>
    <p:extLst>
      <p:ext uri="{BB962C8B-B14F-4D97-AF65-F5344CB8AC3E}">
        <p14:creationId xmlns:p14="http://schemas.microsoft.com/office/powerpoint/2010/main" val="213171512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latin typeface="HelveticaNeue-Light"/>
              </a:rPr>
              <a:t>Base de datos </a:t>
            </a:r>
            <a:r>
              <a:rPr lang="es-ES" dirty="0" smtClean="0">
                <a:solidFill>
                  <a:srgbClr val="73005A"/>
                </a:solidFill>
                <a:latin typeface="HelveticaNeue-Light"/>
              </a:rPr>
              <a:t>y Python</a:t>
            </a:r>
            <a:endParaRPr lang="es-AR" dirty="0"/>
          </a:p>
        </p:txBody>
      </p:sp>
      <p:sp>
        <p:nvSpPr>
          <p:cNvPr id="3" name="2 Marcador de contenido"/>
          <p:cNvSpPr>
            <a:spLocks noGrp="1"/>
          </p:cNvSpPr>
          <p:nvPr>
            <p:ph idx="1"/>
          </p:nvPr>
        </p:nvSpPr>
        <p:spPr/>
        <p:txBody>
          <a:bodyPr>
            <a:noAutofit/>
          </a:bodyPr>
          <a:lstStyle/>
          <a:p>
            <a:pPr marL="0" indent="0">
              <a:buNone/>
            </a:pPr>
            <a:r>
              <a:rPr lang="es-AR" sz="1800" dirty="0" smtClean="0">
                <a:solidFill>
                  <a:schemeClr val="accent6">
                    <a:lumMod val="75000"/>
                  </a:schemeClr>
                </a:solidFill>
                <a:latin typeface="Courier New" panose="02070309020205020404" pitchFamily="49" charset="0"/>
                <a:cs typeface="Courier New" panose="02070309020205020404" pitchFamily="49" charset="0"/>
              </a:rPr>
              <a:t>import</a:t>
            </a:r>
            <a:r>
              <a:rPr lang="es-AR" sz="1800" dirty="0" smtClean="0">
                <a:latin typeface="Courier New" panose="02070309020205020404" pitchFamily="49" charset="0"/>
                <a:cs typeface="Courier New" panose="02070309020205020404" pitchFamily="49" charset="0"/>
              </a:rPr>
              <a:t> </a:t>
            </a:r>
            <a:r>
              <a:rPr lang="es-AR" sz="1800" dirty="0">
                <a:latin typeface="Courier New" panose="02070309020205020404" pitchFamily="49" charset="0"/>
                <a:cs typeface="Courier New" panose="02070309020205020404" pitchFamily="49" charset="0"/>
              </a:rPr>
              <a:t>mysql.connector</a:t>
            </a:r>
          </a:p>
          <a:p>
            <a:pPr marL="0" indent="0">
              <a:buNone/>
            </a:pPr>
            <a:endParaRPr lang="es-AR" sz="1800" dirty="0">
              <a:latin typeface="Courier New" panose="02070309020205020404" pitchFamily="49" charset="0"/>
              <a:cs typeface="Courier New" panose="02070309020205020404" pitchFamily="49" charset="0"/>
            </a:endParaRPr>
          </a:p>
          <a:p>
            <a:pPr marL="0" indent="0">
              <a:buNone/>
            </a:pPr>
            <a:r>
              <a:rPr lang="es-AR" sz="1800" dirty="0" smtClean="0">
                <a:latin typeface="Courier New" panose="02070309020205020404" pitchFamily="49" charset="0"/>
                <a:cs typeface="Courier New" panose="02070309020205020404" pitchFamily="49" charset="0"/>
              </a:rPr>
              <a:t>cnx </a:t>
            </a:r>
            <a:r>
              <a:rPr lang="es-AR" sz="1800" dirty="0">
                <a:latin typeface="Courier New" panose="02070309020205020404" pitchFamily="49" charset="0"/>
                <a:cs typeface="Courier New" panose="02070309020205020404" pitchFamily="49" charset="0"/>
              </a:rPr>
              <a:t>= mysql.connector.connect(user=</a:t>
            </a:r>
            <a:r>
              <a:rPr lang="es-AR" sz="1800" dirty="0">
                <a:solidFill>
                  <a:srgbClr val="00B050"/>
                </a:solidFill>
                <a:latin typeface="Courier New" panose="02070309020205020404" pitchFamily="49" charset="0"/>
                <a:cs typeface="Courier New" panose="02070309020205020404" pitchFamily="49" charset="0"/>
              </a:rPr>
              <a:t>'root'</a:t>
            </a:r>
            <a:r>
              <a:rPr lang="es-AR" sz="1800" dirty="0">
                <a:latin typeface="Courier New" panose="02070309020205020404" pitchFamily="49" charset="0"/>
                <a:cs typeface="Courier New" panose="02070309020205020404" pitchFamily="49" charset="0"/>
              </a:rPr>
              <a:t>, password=</a:t>
            </a:r>
            <a:r>
              <a:rPr lang="es-AR" sz="1800" dirty="0">
                <a:solidFill>
                  <a:srgbClr val="00B050"/>
                </a:solidFill>
                <a:latin typeface="Courier New" panose="02070309020205020404" pitchFamily="49" charset="0"/>
                <a:cs typeface="Courier New" panose="02070309020205020404" pitchFamily="49" charset="0"/>
              </a:rPr>
              <a:t>'123456</a:t>
            </a:r>
            <a:r>
              <a:rPr lang="es-AR" sz="1800" dirty="0" smtClean="0">
                <a:solidFill>
                  <a:srgbClr val="00B050"/>
                </a:solidFill>
                <a:latin typeface="Courier New" panose="02070309020205020404" pitchFamily="49" charset="0"/>
                <a:cs typeface="Courier New" panose="02070309020205020404" pitchFamily="49" charset="0"/>
              </a:rPr>
              <a:t>'</a:t>
            </a:r>
            <a:r>
              <a:rPr lang="es-AR" sz="1800" dirty="0" smtClean="0">
                <a:latin typeface="Courier New" panose="02070309020205020404" pitchFamily="49" charset="0"/>
                <a:cs typeface="Courier New" panose="02070309020205020404" pitchFamily="49" charset="0"/>
              </a:rPr>
              <a:t>, host=</a:t>
            </a:r>
            <a:r>
              <a:rPr lang="es-AR" sz="1800" dirty="0" smtClean="0">
                <a:solidFill>
                  <a:srgbClr val="00B050"/>
                </a:solidFill>
                <a:latin typeface="Courier New" panose="02070309020205020404" pitchFamily="49" charset="0"/>
                <a:cs typeface="Courier New" panose="02070309020205020404" pitchFamily="49" charset="0"/>
              </a:rPr>
              <a:t>'localhost'</a:t>
            </a:r>
            <a:r>
              <a:rPr lang="es-AR" sz="1800" dirty="0" smtClean="0">
                <a:latin typeface="Courier New" panose="02070309020205020404" pitchFamily="49" charset="0"/>
                <a:cs typeface="Courier New" panose="02070309020205020404" pitchFamily="49" charset="0"/>
              </a:rPr>
              <a:t>, database=</a:t>
            </a:r>
            <a:r>
              <a:rPr lang="es-AR" sz="1800" dirty="0" smtClean="0">
                <a:solidFill>
                  <a:srgbClr val="00B050"/>
                </a:solidFill>
                <a:latin typeface="Courier New" panose="02070309020205020404" pitchFamily="49" charset="0"/>
                <a:cs typeface="Courier New" panose="02070309020205020404" pitchFamily="49" charset="0"/>
              </a:rPr>
              <a:t>'biblioteca'</a:t>
            </a:r>
            <a:r>
              <a:rPr lang="es-AR" sz="1800" dirty="0" smtClean="0">
                <a:latin typeface="Courier New" panose="02070309020205020404" pitchFamily="49" charset="0"/>
                <a:cs typeface="Courier New" panose="02070309020205020404" pitchFamily="49" charset="0"/>
              </a:rPr>
              <a:t>)</a:t>
            </a:r>
          </a:p>
          <a:p>
            <a:pPr marL="0" indent="0">
              <a:buNone/>
            </a:pPr>
            <a:r>
              <a:rPr lang="es-AR" sz="1800" dirty="0">
                <a:latin typeface="Courier New" panose="02070309020205020404" pitchFamily="49" charset="0"/>
                <a:cs typeface="Courier New" panose="02070309020205020404" pitchFamily="49" charset="0"/>
              </a:rPr>
              <a:t>cursor = cnx.cursor()</a:t>
            </a:r>
          </a:p>
          <a:p>
            <a:pPr marL="0" indent="0">
              <a:buNone/>
            </a:pPr>
            <a:r>
              <a:rPr lang="es-AR" sz="1800" dirty="0" smtClean="0">
                <a:latin typeface="Courier New" panose="02070309020205020404" pitchFamily="49" charset="0"/>
                <a:cs typeface="Courier New" panose="02070309020205020404" pitchFamily="49" charset="0"/>
              </a:rPr>
              <a:t>query </a:t>
            </a:r>
            <a:r>
              <a:rPr lang="es-AR" sz="1800" dirty="0" smtClean="0">
                <a:latin typeface="Courier New" panose="02070309020205020404" pitchFamily="49" charset="0"/>
                <a:cs typeface="Courier New" panose="02070309020205020404" pitchFamily="49" charset="0"/>
              </a:rPr>
              <a:t>= </a:t>
            </a:r>
            <a:r>
              <a:rPr lang="pt-BR" sz="1800" dirty="0" smtClean="0">
                <a:solidFill>
                  <a:srgbClr val="00B050"/>
                </a:solidFill>
                <a:latin typeface="Courier New" panose="02070309020205020404" pitchFamily="49" charset="0"/>
                <a:cs typeface="Courier New" panose="02070309020205020404" pitchFamily="49" charset="0"/>
              </a:rPr>
              <a:t>"</a:t>
            </a:r>
            <a:r>
              <a:rPr lang="pt-BR" sz="1800" dirty="0">
                <a:solidFill>
                  <a:srgbClr val="00B050"/>
                </a:solidFill>
                <a:latin typeface="Courier New" panose="02070309020205020404" pitchFamily="49" charset="0"/>
                <a:cs typeface="Courier New" panose="02070309020205020404" pitchFamily="49" charset="0"/>
              </a:rPr>
              <a:t>UPDATE libros SET titulo = '%s' WHERE idlibros = %i" </a:t>
            </a:r>
            <a:r>
              <a:rPr lang="pt-BR" sz="1800" dirty="0">
                <a:latin typeface="Courier New" panose="02070309020205020404" pitchFamily="49" charset="0"/>
                <a:cs typeface="Courier New" panose="02070309020205020404" pitchFamily="49" charset="0"/>
              </a:rPr>
              <a:t>% (</a:t>
            </a:r>
            <a:r>
              <a:rPr lang="pt-BR" sz="1800" dirty="0">
                <a:solidFill>
                  <a:srgbClr val="00B050"/>
                </a:solidFill>
                <a:latin typeface="Courier New" panose="02070309020205020404" pitchFamily="49" charset="0"/>
                <a:cs typeface="Courier New" panose="02070309020205020404" pitchFamily="49" charset="0"/>
              </a:rPr>
              <a:t>'Sapiens 2'</a:t>
            </a:r>
            <a:r>
              <a:rPr lang="pt-BR" sz="1800" dirty="0">
                <a:latin typeface="Courier New" panose="02070309020205020404" pitchFamily="49" charset="0"/>
                <a:cs typeface="Courier New" panose="02070309020205020404" pitchFamily="49" charset="0"/>
              </a:rPr>
              <a:t>, 17</a:t>
            </a:r>
            <a:r>
              <a:rPr lang="pt-BR" sz="1800" dirty="0" smtClean="0">
                <a:latin typeface="Courier New" panose="02070309020205020404" pitchFamily="49" charset="0"/>
                <a:cs typeface="Courier New" panose="02070309020205020404" pitchFamily="49" charset="0"/>
              </a:rPr>
              <a:t>)</a:t>
            </a:r>
            <a:endParaRPr lang="es-AR" sz="1800" dirty="0" smtClean="0">
              <a:latin typeface="Courier New" panose="02070309020205020404" pitchFamily="49" charset="0"/>
              <a:cs typeface="Courier New" panose="02070309020205020404" pitchFamily="49" charset="0"/>
            </a:endParaRPr>
          </a:p>
          <a:p>
            <a:pPr marL="0" indent="0">
              <a:buNone/>
            </a:pPr>
            <a:endParaRPr lang="es-AR" sz="1800" dirty="0" smtClean="0">
              <a:latin typeface="Courier New" panose="02070309020205020404" pitchFamily="49" charset="0"/>
              <a:cs typeface="Courier New" panose="02070309020205020404" pitchFamily="49" charset="0"/>
            </a:endParaRPr>
          </a:p>
          <a:p>
            <a:pPr marL="0" indent="0">
              <a:buNone/>
            </a:pPr>
            <a:r>
              <a:rPr lang="es-AR" sz="1800" dirty="0" smtClean="0">
                <a:latin typeface="Courier New" panose="02070309020205020404" pitchFamily="49" charset="0"/>
                <a:cs typeface="Courier New" panose="02070309020205020404" pitchFamily="49" charset="0"/>
              </a:rPr>
              <a:t>cursor.execute(query</a:t>
            </a:r>
            <a:r>
              <a:rPr lang="es-AR" sz="1800" dirty="0">
                <a:latin typeface="Courier New" panose="02070309020205020404" pitchFamily="49" charset="0"/>
                <a:cs typeface="Courier New" panose="02070309020205020404" pitchFamily="49" charset="0"/>
              </a:rPr>
              <a:t>)</a:t>
            </a:r>
          </a:p>
          <a:p>
            <a:pPr marL="0" indent="0">
              <a:buNone/>
            </a:pPr>
            <a:r>
              <a:rPr lang="es-AR" sz="1800" dirty="0">
                <a:latin typeface="Courier New" panose="02070309020205020404" pitchFamily="49" charset="0"/>
                <a:cs typeface="Courier New" panose="02070309020205020404" pitchFamily="49" charset="0"/>
              </a:rPr>
              <a:t>cnx.commit()</a:t>
            </a:r>
          </a:p>
          <a:p>
            <a:pPr marL="0" indent="0">
              <a:buNone/>
            </a:pPr>
            <a:r>
              <a:rPr lang="es-AR" sz="1800" dirty="0">
                <a:latin typeface="Courier New" panose="02070309020205020404" pitchFamily="49" charset="0"/>
                <a:cs typeface="Courier New" panose="02070309020205020404" pitchFamily="49" charset="0"/>
              </a:rPr>
              <a:t>                    </a:t>
            </a:r>
          </a:p>
          <a:p>
            <a:pPr marL="0" indent="0">
              <a:buNone/>
            </a:pPr>
            <a:r>
              <a:rPr lang="es-AR" sz="1800" dirty="0">
                <a:latin typeface="Courier New" panose="02070309020205020404" pitchFamily="49" charset="0"/>
                <a:cs typeface="Courier New" panose="02070309020205020404" pitchFamily="49" charset="0"/>
              </a:rPr>
              <a:t>cursor.close()</a:t>
            </a:r>
          </a:p>
          <a:p>
            <a:pPr marL="0" indent="0">
              <a:buNone/>
            </a:pPr>
            <a:r>
              <a:rPr lang="es-AR" sz="1800" dirty="0">
                <a:latin typeface="Courier New" panose="02070309020205020404" pitchFamily="49" charset="0"/>
                <a:cs typeface="Courier New" panose="02070309020205020404" pitchFamily="49" charset="0"/>
              </a:rPr>
              <a:t>cnx.close() </a:t>
            </a:r>
          </a:p>
        </p:txBody>
      </p:sp>
    </p:spTree>
    <p:extLst>
      <p:ext uri="{BB962C8B-B14F-4D97-AF65-F5344CB8AC3E}">
        <p14:creationId xmlns:p14="http://schemas.microsoft.com/office/powerpoint/2010/main" val="310636544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latin typeface="HelveticaNeue-Light"/>
              </a:rPr>
              <a:t>Base de datos </a:t>
            </a:r>
            <a:r>
              <a:rPr lang="es-ES" dirty="0" smtClean="0">
                <a:solidFill>
                  <a:srgbClr val="73005A"/>
                </a:solidFill>
                <a:latin typeface="HelveticaNeue-Light"/>
              </a:rPr>
              <a:t>y Python</a:t>
            </a:r>
            <a:endParaRPr lang="es-AR" dirty="0"/>
          </a:p>
        </p:txBody>
      </p:sp>
      <p:sp>
        <p:nvSpPr>
          <p:cNvPr id="3" name="2 Marcador de contenido"/>
          <p:cNvSpPr>
            <a:spLocks noGrp="1"/>
          </p:cNvSpPr>
          <p:nvPr>
            <p:ph idx="1"/>
          </p:nvPr>
        </p:nvSpPr>
        <p:spPr/>
        <p:txBody>
          <a:bodyPr>
            <a:noAutofit/>
          </a:bodyPr>
          <a:lstStyle/>
          <a:p>
            <a:pPr marL="0" indent="0">
              <a:buNone/>
            </a:pPr>
            <a:r>
              <a:rPr lang="es-AR" sz="1800" dirty="0" smtClean="0">
                <a:solidFill>
                  <a:schemeClr val="accent6">
                    <a:lumMod val="75000"/>
                  </a:schemeClr>
                </a:solidFill>
                <a:latin typeface="Courier New" panose="02070309020205020404" pitchFamily="49" charset="0"/>
                <a:cs typeface="Courier New" panose="02070309020205020404" pitchFamily="49" charset="0"/>
              </a:rPr>
              <a:t>import</a:t>
            </a:r>
            <a:r>
              <a:rPr lang="es-AR" sz="1800" dirty="0" smtClean="0">
                <a:latin typeface="Courier New" panose="02070309020205020404" pitchFamily="49" charset="0"/>
                <a:cs typeface="Courier New" panose="02070309020205020404" pitchFamily="49" charset="0"/>
              </a:rPr>
              <a:t> </a:t>
            </a:r>
            <a:r>
              <a:rPr lang="es-AR" sz="1800" dirty="0">
                <a:latin typeface="Courier New" panose="02070309020205020404" pitchFamily="49" charset="0"/>
                <a:cs typeface="Courier New" panose="02070309020205020404" pitchFamily="49" charset="0"/>
              </a:rPr>
              <a:t>mysql.connector</a:t>
            </a:r>
          </a:p>
          <a:p>
            <a:pPr marL="0" indent="0">
              <a:buNone/>
            </a:pPr>
            <a:endParaRPr lang="es-AR" sz="1800" dirty="0">
              <a:latin typeface="Courier New" panose="02070309020205020404" pitchFamily="49" charset="0"/>
              <a:cs typeface="Courier New" panose="02070309020205020404" pitchFamily="49" charset="0"/>
            </a:endParaRPr>
          </a:p>
          <a:p>
            <a:pPr marL="0" indent="0">
              <a:buNone/>
            </a:pPr>
            <a:r>
              <a:rPr lang="es-AR" sz="1800" dirty="0" smtClean="0">
                <a:latin typeface="Courier New" panose="02070309020205020404" pitchFamily="49" charset="0"/>
                <a:cs typeface="Courier New" panose="02070309020205020404" pitchFamily="49" charset="0"/>
              </a:rPr>
              <a:t>cnx </a:t>
            </a:r>
            <a:r>
              <a:rPr lang="es-AR" sz="1800" dirty="0">
                <a:latin typeface="Courier New" panose="02070309020205020404" pitchFamily="49" charset="0"/>
                <a:cs typeface="Courier New" panose="02070309020205020404" pitchFamily="49" charset="0"/>
              </a:rPr>
              <a:t>= mysql.connector.connect(user=</a:t>
            </a:r>
            <a:r>
              <a:rPr lang="es-AR" sz="1800" dirty="0">
                <a:solidFill>
                  <a:srgbClr val="00B050"/>
                </a:solidFill>
                <a:latin typeface="Courier New" panose="02070309020205020404" pitchFamily="49" charset="0"/>
                <a:cs typeface="Courier New" panose="02070309020205020404" pitchFamily="49" charset="0"/>
              </a:rPr>
              <a:t>'root'</a:t>
            </a:r>
            <a:r>
              <a:rPr lang="es-AR" sz="1800" dirty="0">
                <a:latin typeface="Courier New" panose="02070309020205020404" pitchFamily="49" charset="0"/>
                <a:cs typeface="Courier New" panose="02070309020205020404" pitchFamily="49" charset="0"/>
              </a:rPr>
              <a:t>, password=</a:t>
            </a:r>
            <a:r>
              <a:rPr lang="es-AR" sz="1800" dirty="0">
                <a:solidFill>
                  <a:srgbClr val="00B050"/>
                </a:solidFill>
                <a:latin typeface="Courier New" panose="02070309020205020404" pitchFamily="49" charset="0"/>
                <a:cs typeface="Courier New" panose="02070309020205020404" pitchFamily="49" charset="0"/>
              </a:rPr>
              <a:t>'123456</a:t>
            </a:r>
            <a:r>
              <a:rPr lang="es-AR" sz="1800" dirty="0" smtClean="0">
                <a:solidFill>
                  <a:srgbClr val="00B050"/>
                </a:solidFill>
                <a:latin typeface="Courier New" panose="02070309020205020404" pitchFamily="49" charset="0"/>
                <a:cs typeface="Courier New" panose="02070309020205020404" pitchFamily="49" charset="0"/>
              </a:rPr>
              <a:t>'</a:t>
            </a:r>
            <a:r>
              <a:rPr lang="es-AR" sz="1800" dirty="0" smtClean="0">
                <a:latin typeface="Courier New" panose="02070309020205020404" pitchFamily="49" charset="0"/>
                <a:cs typeface="Courier New" panose="02070309020205020404" pitchFamily="49" charset="0"/>
              </a:rPr>
              <a:t>, host=</a:t>
            </a:r>
            <a:r>
              <a:rPr lang="es-AR" sz="1800" dirty="0" smtClean="0">
                <a:solidFill>
                  <a:srgbClr val="00B050"/>
                </a:solidFill>
                <a:latin typeface="Courier New" panose="02070309020205020404" pitchFamily="49" charset="0"/>
                <a:cs typeface="Courier New" panose="02070309020205020404" pitchFamily="49" charset="0"/>
              </a:rPr>
              <a:t>'localhost'</a:t>
            </a:r>
            <a:r>
              <a:rPr lang="es-AR" sz="1800" dirty="0" smtClean="0">
                <a:latin typeface="Courier New" panose="02070309020205020404" pitchFamily="49" charset="0"/>
                <a:cs typeface="Courier New" panose="02070309020205020404" pitchFamily="49" charset="0"/>
              </a:rPr>
              <a:t>, database=</a:t>
            </a:r>
            <a:r>
              <a:rPr lang="es-AR" sz="1800" dirty="0" smtClean="0">
                <a:solidFill>
                  <a:srgbClr val="00B050"/>
                </a:solidFill>
                <a:latin typeface="Courier New" panose="02070309020205020404" pitchFamily="49" charset="0"/>
                <a:cs typeface="Courier New" panose="02070309020205020404" pitchFamily="49" charset="0"/>
              </a:rPr>
              <a:t>'biblioteca'</a:t>
            </a:r>
            <a:r>
              <a:rPr lang="es-AR" sz="1800" dirty="0" smtClean="0">
                <a:latin typeface="Courier New" panose="02070309020205020404" pitchFamily="49" charset="0"/>
                <a:cs typeface="Courier New" panose="02070309020205020404" pitchFamily="49" charset="0"/>
              </a:rPr>
              <a:t>)</a:t>
            </a:r>
          </a:p>
          <a:p>
            <a:pPr marL="0" indent="0">
              <a:buNone/>
            </a:pPr>
            <a:r>
              <a:rPr lang="es-AR" sz="1800" dirty="0">
                <a:latin typeface="Courier New" panose="02070309020205020404" pitchFamily="49" charset="0"/>
                <a:cs typeface="Courier New" panose="02070309020205020404" pitchFamily="49" charset="0"/>
              </a:rPr>
              <a:t>cursor = cnx.cursor()</a:t>
            </a:r>
          </a:p>
          <a:p>
            <a:pPr marL="0" indent="0">
              <a:buNone/>
            </a:pPr>
            <a:r>
              <a:rPr lang="es-AR" sz="1800" dirty="0" smtClean="0">
                <a:latin typeface="Courier New" panose="02070309020205020404" pitchFamily="49" charset="0"/>
                <a:cs typeface="Courier New" panose="02070309020205020404" pitchFamily="49" charset="0"/>
              </a:rPr>
              <a:t>query </a:t>
            </a:r>
            <a:r>
              <a:rPr lang="es-AR" sz="1800" dirty="0" smtClean="0">
                <a:latin typeface="Courier New" panose="02070309020205020404" pitchFamily="49" charset="0"/>
                <a:cs typeface="Courier New" panose="02070309020205020404" pitchFamily="49" charset="0"/>
              </a:rPr>
              <a:t>= </a:t>
            </a:r>
            <a:r>
              <a:rPr lang="pt-BR" sz="1800" dirty="0" smtClean="0">
                <a:solidFill>
                  <a:srgbClr val="00B050"/>
                </a:solidFill>
                <a:latin typeface="Courier New" panose="02070309020205020404" pitchFamily="49" charset="0"/>
                <a:cs typeface="Courier New" panose="02070309020205020404" pitchFamily="49" charset="0"/>
              </a:rPr>
              <a:t>"</a:t>
            </a:r>
            <a:r>
              <a:rPr lang="pt-BR" sz="1800" dirty="0">
                <a:solidFill>
                  <a:srgbClr val="00B050"/>
                </a:solidFill>
                <a:latin typeface="Courier New" panose="02070309020205020404" pitchFamily="49" charset="0"/>
                <a:cs typeface="Courier New" panose="02070309020205020404" pitchFamily="49" charset="0"/>
              </a:rPr>
              <a:t>DELETE FROM libros WHERE idlibros = %i" </a:t>
            </a:r>
            <a:r>
              <a:rPr lang="pt-BR" sz="1800" dirty="0">
                <a:latin typeface="Courier New" panose="02070309020205020404" pitchFamily="49" charset="0"/>
                <a:cs typeface="Courier New" panose="02070309020205020404" pitchFamily="49" charset="0"/>
              </a:rPr>
              <a:t>% (17</a:t>
            </a:r>
            <a:r>
              <a:rPr lang="pt-BR" sz="1800" dirty="0" smtClean="0">
                <a:latin typeface="Courier New" panose="02070309020205020404" pitchFamily="49" charset="0"/>
                <a:cs typeface="Courier New" panose="02070309020205020404" pitchFamily="49" charset="0"/>
              </a:rPr>
              <a:t>)</a:t>
            </a:r>
          </a:p>
          <a:p>
            <a:pPr marL="0" indent="0">
              <a:buNone/>
            </a:pPr>
            <a:endParaRPr lang="es-AR" sz="1800" dirty="0" smtClean="0">
              <a:latin typeface="Courier New" panose="02070309020205020404" pitchFamily="49" charset="0"/>
              <a:cs typeface="Courier New" panose="02070309020205020404" pitchFamily="49" charset="0"/>
            </a:endParaRPr>
          </a:p>
          <a:p>
            <a:pPr marL="0" indent="0">
              <a:buNone/>
            </a:pPr>
            <a:r>
              <a:rPr lang="es-AR" sz="1800" dirty="0" smtClean="0">
                <a:latin typeface="Courier New" panose="02070309020205020404" pitchFamily="49" charset="0"/>
                <a:cs typeface="Courier New" panose="02070309020205020404" pitchFamily="49" charset="0"/>
              </a:rPr>
              <a:t>cursor.execute(query</a:t>
            </a:r>
            <a:r>
              <a:rPr lang="es-AR" sz="1800" dirty="0">
                <a:latin typeface="Courier New" panose="02070309020205020404" pitchFamily="49" charset="0"/>
                <a:cs typeface="Courier New" panose="02070309020205020404" pitchFamily="49" charset="0"/>
              </a:rPr>
              <a:t>)</a:t>
            </a:r>
          </a:p>
          <a:p>
            <a:pPr marL="0" indent="0">
              <a:buNone/>
            </a:pPr>
            <a:r>
              <a:rPr lang="es-AR" sz="1800" dirty="0">
                <a:latin typeface="Courier New" panose="02070309020205020404" pitchFamily="49" charset="0"/>
                <a:cs typeface="Courier New" panose="02070309020205020404" pitchFamily="49" charset="0"/>
              </a:rPr>
              <a:t>cnx.commit()</a:t>
            </a:r>
          </a:p>
          <a:p>
            <a:pPr marL="0" indent="0">
              <a:buNone/>
            </a:pPr>
            <a:r>
              <a:rPr lang="es-AR" sz="1800" dirty="0">
                <a:latin typeface="Courier New" panose="02070309020205020404" pitchFamily="49" charset="0"/>
                <a:cs typeface="Courier New" panose="02070309020205020404" pitchFamily="49" charset="0"/>
              </a:rPr>
              <a:t>                    </a:t>
            </a:r>
          </a:p>
          <a:p>
            <a:pPr marL="0" indent="0">
              <a:buNone/>
            </a:pPr>
            <a:r>
              <a:rPr lang="es-AR" sz="1800" dirty="0">
                <a:latin typeface="Courier New" panose="02070309020205020404" pitchFamily="49" charset="0"/>
                <a:cs typeface="Courier New" panose="02070309020205020404" pitchFamily="49" charset="0"/>
              </a:rPr>
              <a:t>cursor.close()</a:t>
            </a:r>
          </a:p>
          <a:p>
            <a:pPr marL="0" indent="0">
              <a:buNone/>
            </a:pPr>
            <a:r>
              <a:rPr lang="es-AR" sz="1800" dirty="0">
                <a:latin typeface="Courier New" panose="02070309020205020404" pitchFamily="49" charset="0"/>
                <a:cs typeface="Courier New" panose="02070309020205020404" pitchFamily="49" charset="0"/>
              </a:rPr>
              <a:t>cnx.close() </a:t>
            </a:r>
          </a:p>
        </p:txBody>
      </p:sp>
    </p:spTree>
    <p:extLst>
      <p:ext uri="{BB962C8B-B14F-4D97-AF65-F5344CB8AC3E}">
        <p14:creationId xmlns:p14="http://schemas.microsoft.com/office/powerpoint/2010/main" val="3456452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https://www.who.int/images/default-source/health-topics/coronavirus/who-clothing-mask-infographic-es.jpg?sfvrsn=b15e3742_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1156"/>
          <a:stretch/>
        </p:blipFill>
        <p:spPr bwMode="auto">
          <a:xfrm>
            <a:off x="1259632" y="298896"/>
            <a:ext cx="6249812" cy="5203059"/>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1168753" y="5712959"/>
            <a:ext cx="6431569" cy="246221"/>
          </a:xfrm>
          <a:prstGeom prst="rect">
            <a:avLst/>
          </a:prstGeom>
          <a:noFill/>
        </p:spPr>
        <p:txBody>
          <a:bodyPr wrap="none" rtlCol="0">
            <a:spAutoFit/>
          </a:bodyPr>
          <a:lstStyle/>
          <a:p>
            <a:r>
              <a:rPr lang="es-ES" sz="1000" dirty="0">
                <a:hlinkClick r:id="rId3"/>
              </a:rPr>
              <a:t>https://www.who.int/es/emergencies/diseases/novel-coronavirus-2019/advice-for-public/when-and-how-to-use-masks</a:t>
            </a:r>
            <a:endParaRPr lang="es-ES" sz="1000" dirty="0"/>
          </a:p>
        </p:txBody>
      </p:sp>
    </p:spTree>
    <p:extLst>
      <p:ext uri="{BB962C8B-B14F-4D97-AF65-F5344CB8AC3E}">
        <p14:creationId xmlns:p14="http://schemas.microsoft.com/office/powerpoint/2010/main" val="581081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www.who.int/images/default-source/health-topics/coronavirus/who-clothing-mask-infographic-es.jpg?sfvrsn=b15e3742_16"/>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816411" y="980728"/>
            <a:ext cx="7296144" cy="428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669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www.who.int/images/default-source/health-topics/coronavirus/medical-mask-do-sp.jpg?sfvrsn=c67232f0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5762625"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6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who.int/images/default-source/health-topics/coronavirus/medical-mak-dont-spd846cb194a4943a4bcd929fc0fe945e0.jpg?sfvrsn=3bcd5aa0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5" y="260648"/>
            <a:ext cx="5743575"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199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Nos presentamos</a:t>
            </a:r>
            <a:endParaRPr lang="ca-ES" sz="3600" b="0" cap="none" dirty="0">
              <a:solidFill>
                <a:srgbClr val="73005A"/>
              </a:solidFill>
              <a:latin typeface="HelveticaNeue-Light"/>
            </a:endParaRPr>
          </a:p>
        </p:txBody>
      </p:sp>
      <p:sp>
        <p:nvSpPr>
          <p:cNvPr id="6" name="5 Marcador de contenido"/>
          <p:cNvSpPr>
            <a:spLocks noGrp="1"/>
          </p:cNvSpPr>
          <p:nvPr>
            <p:ph idx="1"/>
          </p:nvPr>
        </p:nvSpPr>
        <p:spPr/>
        <p:txBody>
          <a:bodyPr/>
          <a:lstStyle/>
          <a:p>
            <a:r>
              <a:rPr lang="es-ES" dirty="0" smtClean="0"/>
              <a:t>¿Quién soy?</a:t>
            </a:r>
          </a:p>
          <a:p>
            <a:r>
              <a:rPr lang="es-ES" dirty="0" smtClean="0"/>
              <a:t>¿Por qué estoy aquí?</a:t>
            </a:r>
          </a:p>
          <a:p>
            <a:r>
              <a:rPr lang="es-ES" dirty="0" smtClean="0"/>
              <a:t>¿Qué expectativa tengo del curso?</a:t>
            </a:r>
          </a:p>
          <a:p>
            <a:r>
              <a:rPr lang="es-ES" dirty="0" smtClean="0"/>
              <a:t>Dinámica:</a:t>
            </a:r>
          </a:p>
          <a:p>
            <a:pPr lvl="1"/>
            <a:r>
              <a:rPr lang="es-ES" dirty="0" smtClean="0"/>
              <a:t>¿Quién soy?</a:t>
            </a:r>
            <a:endParaRPr lang="es-ES" dirty="0"/>
          </a:p>
        </p:txBody>
      </p:sp>
      <p:pic>
        <p:nvPicPr>
          <p:cNvPr id="1028" name="Picture 4" descr="C:\Users\Jorge\AppData\Local\Microsoft\Windows\Temporary Internet Files\Content.IE5\O9ALJAN5\PPP_PRD_053_3D_people-Question_Mark[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6116" y="548680"/>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75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ergonometría</a:t>
            </a:r>
            <a:endParaRPr lang="es-ES" dirty="0"/>
          </a:p>
        </p:txBody>
      </p:sp>
    </p:spTree>
    <p:extLst>
      <p:ext uri="{BB962C8B-B14F-4D97-AF65-F5344CB8AC3E}">
        <p14:creationId xmlns:p14="http://schemas.microsoft.com/office/powerpoint/2010/main" val="1684957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Mala postura</a:t>
            </a:r>
            <a:endParaRPr lang="es-ES" dirty="0"/>
          </a:p>
        </p:txBody>
      </p:sp>
      <p:pic>
        <p:nvPicPr>
          <p:cNvPr id="1026" name="Picture 2" descr="Riesgos para la espalda por un mala postura con el ..."/>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2627784" y="1196752"/>
            <a:ext cx="3795986" cy="470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24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Buena postura</a:t>
            </a:r>
            <a:endParaRPr lang="es-ES" dirty="0"/>
          </a:p>
        </p:txBody>
      </p:sp>
      <p:pic>
        <p:nvPicPr>
          <p:cNvPr id="1026" name="Picture 2" descr="Riesgos para la espalda por un mala postura con el ..."/>
          <p:cNvPicPr>
            <a:picLocks noChangeAspect="1" noChangeArrowheads="1"/>
          </p:cNvPicPr>
          <p:nvPr/>
        </p:nvPicPr>
        <p:blipFill rotWithShape="1">
          <a:blip r:embed="rId2" cstate="print">
            <a:extLst>
              <a:ext uri="{28A0092B-C50C-407E-A947-70E740481C1C}">
                <a14:useLocalDpi xmlns:a14="http://schemas.microsoft.com/office/drawing/2010/main"/>
              </a:ext>
            </a:extLst>
          </a:blip>
          <a:stretch/>
        </p:blipFill>
        <p:spPr bwMode="auto">
          <a:xfrm>
            <a:off x="2627784" y="1340768"/>
            <a:ext cx="3794760" cy="470500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322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Uso correcto e incorrecto del ratón</a:t>
            </a:r>
            <a:endParaRPr lang="es-ES" dirty="0"/>
          </a:p>
        </p:txBody>
      </p:sp>
      <p:pic>
        <p:nvPicPr>
          <p:cNvPr id="2050" name="Picture 2" descr="https://tse1.mm.bing.net/th?id=OIP._lG7C2RfgiCWjwPP4Tuf1wHaE8&amp;pid=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60848"/>
            <a:ext cx="451485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3" cstate="print">
            <a:extLst>
              <a:ext uri="{28A0092B-C50C-407E-A947-70E740481C1C}">
                <a14:useLocalDpi xmlns:a14="http://schemas.microsoft.com/office/drawing/2010/main" val="0"/>
              </a:ext>
            </a:extLst>
          </a:blip>
          <a:srcRect t="56300"/>
          <a:stretch/>
        </p:blipFill>
        <p:spPr>
          <a:xfrm>
            <a:off x="5399079" y="2978025"/>
            <a:ext cx="2690032" cy="1175546"/>
          </a:xfrm>
          <a:prstGeom prst="rect">
            <a:avLst/>
          </a:prstGeom>
        </p:spPr>
      </p:pic>
      <p:sp>
        <p:nvSpPr>
          <p:cNvPr id="10" name="CuadroTexto 9"/>
          <p:cNvSpPr txBox="1"/>
          <p:nvPr/>
        </p:nvSpPr>
        <p:spPr>
          <a:xfrm>
            <a:off x="5399079" y="2244521"/>
            <a:ext cx="2690032" cy="646331"/>
          </a:xfrm>
          <a:prstGeom prst="rect">
            <a:avLst/>
          </a:prstGeom>
          <a:noFill/>
        </p:spPr>
        <p:txBody>
          <a:bodyPr wrap="none" rtlCol="0">
            <a:spAutoFit/>
          </a:bodyPr>
          <a:lstStyle/>
          <a:p>
            <a:r>
              <a:rPr lang="es-ES" dirty="0" smtClean="0">
                <a:solidFill>
                  <a:srgbClr val="73005A"/>
                </a:solidFill>
              </a:rPr>
              <a:t>Se recomienda el uso de la</a:t>
            </a:r>
          </a:p>
          <a:p>
            <a:pPr algn="ctr"/>
            <a:r>
              <a:rPr lang="es-ES" dirty="0" smtClean="0">
                <a:solidFill>
                  <a:srgbClr val="73005A"/>
                </a:solidFill>
              </a:rPr>
              <a:t>alfombrilla</a:t>
            </a:r>
            <a:endParaRPr lang="es-ES" dirty="0">
              <a:solidFill>
                <a:srgbClr val="73005A"/>
              </a:solidFill>
            </a:endParaRPr>
          </a:p>
        </p:txBody>
      </p:sp>
    </p:spTree>
    <p:extLst>
      <p:ext uri="{BB962C8B-B14F-4D97-AF65-F5344CB8AC3E}">
        <p14:creationId xmlns:p14="http://schemas.microsoft.com/office/powerpoint/2010/main" val="2150856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¡Comenzamos!</a:t>
            </a:r>
            <a:endParaRPr lang="es-ES" dirty="0">
              <a:solidFill>
                <a:srgbClr val="73005A"/>
              </a:solidFill>
            </a:endParaRPr>
          </a:p>
        </p:txBody>
      </p:sp>
    </p:spTree>
    <p:extLst>
      <p:ext uri="{BB962C8B-B14F-4D97-AF65-F5344CB8AC3E}">
        <p14:creationId xmlns:p14="http://schemas.microsoft.com/office/powerpoint/2010/main" val="1192392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s-ES" sz="3600" b="0" cap="none" dirty="0" smtClean="0">
                <a:solidFill>
                  <a:srgbClr val="73005A"/>
                </a:solidFill>
                <a:latin typeface="HelveticaNeue-Light"/>
              </a:rPr>
              <a:t>Glosario</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numCol="3">
            <a:normAutofit fontScale="77500" lnSpcReduction="20000"/>
          </a:bodyPr>
          <a:lstStyle/>
          <a:p>
            <a:r>
              <a:rPr lang="es-ES" dirty="0" smtClean="0"/>
              <a:t>Hardware</a:t>
            </a:r>
          </a:p>
          <a:p>
            <a:r>
              <a:rPr lang="es-ES" dirty="0" smtClean="0"/>
              <a:t>Software</a:t>
            </a:r>
          </a:p>
          <a:p>
            <a:r>
              <a:rPr lang="es-ES" dirty="0" smtClean="0"/>
              <a:t>CPU - Procesador</a:t>
            </a:r>
            <a:endParaRPr lang="es-ES" dirty="0"/>
          </a:p>
          <a:p>
            <a:r>
              <a:rPr lang="es-ES" dirty="0" smtClean="0"/>
              <a:t>Memoria </a:t>
            </a:r>
            <a:r>
              <a:rPr lang="es-ES" dirty="0"/>
              <a:t>RAM</a:t>
            </a:r>
          </a:p>
          <a:p>
            <a:r>
              <a:rPr lang="es-ES" dirty="0"/>
              <a:t>Memoria ROM</a:t>
            </a:r>
          </a:p>
          <a:p>
            <a:r>
              <a:rPr lang="es-ES" dirty="0"/>
              <a:t>BIOS</a:t>
            </a:r>
          </a:p>
          <a:p>
            <a:r>
              <a:rPr lang="es-ES" dirty="0"/>
              <a:t>Disco duro</a:t>
            </a:r>
          </a:p>
          <a:p>
            <a:r>
              <a:rPr lang="es-ES" dirty="0" smtClean="0"/>
              <a:t>Disco </a:t>
            </a:r>
            <a:r>
              <a:rPr lang="es-ES" dirty="0"/>
              <a:t>duro SSD</a:t>
            </a:r>
          </a:p>
          <a:p>
            <a:r>
              <a:rPr lang="es-ES" dirty="0" smtClean="0"/>
              <a:t>Unidades </a:t>
            </a:r>
            <a:r>
              <a:rPr lang="es-ES" dirty="0"/>
              <a:t>de medida, byte, KB, MB, GB, TB</a:t>
            </a:r>
          </a:p>
          <a:p>
            <a:r>
              <a:rPr lang="es-ES" dirty="0" smtClean="0"/>
              <a:t>Algoritmo</a:t>
            </a:r>
          </a:p>
          <a:p>
            <a:r>
              <a:rPr lang="es-ES" dirty="0" smtClean="0"/>
              <a:t>Python</a:t>
            </a:r>
            <a:endParaRPr lang="es-ES" dirty="0"/>
          </a:p>
          <a:p>
            <a:r>
              <a:rPr lang="es-ES" dirty="0"/>
              <a:t>SQL</a:t>
            </a:r>
          </a:p>
          <a:p>
            <a:r>
              <a:rPr lang="es-ES" dirty="0"/>
              <a:t>Servidor de base de datos</a:t>
            </a:r>
          </a:p>
          <a:p>
            <a:r>
              <a:rPr lang="es-ES" dirty="0" smtClean="0"/>
              <a:t>Arquitectura </a:t>
            </a:r>
            <a:r>
              <a:rPr lang="es-ES" dirty="0"/>
              <a:t>de 3 capas</a:t>
            </a:r>
          </a:p>
          <a:p>
            <a:r>
              <a:rPr lang="es-ES" dirty="0"/>
              <a:t>LAN</a:t>
            </a:r>
          </a:p>
          <a:p>
            <a:r>
              <a:rPr lang="es-ES" dirty="0"/>
              <a:t>WAN</a:t>
            </a:r>
          </a:p>
          <a:p>
            <a:r>
              <a:rPr lang="es-ES" dirty="0"/>
              <a:t>Ethernet</a:t>
            </a:r>
          </a:p>
          <a:p>
            <a:r>
              <a:rPr lang="es-ES" dirty="0" smtClean="0"/>
              <a:t>Protocolo</a:t>
            </a:r>
            <a:endParaRPr lang="es-ES" dirty="0"/>
          </a:p>
          <a:p>
            <a:r>
              <a:rPr lang="es-ES" dirty="0"/>
              <a:t>Base de datos</a:t>
            </a:r>
          </a:p>
          <a:p>
            <a:r>
              <a:rPr lang="es-ES" dirty="0"/>
              <a:t>Tabla</a:t>
            </a:r>
          </a:p>
          <a:p>
            <a:r>
              <a:rPr lang="es-ES" dirty="0"/>
              <a:t>Tipos de datos de base de datos</a:t>
            </a:r>
          </a:p>
          <a:p>
            <a:r>
              <a:rPr lang="es-ES" dirty="0" smtClean="0"/>
              <a:t>Machine Learning</a:t>
            </a:r>
          </a:p>
          <a:p>
            <a:r>
              <a:rPr lang="es-ES" dirty="0" smtClean="0"/>
              <a:t>Inteligencia Artificial</a:t>
            </a:r>
          </a:p>
          <a:p>
            <a:endParaRPr lang="es-ES" dirty="0"/>
          </a:p>
          <a:p>
            <a:pPr marL="457200" lvl="1" indent="0">
              <a:buNone/>
            </a:pPr>
            <a:endParaRPr lang="es-ES" dirty="0"/>
          </a:p>
        </p:txBody>
      </p:sp>
      <p:sp>
        <p:nvSpPr>
          <p:cNvPr id="2" name="1 Nube"/>
          <p:cNvSpPr/>
          <p:nvPr/>
        </p:nvSpPr>
        <p:spPr>
          <a:xfrm>
            <a:off x="6948264" y="664097"/>
            <a:ext cx="1944216" cy="93610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solidFill>
                  <a:schemeClr val="tx2">
                    <a:lumMod val="50000"/>
                  </a:schemeClr>
                </a:solidFill>
              </a:rPr>
              <a:t>¿Cuáles ya conozco?</a:t>
            </a:r>
            <a:endParaRPr lang="es-ES" dirty="0">
              <a:solidFill>
                <a:schemeClr val="tx2">
                  <a:lumMod val="50000"/>
                </a:schemeClr>
              </a:solidFill>
            </a:endParaRPr>
          </a:p>
        </p:txBody>
      </p:sp>
    </p:spTree>
    <p:extLst>
      <p:ext uri="{BB962C8B-B14F-4D97-AF65-F5344CB8AC3E}">
        <p14:creationId xmlns:p14="http://schemas.microsoft.com/office/powerpoint/2010/main" val="1334506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Hardware</a:t>
            </a:r>
          </a:p>
          <a:p>
            <a:pPr lvl="1"/>
            <a:r>
              <a:rPr lang="es-ES" dirty="0"/>
              <a:t>Arquitectura de un ordenador</a:t>
            </a:r>
          </a:p>
          <a:p>
            <a:pPr lvl="1"/>
            <a:r>
              <a:rPr lang="es-ES" dirty="0"/>
              <a:t>Funcionamiento de un </a:t>
            </a:r>
            <a:r>
              <a:rPr lang="es-ES" dirty="0" smtClean="0"/>
              <a:t>ordenador</a:t>
            </a:r>
          </a:p>
          <a:p>
            <a:r>
              <a:rPr lang="es-ES" dirty="0" smtClean="0"/>
              <a:t>Software</a:t>
            </a:r>
          </a:p>
          <a:p>
            <a:pPr marL="457200" lvl="1" indent="0">
              <a:buNone/>
            </a:pPr>
            <a:endParaRPr lang="es-ES" dirty="0" smtClean="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Actividad – Conociendo un ordenador</a:t>
            </a:r>
            <a:endParaRPr lang="ca-ES" sz="3600" b="0" cap="none" dirty="0">
              <a:solidFill>
                <a:srgbClr val="73005A"/>
              </a:solidFill>
              <a:latin typeface="HelveticaNeue-Light"/>
            </a:endParaRPr>
          </a:p>
        </p:txBody>
      </p:sp>
      <p:pic>
        <p:nvPicPr>
          <p:cNvPr id="10242" name="Picture 2" descr="C:\Users\Jorge\AppData\Local\Microsoft\Windows\Temporary Internet Files\Content.IE5\07NQBYAE\componentes-de-computador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20" y="1622231"/>
            <a:ext cx="1975867" cy="158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87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514350" indent="-514350">
              <a:buFont typeface="+mj-lt"/>
              <a:buAutoNum type="arabicPeriod"/>
            </a:pPr>
            <a:r>
              <a:rPr lang="es-ES" dirty="0" smtClean="0"/>
              <a:t>El CPU ejecuta el BIOS</a:t>
            </a:r>
          </a:p>
          <a:p>
            <a:pPr marL="514350" indent="-514350">
              <a:buFont typeface="+mj-lt"/>
              <a:buAutoNum type="arabicPeriod"/>
            </a:pPr>
            <a:r>
              <a:rPr lang="es-ES" dirty="0" smtClean="0"/>
              <a:t>El BIOS ejecuta el POST (Power-On Self Test)</a:t>
            </a:r>
          </a:p>
          <a:p>
            <a:pPr marL="514350" indent="-514350">
              <a:buFont typeface="+mj-lt"/>
              <a:buAutoNum type="arabicPeriod"/>
            </a:pPr>
            <a:r>
              <a:rPr lang="es-ES" dirty="0" smtClean="0"/>
              <a:t>El BIOS ejecuta el MBR</a:t>
            </a:r>
            <a:endParaRPr lang="es-ES" dirty="0"/>
          </a:p>
          <a:p>
            <a:pPr marL="514350" indent="-514350">
              <a:buFont typeface="+mj-lt"/>
              <a:buAutoNum type="arabicPeriod"/>
            </a:pPr>
            <a:r>
              <a:rPr lang="es-ES" dirty="0" smtClean="0"/>
              <a:t>El MBR pasa el control al Sistema Operativo</a:t>
            </a:r>
          </a:p>
          <a:p>
            <a:pPr marL="514350" indent="-514350">
              <a:buFont typeface="+mj-lt"/>
              <a:buAutoNum type="arabicPeriod"/>
            </a:pPr>
            <a:r>
              <a:rPr lang="es-ES" dirty="0" smtClean="0"/>
              <a:t>Se ejecuta el Sistema Operativo</a:t>
            </a:r>
            <a:endParaRPr lang="es-ES" dirty="0"/>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2800" b="0" cap="none" dirty="0" smtClean="0">
                <a:solidFill>
                  <a:srgbClr val="73005A"/>
                </a:solidFill>
                <a:latin typeface="HelveticaNeue-Light"/>
              </a:rPr>
              <a:t>¿Qué pasa cuando encendemos el ordenador?</a:t>
            </a:r>
            <a:endParaRPr lang="ca-ES" sz="2800" b="0" cap="none" dirty="0">
              <a:solidFill>
                <a:srgbClr val="73005A"/>
              </a:solidFill>
              <a:latin typeface="HelveticaNeue-Light"/>
            </a:endParaRPr>
          </a:p>
        </p:txBody>
      </p:sp>
    </p:spTree>
    <p:extLst>
      <p:ext uri="{BB962C8B-B14F-4D97-AF65-F5344CB8AC3E}">
        <p14:creationId xmlns:p14="http://schemas.microsoft.com/office/powerpoint/2010/main" val="2874444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400" dirty="0"/>
              <a:t>Gestión de </a:t>
            </a:r>
            <a:r>
              <a:rPr lang="es-ES" sz="2400" dirty="0" smtClean="0"/>
              <a:t>procesos</a:t>
            </a:r>
            <a:endParaRPr lang="es-ES" sz="2400" dirty="0"/>
          </a:p>
          <a:p>
            <a:pPr lvl="1"/>
            <a:r>
              <a:rPr lang="es-ES" sz="2000" dirty="0"/>
              <a:t>Un proceso </a:t>
            </a:r>
            <a:r>
              <a:rPr lang="es-ES" sz="2000" dirty="0" smtClean="0"/>
              <a:t>es </a:t>
            </a:r>
            <a:r>
              <a:rPr lang="es-ES" sz="2000" dirty="0"/>
              <a:t>un programa en ejecución que necesita recursos para realizar su tarea: tiempo de CPU, memoria, archivos y dispositivos de E/S</a:t>
            </a:r>
            <a:r>
              <a:rPr lang="es-ES" sz="2000" dirty="0" smtClean="0"/>
              <a:t>.</a:t>
            </a:r>
          </a:p>
          <a:p>
            <a:r>
              <a:rPr lang="es-ES" sz="2400" dirty="0"/>
              <a:t>Gestión de la memoria </a:t>
            </a:r>
            <a:r>
              <a:rPr lang="es-ES" sz="2400" dirty="0" smtClean="0"/>
              <a:t>principal</a:t>
            </a:r>
          </a:p>
          <a:p>
            <a:r>
              <a:rPr lang="es-ES" sz="2400" dirty="0"/>
              <a:t>Gestión del almacenamiento </a:t>
            </a:r>
            <a:r>
              <a:rPr lang="es-ES" sz="2400" dirty="0" smtClean="0"/>
              <a:t>secundario</a:t>
            </a:r>
          </a:p>
          <a:p>
            <a:r>
              <a:rPr lang="es-ES" sz="2400" dirty="0"/>
              <a:t>Sistema de </a:t>
            </a:r>
            <a:r>
              <a:rPr lang="es-ES" sz="2400" dirty="0" smtClean="0"/>
              <a:t>archivos</a:t>
            </a:r>
          </a:p>
          <a:p>
            <a:r>
              <a:rPr lang="es-ES" sz="2400" dirty="0"/>
              <a:t>Sistemas de </a:t>
            </a:r>
            <a:r>
              <a:rPr lang="es-ES" sz="2400" dirty="0" smtClean="0"/>
              <a:t>protección</a:t>
            </a:r>
          </a:p>
          <a:p>
            <a:r>
              <a:rPr lang="es-ES" sz="2400" dirty="0"/>
              <a:t>Sistema de </a:t>
            </a:r>
            <a:r>
              <a:rPr lang="es-ES" sz="2400" dirty="0" smtClean="0"/>
              <a:t>comunicaciones</a:t>
            </a:r>
          </a:p>
          <a:p>
            <a:r>
              <a:rPr lang="es-ES" sz="2400" dirty="0"/>
              <a:t>Gestor de recursos</a:t>
            </a:r>
          </a:p>
          <a:p>
            <a:endParaRPr lang="es-ES" sz="2400" dirty="0"/>
          </a:p>
          <a:p>
            <a:endParaRPr lang="es-ES" sz="2400" dirty="0"/>
          </a:p>
          <a:p>
            <a:pPr lvl="1"/>
            <a:endParaRPr lang="es-ES" sz="2000" dirty="0" smtClean="0"/>
          </a:p>
          <a:p>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El sistema operativo</a:t>
            </a:r>
            <a:endParaRPr lang="ca-ES" sz="3600" b="0" cap="none" dirty="0">
              <a:solidFill>
                <a:srgbClr val="73005A"/>
              </a:solidFill>
              <a:latin typeface="HelveticaNeue-Light"/>
            </a:endParaRPr>
          </a:p>
        </p:txBody>
      </p:sp>
      <p:pic>
        <p:nvPicPr>
          <p:cNvPr id="1026" name="Picture 2" descr="https://upload.wikimedia.org/wikipedia/commons/thumb/d/dc/Operating_system_placement-es.svg/220px-Operating_system_placement-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780930"/>
            <a:ext cx="2095500" cy="310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5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¿Qué es un bit?</a:t>
            </a:r>
          </a:p>
          <a:p>
            <a:r>
              <a:rPr lang="es-ES" dirty="0" smtClean="0"/>
              <a:t>Contar con bits</a:t>
            </a:r>
          </a:p>
          <a:p>
            <a:r>
              <a:rPr lang="es-ES" dirty="0" smtClean="0"/>
              <a:t>Sumar con bits</a:t>
            </a:r>
          </a:p>
          <a:p>
            <a:r>
              <a:rPr lang="es-ES" dirty="0" smtClean="0"/>
              <a:t>Codificación</a:t>
            </a:r>
            <a:endParaRPr lang="es-ES" dirty="0"/>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a:solidFill>
                  <a:srgbClr val="73005A"/>
                </a:solidFill>
                <a:latin typeface="HelveticaNeue-Light"/>
              </a:rPr>
              <a:t>Sistema </a:t>
            </a:r>
            <a:r>
              <a:rPr lang="es-ES" sz="3600" b="0" cap="none" dirty="0" smtClean="0">
                <a:solidFill>
                  <a:srgbClr val="73005A"/>
                </a:solidFill>
                <a:latin typeface="HelveticaNeue-Light"/>
              </a:rPr>
              <a:t>binario</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135286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Temario</a:t>
            </a:r>
            <a:endParaRPr lang="ca-ES" sz="3600" b="0" cap="none" dirty="0">
              <a:solidFill>
                <a:srgbClr val="73005A"/>
              </a:solidFill>
              <a:latin typeface="HelveticaNeue-Light"/>
            </a:endParaRPr>
          </a:p>
        </p:txBody>
      </p:sp>
      <p:sp>
        <p:nvSpPr>
          <p:cNvPr id="6" name="5 Marcador de contenido"/>
          <p:cNvSpPr>
            <a:spLocks noGrp="1"/>
          </p:cNvSpPr>
          <p:nvPr>
            <p:ph idx="1"/>
          </p:nvPr>
        </p:nvSpPr>
        <p:spPr/>
        <p:txBody>
          <a:bodyPr/>
          <a:lstStyle/>
          <a:p>
            <a:r>
              <a:rPr lang="es-ES" dirty="0" smtClean="0"/>
              <a:t>Introducción a la programación</a:t>
            </a:r>
          </a:p>
          <a:p>
            <a:r>
              <a:rPr lang="es-ES" dirty="0" smtClean="0"/>
              <a:t>Programación con Python</a:t>
            </a:r>
            <a:endParaRPr lang="es-ES" dirty="0"/>
          </a:p>
          <a:p>
            <a:r>
              <a:rPr lang="es-ES" dirty="0"/>
              <a:t>Base de </a:t>
            </a:r>
            <a:r>
              <a:rPr lang="es-ES" dirty="0" smtClean="0"/>
              <a:t>datos con MySQL</a:t>
            </a:r>
            <a:endParaRPr lang="es-ES" dirty="0"/>
          </a:p>
          <a:p>
            <a:r>
              <a:rPr lang="es-ES" dirty="0" smtClean="0"/>
              <a:t>Probabilidad y estadística</a:t>
            </a:r>
          </a:p>
          <a:p>
            <a:r>
              <a:rPr lang="es-ES" dirty="0" smtClean="0"/>
              <a:t>Machine Learning con Python</a:t>
            </a:r>
          </a:p>
          <a:p>
            <a:r>
              <a:rPr lang="es-ES" dirty="0" smtClean="0"/>
              <a:t>Trabajo final</a:t>
            </a:r>
          </a:p>
        </p:txBody>
      </p:sp>
    </p:spTree>
    <p:extLst>
      <p:ext uri="{BB962C8B-B14F-4D97-AF65-F5344CB8AC3E}">
        <p14:creationId xmlns:p14="http://schemas.microsoft.com/office/powerpoint/2010/main" val="17406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pt-BR" dirty="0" smtClean="0"/>
              <a:t>EJERCICIOS</a:t>
            </a:r>
          </a:p>
          <a:p>
            <a:pPr lvl="1"/>
            <a:r>
              <a:rPr lang="pt-BR" dirty="0" smtClean="0"/>
              <a:t>10001 </a:t>
            </a:r>
            <a:r>
              <a:rPr lang="pt-BR" dirty="0"/>
              <a:t>+ 10000</a:t>
            </a:r>
          </a:p>
          <a:p>
            <a:pPr lvl="1"/>
            <a:r>
              <a:rPr lang="pt-BR" dirty="0" smtClean="0"/>
              <a:t>100100 </a:t>
            </a:r>
            <a:r>
              <a:rPr lang="pt-BR" dirty="0"/>
              <a:t>+ 101111</a:t>
            </a:r>
          </a:p>
          <a:p>
            <a:pPr lvl="1"/>
            <a:r>
              <a:rPr lang="pt-BR" dirty="0" smtClean="0"/>
              <a:t>10100 </a:t>
            </a:r>
            <a:r>
              <a:rPr lang="pt-BR" dirty="0"/>
              <a:t>+ 1101</a:t>
            </a:r>
          </a:p>
          <a:p>
            <a:pPr lvl="1"/>
            <a:r>
              <a:rPr lang="pt-BR" dirty="0" smtClean="0"/>
              <a:t>101000 </a:t>
            </a:r>
            <a:r>
              <a:rPr lang="pt-BR" dirty="0"/>
              <a:t>+ 101000</a:t>
            </a:r>
          </a:p>
          <a:p>
            <a:pPr lvl="1"/>
            <a:r>
              <a:rPr lang="pt-BR" dirty="0" smtClean="0"/>
              <a:t> </a:t>
            </a:r>
            <a:r>
              <a:rPr lang="pt-BR" dirty="0"/>
              <a:t>1101101011000 + 1000000000 </a:t>
            </a:r>
            <a:endParaRPr lang="pt-BR" dirty="0" smtClean="0"/>
          </a:p>
          <a:p>
            <a:pPr lvl="1"/>
            <a:r>
              <a:rPr lang="pt-BR" dirty="0" smtClean="0"/>
              <a:t>1011010 </a:t>
            </a:r>
            <a:r>
              <a:rPr lang="pt-BR" dirty="0"/>
              <a:t>+ 101110</a:t>
            </a:r>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a:solidFill>
                  <a:srgbClr val="73005A"/>
                </a:solidFill>
                <a:latin typeface="HelveticaNeue-Light"/>
              </a:rPr>
              <a:t>Sistema </a:t>
            </a:r>
            <a:r>
              <a:rPr lang="es-ES" sz="3600" b="0" cap="none" dirty="0" smtClean="0">
                <a:solidFill>
                  <a:srgbClr val="73005A"/>
                </a:solidFill>
                <a:latin typeface="HelveticaNeue-Light"/>
              </a:rPr>
              <a:t>binario</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268610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¿Qué es?</a:t>
            </a:r>
          </a:p>
          <a:p>
            <a:r>
              <a:rPr lang="es-ES" dirty="0" smtClean="0"/>
              <a:t>Partes de un algoritmo</a:t>
            </a:r>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Algoritmo</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40274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Ejemplos</a:t>
            </a:r>
          </a:p>
          <a:p>
            <a:pPr lvl="1"/>
            <a:r>
              <a:rPr lang="es-ES" dirty="0"/>
              <a:t>Receta de cocina para hervir X gramos de espaguetis</a:t>
            </a:r>
          </a:p>
          <a:p>
            <a:pPr lvl="1"/>
            <a:r>
              <a:rPr lang="es-ES" dirty="0"/>
              <a:t>Manual de un hotel donde se indica cómo llamar a otra </a:t>
            </a:r>
            <a:r>
              <a:rPr lang="es-ES" dirty="0" smtClean="0"/>
              <a:t>habitación</a:t>
            </a:r>
          </a:p>
          <a:p>
            <a:pPr lvl="1"/>
            <a:r>
              <a:rPr lang="es-ES" dirty="0"/>
              <a:t>Manual de operación de un automóvil: arranque del motor</a:t>
            </a:r>
          </a:p>
          <a:p>
            <a:pPr lvl="1"/>
            <a:endParaRPr lang="es-ES" dirty="0" smtClean="0"/>
          </a:p>
          <a:p>
            <a:pPr lvl="1"/>
            <a:endParaRPr lang="es-ES" dirty="0" smtClean="0"/>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Algoritmo</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311941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Formas de expresarlo</a:t>
            </a:r>
          </a:p>
          <a:p>
            <a:pPr lvl="1"/>
            <a:r>
              <a:rPr lang="es-ES" dirty="0"/>
              <a:t>Pseudo-código</a:t>
            </a:r>
          </a:p>
          <a:p>
            <a:pPr lvl="1"/>
            <a:r>
              <a:rPr lang="es-ES" dirty="0"/>
              <a:t>Diagramas de flujo</a:t>
            </a:r>
          </a:p>
          <a:p>
            <a:pPr lvl="1"/>
            <a:r>
              <a:rPr lang="es-ES" dirty="0"/>
              <a:t>Programación</a:t>
            </a:r>
          </a:p>
          <a:p>
            <a:pPr lvl="1"/>
            <a:endParaRPr lang="es-ES" dirty="0" smtClean="0"/>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Algoritmo</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1228864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Ejemplo</a:t>
            </a:r>
            <a:endParaRPr lang="ca-ES" sz="3600" b="0" cap="none" dirty="0">
              <a:solidFill>
                <a:srgbClr val="73005A"/>
              </a:solidFill>
              <a:latin typeface="HelveticaNeue-Light"/>
            </a:endParaRPr>
          </a:p>
        </p:txBody>
      </p:sp>
      <p:sp>
        <p:nvSpPr>
          <p:cNvPr id="5" name="CuadroTexto 1"/>
          <p:cNvSpPr txBox="1">
            <a:spLocks noChangeArrowheads="1"/>
          </p:cNvSpPr>
          <p:nvPr/>
        </p:nvSpPr>
        <p:spPr bwMode="auto">
          <a:xfrm>
            <a:off x="755576" y="1556795"/>
            <a:ext cx="790582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342900" indent="-342900">
              <a:buFont typeface="Arial" panose="020B0604020202020204" pitchFamily="34" charset="0"/>
              <a:buChar char="•"/>
            </a:pPr>
            <a:r>
              <a:rPr lang="es-ES" altLang="es-ES" sz="2800" dirty="0" smtClean="0">
                <a:latin typeface="+mn-lt"/>
              </a:rPr>
              <a:t>Utilizar el programa PSeInt</a:t>
            </a:r>
          </a:p>
          <a:p>
            <a:pPr marL="1085850" lvl="1" indent="-342900">
              <a:buFont typeface="Arial" panose="020B0604020202020204" pitchFamily="34" charset="0"/>
              <a:buChar char="•"/>
            </a:pPr>
            <a:r>
              <a:rPr lang="es-ES" altLang="es-ES" sz="2800" dirty="0">
                <a:latin typeface="+mn-lt"/>
                <a:hlinkClick r:id="rId2"/>
              </a:rPr>
              <a:t>http://pseint.sourceforge.net</a:t>
            </a:r>
            <a:r>
              <a:rPr lang="es-ES" altLang="es-ES" sz="2800" dirty="0" smtClean="0">
                <a:latin typeface="+mn-lt"/>
                <a:hlinkClick r:id="rId2"/>
              </a:rPr>
              <a:t>/</a:t>
            </a:r>
            <a:endParaRPr lang="es-ES" altLang="es-ES" sz="2800" dirty="0" smtClean="0">
              <a:latin typeface="+mn-lt"/>
            </a:endParaRPr>
          </a:p>
          <a:p>
            <a:pPr marL="1085850" lvl="1" indent="-342900">
              <a:buFont typeface="Arial" panose="020B0604020202020204" pitchFamily="34" charset="0"/>
              <a:buChar char="•"/>
            </a:pPr>
            <a:endParaRPr lang="es-ES" altLang="es-ES" sz="2800" dirty="0">
              <a:latin typeface="+mn-lt"/>
            </a:endParaRPr>
          </a:p>
        </p:txBody>
      </p:sp>
    </p:spTree>
    <p:extLst>
      <p:ext uri="{BB962C8B-B14F-4D97-AF65-F5344CB8AC3E}">
        <p14:creationId xmlns:p14="http://schemas.microsoft.com/office/powerpoint/2010/main" val="477250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¿Qué son?</a:t>
            </a:r>
          </a:p>
          <a:p>
            <a:r>
              <a:rPr lang="es-ES" dirty="0" smtClean="0"/>
              <a:t>Tipos de variables</a:t>
            </a:r>
          </a:p>
          <a:p>
            <a:r>
              <a:rPr lang="es-ES" dirty="0" smtClean="0"/>
              <a:t>Operaciones</a:t>
            </a:r>
          </a:p>
          <a:p>
            <a:r>
              <a:rPr lang="es-ES" dirty="0" smtClean="0"/>
              <a:t>Partes</a:t>
            </a:r>
            <a:endParaRPr lang="es-ES" dirty="0"/>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Variables</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36062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¿Qué son?</a:t>
            </a:r>
          </a:p>
          <a:p>
            <a:r>
              <a:rPr lang="es-ES" dirty="0" smtClean="0"/>
              <a:t>¿Cuáles hay disponibles?</a:t>
            </a:r>
          </a:p>
          <a:p>
            <a:pPr marL="0" indent="0">
              <a:buNone/>
            </a:pPr>
            <a:endParaRPr lang="es-ES" dirty="0"/>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Operaciones matemáticas</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325726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Ejemplo</a:t>
            </a:r>
            <a:endParaRPr lang="ca-ES" sz="3600" b="0" cap="none" dirty="0">
              <a:solidFill>
                <a:srgbClr val="73005A"/>
              </a:solidFill>
              <a:latin typeface="HelveticaNeue-Light"/>
            </a:endParaRPr>
          </a:p>
        </p:txBody>
      </p:sp>
      <p:sp>
        <p:nvSpPr>
          <p:cNvPr id="5" name="CuadroTexto 1"/>
          <p:cNvSpPr txBox="1">
            <a:spLocks noChangeArrowheads="1"/>
          </p:cNvSpPr>
          <p:nvPr/>
        </p:nvSpPr>
        <p:spPr bwMode="auto">
          <a:xfrm>
            <a:off x="755576" y="1556792"/>
            <a:ext cx="790582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342900" indent="-342900">
              <a:buFont typeface="Arial" panose="020B0604020202020204" pitchFamily="34" charset="0"/>
              <a:buChar char="•"/>
            </a:pPr>
            <a:r>
              <a:rPr lang="es-ES" altLang="es-ES" sz="2800" dirty="0">
                <a:latin typeface="+mn-lt"/>
              </a:rPr>
              <a:t>Realizar el pseudocódigo de un programa que permita calcular el área de un rectángulo. Se debe introducir la base y la altura para poder realizar el cálculo</a:t>
            </a:r>
            <a:r>
              <a:rPr lang="es-ES" altLang="es-ES" sz="2800" dirty="0" smtClean="0">
                <a:latin typeface="+mn-lt"/>
              </a:rPr>
              <a:t>.</a:t>
            </a:r>
            <a:endParaRPr lang="es-ES" altLang="es-ES" sz="2800" dirty="0">
              <a:latin typeface="+mn-lt"/>
            </a:endParaRPr>
          </a:p>
        </p:txBody>
      </p:sp>
      <p:sp>
        <p:nvSpPr>
          <p:cNvPr id="6" name="Rectangle 2"/>
          <p:cNvSpPr>
            <a:spLocks noChangeArrowheads="1"/>
          </p:cNvSpPr>
          <p:nvPr/>
        </p:nvSpPr>
        <p:spPr bwMode="auto">
          <a:xfrm>
            <a:off x="2390775" y="3747179"/>
            <a:ext cx="482758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s-ES" altLang="es-ES" sz="1600" dirty="0" smtClean="0">
                <a:latin typeface="+mn-lt"/>
              </a:rPr>
              <a:t>Programa: Cálculo área</a:t>
            </a:r>
            <a:endParaRPr lang="es-ES" altLang="es-ES" sz="1400" dirty="0">
              <a:latin typeface="+mn-lt"/>
            </a:endParaRPr>
          </a:p>
          <a:p>
            <a:r>
              <a:rPr lang="es-ES" altLang="es-ES" sz="1600" dirty="0" smtClean="0">
                <a:latin typeface="+mn-lt"/>
              </a:rPr>
              <a:t>Algoritmo</a:t>
            </a:r>
            <a:r>
              <a:rPr lang="es-ES" altLang="es-ES" sz="1600" dirty="0">
                <a:latin typeface="+mn-lt"/>
              </a:rPr>
              <a:t>:</a:t>
            </a:r>
            <a:endParaRPr lang="es-ES" altLang="es-ES" sz="1400" dirty="0">
              <a:latin typeface="+mn-lt"/>
            </a:endParaRPr>
          </a:p>
          <a:p>
            <a:r>
              <a:rPr lang="es-ES" altLang="es-ES" sz="1600" dirty="0">
                <a:latin typeface="+mn-lt"/>
              </a:rPr>
              <a:t>            escribir “Introduzca la base y la altura”</a:t>
            </a:r>
            <a:endParaRPr lang="es-ES" altLang="es-ES" sz="1400" dirty="0">
              <a:latin typeface="+mn-lt"/>
            </a:endParaRPr>
          </a:p>
          <a:p>
            <a:r>
              <a:rPr lang="es-ES" altLang="es-ES" sz="1600" dirty="0">
                <a:latin typeface="+mn-lt"/>
              </a:rPr>
              <a:t>            leer BASE, ALTURA</a:t>
            </a:r>
            <a:endParaRPr lang="es-ES" altLang="es-ES" sz="1400" dirty="0">
              <a:latin typeface="+mn-lt"/>
            </a:endParaRPr>
          </a:p>
          <a:p>
            <a:r>
              <a:rPr lang="es-ES" altLang="es-ES" sz="1600" dirty="0">
                <a:latin typeface="+mn-lt"/>
              </a:rPr>
              <a:t>            calcular AREA = BASE * ALTURA</a:t>
            </a:r>
            <a:endParaRPr lang="es-ES" altLang="es-ES" sz="1400" dirty="0">
              <a:latin typeface="+mn-lt"/>
            </a:endParaRPr>
          </a:p>
          <a:p>
            <a:r>
              <a:rPr lang="es-ES" altLang="es-ES" sz="1600" dirty="0">
                <a:latin typeface="+mn-lt"/>
              </a:rPr>
              <a:t>            escribir “El área del rectángulo es “AREA</a:t>
            </a:r>
            <a:endParaRPr lang="es-ES" altLang="es-ES" sz="1400" dirty="0">
              <a:latin typeface="+mn-lt"/>
            </a:endParaRPr>
          </a:p>
          <a:p>
            <a:r>
              <a:rPr lang="es-ES" altLang="es-ES" sz="1600" dirty="0" smtClean="0">
                <a:latin typeface="+mn-lt"/>
              </a:rPr>
              <a:t>Fin programa</a:t>
            </a:r>
            <a:endParaRPr lang="es-ES" altLang="es-ES" sz="3600" dirty="0">
              <a:latin typeface="+mn-lt"/>
            </a:endParaRPr>
          </a:p>
        </p:txBody>
      </p:sp>
    </p:spTree>
    <p:extLst>
      <p:ext uri="{BB962C8B-B14F-4D97-AF65-F5344CB8AC3E}">
        <p14:creationId xmlns:p14="http://schemas.microsoft.com/office/powerpoint/2010/main" val="965223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70000" lnSpcReduction="20000"/>
          </a:bodyPr>
          <a:lstStyle/>
          <a:p>
            <a:r>
              <a:rPr lang="es-ES" dirty="0"/>
              <a:t>Crear un programa que, dada una cantidad en euros, la transforme en pesetas. Hay que tener en cuenta que 1 € = 166,386 ptas</a:t>
            </a:r>
            <a:r>
              <a:rPr lang="es-ES" dirty="0" smtClean="0"/>
              <a:t>.</a:t>
            </a:r>
          </a:p>
          <a:p>
            <a:r>
              <a:rPr lang="es-ES" dirty="0" smtClean="0"/>
              <a:t>Crear un programa que haga el proceso contrario.</a:t>
            </a:r>
          </a:p>
          <a:p>
            <a:r>
              <a:rPr lang="es-ES" dirty="0" smtClean="0"/>
              <a:t>Crear </a:t>
            </a:r>
            <a:r>
              <a:rPr lang="es-ES" dirty="0"/>
              <a:t>un programa que dada una distancia (en km) y el tiempo (en horas) que se ha tardado en recorrerla, calcule la velocidad media que se ha empleado. Hay que tener en cuenta que: v = e / </a:t>
            </a:r>
            <a:r>
              <a:rPr lang="es-ES" dirty="0" smtClean="0"/>
              <a:t>t</a:t>
            </a:r>
          </a:p>
          <a:p>
            <a:r>
              <a:rPr lang="es-ES" dirty="0"/>
              <a:t>Escribir un algoritmo en pseudocódigo que dado un número de segundos, calcule el número de horas, minutos y segundos</a:t>
            </a:r>
            <a:r>
              <a:rPr lang="es-ES" dirty="0" smtClean="0"/>
              <a:t>.</a:t>
            </a:r>
          </a:p>
          <a:p>
            <a:r>
              <a:rPr lang="es-ES" dirty="0"/>
              <a:t>Programa que obtenga el descuento (en cantidad y en porcentaje) aplicado a un producto si el usuario introduce el precio original y el precio pagado.</a:t>
            </a:r>
            <a:endParaRPr lang="es-ES" dirty="0" smtClean="0"/>
          </a:p>
        </p:txBody>
      </p:sp>
    </p:spTree>
    <p:extLst>
      <p:ext uri="{BB962C8B-B14F-4D97-AF65-F5344CB8AC3E}">
        <p14:creationId xmlns:p14="http://schemas.microsoft.com/office/powerpoint/2010/main" val="113958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¿Qué son?</a:t>
            </a:r>
          </a:p>
          <a:p>
            <a:r>
              <a:rPr lang="es-ES" dirty="0" smtClean="0"/>
              <a:t>Si, entonces</a:t>
            </a:r>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Condicionales</a:t>
            </a:r>
            <a:endParaRPr lang="ca-ES" sz="3600" b="0" cap="none" dirty="0">
              <a:solidFill>
                <a:srgbClr val="73005A"/>
              </a:solidFill>
              <a:latin typeface="HelveticaNeue-Light"/>
            </a:endParaRPr>
          </a:p>
        </p:txBody>
      </p:sp>
      <p:sp>
        <p:nvSpPr>
          <p:cNvPr id="5" name="Rectángulo redondeado 4"/>
          <p:cNvSpPr/>
          <p:nvPr/>
        </p:nvSpPr>
        <p:spPr>
          <a:xfrm>
            <a:off x="4198032" y="1600201"/>
            <a:ext cx="1368152" cy="4606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Comienzo</a:t>
            </a:r>
            <a:endParaRPr lang="es-ES" dirty="0"/>
          </a:p>
        </p:txBody>
      </p:sp>
      <p:sp>
        <p:nvSpPr>
          <p:cNvPr id="6" name="Rectángulo redondeado 5"/>
          <p:cNvSpPr/>
          <p:nvPr/>
        </p:nvSpPr>
        <p:spPr>
          <a:xfrm>
            <a:off x="4211960" y="5125908"/>
            <a:ext cx="1368152" cy="4606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Final</a:t>
            </a:r>
            <a:endParaRPr lang="es-ES" dirty="0"/>
          </a:p>
        </p:txBody>
      </p:sp>
      <p:cxnSp>
        <p:nvCxnSpPr>
          <p:cNvPr id="8" name="Conector recto de flecha 7"/>
          <p:cNvCxnSpPr>
            <a:stCxn id="33" idx="2"/>
            <a:endCxn id="9" idx="0"/>
          </p:cNvCxnSpPr>
          <p:nvPr/>
        </p:nvCxnSpPr>
        <p:spPr>
          <a:xfrm>
            <a:off x="4896036" y="206084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mbo 8"/>
          <p:cNvSpPr/>
          <p:nvPr/>
        </p:nvSpPr>
        <p:spPr>
          <a:xfrm>
            <a:off x="3779912" y="2564904"/>
            <a:ext cx="2232248" cy="1224136"/>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Condición</a:t>
            </a:r>
            <a:endParaRPr lang="es-ES" dirty="0"/>
          </a:p>
        </p:txBody>
      </p:sp>
      <p:cxnSp>
        <p:nvCxnSpPr>
          <p:cNvPr id="12" name="Conector recto de flecha 11"/>
          <p:cNvCxnSpPr>
            <a:stCxn id="9" idx="2"/>
            <a:endCxn id="16" idx="0"/>
          </p:cNvCxnSpPr>
          <p:nvPr/>
        </p:nvCxnSpPr>
        <p:spPr>
          <a:xfrm>
            <a:off x="4896036" y="3789040"/>
            <a:ext cx="0" cy="36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4225888" y="4154251"/>
            <a:ext cx="1340296"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B</a:t>
            </a:r>
            <a:endParaRPr lang="es-ES" dirty="0"/>
          </a:p>
        </p:txBody>
      </p:sp>
      <p:cxnSp>
        <p:nvCxnSpPr>
          <p:cNvPr id="17" name="Conector recto de flecha 16"/>
          <p:cNvCxnSpPr>
            <a:stCxn id="9" idx="3"/>
            <a:endCxn id="18" idx="1"/>
          </p:cNvCxnSpPr>
          <p:nvPr/>
        </p:nvCxnSpPr>
        <p:spPr>
          <a:xfrm flipV="1">
            <a:off x="6012160" y="3172378"/>
            <a:ext cx="1093440" cy="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7105600" y="2956354"/>
            <a:ext cx="115212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A</a:t>
            </a:r>
            <a:endParaRPr lang="es-ES" dirty="0"/>
          </a:p>
        </p:txBody>
      </p:sp>
      <p:sp>
        <p:nvSpPr>
          <p:cNvPr id="33" name="Rectángulo redondeado 32"/>
          <p:cNvSpPr/>
          <p:nvPr/>
        </p:nvSpPr>
        <p:spPr>
          <a:xfrm>
            <a:off x="4211960" y="1600201"/>
            <a:ext cx="1368152" cy="4606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Comienzo</a:t>
            </a:r>
            <a:endParaRPr lang="es-ES" dirty="0"/>
          </a:p>
        </p:txBody>
      </p:sp>
      <p:cxnSp>
        <p:nvCxnSpPr>
          <p:cNvPr id="35" name="Conector recto de flecha 34"/>
          <p:cNvCxnSpPr>
            <a:stCxn id="16" idx="2"/>
            <a:endCxn id="6" idx="0"/>
          </p:cNvCxnSpPr>
          <p:nvPr/>
        </p:nvCxnSpPr>
        <p:spPr>
          <a:xfrm>
            <a:off x="4896036" y="4586299"/>
            <a:ext cx="0" cy="53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p:cNvCxnSpPr>
            <a:stCxn id="18" idx="3"/>
          </p:cNvCxnSpPr>
          <p:nvPr/>
        </p:nvCxnSpPr>
        <p:spPr>
          <a:xfrm flipH="1">
            <a:off x="4896036" y="3172378"/>
            <a:ext cx="3361692" cy="1774339"/>
          </a:xfrm>
          <a:prstGeom prst="bentConnector3">
            <a:avLst>
              <a:gd name="adj1" fmla="val -68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p:cNvSpPr txBox="1"/>
          <p:nvPr/>
        </p:nvSpPr>
        <p:spPr>
          <a:xfrm>
            <a:off x="5902885" y="2757878"/>
            <a:ext cx="1164999" cy="369332"/>
          </a:xfrm>
          <a:prstGeom prst="rect">
            <a:avLst/>
          </a:prstGeom>
          <a:noFill/>
        </p:spPr>
        <p:txBody>
          <a:bodyPr wrap="none" rtlCol="0">
            <a:spAutoFit/>
          </a:bodyPr>
          <a:lstStyle/>
          <a:p>
            <a:r>
              <a:rPr lang="es-ES" dirty="0" smtClean="0"/>
              <a:t>Verdadero</a:t>
            </a:r>
            <a:endParaRPr lang="es-ES" dirty="0"/>
          </a:p>
        </p:txBody>
      </p:sp>
      <p:sp>
        <p:nvSpPr>
          <p:cNvPr id="47" name="CuadroTexto 46"/>
          <p:cNvSpPr txBox="1"/>
          <p:nvPr/>
        </p:nvSpPr>
        <p:spPr>
          <a:xfrm>
            <a:off x="4236690" y="3750564"/>
            <a:ext cx="659348" cy="369332"/>
          </a:xfrm>
          <a:prstGeom prst="rect">
            <a:avLst/>
          </a:prstGeom>
          <a:noFill/>
        </p:spPr>
        <p:txBody>
          <a:bodyPr wrap="none" rtlCol="0">
            <a:spAutoFit/>
          </a:bodyPr>
          <a:lstStyle/>
          <a:p>
            <a:r>
              <a:rPr lang="es-ES" dirty="0" smtClean="0"/>
              <a:t>Falso</a:t>
            </a:r>
            <a:endParaRPr lang="es-ES" dirty="0"/>
          </a:p>
        </p:txBody>
      </p:sp>
    </p:spTree>
    <p:extLst>
      <p:ext uri="{BB962C8B-B14F-4D97-AF65-F5344CB8AC3E}">
        <p14:creationId xmlns:p14="http://schemas.microsoft.com/office/powerpoint/2010/main" val="24911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Metodología del curso</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r>
              <a:rPr lang="es-ES" dirty="0" smtClean="0"/>
              <a:t>Teoría</a:t>
            </a:r>
          </a:p>
          <a:p>
            <a:pPr lvl="1"/>
            <a:r>
              <a:rPr lang="es-ES" dirty="0" smtClean="0"/>
              <a:t>Vocabulario</a:t>
            </a:r>
          </a:p>
          <a:p>
            <a:r>
              <a:rPr lang="es-ES" dirty="0" smtClean="0"/>
              <a:t>Práctica</a:t>
            </a:r>
          </a:p>
          <a:p>
            <a:pPr lvl="1"/>
            <a:r>
              <a:rPr lang="es-ES" dirty="0" smtClean="0"/>
              <a:t>Ejercicios</a:t>
            </a:r>
          </a:p>
          <a:p>
            <a:r>
              <a:rPr lang="es-ES" dirty="0" smtClean="0"/>
              <a:t>Apuntes</a:t>
            </a:r>
          </a:p>
          <a:p>
            <a:r>
              <a:rPr lang="es-ES" dirty="0" smtClean="0"/>
              <a:t>Equipos</a:t>
            </a:r>
          </a:p>
          <a:p>
            <a:r>
              <a:rPr lang="es-ES" dirty="0" smtClean="0"/>
              <a:t>Proyectos (presentación al finalizar)</a:t>
            </a:r>
          </a:p>
        </p:txBody>
      </p:sp>
      <p:pic>
        <p:nvPicPr>
          <p:cNvPr id="3074" name="Picture 2" descr="C:\Users\Jorge\AppData\Local\Microsoft\Windows\Temporary Internet Files\Content.IE5\O9ALJAN5\2000px-ok_x_nuvola_gree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8253" y="542964"/>
            <a:ext cx="980728" cy="98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Dada la nota de un alumno, decir que ha sacado. </a:t>
            </a:r>
          </a:p>
          <a:p>
            <a:r>
              <a:rPr lang="es-ES" dirty="0"/>
              <a:t>Escribir un programa que pida una letra y nos diga por pantalla si es vocal o consonante. </a:t>
            </a:r>
            <a:endParaRPr lang="es-ES" dirty="0" smtClean="0"/>
          </a:p>
          <a:p>
            <a:r>
              <a:rPr lang="es-ES" dirty="0"/>
              <a:t>Realizar un programa que determine el mayor de tres números. </a:t>
            </a:r>
          </a:p>
          <a:p>
            <a:r>
              <a:rPr lang="es-ES" dirty="0"/>
              <a:t>Crear un juego de 3 preguntas que se responden con 's' o 'n'. Se gana si se responden correctamente las 3 preguntas. Si se responde mal a cualquiera de ellas, ya no se pregunta la siguiente y se termina el juego. Las preguntas son:</a:t>
            </a:r>
          </a:p>
          <a:p>
            <a:pPr lvl="1"/>
            <a:r>
              <a:rPr lang="es-ES" dirty="0"/>
              <a:t>¿Colon descubrió América?</a:t>
            </a:r>
          </a:p>
          <a:p>
            <a:pPr lvl="1"/>
            <a:r>
              <a:rPr lang="es-ES" dirty="0"/>
              <a:t>¿La capital de Inglaterra es Cambridge?</a:t>
            </a:r>
          </a:p>
          <a:p>
            <a:pPr lvl="1"/>
            <a:r>
              <a:rPr lang="es-ES" dirty="0"/>
              <a:t>¿El sol, es una estrella?</a:t>
            </a:r>
          </a:p>
          <a:p>
            <a:endParaRPr lang="es-ES" dirty="0"/>
          </a:p>
        </p:txBody>
      </p:sp>
    </p:spTree>
    <p:extLst>
      <p:ext uri="{BB962C8B-B14F-4D97-AF65-F5344CB8AC3E}">
        <p14:creationId xmlns:p14="http://schemas.microsoft.com/office/powerpoint/2010/main" val="28462742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fontScale="90000"/>
          </a:bodyPr>
          <a:lstStyle/>
          <a:p>
            <a:r>
              <a:rPr lang="es-ES" sz="3600" b="0" cap="none" dirty="0" smtClean="0">
                <a:solidFill>
                  <a:srgbClr val="73005A"/>
                </a:solidFill>
                <a:latin typeface="HelveticaNeue-Light"/>
              </a:rPr>
              <a:t>Condicionales</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endParaRPr lang="es-ES" dirty="0" smtClean="0"/>
          </a:p>
        </p:txBody>
      </p:sp>
      <p:sp>
        <p:nvSpPr>
          <p:cNvPr id="21" name="Marcador de texto 20"/>
          <p:cNvSpPr>
            <a:spLocks noGrp="1"/>
          </p:cNvSpPr>
          <p:nvPr>
            <p:ph type="body" sz="half" idx="2"/>
          </p:nvPr>
        </p:nvSpPr>
        <p:spPr/>
        <p:txBody>
          <a:bodyPr/>
          <a:lstStyle/>
          <a:p>
            <a:r>
              <a:rPr lang="es-ES" sz="2000" dirty="0"/>
              <a:t>Si no, si</a:t>
            </a:r>
          </a:p>
          <a:p>
            <a:endParaRPr lang="es-ES" dirty="0"/>
          </a:p>
        </p:txBody>
      </p:sp>
      <p:sp>
        <p:nvSpPr>
          <p:cNvPr id="6" name="Rectángulo redondeado 5"/>
          <p:cNvSpPr/>
          <p:nvPr/>
        </p:nvSpPr>
        <p:spPr>
          <a:xfrm>
            <a:off x="4211960" y="5125908"/>
            <a:ext cx="1368152" cy="4606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Final</a:t>
            </a:r>
            <a:endParaRPr lang="es-ES" dirty="0"/>
          </a:p>
        </p:txBody>
      </p:sp>
      <p:cxnSp>
        <p:nvCxnSpPr>
          <p:cNvPr id="8" name="Conector recto de flecha 7"/>
          <p:cNvCxnSpPr>
            <a:stCxn id="33" idx="2"/>
            <a:endCxn id="9" idx="0"/>
          </p:cNvCxnSpPr>
          <p:nvPr/>
        </p:nvCxnSpPr>
        <p:spPr>
          <a:xfrm>
            <a:off x="4896036" y="1807941"/>
            <a:ext cx="0" cy="258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mbo 8"/>
          <p:cNvSpPr/>
          <p:nvPr/>
        </p:nvSpPr>
        <p:spPr>
          <a:xfrm>
            <a:off x="3853406" y="2066732"/>
            <a:ext cx="2085259" cy="898886"/>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dirty="0" smtClean="0"/>
              <a:t>Condición 1</a:t>
            </a:r>
            <a:endParaRPr lang="es-ES" sz="1400" dirty="0"/>
          </a:p>
        </p:txBody>
      </p:sp>
      <p:cxnSp>
        <p:nvCxnSpPr>
          <p:cNvPr id="12" name="Conector recto de flecha 11"/>
          <p:cNvCxnSpPr>
            <a:stCxn id="9" idx="2"/>
            <a:endCxn id="16" idx="0"/>
          </p:cNvCxnSpPr>
          <p:nvPr/>
        </p:nvCxnSpPr>
        <p:spPr>
          <a:xfrm>
            <a:off x="4896036" y="3789040"/>
            <a:ext cx="0" cy="36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4225888" y="4154251"/>
            <a:ext cx="1340296"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B</a:t>
            </a:r>
            <a:endParaRPr lang="es-ES" dirty="0"/>
          </a:p>
        </p:txBody>
      </p:sp>
      <p:cxnSp>
        <p:nvCxnSpPr>
          <p:cNvPr id="17" name="Conector recto de flecha 16"/>
          <p:cNvCxnSpPr>
            <a:stCxn id="9" idx="3"/>
            <a:endCxn id="18" idx="1"/>
          </p:cNvCxnSpPr>
          <p:nvPr/>
        </p:nvCxnSpPr>
        <p:spPr>
          <a:xfrm>
            <a:off x="5938665" y="2516175"/>
            <a:ext cx="1060186" cy="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998851" y="2305740"/>
            <a:ext cx="115212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A</a:t>
            </a:r>
            <a:endParaRPr lang="es-ES" dirty="0"/>
          </a:p>
        </p:txBody>
      </p:sp>
      <p:sp>
        <p:nvSpPr>
          <p:cNvPr id="33" name="Rectángulo redondeado 32"/>
          <p:cNvSpPr/>
          <p:nvPr/>
        </p:nvSpPr>
        <p:spPr>
          <a:xfrm>
            <a:off x="4211960" y="1347294"/>
            <a:ext cx="1368152" cy="4606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Comienzo</a:t>
            </a:r>
            <a:endParaRPr lang="es-ES" dirty="0"/>
          </a:p>
        </p:txBody>
      </p:sp>
      <p:cxnSp>
        <p:nvCxnSpPr>
          <p:cNvPr id="35" name="Conector recto de flecha 34"/>
          <p:cNvCxnSpPr>
            <a:stCxn id="16" idx="2"/>
            <a:endCxn id="6" idx="0"/>
          </p:cNvCxnSpPr>
          <p:nvPr/>
        </p:nvCxnSpPr>
        <p:spPr>
          <a:xfrm>
            <a:off x="4896036" y="4586299"/>
            <a:ext cx="0" cy="53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p:cNvCxnSpPr>
            <a:stCxn id="18" idx="3"/>
          </p:cNvCxnSpPr>
          <p:nvPr/>
        </p:nvCxnSpPr>
        <p:spPr>
          <a:xfrm flipH="1">
            <a:off x="4896036" y="2521764"/>
            <a:ext cx="3254943" cy="2424953"/>
          </a:xfrm>
          <a:prstGeom prst="bentConnector3">
            <a:avLst>
              <a:gd name="adj1" fmla="val -702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p:cNvSpPr txBox="1"/>
          <p:nvPr/>
        </p:nvSpPr>
        <p:spPr>
          <a:xfrm>
            <a:off x="5796136" y="2107264"/>
            <a:ext cx="1164999" cy="369332"/>
          </a:xfrm>
          <a:prstGeom prst="rect">
            <a:avLst/>
          </a:prstGeom>
          <a:noFill/>
        </p:spPr>
        <p:txBody>
          <a:bodyPr wrap="none" rtlCol="0">
            <a:spAutoFit/>
          </a:bodyPr>
          <a:lstStyle/>
          <a:p>
            <a:r>
              <a:rPr lang="es-ES" dirty="0" smtClean="0"/>
              <a:t>Verdadero</a:t>
            </a:r>
            <a:endParaRPr lang="es-ES" dirty="0"/>
          </a:p>
        </p:txBody>
      </p:sp>
      <p:sp>
        <p:nvSpPr>
          <p:cNvPr id="47" name="CuadroTexto 46"/>
          <p:cNvSpPr txBox="1"/>
          <p:nvPr/>
        </p:nvSpPr>
        <p:spPr>
          <a:xfrm>
            <a:off x="4236690" y="3750564"/>
            <a:ext cx="659348" cy="369332"/>
          </a:xfrm>
          <a:prstGeom prst="rect">
            <a:avLst/>
          </a:prstGeom>
          <a:noFill/>
        </p:spPr>
        <p:txBody>
          <a:bodyPr wrap="none" rtlCol="0">
            <a:spAutoFit/>
          </a:bodyPr>
          <a:lstStyle/>
          <a:p>
            <a:r>
              <a:rPr lang="es-ES" dirty="0" smtClean="0"/>
              <a:t>Falso</a:t>
            </a:r>
            <a:endParaRPr lang="es-ES" dirty="0"/>
          </a:p>
        </p:txBody>
      </p:sp>
      <p:sp>
        <p:nvSpPr>
          <p:cNvPr id="26" name="Rombo 25"/>
          <p:cNvSpPr/>
          <p:nvPr/>
        </p:nvSpPr>
        <p:spPr>
          <a:xfrm>
            <a:off x="3853406" y="3146877"/>
            <a:ext cx="2085259" cy="898886"/>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400" dirty="0" smtClean="0"/>
              <a:t>Condición 1</a:t>
            </a:r>
            <a:endParaRPr lang="es-ES" sz="1400" dirty="0"/>
          </a:p>
        </p:txBody>
      </p:sp>
      <p:cxnSp>
        <p:nvCxnSpPr>
          <p:cNvPr id="27" name="Conector recto de flecha 26"/>
          <p:cNvCxnSpPr>
            <a:stCxn id="26" idx="3"/>
            <a:endCxn id="28" idx="1"/>
          </p:cNvCxnSpPr>
          <p:nvPr/>
        </p:nvCxnSpPr>
        <p:spPr>
          <a:xfrm>
            <a:off x="5938665" y="3596320"/>
            <a:ext cx="1060186" cy="5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p:cNvSpPr/>
          <p:nvPr/>
        </p:nvSpPr>
        <p:spPr>
          <a:xfrm>
            <a:off x="6998851" y="3385885"/>
            <a:ext cx="115212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A</a:t>
            </a:r>
            <a:endParaRPr lang="es-ES" dirty="0"/>
          </a:p>
        </p:txBody>
      </p:sp>
      <p:cxnSp>
        <p:nvCxnSpPr>
          <p:cNvPr id="29" name="Conector angular 28"/>
          <p:cNvCxnSpPr>
            <a:stCxn id="28" idx="3"/>
          </p:cNvCxnSpPr>
          <p:nvPr/>
        </p:nvCxnSpPr>
        <p:spPr>
          <a:xfrm flipH="1">
            <a:off x="4896036" y="3601909"/>
            <a:ext cx="3254943" cy="2424953"/>
          </a:xfrm>
          <a:prstGeom prst="bentConnector3">
            <a:avLst>
              <a:gd name="adj1" fmla="val -702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5796136" y="3187409"/>
            <a:ext cx="1164999" cy="369332"/>
          </a:xfrm>
          <a:prstGeom prst="rect">
            <a:avLst/>
          </a:prstGeom>
          <a:noFill/>
        </p:spPr>
        <p:txBody>
          <a:bodyPr wrap="none" rtlCol="0">
            <a:spAutoFit/>
          </a:bodyPr>
          <a:lstStyle/>
          <a:p>
            <a:r>
              <a:rPr lang="es-ES" dirty="0" smtClean="0"/>
              <a:t>Verdadero</a:t>
            </a:r>
            <a:endParaRPr lang="es-ES" dirty="0"/>
          </a:p>
        </p:txBody>
      </p:sp>
    </p:spTree>
    <p:extLst>
      <p:ext uri="{BB962C8B-B14F-4D97-AF65-F5344CB8AC3E}">
        <p14:creationId xmlns:p14="http://schemas.microsoft.com/office/powerpoint/2010/main" val="156544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Según (Switch)</a:t>
            </a:r>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Condicionales</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349993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Bucle: Mientras</a:t>
            </a:r>
            <a:endParaRPr lang="ca-ES" sz="3600" b="0" cap="none" dirty="0">
              <a:solidFill>
                <a:srgbClr val="73005A"/>
              </a:solidFill>
              <a:latin typeface="HelveticaNeue-Ligh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700808"/>
            <a:ext cx="2880320" cy="3639678"/>
          </a:xfrm>
          <a:prstGeom prst="rect">
            <a:avLst/>
          </a:prstGeom>
        </p:spPr>
      </p:pic>
    </p:spTree>
    <p:extLst>
      <p:ext uri="{BB962C8B-B14F-4D97-AF65-F5344CB8AC3E}">
        <p14:creationId xmlns:p14="http://schemas.microsoft.com/office/powerpoint/2010/main" val="4148841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85000" lnSpcReduction="20000"/>
          </a:bodyPr>
          <a:lstStyle/>
          <a:p>
            <a:r>
              <a:rPr lang="es-ES" dirty="0"/>
              <a:t>Imprimir los números pares entre 0 y 100.</a:t>
            </a:r>
          </a:p>
          <a:p>
            <a:r>
              <a:rPr lang="es-ES" dirty="0"/>
              <a:t>Sumar los 10 primeros números.</a:t>
            </a:r>
          </a:p>
          <a:p>
            <a:r>
              <a:rPr lang="es-ES" dirty="0"/>
              <a:t>Imprimir los números impares hasta el 100 y que imprima cuántos impares hay.</a:t>
            </a:r>
          </a:p>
          <a:p>
            <a:r>
              <a:rPr lang="es-ES" dirty="0"/>
              <a:t>Imprimir los números impares desde el 100 hasta la unidad y que calcule su suma.</a:t>
            </a:r>
          </a:p>
          <a:p>
            <a:r>
              <a:rPr lang="es-ES" dirty="0"/>
              <a:t>Introducir un número desde teclado y visualizar por pantalla su tabla de multiplicar</a:t>
            </a:r>
            <a:r>
              <a:rPr lang="es-ES" dirty="0" smtClean="0"/>
              <a:t>.</a:t>
            </a:r>
          </a:p>
          <a:p>
            <a:r>
              <a:rPr lang="es-ES" dirty="0"/>
              <a:t>Escribir un programa que dado un capital, muestre el capital final, tras depositar este capital durante un año al 2%.</a:t>
            </a:r>
          </a:p>
        </p:txBody>
      </p:sp>
    </p:spTree>
    <p:extLst>
      <p:ext uri="{BB962C8B-B14F-4D97-AF65-F5344CB8AC3E}">
        <p14:creationId xmlns:p14="http://schemas.microsoft.com/office/powerpoint/2010/main" val="3365431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Bucle: Repetir</a:t>
            </a:r>
            <a:endParaRPr lang="ca-ES" sz="3600" b="0" cap="none" dirty="0">
              <a:solidFill>
                <a:srgbClr val="73005A"/>
              </a:solidFill>
              <a:latin typeface="HelveticaNeue-Ligh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820" y="1417640"/>
            <a:ext cx="1600360" cy="4022720"/>
          </a:xfrm>
          <a:prstGeom prst="rect">
            <a:avLst/>
          </a:prstGeom>
        </p:spPr>
      </p:pic>
    </p:spTree>
    <p:extLst>
      <p:ext uri="{BB962C8B-B14F-4D97-AF65-F5344CB8AC3E}">
        <p14:creationId xmlns:p14="http://schemas.microsoft.com/office/powerpoint/2010/main" val="1603705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lstStyle/>
          <a:p>
            <a:r>
              <a:rPr lang="es-ES" dirty="0"/>
              <a:t>Realizar un programa que pida números hasta que se introduzca un cero. El programa debe imprimir la suma y la media de todos los números introducidos.</a:t>
            </a:r>
          </a:p>
        </p:txBody>
      </p:sp>
    </p:spTree>
    <p:extLst>
      <p:ext uri="{BB962C8B-B14F-4D97-AF65-F5344CB8AC3E}">
        <p14:creationId xmlns:p14="http://schemas.microsoft.com/office/powerpoint/2010/main" val="34312546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Realizar los de Mientras y Repetir con Para</a:t>
            </a:r>
          </a:p>
        </p:txBody>
      </p:sp>
      <p:sp>
        <p:nvSpPr>
          <p:cNvPr id="4" name="1 Título"/>
          <p:cNvSpPr>
            <a:spLocks noGrp="1"/>
          </p:cNvSpPr>
          <p:nvPr>
            <p:ph type="title"/>
          </p:nvPr>
        </p:nvSpPr>
        <p:spPr>
          <a:xfrm>
            <a:off x="457200" y="274639"/>
            <a:ext cx="8229600" cy="1143000"/>
          </a:xfrm>
        </p:spPr>
        <p:txBody>
          <a:bodyPr/>
          <a:lstStyle/>
          <a:p>
            <a:r>
              <a:rPr lang="es-ES" sz="3600" b="0" cap="none" dirty="0" smtClean="0">
                <a:solidFill>
                  <a:srgbClr val="73005A"/>
                </a:solidFill>
                <a:latin typeface="HelveticaNeue-Light"/>
              </a:rPr>
              <a:t>Bucle: Para</a:t>
            </a:r>
            <a:endParaRPr lang="ca-ES" sz="3600" b="0" cap="none" dirty="0">
              <a:solidFill>
                <a:srgbClr val="73005A"/>
              </a:solidFill>
              <a:latin typeface="HelveticaNeue-Light"/>
            </a:endParaRPr>
          </a:p>
        </p:txBody>
      </p:sp>
    </p:spTree>
    <p:extLst>
      <p:ext uri="{BB962C8B-B14F-4D97-AF65-F5344CB8AC3E}">
        <p14:creationId xmlns:p14="http://schemas.microsoft.com/office/powerpoint/2010/main" val="356630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solidFill>
                  <a:srgbClr val="73005A"/>
                </a:solidFill>
              </a:rPr>
              <a:t>Programación con PYTHON</a:t>
            </a:r>
            <a:endParaRPr lang="es-ES" dirty="0">
              <a:solidFill>
                <a:srgbClr val="73005A"/>
              </a:solidFill>
            </a:endParaRPr>
          </a:p>
        </p:txBody>
      </p:sp>
      <p:sp>
        <p:nvSpPr>
          <p:cNvPr id="3" name="AutoShape 2" descr="Resultado de imagen de python"/>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dirty="0"/>
          </a:p>
        </p:txBody>
      </p:sp>
      <p:sp>
        <p:nvSpPr>
          <p:cNvPr id="4" name="AutoShape 4" descr="Resultado de imagen de python"/>
          <p:cNvSpPr>
            <a:spLocks noChangeAspect="1" noChangeArrowheads="1"/>
          </p:cNvSpPr>
          <p:nvPr/>
        </p:nvSpPr>
        <p:spPr bwMode="auto">
          <a:xfrm>
            <a:off x="307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938" y="1984865"/>
            <a:ext cx="14382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874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Introducción a Python</a:t>
            </a:r>
            <a:endParaRPr lang="ca-ES" sz="3600" b="0" cap="none" dirty="0">
              <a:solidFill>
                <a:srgbClr val="73005A"/>
              </a:solidFill>
              <a:latin typeface="HelveticaNeue-Light"/>
            </a:endParaRPr>
          </a:p>
        </p:txBody>
      </p:sp>
      <p:sp>
        <p:nvSpPr>
          <p:cNvPr id="6" name="5 Marcador de contenido"/>
          <p:cNvSpPr>
            <a:spLocks noGrp="1"/>
          </p:cNvSpPr>
          <p:nvPr>
            <p:ph idx="1"/>
          </p:nvPr>
        </p:nvSpPr>
        <p:spPr/>
        <p:txBody>
          <a:bodyPr>
            <a:normAutofit/>
          </a:bodyPr>
          <a:lstStyle/>
          <a:p>
            <a:r>
              <a:rPr lang="es-ES" dirty="0"/>
              <a:t>Python es un lenguaje de programación interpretado cuya filosofía hace hincapié en una sintaxis que favorezca un código legible.</a:t>
            </a:r>
          </a:p>
          <a:p>
            <a:endParaRPr lang="es-ES" dirty="0"/>
          </a:p>
        </p:txBody>
      </p:sp>
    </p:spTree>
    <p:extLst>
      <p:ext uri="{BB962C8B-B14F-4D97-AF65-F5344CB8AC3E}">
        <p14:creationId xmlns:p14="http://schemas.microsoft.com/office/powerpoint/2010/main" val="407389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s-ES" sz="3600" b="0" cap="none" dirty="0" smtClean="0">
                <a:solidFill>
                  <a:srgbClr val="73005A"/>
                </a:solidFill>
                <a:latin typeface="HelveticaNeue-Light"/>
              </a:rPr>
              <a:t>Sobre los exámenes</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r>
              <a:rPr lang="es-ES" dirty="0" smtClean="0"/>
              <a:t>De teoría</a:t>
            </a:r>
          </a:p>
          <a:p>
            <a:pPr lvl="1"/>
            <a:r>
              <a:rPr lang="es-ES" dirty="0" smtClean="0"/>
              <a:t>Sin apuntes</a:t>
            </a:r>
          </a:p>
          <a:p>
            <a:r>
              <a:rPr lang="es-ES" dirty="0" smtClean="0"/>
              <a:t>De práctica</a:t>
            </a:r>
          </a:p>
          <a:p>
            <a:pPr lvl="1"/>
            <a:r>
              <a:rPr lang="es-ES" dirty="0" smtClean="0"/>
              <a:t>Con apuntes</a:t>
            </a:r>
          </a:p>
          <a:p>
            <a:r>
              <a:rPr lang="es-ES" dirty="0" smtClean="0"/>
              <a:t>Evaluación continua </a:t>
            </a:r>
          </a:p>
          <a:p>
            <a:pPr lvl="1"/>
            <a:endParaRPr lang="es-ES" dirty="0"/>
          </a:p>
          <a:p>
            <a:pPr lvl="2"/>
            <a:endParaRPr lang="es-ES" dirty="0"/>
          </a:p>
        </p:txBody>
      </p:sp>
      <p:pic>
        <p:nvPicPr>
          <p:cNvPr id="4098" name="Picture 2" descr="C:\Users\Jorge\AppData\Local\Microsoft\Windows\Temporary Internet Files\Content.IE5\Z85GHS6L\teststress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176" y="620688"/>
            <a:ext cx="1457624" cy="124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4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Introducción a </a:t>
            </a:r>
            <a:r>
              <a:rPr lang="es-ES" sz="3600" dirty="0">
                <a:solidFill>
                  <a:srgbClr val="73005A"/>
                </a:solidFill>
                <a:latin typeface="HelveticaNeue-Light"/>
              </a:rPr>
              <a:t>Python</a:t>
            </a:r>
            <a:endParaRPr lang="ca-ES" sz="3600" b="0" cap="none" dirty="0">
              <a:solidFill>
                <a:srgbClr val="73005A"/>
              </a:solidFill>
              <a:latin typeface="HelveticaNeue-Light"/>
            </a:endParaRPr>
          </a:p>
        </p:txBody>
      </p:sp>
      <p:sp>
        <p:nvSpPr>
          <p:cNvPr id="6" name="5 Marcador de contenido"/>
          <p:cNvSpPr>
            <a:spLocks noGrp="1"/>
          </p:cNvSpPr>
          <p:nvPr>
            <p:ph idx="1"/>
          </p:nvPr>
        </p:nvSpPr>
        <p:spPr/>
        <p:txBody>
          <a:bodyPr>
            <a:normAutofit/>
          </a:bodyPr>
          <a:lstStyle/>
          <a:p>
            <a:r>
              <a:rPr lang="es-ES" dirty="0" smtClean="0"/>
              <a:t>¿Qué necesitamos para programar en Python?</a:t>
            </a:r>
          </a:p>
          <a:p>
            <a:pPr lvl="1"/>
            <a:r>
              <a:rPr lang="es-ES" dirty="0" smtClean="0"/>
              <a:t>El Intérprete </a:t>
            </a:r>
          </a:p>
          <a:p>
            <a:pPr lvl="1"/>
            <a:r>
              <a:rPr lang="es-ES" dirty="0" smtClean="0"/>
              <a:t>Un IDE (Integrated Development Environment)</a:t>
            </a:r>
          </a:p>
        </p:txBody>
      </p:sp>
    </p:spTree>
    <p:extLst>
      <p:ext uri="{BB962C8B-B14F-4D97-AF65-F5344CB8AC3E}">
        <p14:creationId xmlns:p14="http://schemas.microsoft.com/office/powerpoint/2010/main" val="25482666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Introducción a </a:t>
            </a:r>
            <a:r>
              <a:rPr lang="es-ES" sz="3600" dirty="0">
                <a:solidFill>
                  <a:srgbClr val="73005A"/>
                </a:solidFill>
                <a:latin typeface="HelveticaNeue-Light"/>
              </a:rPr>
              <a:t>Python</a:t>
            </a:r>
            <a:endParaRPr lang="ca-ES" sz="3600" b="0" cap="none" dirty="0">
              <a:solidFill>
                <a:srgbClr val="73005A"/>
              </a:solidFill>
              <a:latin typeface="HelveticaNeue-Light"/>
            </a:endParaRPr>
          </a:p>
        </p:txBody>
      </p:sp>
      <p:pic>
        <p:nvPicPr>
          <p:cNvPr id="3" name="2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776"/>
            <a:ext cx="9144000" cy="3733435"/>
          </a:xfrm>
          <a:prstGeom prst="rect">
            <a:avLst/>
          </a:prstGeom>
        </p:spPr>
      </p:pic>
    </p:spTree>
    <p:extLst>
      <p:ext uri="{BB962C8B-B14F-4D97-AF65-F5344CB8AC3E}">
        <p14:creationId xmlns:p14="http://schemas.microsoft.com/office/powerpoint/2010/main" val="4700637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b="0" cap="none" dirty="0" smtClean="0">
                <a:solidFill>
                  <a:srgbClr val="73005A"/>
                </a:solidFill>
                <a:latin typeface="HelveticaNeue-Light"/>
              </a:rPr>
              <a:t>Programación en Python</a:t>
            </a:r>
            <a:endParaRPr lang="ca-ES" sz="3600" b="0" cap="none" dirty="0">
              <a:solidFill>
                <a:srgbClr val="73005A"/>
              </a:solidFill>
              <a:latin typeface="HelveticaNeue-Light"/>
            </a:endParaRPr>
          </a:p>
        </p:txBody>
      </p:sp>
      <p:sp>
        <p:nvSpPr>
          <p:cNvPr id="6" name="5 Marcador de contenido"/>
          <p:cNvSpPr>
            <a:spLocks noGrp="1"/>
          </p:cNvSpPr>
          <p:nvPr>
            <p:ph idx="1"/>
          </p:nvPr>
        </p:nvSpPr>
        <p:spPr/>
        <p:txBody>
          <a:bodyPr>
            <a:normAutofit/>
          </a:bodyPr>
          <a:lstStyle/>
          <a:p>
            <a:r>
              <a:rPr lang="es-ES" sz="1800" dirty="0" smtClean="0"/>
              <a:t>Variables</a:t>
            </a:r>
          </a:p>
          <a:p>
            <a:pPr lvl="1"/>
            <a:r>
              <a:rPr lang="es-ES" sz="1600" dirty="0" smtClean="0"/>
              <a:t>Tabla ASCII</a:t>
            </a:r>
          </a:p>
          <a:p>
            <a:r>
              <a:rPr lang="es-ES" sz="1800" dirty="0" smtClean="0"/>
              <a:t>IF – ELIF</a:t>
            </a:r>
          </a:p>
          <a:p>
            <a:r>
              <a:rPr lang="es-ES" sz="1800" dirty="0" smtClean="0"/>
              <a:t>WHILE</a:t>
            </a:r>
          </a:p>
          <a:p>
            <a:r>
              <a:rPr lang="es-ES" sz="1800" dirty="0" smtClean="0"/>
              <a:t>FOR</a:t>
            </a:r>
          </a:p>
          <a:p>
            <a:r>
              <a:rPr lang="es-ES" sz="1800" dirty="0" smtClean="0"/>
              <a:t>Arrays</a:t>
            </a:r>
          </a:p>
          <a:p>
            <a:r>
              <a:rPr lang="es-ES" sz="1800" dirty="0" smtClean="0"/>
              <a:t>Funciones</a:t>
            </a:r>
          </a:p>
          <a:p>
            <a:r>
              <a:rPr lang="es-ES" sz="1800" dirty="0" smtClean="0"/>
              <a:t>Algoritmos </a:t>
            </a:r>
          </a:p>
          <a:p>
            <a:pPr lvl="1"/>
            <a:r>
              <a:rPr lang="es-ES" sz="1600" dirty="0" smtClean="0"/>
              <a:t>Búsqueda</a:t>
            </a:r>
          </a:p>
          <a:p>
            <a:pPr lvl="1"/>
            <a:r>
              <a:rPr lang="es-ES" sz="1600" dirty="0" smtClean="0"/>
              <a:t>Ordenamiento</a:t>
            </a:r>
            <a:endParaRPr lang="es-ES" sz="1600" dirty="0"/>
          </a:p>
          <a:p>
            <a:pPr lvl="1"/>
            <a:endParaRPr lang="es-ES" dirty="0"/>
          </a:p>
        </p:txBody>
      </p:sp>
    </p:spTree>
    <p:extLst>
      <p:ext uri="{BB962C8B-B14F-4D97-AF65-F5344CB8AC3E}">
        <p14:creationId xmlns:p14="http://schemas.microsoft.com/office/powerpoint/2010/main" val="5715087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Variables</a:t>
            </a:r>
            <a:endParaRPr lang="es-ES" dirty="0">
              <a:solidFill>
                <a:srgbClr val="73005A"/>
              </a:solidFill>
            </a:endParaRPr>
          </a:p>
        </p:txBody>
      </p:sp>
      <p:sp>
        <p:nvSpPr>
          <p:cNvPr id="5" name="5 Marcador de contenido"/>
          <p:cNvSpPr>
            <a:spLocks noGrp="1"/>
          </p:cNvSpPr>
          <p:nvPr>
            <p:ph idx="1"/>
          </p:nvPr>
        </p:nvSpPr>
        <p:spPr>
          <a:xfrm>
            <a:off x="457200" y="1600201"/>
            <a:ext cx="8229600" cy="4525963"/>
          </a:xfrm>
        </p:spPr>
        <p:txBody>
          <a:bodyPr>
            <a:normAutofit/>
          </a:bodyPr>
          <a:lstStyle/>
          <a:p>
            <a:r>
              <a:rPr lang="es-ES" sz="2400" dirty="0" smtClean="0"/>
              <a:t>Enteros</a:t>
            </a:r>
          </a:p>
          <a:p>
            <a:pPr marL="457200" lvl="1" indent="0">
              <a:buNone/>
            </a:pPr>
            <a:r>
              <a:rPr lang="es-ES" sz="2000" dirty="0">
                <a:latin typeface="Courier New" panose="02070309020205020404" pitchFamily="49" charset="0"/>
                <a:cs typeface="Courier New" panose="02070309020205020404" pitchFamily="49" charset="0"/>
              </a:rPr>
              <a:t>n</a:t>
            </a:r>
            <a:r>
              <a:rPr lang="es-ES" sz="2000" dirty="0" smtClean="0">
                <a:latin typeface="Courier New" panose="02070309020205020404" pitchFamily="49" charset="0"/>
                <a:cs typeface="Courier New" panose="02070309020205020404" pitchFamily="49" charset="0"/>
              </a:rPr>
              <a:t>umero = 1000</a:t>
            </a:r>
          </a:p>
          <a:p>
            <a:pPr marL="457200" lvl="1" indent="0">
              <a:buNone/>
            </a:pPr>
            <a:r>
              <a:rPr lang="es-ES" sz="2000" dirty="0" smtClean="0">
                <a:solidFill>
                  <a:srgbClr val="7030A0"/>
                </a:solidFill>
                <a:latin typeface="Courier New" panose="02070309020205020404" pitchFamily="49" charset="0"/>
                <a:cs typeface="Courier New" panose="02070309020205020404" pitchFamily="49" charset="0"/>
              </a:rPr>
              <a:t>print</a:t>
            </a:r>
            <a:r>
              <a:rPr lang="es-ES" sz="2000" dirty="0" smtClean="0">
                <a:latin typeface="Courier New" panose="02070309020205020404" pitchFamily="49" charset="0"/>
                <a:cs typeface="Courier New" panose="02070309020205020404" pitchFamily="49" charset="0"/>
              </a:rPr>
              <a:t>(numero)</a:t>
            </a:r>
          </a:p>
          <a:p>
            <a:r>
              <a:rPr lang="es-ES" sz="2400" dirty="0" smtClean="0"/>
              <a:t>Con coma flotante</a:t>
            </a:r>
          </a:p>
          <a:p>
            <a:pPr marL="457200" lvl="1" indent="0">
              <a:buNone/>
            </a:pPr>
            <a:r>
              <a:rPr lang="es-ES" sz="2000" dirty="0" smtClean="0">
                <a:latin typeface="Courier New" panose="02070309020205020404" pitchFamily="49" charset="0"/>
                <a:cs typeface="Courier New" panose="02070309020205020404" pitchFamily="49" charset="0"/>
              </a:rPr>
              <a:t>f = 19.97</a:t>
            </a:r>
          </a:p>
          <a:p>
            <a:pPr marL="457200" lvl="1" indent="0">
              <a:buNone/>
            </a:pPr>
            <a:r>
              <a:rPr lang="es-ES" sz="2000" dirty="0" smtClean="0">
                <a:solidFill>
                  <a:srgbClr val="7030A0"/>
                </a:solidFill>
                <a:latin typeface="Courier New" panose="02070309020205020404" pitchFamily="49" charset="0"/>
                <a:cs typeface="Courier New" panose="02070309020205020404" pitchFamily="49" charset="0"/>
              </a:rPr>
              <a:t>print</a:t>
            </a:r>
            <a:r>
              <a:rPr lang="es-ES" sz="2000" dirty="0" smtClean="0">
                <a:latin typeface="Courier New" panose="02070309020205020404" pitchFamily="49" charset="0"/>
                <a:cs typeface="Courier New" panose="02070309020205020404" pitchFamily="49" charset="0"/>
              </a:rPr>
              <a:t>(f)</a:t>
            </a:r>
          </a:p>
          <a:p>
            <a:r>
              <a:rPr lang="es-ES" sz="2400" dirty="0" smtClean="0"/>
              <a:t>Se pueden ir alternando los tipos de datos</a:t>
            </a:r>
            <a:endParaRPr lang="es-ES" sz="2400" dirty="0"/>
          </a:p>
          <a:p>
            <a:pPr lvl="1"/>
            <a:endParaRPr lang="es-ES" dirty="0"/>
          </a:p>
          <a:p>
            <a:pPr lvl="1"/>
            <a:endParaRPr lang="es-ES" dirty="0"/>
          </a:p>
        </p:txBody>
      </p:sp>
    </p:spTree>
    <p:extLst>
      <p:ext uri="{BB962C8B-B14F-4D97-AF65-F5344CB8AC3E}">
        <p14:creationId xmlns:p14="http://schemas.microsoft.com/office/powerpoint/2010/main" val="1779469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Operadores aritméticos</a:t>
            </a:r>
            <a:endParaRPr lang="es-ES" dirty="0">
              <a:solidFill>
                <a:srgbClr val="73005A"/>
              </a:solidFill>
            </a:endParaRPr>
          </a:p>
        </p:txBody>
      </p:sp>
      <p:sp>
        <p:nvSpPr>
          <p:cNvPr id="5" name="5 Marcador de contenido"/>
          <p:cNvSpPr>
            <a:spLocks noGrp="1"/>
          </p:cNvSpPr>
          <p:nvPr>
            <p:ph idx="1"/>
          </p:nvPr>
        </p:nvSpPr>
        <p:spPr>
          <a:xfrm>
            <a:off x="457200" y="1600201"/>
            <a:ext cx="8229600" cy="4525963"/>
          </a:xfrm>
        </p:spPr>
        <p:txBody>
          <a:bodyPr>
            <a:normAutofit/>
          </a:bodyPr>
          <a:lstStyle/>
          <a:p>
            <a:r>
              <a:rPr lang="es-ES" sz="1800" dirty="0"/>
              <a:t>Suma</a:t>
            </a:r>
          </a:p>
          <a:p>
            <a:pPr marL="457200" lvl="1" indent="0">
              <a:buNone/>
            </a:pPr>
            <a:r>
              <a:rPr lang="es-ES" sz="1600" dirty="0">
                <a:latin typeface="Courier New" panose="02070309020205020404" pitchFamily="49" charset="0"/>
                <a:cs typeface="Courier New" panose="02070309020205020404" pitchFamily="49" charset="0"/>
              </a:rPr>
              <a:t>res = 10 + 4</a:t>
            </a:r>
          </a:p>
          <a:p>
            <a:r>
              <a:rPr lang="es-ES" sz="1800" dirty="0" smtClean="0"/>
              <a:t>Resta</a:t>
            </a:r>
          </a:p>
          <a:p>
            <a:pPr marL="457200" lvl="1" indent="0">
              <a:buNone/>
            </a:pPr>
            <a:r>
              <a:rPr lang="es-ES" sz="1600" dirty="0">
                <a:latin typeface="Courier New" panose="02070309020205020404" pitchFamily="49" charset="0"/>
                <a:cs typeface="Courier New" panose="02070309020205020404" pitchFamily="49" charset="0"/>
              </a:rPr>
              <a:t>res = 10 – 2</a:t>
            </a:r>
          </a:p>
          <a:p>
            <a:r>
              <a:rPr lang="es-ES" sz="1800" dirty="0" smtClean="0"/>
              <a:t>Multiplicación</a:t>
            </a:r>
          </a:p>
          <a:p>
            <a:pPr marL="457200" lvl="1" indent="0">
              <a:buNone/>
            </a:pPr>
            <a:r>
              <a:rPr lang="es-ES" sz="1600" dirty="0">
                <a:latin typeface="Courier New" panose="02070309020205020404" pitchFamily="49" charset="0"/>
                <a:cs typeface="Courier New" panose="02070309020205020404" pitchFamily="49" charset="0"/>
              </a:rPr>
              <a:t>res = 5 * 5</a:t>
            </a:r>
          </a:p>
          <a:p>
            <a:r>
              <a:rPr lang="es-ES" sz="1800" dirty="0" smtClean="0"/>
              <a:t>División</a:t>
            </a:r>
          </a:p>
          <a:p>
            <a:pPr marL="457200" lvl="1" indent="0">
              <a:buNone/>
            </a:pPr>
            <a:r>
              <a:rPr lang="es-ES" sz="1600" dirty="0">
                <a:latin typeface="Courier New" panose="02070309020205020404" pitchFamily="49" charset="0"/>
                <a:cs typeface="Courier New" panose="02070309020205020404" pitchFamily="49" charset="0"/>
              </a:rPr>
              <a:t>res = 10 / 5</a:t>
            </a:r>
          </a:p>
          <a:p>
            <a:r>
              <a:rPr lang="es-ES" sz="1800" dirty="0" smtClean="0"/>
              <a:t>Elevar a</a:t>
            </a:r>
          </a:p>
          <a:p>
            <a:pPr marL="457200" lvl="1" indent="0">
              <a:buNone/>
            </a:pPr>
            <a:r>
              <a:rPr lang="es-ES" sz="1600" dirty="0">
                <a:latin typeface="Courier New" panose="02070309020205020404" pitchFamily="49" charset="0"/>
                <a:cs typeface="Courier New" panose="02070309020205020404" pitchFamily="49" charset="0"/>
              </a:rPr>
              <a:t>res = 5 ** 5</a:t>
            </a:r>
          </a:p>
          <a:p>
            <a:r>
              <a:rPr lang="es-ES" sz="1800" dirty="0" smtClean="0"/>
              <a:t>Módulo</a:t>
            </a:r>
          </a:p>
          <a:p>
            <a:pPr marL="457200" lvl="1" indent="0">
              <a:buNone/>
            </a:pPr>
            <a:r>
              <a:rPr lang="es-ES" sz="1600" dirty="0">
                <a:latin typeface="Courier New" panose="02070309020205020404" pitchFamily="49" charset="0"/>
                <a:cs typeface="Courier New" panose="02070309020205020404" pitchFamily="49" charset="0"/>
              </a:rPr>
              <a:t>res = 5%3</a:t>
            </a:r>
          </a:p>
          <a:p>
            <a:pPr lvl="1"/>
            <a:endParaRPr lang="es-ES" dirty="0"/>
          </a:p>
          <a:p>
            <a:pPr lvl="1"/>
            <a:endParaRPr lang="es-ES" dirty="0"/>
          </a:p>
          <a:p>
            <a:pPr lvl="1"/>
            <a:endParaRPr lang="es-ES" dirty="0"/>
          </a:p>
        </p:txBody>
      </p:sp>
    </p:spTree>
    <p:extLst>
      <p:ext uri="{BB962C8B-B14F-4D97-AF65-F5344CB8AC3E}">
        <p14:creationId xmlns:p14="http://schemas.microsoft.com/office/powerpoint/2010/main" val="2529628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solidFill>
                  <a:srgbClr val="73005A"/>
                </a:solidFill>
              </a:rPr>
              <a:t>Cadena de caracteres</a:t>
            </a:r>
          </a:p>
        </p:txBody>
      </p:sp>
      <p:sp>
        <p:nvSpPr>
          <p:cNvPr id="3" name="2 Marcador de contenido"/>
          <p:cNvSpPr>
            <a:spLocks noGrp="1"/>
          </p:cNvSpPr>
          <p:nvPr>
            <p:ph idx="1"/>
          </p:nvPr>
        </p:nvSpPr>
        <p:spPr/>
        <p:txBody>
          <a:bodyPr>
            <a:normAutofit/>
          </a:bodyPr>
          <a:lstStyle/>
          <a:p>
            <a:pPr marL="0" indent="0">
              <a:buNone/>
            </a:pPr>
            <a:r>
              <a:rPr lang="es-AR" sz="1800" dirty="0" smtClean="0">
                <a:latin typeface="Courier New" panose="02070309020205020404" pitchFamily="49" charset="0"/>
                <a:cs typeface="Courier New" panose="02070309020205020404" pitchFamily="49" charset="0"/>
              </a:rPr>
              <a:t>c = </a:t>
            </a:r>
            <a:r>
              <a:rPr lang="es-AR" sz="1800" dirty="0" smtClean="0">
                <a:solidFill>
                  <a:srgbClr val="00B050"/>
                </a:solidFill>
                <a:latin typeface="Courier New" panose="02070309020205020404" pitchFamily="49" charset="0"/>
                <a:cs typeface="Courier New" panose="02070309020205020404" pitchFamily="49" charset="0"/>
              </a:rPr>
              <a:t>‘Cadena 1’</a:t>
            </a:r>
          </a:p>
          <a:p>
            <a:pPr marL="0" indent="0">
              <a:buNone/>
            </a:pPr>
            <a:r>
              <a:rPr lang="es-AR" sz="1800" dirty="0" smtClean="0">
                <a:latin typeface="Courier New" panose="02070309020205020404" pitchFamily="49" charset="0"/>
                <a:cs typeface="Courier New" panose="02070309020205020404" pitchFamily="49" charset="0"/>
              </a:rPr>
              <a:t>c = </a:t>
            </a:r>
            <a:r>
              <a:rPr lang="es-AR" sz="1800" dirty="0" smtClean="0">
                <a:solidFill>
                  <a:srgbClr val="00B050"/>
                </a:solidFill>
                <a:latin typeface="Courier New" panose="02070309020205020404" pitchFamily="49" charset="0"/>
                <a:cs typeface="Courier New" panose="02070309020205020404" pitchFamily="49" charset="0"/>
              </a:rPr>
              <a:t>“Cadena 2”</a:t>
            </a:r>
          </a:p>
          <a:p>
            <a:pPr marL="0" indent="0">
              <a:buNone/>
            </a:pPr>
            <a:r>
              <a:rPr lang="es-AR" sz="1800" dirty="0" smtClean="0">
                <a:latin typeface="Courier New" panose="02070309020205020404" pitchFamily="49" charset="0"/>
                <a:cs typeface="Courier New" panose="02070309020205020404" pitchFamily="49" charset="0"/>
              </a:rPr>
              <a:t>texto </a:t>
            </a:r>
            <a:r>
              <a:rPr lang="es-AR" sz="1800" dirty="0">
                <a:latin typeface="Courier New" panose="02070309020205020404" pitchFamily="49" charset="0"/>
                <a:cs typeface="Courier New" panose="02070309020205020404" pitchFamily="49" charset="0"/>
              </a:rPr>
              <a:t>= </a:t>
            </a:r>
            <a:r>
              <a:rPr lang="es-AR" sz="1800" dirty="0" smtClean="0">
                <a:solidFill>
                  <a:srgbClr val="00B050"/>
                </a:solidFill>
                <a:latin typeface="Courier New" panose="02070309020205020404" pitchFamily="49" charset="0"/>
                <a:cs typeface="Courier New" panose="02070309020205020404" pitchFamily="49" charset="0"/>
              </a:rPr>
              <a:t>“““Esto es un texto largo</a:t>
            </a:r>
            <a:br>
              <a:rPr lang="es-AR" sz="1800" dirty="0" smtClean="0">
                <a:solidFill>
                  <a:srgbClr val="00B050"/>
                </a:solidFill>
                <a:latin typeface="Courier New" panose="02070309020205020404" pitchFamily="49" charset="0"/>
                <a:cs typeface="Courier New" panose="02070309020205020404" pitchFamily="49" charset="0"/>
              </a:rPr>
            </a:br>
            <a:r>
              <a:rPr lang="es-AR" sz="1800" dirty="0" smtClean="0">
                <a:solidFill>
                  <a:srgbClr val="00B050"/>
                </a:solidFill>
                <a:latin typeface="Courier New" panose="02070309020205020404" pitchFamily="49" charset="0"/>
                <a:cs typeface="Courier New" panose="02070309020205020404" pitchFamily="49" charset="0"/>
              </a:rPr>
              <a:t>		y se puede poner en </a:t>
            </a:r>
            <a:br>
              <a:rPr lang="es-AR" sz="1800" dirty="0" smtClean="0">
                <a:solidFill>
                  <a:srgbClr val="00B050"/>
                </a:solidFill>
                <a:latin typeface="Courier New" panose="02070309020205020404" pitchFamily="49" charset="0"/>
                <a:cs typeface="Courier New" panose="02070309020205020404" pitchFamily="49" charset="0"/>
              </a:rPr>
            </a:br>
            <a:r>
              <a:rPr lang="es-AR" sz="1800" dirty="0" smtClean="0">
                <a:solidFill>
                  <a:srgbClr val="00B050"/>
                </a:solidFill>
                <a:latin typeface="Courier New" panose="02070309020205020404" pitchFamily="49" charset="0"/>
                <a:cs typeface="Courier New" panose="02070309020205020404" pitchFamily="49" charset="0"/>
              </a:rPr>
              <a:t>		varias líneas”””</a:t>
            </a:r>
          </a:p>
          <a:p>
            <a:pPr marL="0" indent="0">
              <a:buNone/>
            </a:pPr>
            <a:r>
              <a:rPr lang="es-AR" sz="1800" dirty="0" smtClean="0">
                <a:latin typeface="Courier New" panose="02070309020205020404" pitchFamily="49" charset="0"/>
                <a:cs typeface="Courier New" panose="02070309020205020404" pitchFamily="49" charset="0"/>
              </a:rPr>
              <a:t>texto[0]</a:t>
            </a:r>
          </a:p>
          <a:p>
            <a:pPr marL="0" indent="0">
              <a:buNone/>
            </a:pPr>
            <a:r>
              <a:rPr lang="es-AR" sz="1800" dirty="0" smtClean="0">
                <a:latin typeface="Courier New" panose="02070309020205020404" pitchFamily="49" charset="0"/>
                <a:cs typeface="Courier New" panose="02070309020205020404" pitchFamily="49" charset="0"/>
              </a:rPr>
              <a:t>texto[-1]</a:t>
            </a:r>
          </a:p>
        </p:txBody>
      </p:sp>
    </p:spTree>
    <p:extLst>
      <p:ext uri="{BB962C8B-B14F-4D97-AF65-F5344CB8AC3E}">
        <p14:creationId xmlns:p14="http://schemas.microsoft.com/office/powerpoint/2010/main" val="4266026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solidFill>
                  <a:srgbClr val="73005A"/>
                </a:solidFill>
              </a:rPr>
              <a:t>Cadena de caracteres</a:t>
            </a:r>
          </a:p>
        </p:txBody>
      </p:sp>
      <p:sp>
        <p:nvSpPr>
          <p:cNvPr id="3" name="2 Marcador de contenido"/>
          <p:cNvSpPr>
            <a:spLocks noGrp="1"/>
          </p:cNvSpPr>
          <p:nvPr>
            <p:ph idx="1"/>
          </p:nvPr>
        </p:nvSpPr>
        <p:spPr/>
        <p:txBody>
          <a:bodyPr>
            <a:normAutofit/>
          </a:bodyPr>
          <a:lstStyle/>
          <a:p>
            <a:pPr marL="0" indent="0">
              <a:buNone/>
            </a:pPr>
            <a:r>
              <a:rPr lang="es-AR" sz="1800" dirty="0" smtClean="0">
                <a:latin typeface="Courier New" panose="02070309020205020404" pitchFamily="49" charset="0"/>
                <a:cs typeface="Courier New" panose="02070309020205020404" pitchFamily="49" charset="0"/>
              </a:rPr>
              <a:t>cadena = texto + c</a:t>
            </a:r>
          </a:p>
          <a:p>
            <a:pPr marL="0" indent="0">
              <a:buNone/>
            </a:pPr>
            <a:r>
              <a:rPr lang="es-AR" sz="1800" dirty="0" smtClean="0">
                <a:latin typeface="Courier New" panose="02070309020205020404" pitchFamily="49" charset="0"/>
                <a:cs typeface="Courier New" panose="02070309020205020404" pitchFamily="49" charset="0"/>
              </a:rPr>
              <a:t>cadena = c * 5</a:t>
            </a:r>
          </a:p>
          <a:p>
            <a:pPr marL="0" indent="0">
              <a:buNone/>
            </a:pPr>
            <a:r>
              <a:rPr lang="es-AR" sz="1800" dirty="0" smtClean="0">
                <a:latin typeface="Courier New" panose="02070309020205020404" pitchFamily="49" charset="0"/>
                <a:cs typeface="Courier New" panose="02070309020205020404" pitchFamily="49" charset="0"/>
              </a:rPr>
              <a:t>cadena[1:3]</a:t>
            </a:r>
          </a:p>
          <a:p>
            <a:pPr marL="0" indent="0">
              <a:buNone/>
            </a:pPr>
            <a:r>
              <a:rPr lang="es-AR" sz="1800" dirty="0" smtClean="0">
                <a:solidFill>
                  <a:srgbClr val="7030A0"/>
                </a:solidFill>
                <a:latin typeface="Courier New" panose="02070309020205020404" pitchFamily="49" charset="0"/>
                <a:cs typeface="Courier New" panose="02070309020205020404" pitchFamily="49" charset="0"/>
              </a:rPr>
              <a:t>len</a:t>
            </a:r>
            <a:r>
              <a:rPr lang="es-AR" sz="1800" dirty="0" smtClean="0">
                <a:latin typeface="Courier New" panose="02070309020205020404" pitchFamily="49" charset="0"/>
                <a:cs typeface="Courier New" panose="02070309020205020404" pitchFamily="49" charset="0"/>
              </a:rPr>
              <a:t>(cadena)</a:t>
            </a:r>
          </a:p>
        </p:txBody>
      </p:sp>
    </p:spTree>
    <p:extLst>
      <p:ext uri="{BB962C8B-B14F-4D97-AF65-F5344CB8AC3E}">
        <p14:creationId xmlns:p14="http://schemas.microsoft.com/office/powerpoint/2010/main" val="5333374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Ingresando datos</a:t>
            </a:r>
            <a:endParaRPr lang="es-ES" dirty="0">
              <a:solidFill>
                <a:srgbClr val="73005A"/>
              </a:solidFill>
            </a:endParaRPr>
          </a:p>
        </p:txBody>
      </p:sp>
      <p:sp>
        <p:nvSpPr>
          <p:cNvPr id="5" name="2 Marcador de contenido"/>
          <p:cNvSpPr>
            <a:spLocks noGrp="1"/>
          </p:cNvSpPr>
          <p:nvPr>
            <p:ph idx="1"/>
          </p:nvPr>
        </p:nvSpPr>
        <p:spPr>
          <a:xfrm>
            <a:off x="457200" y="1600201"/>
            <a:ext cx="8229600" cy="4525963"/>
          </a:xfrm>
        </p:spPr>
        <p:txBody>
          <a:bodyPr>
            <a:normAutofit/>
          </a:bodyPr>
          <a:lstStyle/>
          <a:p>
            <a:pPr marL="0" indent="0">
              <a:buNone/>
            </a:pPr>
            <a:r>
              <a:rPr lang="es-AR" sz="1800" dirty="0" smtClean="0">
                <a:latin typeface="Courier New" panose="02070309020205020404" pitchFamily="49" charset="0"/>
                <a:cs typeface="Courier New" panose="02070309020205020404" pitchFamily="49" charset="0"/>
              </a:rPr>
              <a:t>nombre = input(</a:t>
            </a:r>
            <a:r>
              <a:rPr lang="es-AR" sz="1800" dirty="0" smtClean="0">
                <a:solidFill>
                  <a:srgbClr val="00B050"/>
                </a:solidFill>
                <a:latin typeface="Courier New" panose="02070309020205020404" pitchFamily="49" charset="0"/>
                <a:cs typeface="Courier New" panose="02070309020205020404" pitchFamily="49" charset="0"/>
              </a:rPr>
              <a:t>“Dime tu nombre: “</a:t>
            </a:r>
            <a:r>
              <a:rPr lang="es-AR" sz="1800" dirty="0" smtClean="0">
                <a:latin typeface="Courier New" panose="02070309020205020404" pitchFamily="49" charset="0"/>
                <a:cs typeface="Courier New" panose="02070309020205020404" pitchFamily="49" charset="0"/>
              </a:rPr>
              <a:t>)</a:t>
            </a:r>
          </a:p>
          <a:p>
            <a:pPr marL="0" indent="0">
              <a:buNone/>
            </a:pPr>
            <a:r>
              <a:rPr lang="es-AR" sz="1800" dirty="0" smtClean="0">
                <a:solidFill>
                  <a:srgbClr val="7030A0"/>
                </a:solidFill>
                <a:latin typeface="Courier New" panose="02070309020205020404" pitchFamily="49" charset="0"/>
                <a:cs typeface="Courier New" panose="02070309020205020404" pitchFamily="49" charset="0"/>
              </a:rPr>
              <a:t>print</a:t>
            </a:r>
            <a:r>
              <a:rPr lang="es-AR" sz="1800" dirty="0" smtClean="0">
                <a:latin typeface="Courier New" panose="02070309020205020404" pitchFamily="49" charset="0"/>
                <a:cs typeface="Courier New" panose="02070309020205020404" pitchFamily="49" charset="0"/>
              </a:rPr>
              <a:t>(</a:t>
            </a:r>
            <a:r>
              <a:rPr lang="es-AR" sz="1800" dirty="0" smtClean="0">
                <a:solidFill>
                  <a:srgbClr val="00B050"/>
                </a:solidFill>
                <a:latin typeface="Courier New" panose="02070309020205020404" pitchFamily="49" charset="0"/>
                <a:cs typeface="Courier New" panose="02070309020205020404" pitchFamily="49" charset="0"/>
              </a:rPr>
              <a:t>“¡Hola ” </a:t>
            </a:r>
            <a:r>
              <a:rPr lang="es-AR" sz="1800" dirty="0" smtClean="0">
                <a:latin typeface="Courier New" panose="02070309020205020404" pitchFamily="49" charset="0"/>
                <a:cs typeface="Courier New" panose="02070309020205020404" pitchFamily="49" charset="0"/>
              </a:rPr>
              <a:t>+ nombre +</a:t>
            </a:r>
            <a:r>
              <a:rPr lang="es-AR" sz="1800" dirty="0" smtClean="0">
                <a:solidFill>
                  <a:srgbClr val="00B050"/>
                </a:solidFill>
                <a:latin typeface="Courier New" panose="02070309020205020404" pitchFamily="49" charset="0"/>
                <a:cs typeface="Courier New" panose="02070309020205020404" pitchFamily="49" charset="0"/>
              </a:rPr>
              <a:t> “!”</a:t>
            </a:r>
            <a:r>
              <a:rPr lang="es-AR"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3617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70000" lnSpcReduction="20000"/>
          </a:bodyPr>
          <a:lstStyle/>
          <a:p>
            <a:r>
              <a:rPr lang="es-ES" dirty="0"/>
              <a:t>Crear un programa que, dada una cantidad en euros, la transforme en pesetas. Hay que tener en cuenta que 1 € = 166,386 ptas</a:t>
            </a:r>
            <a:r>
              <a:rPr lang="es-ES" dirty="0" smtClean="0"/>
              <a:t>.</a:t>
            </a:r>
          </a:p>
          <a:p>
            <a:r>
              <a:rPr lang="es-ES" dirty="0" smtClean="0"/>
              <a:t>Crear un programa que haga el proceso contrario.</a:t>
            </a:r>
          </a:p>
          <a:p>
            <a:r>
              <a:rPr lang="es-ES" dirty="0" smtClean="0"/>
              <a:t>Crear </a:t>
            </a:r>
            <a:r>
              <a:rPr lang="es-ES" dirty="0"/>
              <a:t>un programa que dada una distancia (en km) y el tiempo (en horas) que se ha tardado en recorrerla, calcule la velocidad media que se ha empleado. Hay que tener en cuenta que: v = e / </a:t>
            </a:r>
            <a:r>
              <a:rPr lang="es-ES" dirty="0" smtClean="0"/>
              <a:t>t</a:t>
            </a:r>
          </a:p>
          <a:p>
            <a:r>
              <a:rPr lang="es-ES" dirty="0"/>
              <a:t>Escribir un algoritmo en pseudocódigo que dado un número de segundos, calcule el número de horas, minutos y segundos</a:t>
            </a:r>
            <a:r>
              <a:rPr lang="es-ES" dirty="0" smtClean="0"/>
              <a:t>.</a:t>
            </a:r>
          </a:p>
          <a:p>
            <a:r>
              <a:rPr lang="es-ES" dirty="0"/>
              <a:t>Programa que obtenga el descuento (en cantidad y en porcentaje) aplicado a un producto si el usuario introduce el precio original y el precio pagado.</a:t>
            </a:r>
            <a:endParaRPr lang="es-ES" dirty="0" smtClean="0"/>
          </a:p>
        </p:txBody>
      </p:sp>
    </p:spTree>
    <p:extLst>
      <p:ext uri="{BB962C8B-B14F-4D97-AF65-F5344CB8AC3E}">
        <p14:creationId xmlns:p14="http://schemas.microsoft.com/office/powerpoint/2010/main" val="23355292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Estructuras condicionales</a:t>
            </a:r>
            <a:endParaRPr lang="es-ES" dirty="0">
              <a:solidFill>
                <a:srgbClr val="73005A"/>
              </a:solidFill>
            </a:endParaRPr>
          </a:p>
        </p:txBody>
      </p:sp>
      <p:sp>
        <p:nvSpPr>
          <p:cNvPr id="6" name="2 Marcador de contenido"/>
          <p:cNvSpPr>
            <a:spLocks noGrp="1"/>
          </p:cNvSpPr>
          <p:nvPr>
            <p:ph idx="1"/>
          </p:nvPr>
        </p:nvSpPr>
        <p:spPr>
          <a:xfrm>
            <a:off x="467544" y="1484785"/>
            <a:ext cx="8229600" cy="3345235"/>
          </a:xfrm>
        </p:spPr>
        <p:txBody>
          <a:bodyPr>
            <a:normAutofit/>
          </a:bodyPr>
          <a:lstStyle/>
          <a:p>
            <a:pPr marL="0" indent="0">
              <a:buNone/>
            </a:pPr>
            <a:r>
              <a:rPr lang="es-ES" sz="1800" dirty="0" smtClean="0">
                <a:latin typeface="Courier New" panose="02070309020205020404" pitchFamily="49" charset="0"/>
                <a:cs typeface="Courier New" panose="02070309020205020404" pitchFamily="49" charset="0"/>
              </a:rPr>
              <a:t>a </a:t>
            </a: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input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"Ingrese un número"</a:t>
            </a:r>
            <a:r>
              <a:rPr lang="es-ES" sz="1800" dirty="0">
                <a:latin typeface="Courier New" panose="02070309020205020404" pitchFamily="49" charset="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b = </a:t>
            </a:r>
            <a:r>
              <a:rPr lang="es-ES" sz="1800" dirty="0">
                <a:solidFill>
                  <a:srgbClr val="7030A0"/>
                </a:solidFill>
                <a:latin typeface="Courier New" panose="02070309020205020404" pitchFamily="49" charset="0"/>
                <a:cs typeface="Courier New" panose="02070309020205020404" pitchFamily="49" charset="0"/>
              </a:rPr>
              <a:t>input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"Ingrese otro número"</a:t>
            </a:r>
            <a:r>
              <a:rPr lang="es-ES" sz="1800" dirty="0">
                <a:latin typeface="Courier New" panose="02070309020205020404" pitchFamily="49" charset="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if a &gt; b:</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mayor: "</a:t>
            </a:r>
            <a:r>
              <a:rPr lang="es-ES" sz="1800" dirty="0">
                <a:latin typeface="Courier New" panose="02070309020205020404" pitchFamily="49" charset="0"/>
                <a:cs typeface="Courier New" panose="02070309020205020404" pitchFamily="49" charset="0"/>
              </a:rPr>
              <a:t> + a)</a:t>
            </a:r>
          </a:p>
          <a:p>
            <a:pPr marL="0" indent="0">
              <a:buNone/>
            </a:pPr>
            <a:r>
              <a:rPr lang="es-ES" sz="1800" dirty="0">
                <a:latin typeface="Courier New" panose="02070309020205020404" pitchFamily="49" charset="0"/>
                <a:cs typeface="Courier New" panose="02070309020205020404" pitchFamily="49" charset="0"/>
              </a:rPr>
              <a:t>else :</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mayor: "</a:t>
            </a:r>
            <a:r>
              <a:rPr lang="es-ES" sz="1800" dirty="0">
                <a:latin typeface="Courier New" panose="02070309020205020404" pitchFamily="49" charset="0"/>
                <a:cs typeface="Courier New" panose="02070309020205020404" pitchFamily="49" charset="0"/>
              </a:rPr>
              <a:t> + b)</a:t>
            </a:r>
            <a:endParaRPr lang="es-AR"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0598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a:spLocks noGrp="1"/>
          </p:cNvSpPr>
          <p:nvPr>
            <p:ph type="title"/>
          </p:nvPr>
        </p:nvSpPr>
        <p:spPr/>
        <p:txBody>
          <a:bodyPr/>
          <a:lstStyle/>
          <a:p>
            <a:r>
              <a:rPr lang="es-ES" sz="3600" b="0" cap="none" dirty="0" smtClean="0">
                <a:solidFill>
                  <a:srgbClr val="73005A"/>
                </a:solidFill>
                <a:latin typeface="HelveticaNeue-Light"/>
              </a:rPr>
              <a:t>Sobre el glosario</a:t>
            </a:r>
            <a:endParaRPr lang="ca-ES" sz="3600" b="0" cap="none" dirty="0">
              <a:solidFill>
                <a:srgbClr val="73005A"/>
              </a:solidFill>
              <a:latin typeface="HelveticaNeue-Light"/>
            </a:endParaRPr>
          </a:p>
        </p:txBody>
      </p:sp>
      <p:sp>
        <p:nvSpPr>
          <p:cNvPr id="8" name="2 Marcador de contenido"/>
          <p:cNvSpPr>
            <a:spLocks noGrp="1"/>
          </p:cNvSpPr>
          <p:nvPr>
            <p:ph idx="1"/>
          </p:nvPr>
        </p:nvSpPr>
        <p:spPr/>
        <p:txBody>
          <a:bodyPr/>
          <a:lstStyle/>
          <a:p>
            <a:r>
              <a:rPr lang="es-ES" dirty="0" smtClean="0"/>
              <a:t>Cada alumno crea su glosario</a:t>
            </a:r>
          </a:p>
          <a:p>
            <a:r>
              <a:rPr lang="es-ES" dirty="0" smtClean="0"/>
              <a:t>Agregará esquemas y mapas conceptuales</a:t>
            </a:r>
          </a:p>
          <a:p>
            <a:r>
              <a:rPr lang="es-ES" dirty="0" smtClean="0"/>
              <a:t>Resumen de cada tema</a:t>
            </a:r>
          </a:p>
          <a:p>
            <a:r>
              <a:rPr lang="es-ES" dirty="0" smtClean="0"/>
              <a:t>En libreta o documento aparte de los apuntes</a:t>
            </a:r>
          </a:p>
          <a:p>
            <a:r>
              <a:rPr lang="es-ES" dirty="0" smtClean="0"/>
              <a:t>El 70% del examen teórico contendrá preguntas de este glosario. No se podrán tener el glosario ni los apuntes.</a:t>
            </a:r>
          </a:p>
        </p:txBody>
      </p:sp>
      <p:pic>
        <p:nvPicPr>
          <p:cNvPr id="5123" name="Picture 3" descr="C:\Users\Jorge\AppData\Local\Microsoft\Windows\Temporary Internet Files\Content.IE5\O9ALJAN5\glosario_libr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48683"/>
            <a:ext cx="19050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5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Estructuras condicionales</a:t>
            </a:r>
            <a:endParaRPr lang="es-ES" dirty="0">
              <a:solidFill>
                <a:srgbClr val="73005A"/>
              </a:solidFill>
            </a:endParaRPr>
          </a:p>
        </p:txBody>
      </p:sp>
      <p:sp>
        <p:nvSpPr>
          <p:cNvPr id="6" name="2 Marcador de contenido"/>
          <p:cNvSpPr>
            <a:spLocks noGrp="1"/>
          </p:cNvSpPr>
          <p:nvPr>
            <p:ph idx="1"/>
          </p:nvPr>
        </p:nvSpPr>
        <p:spPr>
          <a:xfrm>
            <a:off x="467544" y="1484785"/>
            <a:ext cx="8229600" cy="3345235"/>
          </a:xfrm>
        </p:spPr>
        <p:txBody>
          <a:bodyPr>
            <a:normAutofit/>
          </a:bodyPr>
          <a:lstStyle/>
          <a:p>
            <a:pPr marL="0" indent="0">
              <a:buNone/>
            </a:pPr>
            <a:r>
              <a:rPr lang="es-ES" sz="1800" dirty="0">
                <a:latin typeface="Courier New" panose="02070309020205020404" pitchFamily="49" charset="0"/>
                <a:cs typeface="Courier New" panose="02070309020205020404" pitchFamily="49" charset="0"/>
              </a:rPr>
              <a:t>vocal = </a:t>
            </a:r>
            <a:r>
              <a:rPr lang="es-ES" sz="1800" dirty="0">
                <a:solidFill>
                  <a:srgbClr val="7030A0"/>
                </a:solidFill>
                <a:latin typeface="Courier New" panose="02070309020205020404" pitchFamily="49" charset="0"/>
                <a:cs typeface="Courier New" panose="02070309020205020404" pitchFamily="49" charset="0"/>
              </a:rPr>
              <a:t>input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"Ingrese un vocal: "</a:t>
            </a:r>
            <a:r>
              <a:rPr lang="es-ES" sz="1800" dirty="0">
                <a:latin typeface="Courier New" panose="02070309020205020404" pitchFamily="49" charset="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if vocal == </a:t>
            </a:r>
            <a:r>
              <a:rPr lang="es-ES" sz="1800" dirty="0">
                <a:solidFill>
                  <a:srgbClr val="00B050"/>
                </a:solidFill>
                <a:latin typeface="Courier New" panose="02070309020205020404" pitchFamily="49" charset="0"/>
                <a:cs typeface="Courier New" panose="02070309020205020404" pitchFamily="49" charset="0"/>
              </a:rPr>
              <a:t>"a"</a:t>
            </a:r>
            <a:r>
              <a:rPr lang="es-ES" sz="1800" dirty="0">
                <a:latin typeface="Courier New" panose="02070309020205020404" pitchFamily="49" charset="0"/>
                <a:cs typeface="Courier New" panose="02070309020205020404" pitchFamily="49" charset="0"/>
              </a:rPr>
              <a:t> or vocal == </a:t>
            </a:r>
            <a:r>
              <a:rPr lang="es-ES" sz="1800" dirty="0">
                <a:solidFill>
                  <a:srgbClr val="00B050"/>
                </a:solidFill>
                <a:latin typeface="Courier New" panose="02070309020205020404" pitchFamily="49" charset="0"/>
                <a:cs typeface="Courier New" panose="02070309020205020404" pitchFamily="49" charset="0"/>
              </a:rPr>
              <a:t>"e" </a:t>
            </a:r>
            <a:r>
              <a:rPr lang="es-ES" sz="1800" dirty="0">
                <a:latin typeface="Courier New" panose="02070309020205020404" pitchFamily="49" charset="0"/>
                <a:cs typeface="Courier New" panose="02070309020205020404" pitchFamily="49" charset="0"/>
              </a:rPr>
              <a:t>or \</a:t>
            </a:r>
          </a:p>
          <a:p>
            <a:pPr marL="0" indent="0">
              <a:buNone/>
            </a:pPr>
            <a:r>
              <a:rPr lang="es-ES" sz="1800" dirty="0">
                <a:latin typeface="Courier New" panose="02070309020205020404" pitchFamily="49" charset="0"/>
                <a:cs typeface="Courier New" panose="02070309020205020404" pitchFamily="49" charset="0"/>
              </a:rPr>
              <a:t>   vocal == </a:t>
            </a:r>
            <a:r>
              <a:rPr lang="es-ES" sz="1800" dirty="0">
                <a:solidFill>
                  <a:srgbClr val="00B050"/>
                </a:solidFill>
                <a:latin typeface="Courier New" panose="02070309020205020404" pitchFamily="49" charset="0"/>
                <a:cs typeface="Courier New" panose="02070309020205020404" pitchFamily="49" charset="0"/>
              </a:rPr>
              <a:t>"i" </a:t>
            </a:r>
            <a:r>
              <a:rPr lang="es-ES" sz="1800" dirty="0">
                <a:latin typeface="Courier New" panose="02070309020205020404" pitchFamily="49" charset="0"/>
                <a:cs typeface="Courier New" panose="02070309020205020404" pitchFamily="49" charset="0"/>
              </a:rPr>
              <a:t>or vocal == </a:t>
            </a:r>
            <a:r>
              <a:rPr lang="es-ES" sz="1800" dirty="0">
                <a:solidFill>
                  <a:srgbClr val="00B050"/>
                </a:solidFill>
                <a:latin typeface="Courier New" panose="02070309020205020404" pitchFamily="49" charset="0"/>
                <a:cs typeface="Courier New" panose="02070309020205020404" pitchFamily="49" charset="0"/>
              </a:rPr>
              <a:t>"o" </a:t>
            </a:r>
            <a:r>
              <a:rPr lang="es-ES" sz="1800" dirty="0">
                <a:latin typeface="Courier New" panose="02070309020205020404" pitchFamily="49" charset="0"/>
                <a:cs typeface="Courier New" panose="02070309020205020404" pitchFamily="49" charset="0"/>
              </a:rPr>
              <a:t>or \</a:t>
            </a:r>
          </a:p>
          <a:p>
            <a:pPr marL="0" indent="0">
              <a:buNone/>
            </a:pPr>
            <a:r>
              <a:rPr lang="es-ES" sz="1800" dirty="0">
                <a:latin typeface="Courier New" panose="02070309020205020404" pitchFamily="49" charset="0"/>
                <a:cs typeface="Courier New" panose="02070309020205020404" pitchFamily="49" charset="0"/>
              </a:rPr>
              <a:t>   vocal == </a:t>
            </a:r>
            <a:r>
              <a:rPr lang="es-ES" sz="1800" dirty="0">
                <a:solidFill>
                  <a:srgbClr val="00B050"/>
                </a:solidFill>
                <a:latin typeface="Courier New" panose="02070309020205020404" pitchFamily="49" charset="0"/>
                <a:cs typeface="Courier New" panose="02070309020205020404" pitchFamily="49" charset="0"/>
              </a:rPr>
              <a:t>"u" </a:t>
            </a:r>
            <a:r>
              <a:rPr lang="es-ES" sz="1800" dirty="0">
                <a:latin typeface="Courier New" panose="02070309020205020404" pitchFamily="49" charset="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   </a:t>
            </a:r>
            <a:r>
              <a:rPr lang="es-ES" sz="1800" dirty="0" smtClean="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a:t>
            </a:r>
            <a:r>
              <a:rPr lang="es-ES" sz="1800" dirty="0">
                <a:latin typeface="Courier New" panose="02070309020205020404" pitchFamily="49" charset="0"/>
                <a:cs typeface="Courier New" panose="02070309020205020404" pitchFamily="49" charset="0"/>
              </a:rPr>
              <a:t> + vocal)</a:t>
            </a:r>
          </a:p>
          <a:p>
            <a:pPr marL="0" indent="0">
              <a:buNone/>
            </a:pPr>
            <a:r>
              <a:rPr lang="es-ES" sz="1800" dirty="0">
                <a:latin typeface="Courier New" panose="02070309020205020404" pitchFamily="49" charset="0"/>
                <a:cs typeface="Courier New" panose="02070309020205020404" pitchFamily="49" charset="0"/>
              </a:rPr>
              <a:t>else:</a:t>
            </a:r>
          </a:p>
          <a:p>
            <a:pPr marL="0" indent="0">
              <a:buNone/>
            </a:pPr>
            <a:r>
              <a:rPr lang="es-ES" sz="1800" dirty="0">
                <a:latin typeface="Courier New" panose="02070309020205020404" pitchFamily="49" charset="0"/>
                <a:cs typeface="Courier New" panose="02070309020205020404" pitchFamily="49" charset="0"/>
              </a:rPr>
              <a:t>   </a:t>
            </a:r>
            <a:r>
              <a:rPr lang="es-ES" sz="1800" dirty="0" smtClean="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una consonante "</a:t>
            </a:r>
            <a:r>
              <a:rPr lang="es-ES" sz="1800" dirty="0">
                <a:latin typeface="Courier New" panose="02070309020205020404" pitchFamily="49" charset="0"/>
                <a:cs typeface="Courier New" panose="02070309020205020404" pitchFamily="49" charset="0"/>
              </a:rPr>
              <a:t> + vocal)</a:t>
            </a:r>
            <a:endParaRPr lang="es-AR"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49018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Estructuras condicionales</a:t>
            </a:r>
            <a:endParaRPr lang="es-ES" dirty="0">
              <a:solidFill>
                <a:srgbClr val="73005A"/>
              </a:solidFill>
            </a:endParaRPr>
          </a:p>
        </p:txBody>
      </p:sp>
      <p:sp>
        <p:nvSpPr>
          <p:cNvPr id="5" name="2 Marcador de contenido"/>
          <p:cNvSpPr>
            <a:spLocks noGrp="1"/>
          </p:cNvSpPr>
          <p:nvPr>
            <p:ph idx="1"/>
          </p:nvPr>
        </p:nvSpPr>
        <p:spPr>
          <a:xfrm>
            <a:off x="467544" y="1484784"/>
            <a:ext cx="7920880" cy="4464496"/>
          </a:xfrm>
        </p:spPr>
        <p:txBody>
          <a:bodyPr>
            <a:normAutofit/>
          </a:bodyPr>
          <a:lstStyle/>
          <a:p>
            <a:pPr marL="0" indent="0">
              <a:buNone/>
            </a:pPr>
            <a:r>
              <a:rPr lang="es-ES" sz="1800" dirty="0">
                <a:latin typeface="Courier New" panose="02070309020205020404" pitchFamily="49" charset="0"/>
                <a:cs typeface="Courier New" panose="02070309020205020404" pitchFamily="49" charset="0"/>
              </a:rPr>
              <a:t>vocal = </a:t>
            </a:r>
            <a:r>
              <a:rPr lang="es-ES" sz="1800" dirty="0">
                <a:solidFill>
                  <a:srgbClr val="7030A0"/>
                </a:solidFill>
                <a:latin typeface="Courier New" panose="02070309020205020404" pitchFamily="49" charset="0"/>
                <a:cs typeface="Courier New" panose="02070309020205020404" pitchFamily="49" charset="0"/>
              </a:rPr>
              <a:t>input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"Ingrese un vocal: "</a:t>
            </a:r>
            <a:r>
              <a:rPr lang="es-ES" sz="1800" dirty="0">
                <a:latin typeface="Courier New" panose="02070309020205020404" pitchFamily="49" charset="0"/>
                <a:cs typeface="Courier New" panose="02070309020205020404" pitchFamily="49" charset="0"/>
              </a:rPr>
              <a:t>)</a:t>
            </a:r>
          </a:p>
          <a:p>
            <a:pPr marL="0" indent="0">
              <a:buNone/>
            </a:pPr>
            <a:r>
              <a:rPr lang="es-ES" sz="1800" dirty="0">
                <a:latin typeface="Courier New" panose="02070309020205020404" pitchFamily="49" charset="0"/>
                <a:cs typeface="Courier New" panose="02070309020205020404" pitchFamily="49" charset="0"/>
              </a:rPr>
              <a:t>if vocal == "a":</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 </a:t>
            </a:r>
            <a:r>
              <a:rPr lang="es-ES" sz="1800" dirty="0">
                <a:latin typeface="Courier New" panose="02070309020205020404" pitchFamily="49" charset="0"/>
                <a:cs typeface="Courier New" panose="02070309020205020404" pitchFamily="49" charset="0"/>
              </a:rPr>
              <a:t>+ vocal)</a:t>
            </a:r>
          </a:p>
          <a:p>
            <a:pPr marL="0" indent="0">
              <a:buNone/>
            </a:pPr>
            <a:r>
              <a:rPr lang="es-ES" sz="1800" dirty="0">
                <a:latin typeface="Courier New" panose="02070309020205020404" pitchFamily="49" charset="0"/>
                <a:cs typeface="Courier New" panose="02070309020205020404" pitchFamily="49" charset="0"/>
              </a:rPr>
              <a:t>elif vocal == "e":</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a:t>
            </a:r>
            <a:r>
              <a:rPr lang="es-ES" sz="1800" dirty="0">
                <a:latin typeface="Courier New" panose="02070309020205020404" pitchFamily="49" charset="0"/>
                <a:cs typeface="Courier New" panose="02070309020205020404" pitchFamily="49" charset="0"/>
              </a:rPr>
              <a:t> + vocal)</a:t>
            </a:r>
          </a:p>
          <a:p>
            <a:pPr marL="0" indent="0">
              <a:buNone/>
            </a:pPr>
            <a:r>
              <a:rPr lang="es-ES" sz="1800" dirty="0">
                <a:latin typeface="Courier New" panose="02070309020205020404" pitchFamily="49" charset="0"/>
                <a:cs typeface="Courier New" panose="02070309020205020404" pitchFamily="49" charset="0"/>
              </a:rPr>
              <a:t>elif vocal == "i":</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a:t>
            </a:r>
            <a:r>
              <a:rPr lang="es-ES" sz="1800" dirty="0">
                <a:latin typeface="Courier New" panose="02070309020205020404" pitchFamily="49" charset="0"/>
                <a:cs typeface="Courier New" panose="02070309020205020404" pitchFamily="49" charset="0"/>
              </a:rPr>
              <a:t> + vocal)</a:t>
            </a:r>
          </a:p>
          <a:p>
            <a:pPr marL="0" indent="0">
              <a:buNone/>
            </a:pPr>
            <a:r>
              <a:rPr lang="es-ES" sz="1800" dirty="0">
                <a:latin typeface="Courier New" panose="02070309020205020404" pitchFamily="49" charset="0"/>
                <a:cs typeface="Courier New" panose="02070309020205020404" pitchFamily="49" charset="0"/>
              </a:rPr>
              <a:t>elif vocal == "o":</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 </a:t>
            </a:r>
            <a:r>
              <a:rPr lang="es-ES" sz="1800" dirty="0">
                <a:latin typeface="Courier New" panose="02070309020205020404" pitchFamily="49" charset="0"/>
                <a:cs typeface="Courier New" panose="02070309020205020404" pitchFamily="49" charset="0"/>
              </a:rPr>
              <a:t>+ vocal)</a:t>
            </a:r>
          </a:p>
          <a:p>
            <a:pPr marL="0" indent="0">
              <a:buNone/>
            </a:pPr>
            <a:r>
              <a:rPr lang="es-ES" sz="1800" dirty="0">
                <a:latin typeface="Courier New" panose="02070309020205020404" pitchFamily="49" charset="0"/>
                <a:cs typeface="Courier New" panose="02070309020205020404" pitchFamily="49" charset="0"/>
              </a:rPr>
              <a:t>elif vocal == "u":</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vocal: " </a:t>
            </a:r>
            <a:r>
              <a:rPr lang="es-ES" sz="1800" dirty="0">
                <a:latin typeface="Courier New" panose="02070309020205020404" pitchFamily="49" charset="0"/>
                <a:cs typeface="Courier New" panose="02070309020205020404" pitchFamily="49" charset="0"/>
              </a:rPr>
              <a:t>+ vocal)</a:t>
            </a:r>
          </a:p>
          <a:p>
            <a:pPr marL="0" indent="0">
              <a:buNone/>
            </a:pPr>
            <a:r>
              <a:rPr lang="es-ES" sz="1800" dirty="0">
                <a:latin typeface="Courier New" panose="02070309020205020404" pitchFamily="49" charset="0"/>
                <a:cs typeface="Courier New" panose="02070309020205020404" pitchFamily="49" charset="0"/>
              </a:rPr>
              <a:t>else:</a:t>
            </a:r>
          </a:p>
          <a:p>
            <a:pPr marL="0" indent="0">
              <a:buNone/>
            </a:pPr>
            <a:r>
              <a:rPr lang="es-ES" sz="1800" dirty="0">
                <a:latin typeface="Courier New" panose="02070309020205020404" pitchFamily="49" charset="0"/>
                <a:cs typeface="Courier New" panose="02070309020205020404" pitchFamily="49" charset="0"/>
              </a:rPr>
              <a:t>    </a:t>
            </a:r>
            <a:r>
              <a:rPr lang="es-ES" sz="1800" dirty="0">
                <a:solidFill>
                  <a:srgbClr val="7030A0"/>
                </a:solidFill>
                <a:latin typeface="Courier New" panose="02070309020205020404" pitchFamily="49" charset="0"/>
                <a:cs typeface="Courier New" panose="02070309020205020404" pitchFamily="49" charset="0"/>
              </a:rPr>
              <a:t>print</a:t>
            </a:r>
            <a:r>
              <a:rPr lang="es-ES" sz="1800" dirty="0">
                <a:latin typeface="Courier New" panose="02070309020205020404" pitchFamily="49" charset="0"/>
                <a:cs typeface="Courier New" panose="02070309020205020404" pitchFamily="49" charset="0"/>
              </a:rPr>
              <a:t>(</a:t>
            </a:r>
            <a:r>
              <a:rPr lang="es-ES" sz="1800" dirty="0">
                <a:solidFill>
                  <a:srgbClr val="00B050"/>
                </a:solidFill>
                <a:latin typeface="Courier New" panose="02070309020205020404" pitchFamily="49" charset="0"/>
                <a:cs typeface="Courier New" panose="02070309020205020404" pitchFamily="49" charset="0"/>
              </a:rPr>
              <a:t>"Es una consonante "</a:t>
            </a:r>
            <a:r>
              <a:rPr lang="es-ES" sz="1800" dirty="0">
                <a:latin typeface="Courier New" panose="02070309020205020404" pitchFamily="49" charset="0"/>
                <a:cs typeface="Courier New" panose="02070309020205020404" pitchFamily="49" charset="0"/>
              </a:rPr>
              <a:t> + vocal)</a:t>
            </a:r>
            <a:endParaRPr lang="es-AR"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9574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Dada la nota de un alumno, decir que ha sacado. </a:t>
            </a:r>
          </a:p>
          <a:p>
            <a:r>
              <a:rPr lang="es-ES" dirty="0"/>
              <a:t>Escribir un programa que pida una letra y nos diga por pantalla si es vocal o consonante. </a:t>
            </a:r>
            <a:endParaRPr lang="es-ES" dirty="0" smtClean="0"/>
          </a:p>
          <a:p>
            <a:r>
              <a:rPr lang="es-ES" dirty="0"/>
              <a:t>Realizar un programa que determine el mayor de tres números. </a:t>
            </a:r>
          </a:p>
          <a:p>
            <a:r>
              <a:rPr lang="es-ES" dirty="0"/>
              <a:t>Crear un juego de 3 preguntas que se responden con 's' o 'n'. Se gana si se responden correctamente las 3 preguntas. Si se responde mal a cualquiera de ellas, ya no se pregunta la siguiente y se termina el juego. Las preguntas son:</a:t>
            </a:r>
          </a:p>
          <a:p>
            <a:pPr lvl="1"/>
            <a:r>
              <a:rPr lang="es-ES" dirty="0"/>
              <a:t>¿Colon descubrió América?</a:t>
            </a:r>
          </a:p>
          <a:p>
            <a:pPr lvl="1"/>
            <a:r>
              <a:rPr lang="es-ES" dirty="0"/>
              <a:t>¿La capital de Inglaterra es Cambridge?</a:t>
            </a:r>
          </a:p>
          <a:p>
            <a:pPr lvl="1"/>
            <a:r>
              <a:rPr lang="es-ES" dirty="0"/>
              <a:t>¿El sol, es una estrella?</a:t>
            </a:r>
          </a:p>
          <a:p>
            <a:endParaRPr lang="es-ES" dirty="0"/>
          </a:p>
        </p:txBody>
      </p:sp>
    </p:spTree>
    <p:extLst>
      <p:ext uri="{BB962C8B-B14F-4D97-AF65-F5344CB8AC3E}">
        <p14:creationId xmlns:p14="http://schemas.microsoft.com/office/powerpoint/2010/main" val="3620071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Estructuras de repetición</a:t>
            </a:r>
            <a:endParaRPr lang="es-ES" dirty="0">
              <a:solidFill>
                <a:srgbClr val="73005A"/>
              </a:solidFill>
            </a:endParaRPr>
          </a:p>
        </p:txBody>
      </p:sp>
      <p:sp>
        <p:nvSpPr>
          <p:cNvPr id="4" name="CuadroTexto 2"/>
          <p:cNvSpPr txBox="1"/>
          <p:nvPr/>
        </p:nvSpPr>
        <p:spPr>
          <a:xfrm>
            <a:off x="700091" y="1196754"/>
            <a:ext cx="8264401" cy="2031325"/>
          </a:xfrm>
          <a:prstGeom prst="rect">
            <a:avLst/>
          </a:prstGeom>
          <a:noFill/>
        </p:spPr>
        <p:txBody>
          <a:bodyPr wrap="square" rtlCol="0">
            <a:spAutoFit/>
          </a:bodyPr>
          <a:lstStyle/>
          <a:p>
            <a:r>
              <a:rPr lang="es-ES" dirty="0"/>
              <a:t>Una</a:t>
            </a:r>
            <a:r>
              <a:rPr lang="es-ES" b="1" dirty="0"/>
              <a:t> estructura de repetición</a:t>
            </a:r>
            <a:r>
              <a:rPr lang="es-ES" dirty="0"/>
              <a:t> o</a:t>
            </a:r>
            <a:r>
              <a:rPr lang="es-ES" b="1" dirty="0"/>
              <a:t> bucle</a:t>
            </a:r>
            <a:r>
              <a:rPr lang="es-ES" dirty="0"/>
              <a:t> nos permite ejecutar un numero de veces determinado una serie de instrucciones</a:t>
            </a:r>
            <a:r>
              <a:rPr lang="es-ES" dirty="0" smtClean="0"/>
              <a:t>.</a:t>
            </a:r>
          </a:p>
          <a:p>
            <a:endParaRPr lang="es-ES" dirty="0" smtClean="0"/>
          </a:p>
          <a:p>
            <a:r>
              <a:rPr lang="es-ES" b="1" dirty="0"/>
              <a:t>while</a:t>
            </a:r>
            <a:r>
              <a:rPr lang="es-ES" dirty="0"/>
              <a:t>:</a:t>
            </a:r>
            <a:r>
              <a:rPr lang="es-ES" b="1" dirty="0"/>
              <a:t> </a:t>
            </a:r>
            <a:r>
              <a:rPr lang="es-ES" dirty="0"/>
              <a:t>indicamos una </a:t>
            </a:r>
            <a:r>
              <a:rPr lang="es-ES" b="1" dirty="0"/>
              <a:t>condición</a:t>
            </a:r>
            <a:r>
              <a:rPr lang="es-ES" dirty="0"/>
              <a:t> que se ejecutara hasta que la condición sea falsa, es importante que la variable que este en la </a:t>
            </a:r>
            <a:r>
              <a:rPr lang="es-ES" b="1" dirty="0"/>
              <a:t>condición</a:t>
            </a:r>
            <a:r>
              <a:rPr lang="es-ES" dirty="0"/>
              <a:t>, varíe para que no se produzca un </a:t>
            </a:r>
            <a:r>
              <a:rPr lang="es-ES" b="1" dirty="0"/>
              <a:t>bucle infinito</a:t>
            </a:r>
            <a:r>
              <a:rPr lang="es-ES" dirty="0"/>
              <a:t>. Su sintaxis es:</a:t>
            </a:r>
          </a:p>
          <a:p>
            <a:endParaRPr lang="es-ES" dirty="0">
              <a:effectLst/>
            </a:endParaRPr>
          </a:p>
        </p:txBody>
      </p:sp>
      <p:sp>
        <p:nvSpPr>
          <p:cNvPr id="3" name="2 Rectángulo"/>
          <p:cNvSpPr/>
          <p:nvPr/>
        </p:nvSpPr>
        <p:spPr>
          <a:xfrm>
            <a:off x="700090" y="3218645"/>
            <a:ext cx="7760345" cy="1200329"/>
          </a:xfrm>
          <a:prstGeom prst="rect">
            <a:avLst/>
          </a:prstGeom>
        </p:spPr>
        <p:txBody>
          <a:bodyPr wrap="square">
            <a:spAutoFit/>
          </a:bodyPr>
          <a:lstStyle/>
          <a:p>
            <a:r>
              <a:rPr lang="pt-BR" dirty="0">
                <a:latin typeface="Courier New" panose="02070309020205020404" pitchFamily="49" charset="0"/>
                <a:cs typeface="Courier New" panose="02070309020205020404" pitchFamily="49" charset="0"/>
              </a:rPr>
              <a:t>contador = 1</a:t>
            </a:r>
          </a:p>
          <a:p>
            <a:r>
              <a:rPr lang="pt-BR" dirty="0">
                <a:solidFill>
                  <a:srgbClr val="0070C0"/>
                </a:solidFill>
                <a:latin typeface="Courier New" panose="02070309020205020404" pitchFamily="49" charset="0"/>
                <a:cs typeface="Courier New" panose="02070309020205020404" pitchFamily="49" charset="0"/>
              </a:rPr>
              <a:t>while</a:t>
            </a:r>
            <a:r>
              <a:rPr lang="pt-BR" dirty="0">
                <a:latin typeface="Courier New" panose="02070309020205020404" pitchFamily="49" charset="0"/>
                <a:cs typeface="Courier New" panose="02070309020205020404" pitchFamily="49" charset="0"/>
              </a:rPr>
              <a:t> contador &lt; 11:</a:t>
            </a:r>
          </a:p>
          <a:p>
            <a:r>
              <a:rPr lang="pt-BR" dirty="0">
                <a:latin typeface="Courier New" panose="02070309020205020404" pitchFamily="49" charset="0"/>
                <a:cs typeface="Courier New" panose="02070309020205020404" pitchFamily="49" charset="0"/>
              </a:rPr>
              <a:t>    </a:t>
            </a:r>
            <a:r>
              <a:rPr lang="pt-BR" dirty="0">
                <a:solidFill>
                  <a:srgbClr val="7030A0"/>
                </a:solidFill>
                <a:latin typeface="Courier New" panose="02070309020205020404" pitchFamily="49" charset="0"/>
                <a:cs typeface="Courier New" panose="02070309020205020404" pitchFamily="49" charset="0"/>
              </a:rPr>
              <a:t>print</a:t>
            </a:r>
            <a:r>
              <a:rPr lang="pt-BR" dirty="0">
                <a:latin typeface="Courier New" panose="02070309020205020404" pitchFamily="49" charset="0"/>
                <a:cs typeface="Courier New" panose="02070309020205020404" pitchFamily="49" charset="0"/>
              </a:rPr>
              <a:t>(contador)</a:t>
            </a:r>
          </a:p>
          <a:p>
            <a:r>
              <a:rPr lang="pt-BR" dirty="0">
                <a:latin typeface="Courier New" panose="02070309020205020404" pitchFamily="49" charset="0"/>
                <a:cs typeface="Courier New" panose="02070309020205020404" pitchFamily="49" charset="0"/>
              </a:rPr>
              <a:t>    contador = contador + 1</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91904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85000" lnSpcReduction="20000"/>
          </a:bodyPr>
          <a:lstStyle/>
          <a:p>
            <a:r>
              <a:rPr lang="es-ES" dirty="0"/>
              <a:t>Imprimir los números pares entre 0 y 100.</a:t>
            </a:r>
          </a:p>
          <a:p>
            <a:r>
              <a:rPr lang="es-ES" dirty="0"/>
              <a:t>Sumar los 10 primeros números.</a:t>
            </a:r>
          </a:p>
          <a:p>
            <a:r>
              <a:rPr lang="es-ES" dirty="0"/>
              <a:t>Imprimir los números impares hasta el 100 y que imprima cuántos impares hay.</a:t>
            </a:r>
          </a:p>
          <a:p>
            <a:r>
              <a:rPr lang="es-ES" dirty="0"/>
              <a:t>Imprimir los números impares desde el 100 hasta la unidad y que calcule su suma.</a:t>
            </a:r>
          </a:p>
          <a:p>
            <a:r>
              <a:rPr lang="es-ES" dirty="0"/>
              <a:t>Introducir un número desde teclado y visualizar por pantalla su tabla de multiplicar</a:t>
            </a:r>
            <a:r>
              <a:rPr lang="es-ES" dirty="0" smtClean="0"/>
              <a:t>.</a:t>
            </a:r>
          </a:p>
          <a:p>
            <a:r>
              <a:rPr lang="es-ES" dirty="0"/>
              <a:t>Escribir un programa que dado un capital, muestre el capital final, tras depositar este capital durante un año al 2%.</a:t>
            </a:r>
          </a:p>
        </p:txBody>
      </p:sp>
    </p:spTree>
    <p:extLst>
      <p:ext uri="{BB962C8B-B14F-4D97-AF65-F5344CB8AC3E}">
        <p14:creationId xmlns:p14="http://schemas.microsoft.com/office/powerpoint/2010/main" val="37733339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a:t>
            </a:r>
            <a:endParaRPr lang="es-ES" dirty="0"/>
          </a:p>
        </p:txBody>
      </p:sp>
      <p:sp>
        <p:nvSpPr>
          <p:cNvPr id="3" name="Marcador de contenido 2"/>
          <p:cNvSpPr>
            <a:spLocks noGrp="1"/>
          </p:cNvSpPr>
          <p:nvPr>
            <p:ph idx="1"/>
          </p:nvPr>
        </p:nvSpPr>
        <p:spPr/>
        <p:txBody>
          <a:bodyPr>
            <a:normAutofit fontScale="55000" lnSpcReduction="20000"/>
          </a:bodyPr>
          <a:lstStyle/>
          <a:p>
            <a:r>
              <a:rPr lang="es-ES" dirty="0"/>
              <a:t>Realizar un programa que pida números hasta que se introduzca un cero. El programa debe imprimir la suma y la media de todos los números introducidos.</a:t>
            </a:r>
          </a:p>
          <a:p>
            <a:r>
              <a:rPr lang="es-ES" dirty="0"/>
              <a:t>Queremos diseñar un programa donde el ordenador nos ayudará a jugar a 'Adivina el número'. Se ha de pedir un número para teclado a uno de los jugadores y, a continuación, el otro jugador intentará adivinarlo con la ayuda del ordenador. El ordenador pedirá números y mostrará los mensajes 'Demasiado bajo', 'Demasiado alto' o 'Has acertado', hasta que adivinamos el número correcto. Al finalizar, deberá mostrar el número de intentos realizados, el número de veces que se introdujo un número demasiado alto y el número de veces que se introdujo un número demasiado bajo. No hay un número máximo de intentos</a:t>
            </a:r>
            <a:r>
              <a:rPr lang="es-ES" dirty="0" smtClean="0"/>
              <a:t>.</a:t>
            </a:r>
          </a:p>
          <a:p>
            <a:r>
              <a:rPr lang="es-ES" dirty="0" smtClean="0"/>
              <a:t>Escribe </a:t>
            </a:r>
            <a:r>
              <a:rPr lang="es-ES" dirty="0"/>
              <a:t>un programa que pida la altura de un triángulo y lo dibuje de la siguiente manera. </a:t>
            </a:r>
            <a:r>
              <a:rPr lang="es-ES" dirty="0" smtClean="0"/>
              <a:t>Ej.: </a:t>
            </a:r>
            <a:r>
              <a:rPr lang="es-ES" dirty="0"/>
              <a:t>altura = </a:t>
            </a:r>
            <a:r>
              <a:rPr lang="es-ES" dirty="0" smtClean="0"/>
              <a:t>3</a:t>
            </a:r>
          </a:p>
          <a:p>
            <a:pPr marL="400050" lvl="1" indent="0">
              <a:buNone/>
            </a:pPr>
            <a:r>
              <a:rPr lang="es-ES" dirty="0" smtClean="0"/>
              <a:t/>
            </a:r>
            <a:br>
              <a:rPr lang="es-ES" dirty="0" smtClean="0"/>
            </a:br>
            <a:r>
              <a:rPr lang="es-ES" dirty="0" smtClean="0"/>
              <a:t>*</a:t>
            </a:r>
          </a:p>
          <a:p>
            <a:pPr marL="400050" lvl="1" indent="0">
              <a:buNone/>
            </a:pPr>
            <a:r>
              <a:rPr lang="es-ES" dirty="0"/>
              <a:t>*</a:t>
            </a:r>
            <a:r>
              <a:rPr lang="es-ES" dirty="0" smtClean="0"/>
              <a:t>*</a:t>
            </a:r>
          </a:p>
          <a:p>
            <a:pPr marL="400050" lvl="1" indent="0">
              <a:buNone/>
            </a:pPr>
            <a:r>
              <a:rPr lang="es-ES" dirty="0" smtClean="0"/>
              <a:t>***</a:t>
            </a:r>
          </a:p>
          <a:p>
            <a:pPr marL="400050" lvl="1" indent="0">
              <a:buNone/>
            </a:pPr>
            <a:r>
              <a:rPr lang="es-ES" dirty="0" smtClean="0"/>
              <a:t>**</a:t>
            </a:r>
          </a:p>
          <a:p>
            <a:pPr marL="400050" lvl="1" indent="0">
              <a:buNone/>
            </a:pPr>
            <a:r>
              <a:rPr lang="es-ES" dirty="0"/>
              <a:t>*</a:t>
            </a:r>
          </a:p>
        </p:txBody>
      </p:sp>
    </p:spTree>
    <p:extLst>
      <p:ext uri="{BB962C8B-B14F-4D97-AF65-F5344CB8AC3E}">
        <p14:creationId xmlns:p14="http://schemas.microsoft.com/office/powerpoint/2010/main" val="36582747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Listas</a:t>
            </a:r>
            <a:endParaRPr lang="es-ES" dirty="0">
              <a:solidFill>
                <a:srgbClr val="73005A"/>
              </a:solidFill>
            </a:endParaRPr>
          </a:p>
        </p:txBody>
      </p:sp>
      <p:sp>
        <p:nvSpPr>
          <p:cNvPr id="5" name="4 Rectángulo"/>
          <p:cNvSpPr/>
          <p:nvPr/>
        </p:nvSpPr>
        <p:spPr>
          <a:xfrm>
            <a:off x="539552" y="1340771"/>
            <a:ext cx="7992888" cy="646331"/>
          </a:xfrm>
          <a:prstGeom prst="rect">
            <a:avLst/>
          </a:prstGeom>
        </p:spPr>
        <p:txBody>
          <a:bodyPr wrap="square">
            <a:spAutoFit/>
          </a:bodyPr>
          <a:lstStyle/>
          <a:p>
            <a:r>
              <a:rPr lang="es-ES" dirty="0" smtClean="0"/>
              <a:t>Las </a:t>
            </a:r>
            <a:r>
              <a:rPr lang="es-ES" b="1" dirty="0" smtClean="0"/>
              <a:t>listas </a:t>
            </a:r>
            <a:r>
              <a:rPr lang="es-ES" dirty="0" smtClean="0"/>
              <a:t>son </a:t>
            </a:r>
            <a:r>
              <a:rPr lang="es-ES" dirty="0"/>
              <a:t>colecciones de datos que agrupan una serie de variables del mismo </a:t>
            </a:r>
            <a:r>
              <a:rPr lang="es-ES" dirty="0" smtClean="0"/>
              <a:t>o de distinto tipo de dato.</a:t>
            </a:r>
            <a:endParaRPr lang="es-ES" dirty="0"/>
          </a:p>
        </p:txBody>
      </p:sp>
      <p:sp>
        <p:nvSpPr>
          <p:cNvPr id="6" name="5 Rectángulo"/>
          <p:cNvSpPr/>
          <p:nvPr/>
        </p:nvSpPr>
        <p:spPr>
          <a:xfrm>
            <a:off x="700090" y="2060850"/>
            <a:ext cx="7760345" cy="2031325"/>
          </a:xfrm>
          <a:prstGeom prst="rect">
            <a:avLst/>
          </a:prstGeom>
        </p:spPr>
        <p:txBody>
          <a:bodyPr wrap="square">
            <a:spAutoFit/>
          </a:bodyPr>
          <a:lstStyle/>
          <a:p>
            <a:r>
              <a:rPr lang="pt-B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[1,1,2,3,5,8</a:t>
            </a:r>
            <a:r>
              <a:rPr lang="es-AR"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[42, </a:t>
            </a:r>
            <a:r>
              <a:rPr lang="en-US" dirty="0">
                <a:solidFill>
                  <a:srgbClr val="00B050"/>
                </a:solidFill>
                <a:latin typeface="Courier New" panose="02070309020205020404" pitchFamily="49" charset="0"/>
                <a:cs typeface="Courier New" panose="02070309020205020404" pitchFamily="49" charset="0"/>
              </a:rPr>
              <a:t>"What's the question?"</a:t>
            </a:r>
            <a:r>
              <a:rPr lang="en-US" dirty="0">
                <a:latin typeface="Courier New" panose="02070309020205020404" pitchFamily="49" charset="0"/>
                <a:cs typeface="Courier New" panose="02070309020205020404" pitchFamily="49" charset="0"/>
              </a:rPr>
              <a:t>, 3.1415</a:t>
            </a:r>
            <a:r>
              <a:rPr lang="en-US" dirty="0" smtClean="0">
                <a:latin typeface="Courier New" panose="02070309020205020404" pitchFamily="49" charset="0"/>
                <a:cs typeface="Courier New" panose="02070309020205020404" pitchFamily="49" charset="0"/>
              </a:rPr>
              <a:t>]</a:t>
            </a:r>
          </a:p>
          <a:p>
            <a:r>
              <a:rPr lang="de-DE" dirty="0">
                <a:latin typeface="Courier New" panose="02070309020205020404" pitchFamily="49" charset="0"/>
                <a:cs typeface="Courier New" panose="02070309020205020404" pitchFamily="49" charset="0"/>
              </a:rPr>
              <a:t>[</a:t>
            </a:r>
            <a:r>
              <a:rPr lang="de-DE" dirty="0">
                <a:solidFill>
                  <a:srgbClr val="00B050"/>
                </a:solidFill>
                <a:latin typeface="Courier New" panose="02070309020205020404" pitchFamily="49" charset="0"/>
                <a:cs typeface="Courier New" panose="02070309020205020404" pitchFamily="49" charset="0"/>
              </a:rPr>
              <a:t>"Stuttgart"</a:t>
            </a:r>
            <a:r>
              <a:rPr lang="de-DE" dirty="0">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rPr>
              <a:t>"Freiburg"</a:t>
            </a:r>
            <a:r>
              <a:rPr lang="de-DE" dirty="0">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rPr>
              <a:t>"München"</a:t>
            </a:r>
            <a:r>
              <a:rPr lang="de-DE" dirty="0">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rPr>
              <a:t>"</a:t>
            </a:r>
            <a:r>
              <a:rPr lang="de-DE" dirty="0" smtClean="0">
                <a:solidFill>
                  <a:srgbClr val="00B050"/>
                </a:solidFill>
                <a:latin typeface="Courier New" panose="02070309020205020404" pitchFamily="49" charset="0"/>
                <a:cs typeface="Courier New" panose="02070309020205020404" pitchFamily="49" charset="0"/>
              </a:rPr>
              <a:t>Nürnberg"</a:t>
            </a:r>
            <a:r>
              <a:rPr lang="de-DE" dirty="0" smtClean="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languages = [</a:t>
            </a:r>
            <a:r>
              <a:rPr lang="fr-FR" dirty="0">
                <a:solidFill>
                  <a:srgbClr val="00B050"/>
                </a:solidFill>
                <a:latin typeface="Courier New" panose="02070309020205020404" pitchFamily="49" charset="0"/>
                <a:cs typeface="Courier New" panose="02070309020205020404" pitchFamily="49" charset="0"/>
              </a:rPr>
              <a:t>"Python"</a:t>
            </a:r>
            <a:r>
              <a:rPr lang="fr-FR" dirty="0">
                <a:latin typeface="Courier New" panose="02070309020205020404" pitchFamily="49" charset="0"/>
                <a:cs typeface="Courier New" panose="02070309020205020404" pitchFamily="49" charset="0"/>
              </a:rPr>
              <a:t>, </a:t>
            </a:r>
            <a:r>
              <a:rPr lang="fr-FR" dirty="0">
                <a:solidFill>
                  <a:srgbClr val="00B050"/>
                </a:solidFill>
                <a:latin typeface="Courier New" panose="02070309020205020404" pitchFamily="49" charset="0"/>
                <a:cs typeface="Courier New" panose="02070309020205020404" pitchFamily="49" charset="0"/>
              </a:rPr>
              <a:t>"C"</a:t>
            </a:r>
            <a:r>
              <a:rPr lang="fr-FR" dirty="0">
                <a:latin typeface="Courier New" panose="02070309020205020404" pitchFamily="49" charset="0"/>
                <a:cs typeface="Courier New" panose="02070309020205020404" pitchFamily="49" charset="0"/>
              </a:rPr>
              <a:t>, </a:t>
            </a:r>
            <a:r>
              <a:rPr lang="fr-FR" dirty="0">
                <a:solidFill>
                  <a:srgbClr val="00B050"/>
                </a:solidFill>
                <a:latin typeface="Courier New" panose="02070309020205020404" pitchFamily="49" charset="0"/>
                <a:cs typeface="Courier New" panose="02070309020205020404" pitchFamily="49" charset="0"/>
              </a:rPr>
              <a:t>"C++"</a:t>
            </a:r>
            <a:r>
              <a:rPr lang="fr-FR" dirty="0">
                <a:latin typeface="Courier New" panose="02070309020205020404" pitchFamily="49" charset="0"/>
                <a:cs typeface="Courier New" panose="02070309020205020404" pitchFamily="49" charset="0"/>
              </a:rPr>
              <a:t>, </a:t>
            </a:r>
            <a:r>
              <a:rPr lang="fr-FR" dirty="0">
                <a:solidFill>
                  <a:srgbClr val="00B050"/>
                </a:solidFill>
                <a:latin typeface="Courier New" panose="02070309020205020404" pitchFamily="49" charset="0"/>
                <a:cs typeface="Courier New" panose="02070309020205020404" pitchFamily="49" charset="0"/>
              </a:rPr>
              <a:t>"Java"</a:t>
            </a:r>
            <a:r>
              <a:rPr lang="fr-FR" dirty="0">
                <a:latin typeface="Courier New" panose="02070309020205020404" pitchFamily="49" charset="0"/>
                <a:cs typeface="Courier New" panose="02070309020205020404" pitchFamily="49" charset="0"/>
              </a:rPr>
              <a:t>, </a:t>
            </a:r>
            <a:r>
              <a:rPr lang="fr-FR" dirty="0">
                <a:solidFill>
                  <a:srgbClr val="00B050"/>
                </a:solidFill>
                <a:latin typeface="Courier New" panose="02070309020205020404" pitchFamily="49" charset="0"/>
                <a:cs typeface="Courier New" panose="02070309020205020404" pitchFamily="49" charset="0"/>
              </a:rPr>
              <a:t>"Perl</a:t>
            </a:r>
            <a:r>
              <a:rPr lang="fr-FR" dirty="0" smtClean="0">
                <a:solidFill>
                  <a:srgbClr val="00B050"/>
                </a:solidFill>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a:t>
            </a:r>
          </a:p>
          <a:p>
            <a:r>
              <a:rPr lang="en-US" dirty="0" smtClean="0">
                <a:solidFill>
                  <a:srgbClr val="7030A0"/>
                </a:solidFill>
                <a:latin typeface="Courier New" panose="02070309020205020404" pitchFamily="49" charset="0"/>
                <a:cs typeface="Courier New" panose="02070309020205020404" pitchFamily="49" charset="0"/>
              </a:rPr>
              <a:t>print</a:t>
            </a:r>
            <a:r>
              <a:rPr lang="en-US" dirty="0" smtClean="0">
                <a:latin typeface="Courier New" panose="02070309020205020404" pitchFamily="49" charset="0"/>
                <a:cs typeface="Courier New" panose="02070309020205020404" pitchFamily="49" charset="0"/>
              </a:rPr>
              <a:t>(languages[0</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 and " </a:t>
            </a:r>
            <a:r>
              <a:rPr lang="en-US" dirty="0">
                <a:latin typeface="Courier New" panose="02070309020205020404" pitchFamily="49" charset="0"/>
                <a:cs typeface="Courier New" panose="02070309020205020404" pitchFamily="49" charset="0"/>
              </a:rPr>
              <a:t>+ languages[1] + </a:t>
            </a:r>
            <a:r>
              <a:rPr lang="en-US" dirty="0">
                <a:solidFill>
                  <a:srgbClr val="00B050"/>
                </a:solidFill>
                <a:latin typeface="Courier New" panose="02070309020205020404" pitchFamily="49" charset="0"/>
                <a:cs typeface="Courier New" panose="02070309020205020404" pitchFamily="49" charset="0"/>
              </a:rPr>
              <a:t>" are quite different!"</a:t>
            </a:r>
            <a:r>
              <a:rPr lang="en-US" dirty="0">
                <a:latin typeface="Courier New" panose="02070309020205020404" pitchFamily="49" charset="0"/>
                <a:cs typeface="Courier New" panose="02070309020205020404" pitchFamily="49" charset="0"/>
              </a:rPr>
              <a:t>) </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2622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Tuplas</a:t>
            </a:r>
            <a:endParaRPr lang="es-ES" dirty="0">
              <a:solidFill>
                <a:srgbClr val="73005A"/>
              </a:solidFill>
            </a:endParaRPr>
          </a:p>
        </p:txBody>
      </p:sp>
      <p:sp>
        <p:nvSpPr>
          <p:cNvPr id="4" name="3 Rectángulo"/>
          <p:cNvSpPr/>
          <p:nvPr/>
        </p:nvSpPr>
        <p:spPr>
          <a:xfrm>
            <a:off x="700090" y="2060851"/>
            <a:ext cx="7760345" cy="646331"/>
          </a:xfrm>
          <a:prstGeom prst="rect">
            <a:avLst/>
          </a:prstGeom>
        </p:spPr>
        <p:txBody>
          <a:bodyPr wrap="square">
            <a:spAutoFit/>
          </a:bodyPr>
          <a:lstStyle/>
          <a:p>
            <a:r>
              <a:rPr lang="pt-BR" dirty="0">
                <a:latin typeface="Courier New" panose="02070309020205020404" pitchFamily="49" charset="0"/>
                <a:cs typeface="Courier New" panose="02070309020205020404" pitchFamily="49" charset="0"/>
              </a:rPr>
              <a:t>t = (</a:t>
            </a:r>
            <a:r>
              <a:rPr lang="pt-BR" dirty="0">
                <a:solidFill>
                  <a:srgbClr val="00B050"/>
                </a:solidFill>
                <a:latin typeface="Courier New" panose="02070309020205020404" pitchFamily="49" charset="0"/>
                <a:cs typeface="Courier New" panose="02070309020205020404" pitchFamily="49" charset="0"/>
              </a:rPr>
              <a:t>"tuples"</a:t>
            </a:r>
            <a:r>
              <a:rPr lang="pt-BR" dirty="0">
                <a:latin typeface="Courier New" panose="02070309020205020404" pitchFamily="49" charset="0"/>
                <a:cs typeface="Courier New" panose="02070309020205020404" pitchFamily="49" charset="0"/>
              </a:rPr>
              <a:t>, </a:t>
            </a:r>
            <a:r>
              <a:rPr lang="pt-BR" dirty="0">
                <a:solidFill>
                  <a:srgbClr val="00B050"/>
                </a:solidFill>
                <a:latin typeface="Courier New" panose="02070309020205020404" pitchFamily="49" charset="0"/>
                <a:cs typeface="Courier New" panose="02070309020205020404" pitchFamily="49" charset="0"/>
              </a:rPr>
              <a:t>"are"</a:t>
            </a:r>
            <a:r>
              <a:rPr lang="pt-BR" dirty="0">
                <a:latin typeface="Courier New" panose="02070309020205020404" pitchFamily="49" charset="0"/>
                <a:cs typeface="Courier New" panose="02070309020205020404" pitchFamily="49" charset="0"/>
              </a:rPr>
              <a:t>, </a:t>
            </a:r>
            <a:r>
              <a:rPr lang="pt-BR" dirty="0">
                <a:solidFill>
                  <a:srgbClr val="00B050"/>
                </a:solidFill>
                <a:latin typeface="Courier New" panose="02070309020205020404" pitchFamily="49" charset="0"/>
                <a:cs typeface="Courier New" panose="02070309020205020404" pitchFamily="49" charset="0"/>
              </a:rPr>
              <a:t>"immutable</a:t>
            </a:r>
            <a:r>
              <a:rPr lang="pt-BR" dirty="0" smtClean="0">
                <a:solidFill>
                  <a:srgbClr val="00B050"/>
                </a:solidFill>
                <a:latin typeface="Courier New" panose="02070309020205020404" pitchFamily="49" charset="0"/>
                <a:cs typeface="Courier New" panose="02070309020205020404" pitchFamily="49" charset="0"/>
              </a:rPr>
              <a:t>"</a:t>
            </a:r>
            <a:r>
              <a:rPr lang="pt-BR" dirty="0" smtClean="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t[0]=</a:t>
            </a:r>
            <a:r>
              <a:rPr lang="en-US" dirty="0">
                <a:solidFill>
                  <a:srgbClr val="00B050"/>
                </a:solidFill>
                <a:latin typeface="Courier New" panose="02070309020205020404" pitchFamily="49" charset="0"/>
                <a:cs typeface="Courier New" panose="02070309020205020404" pitchFamily="49" charset="0"/>
              </a:rPr>
              <a:t>"assignments to elements are not possible"</a:t>
            </a:r>
            <a:endParaRPr lang="es-AR" dirty="0">
              <a:solidFill>
                <a:srgbClr val="00B050"/>
              </a:solidFill>
              <a:latin typeface="Courier New" panose="02070309020205020404" pitchFamily="49" charset="0"/>
              <a:cs typeface="Courier New" panose="02070309020205020404" pitchFamily="49" charset="0"/>
            </a:endParaRPr>
          </a:p>
        </p:txBody>
      </p:sp>
      <p:sp>
        <p:nvSpPr>
          <p:cNvPr id="5" name="4 Rectángulo"/>
          <p:cNvSpPr/>
          <p:nvPr/>
        </p:nvSpPr>
        <p:spPr>
          <a:xfrm>
            <a:off x="539552" y="1340771"/>
            <a:ext cx="7992888" cy="646331"/>
          </a:xfrm>
          <a:prstGeom prst="rect">
            <a:avLst/>
          </a:prstGeom>
        </p:spPr>
        <p:txBody>
          <a:bodyPr wrap="square">
            <a:spAutoFit/>
          </a:bodyPr>
          <a:lstStyle/>
          <a:p>
            <a:r>
              <a:rPr lang="es-ES" dirty="0" smtClean="0"/>
              <a:t>Las </a:t>
            </a:r>
            <a:r>
              <a:rPr lang="es-ES" b="1" dirty="0" smtClean="0"/>
              <a:t>tuplas </a:t>
            </a:r>
            <a:r>
              <a:rPr lang="es-ES" dirty="0" smtClean="0"/>
              <a:t>son listas inmutables. Son más rápidas que las listas y se pueden usar como claves en diccionarios.</a:t>
            </a:r>
            <a:endParaRPr lang="es-ES" dirty="0"/>
          </a:p>
        </p:txBody>
      </p:sp>
    </p:spTree>
    <p:extLst>
      <p:ext uri="{BB962C8B-B14F-4D97-AF65-F5344CB8AC3E}">
        <p14:creationId xmlns:p14="http://schemas.microsoft.com/office/powerpoint/2010/main" val="8184126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Slicing</a:t>
            </a:r>
            <a:endParaRPr lang="es-ES" dirty="0">
              <a:solidFill>
                <a:srgbClr val="73005A"/>
              </a:solidFill>
            </a:endParaRPr>
          </a:p>
        </p:txBody>
      </p:sp>
      <p:sp>
        <p:nvSpPr>
          <p:cNvPr id="4" name="3 Rectángulo"/>
          <p:cNvSpPr/>
          <p:nvPr/>
        </p:nvSpPr>
        <p:spPr>
          <a:xfrm>
            <a:off x="700090" y="2060850"/>
            <a:ext cx="7760345" cy="2031325"/>
          </a:xfrm>
          <a:prstGeom prst="rect">
            <a:avLst/>
          </a:prstGeom>
        </p:spPr>
        <p:txBody>
          <a:bodyPr wrap="square">
            <a:spAutoFit/>
          </a:bodyPr>
          <a:lstStyle/>
          <a:p>
            <a:r>
              <a:rPr lang="pt-BR" dirty="0">
                <a:latin typeface="Courier New" panose="02070309020205020404" pitchFamily="49" charset="0"/>
                <a:cs typeface="Courier New" panose="02070309020205020404" pitchFamily="49" charset="0"/>
              </a:rPr>
              <a:t>str = </a:t>
            </a:r>
            <a:r>
              <a:rPr lang="pt-BR" dirty="0">
                <a:solidFill>
                  <a:srgbClr val="00B050"/>
                </a:solidFill>
                <a:latin typeface="Courier New" panose="02070309020205020404" pitchFamily="49" charset="0"/>
                <a:cs typeface="Courier New" panose="02070309020205020404" pitchFamily="49" charset="0"/>
              </a:rPr>
              <a:t>"Python is </a:t>
            </a:r>
            <a:r>
              <a:rPr lang="pt-BR" dirty="0" smtClean="0">
                <a:solidFill>
                  <a:srgbClr val="00B050"/>
                </a:solidFill>
                <a:latin typeface="Courier New" panose="02070309020205020404" pitchFamily="49" charset="0"/>
                <a:cs typeface="Courier New" panose="02070309020205020404" pitchFamily="49" charset="0"/>
              </a:rPr>
              <a:t>great"</a:t>
            </a:r>
          </a:p>
          <a:p>
            <a:r>
              <a:rPr lang="es-AR" dirty="0">
                <a:latin typeface="Courier New" panose="02070309020205020404" pitchFamily="49" charset="0"/>
                <a:cs typeface="Courier New" panose="02070309020205020404" pitchFamily="49" charset="0"/>
              </a:rPr>
              <a:t>first_six = str[0:6</a:t>
            </a:r>
            <a:r>
              <a:rPr lang="es-A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starting_at_five = str[5</a:t>
            </a:r>
            <a:r>
              <a:rPr lang="es-A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cities = [</a:t>
            </a:r>
            <a:r>
              <a:rPr lang="es-AR" dirty="0">
                <a:solidFill>
                  <a:srgbClr val="00B050"/>
                </a:solidFill>
                <a:latin typeface="Courier New" panose="02070309020205020404" pitchFamily="49" charset="0"/>
                <a:cs typeface="Courier New" panose="02070309020205020404" pitchFamily="49" charset="0"/>
              </a:rPr>
              <a:t>"Vienna"</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"London"</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"Paris"</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"Berlin"</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"Zurich"</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"Hamburg</a:t>
            </a:r>
            <a:r>
              <a:rPr lang="es-AR" dirty="0" smtClean="0">
                <a:solidFill>
                  <a:srgbClr val="00B050"/>
                </a:solidFill>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first_three = cities[0:3</a:t>
            </a:r>
            <a:r>
              <a:rPr lang="es-A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all_but_last_two = cities[:-2]</a:t>
            </a:r>
          </a:p>
        </p:txBody>
      </p:sp>
      <p:sp>
        <p:nvSpPr>
          <p:cNvPr id="5" name="4 Rectángulo"/>
          <p:cNvSpPr/>
          <p:nvPr/>
        </p:nvSpPr>
        <p:spPr>
          <a:xfrm>
            <a:off x="539552" y="1340768"/>
            <a:ext cx="7992888" cy="369332"/>
          </a:xfrm>
          <a:prstGeom prst="rect">
            <a:avLst/>
          </a:prstGeom>
        </p:spPr>
        <p:txBody>
          <a:bodyPr wrap="square">
            <a:spAutoFit/>
          </a:bodyPr>
          <a:lstStyle/>
          <a:p>
            <a:r>
              <a:rPr lang="es-ES" dirty="0" smtClean="0"/>
              <a:t>Es un método para extraer elementos desde una lista o tupla.</a:t>
            </a:r>
            <a:endParaRPr lang="es-ES" dirty="0"/>
          </a:p>
        </p:txBody>
      </p:sp>
    </p:spTree>
    <p:extLst>
      <p:ext uri="{BB962C8B-B14F-4D97-AF65-F5344CB8AC3E}">
        <p14:creationId xmlns:p14="http://schemas.microsoft.com/office/powerpoint/2010/main" val="36984467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For</a:t>
            </a:r>
            <a:endParaRPr lang="es-ES" dirty="0">
              <a:solidFill>
                <a:srgbClr val="73005A"/>
              </a:solidFill>
            </a:endParaRPr>
          </a:p>
        </p:txBody>
      </p:sp>
      <p:sp>
        <p:nvSpPr>
          <p:cNvPr id="5" name="4 Rectángulo"/>
          <p:cNvSpPr/>
          <p:nvPr/>
        </p:nvSpPr>
        <p:spPr>
          <a:xfrm>
            <a:off x="700090" y="1412776"/>
            <a:ext cx="7760345" cy="1754326"/>
          </a:xfrm>
          <a:prstGeom prst="rect">
            <a:avLst/>
          </a:prstGeom>
        </p:spPr>
        <p:txBody>
          <a:bodyPr wrap="square">
            <a:spAutoFit/>
          </a:bodyPr>
          <a:lstStyle/>
          <a:p>
            <a:r>
              <a:rPr lang="en-US" dirty="0">
                <a:solidFill>
                  <a:schemeClr val="accent6">
                    <a:lumMod val="75000"/>
                  </a:schemeClr>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&lt;variable&gt; in &lt;sequence&gt;:</a:t>
            </a:r>
          </a:p>
          <a:p>
            <a:r>
              <a:rPr lang="en-US" dirty="0">
                <a:latin typeface="Courier New" panose="02070309020205020404" pitchFamily="49" charset="0"/>
                <a:cs typeface="Courier New" panose="02070309020205020404" pitchFamily="49" charset="0"/>
              </a:rPr>
              <a:t>	&lt;statements</a:t>
            </a:r>
            <a:r>
              <a:rPr lang="en-US" dirty="0" smtClean="0">
                <a:latin typeface="Courier New" panose="02070309020205020404" pitchFamily="49" charset="0"/>
                <a:cs typeface="Courier New" panose="02070309020205020404" pitchFamily="49" charset="0"/>
              </a:rPr>
              <a:t>&gt;</a:t>
            </a:r>
          </a:p>
          <a:p>
            <a:endParaRPr lang="en-US" dirty="0" smtClean="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languages = [</a:t>
            </a:r>
            <a:r>
              <a:rPr lang="es-AR" dirty="0">
                <a:solidFill>
                  <a:srgbClr val="00B050"/>
                </a:solidFill>
                <a:latin typeface="Courier New" panose="02070309020205020404" pitchFamily="49" charset="0"/>
                <a:cs typeface="Courier New" panose="02070309020205020404" pitchFamily="49" charset="0"/>
              </a:rPr>
              <a:t>"C"</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"C++"</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"Perl"</a:t>
            </a:r>
            <a:r>
              <a:rPr lang="es-AR" dirty="0">
                <a:latin typeface="Courier New" panose="02070309020205020404" pitchFamily="49" charset="0"/>
                <a:cs typeface="Courier New" panose="02070309020205020404" pitchFamily="49" charset="0"/>
              </a:rPr>
              <a:t>, </a:t>
            </a:r>
            <a:r>
              <a:rPr lang="es-AR" dirty="0">
                <a:solidFill>
                  <a:srgbClr val="00B050"/>
                </a:solidFill>
                <a:latin typeface="Courier New" panose="02070309020205020404" pitchFamily="49" charset="0"/>
                <a:cs typeface="Courier New" panose="02070309020205020404" pitchFamily="49" charset="0"/>
              </a:rPr>
              <a:t>"Python"</a:t>
            </a:r>
            <a:r>
              <a:rPr lang="es-AR" dirty="0">
                <a:latin typeface="Courier New" panose="02070309020205020404" pitchFamily="49" charset="0"/>
                <a:cs typeface="Courier New" panose="02070309020205020404" pitchFamily="49" charset="0"/>
              </a:rPr>
              <a:t>] </a:t>
            </a:r>
            <a:endParaRPr lang="es-AR" dirty="0" smtClean="0">
              <a:latin typeface="Courier New" panose="02070309020205020404" pitchFamily="49" charset="0"/>
              <a:cs typeface="Courier New" panose="02070309020205020404" pitchFamily="49" charset="0"/>
            </a:endParaRPr>
          </a:p>
          <a:p>
            <a:r>
              <a:rPr lang="es-AR" dirty="0">
                <a:solidFill>
                  <a:schemeClr val="accent6">
                    <a:lumMod val="75000"/>
                  </a:schemeClr>
                </a:solidFill>
                <a:latin typeface="Courier New" panose="02070309020205020404" pitchFamily="49" charset="0"/>
                <a:cs typeface="Courier New" panose="02070309020205020404" pitchFamily="49" charset="0"/>
              </a:rPr>
              <a:t>for</a:t>
            </a:r>
            <a:r>
              <a:rPr lang="es-AR" dirty="0">
                <a:latin typeface="Courier New" panose="02070309020205020404" pitchFamily="49" charset="0"/>
                <a:cs typeface="Courier New" panose="02070309020205020404" pitchFamily="49" charset="0"/>
              </a:rPr>
              <a:t> </a:t>
            </a:r>
            <a:r>
              <a:rPr lang="es-AR" dirty="0" smtClean="0">
                <a:latin typeface="Courier New" panose="02070309020205020404" pitchFamily="49" charset="0"/>
                <a:cs typeface="Courier New" panose="02070309020205020404" pitchFamily="49" charset="0"/>
              </a:rPr>
              <a:t>lenguaje </a:t>
            </a:r>
            <a:r>
              <a:rPr lang="es-AR" dirty="0">
                <a:solidFill>
                  <a:schemeClr val="accent6">
                    <a:lumMod val="75000"/>
                  </a:schemeClr>
                </a:solidFill>
                <a:latin typeface="Courier New" panose="02070309020205020404" pitchFamily="49" charset="0"/>
                <a:cs typeface="Courier New" panose="02070309020205020404" pitchFamily="49" charset="0"/>
              </a:rPr>
              <a:t>in</a:t>
            </a:r>
            <a:r>
              <a:rPr lang="es-AR" dirty="0">
                <a:latin typeface="Courier New" panose="02070309020205020404" pitchFamily="49" charset="0"/>
                <a:cs typeface="Courier New" panose="02070309020205020404" pitchFamily="49" charset="0"/>
              </a:rPr>
              <a:t> languages</a:t>
            </a:r>
            <a:r>
              <a:rPr lang="es-AR" dirty="0" smtClean="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	</a:t>
            </a:r>
            <a:r>
              <a:rPr lang="es-AR" dirty="0" smtClean="0">
                <a:solidFill>
                  <a:srgbClr val="7030A0"/>
                </a:solidFill>
                <a:latin typeface="Courier New" panose="02070309020205020404" pitchFamily="49" charset="0"/>
                <a:cs typeface="Courier New" panose="02070309020205020404" pitchFamily="49" charset="0"/>
              </a:rPr>
              <a:t>print</a:t>
            </a:r>
            <a:r>
              <a:rPr lang="es-AR" dirty="0" smtClean="0">
                <a:latin typeface="Courier New" panose="02070309020205020404" pitchFamily="49" charset="0"/>
                <a:cs typeface="Courier New" panose="02070309020205020404" pitchFamily="49" charset="0"/>
              </a:rPr>
              <a:t>(lenguaje)</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7959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s-ES" sz="3600" b="0" cap="none" dirty="0" smtClean="0">
                <a:solidFill>
                  <a:srgbClr val="73005A"/>
                </a:solidFill>
                <a:latin typeface="HelveticaNeue-Light"/>
              </a:rPr>
              <a:t>Sobre los apuntes</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r>
              <a:rPr lang="es-ES" dirty="0" smtClean="0"/>
              <a:t>Constituyen nuestro conocimiento</a:t>
            </a:r>
          </a:p>
          <a:p>
            <a:r>
              <a:rPr lang="es-ES" dirty="0" smtClean="0"/>
              <a:t>Son como una caja de herramientas</a:t>
            </a:r>
          </a:p>
          <a:p>
            <a:r>
              <a:rPr lang="es-ES" dirty="0" smtClean="0"/>
              <a:t>Estarán organizados en secciones</a:t>
            </a:r>
          </a:p>
          <a:p>
            <a:r>
              <a:rPr lang="es-ES" dirty="0" smtClean="0"/>
              <a:t>Saber buscar rápidamente en ellos</a:t>
            </a:r>
          </a:p>
          <a:p>
            <a:r>
              <a:rPr lang="es-ES" dirty="0" smtClean="0"/>
              <a:t>Deben ser prácticos y funcionales (no importa la estética).</a:t>
            </a:r>
          </a:p>
          <a:p>
            <a:r>
              <a:rPr lang="es-ES" dirty="0" smtClean="0"/>
              <a:t>Se pueden utilizar para repasar y estudiar</a:t>
            </a:r>
            <a:endParaRPr lang="es-ES" dirty="0"/>
          </a:p>
          <a:p>
            <a:pPr lvl="2"/>
            <a:endParaRPr lang="es-ES" dirty="0"/>
          </a:p>
        </p:txBody>
      </p:sp>
      <p:pic>
        <p:nvPicPr>
          <p:cNvPr id="6146" name="Picture 2" descr="C:\Users\Jorge\AppData\Local\Microsoft\Windows\Temporary Internet Files\Content.IE5\O9ALJAN5\apunte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4604" y="692698"/>
            <a:ext cx="1374800" cy="103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Ejercicios</a:t>
            </a:r>
            <a:endParaRPr lang="es-ES" dirty="0">
              <a:solidFill>
                <a:srgbClr val="73005A"/>
              </a:solidFill>
            </a:endParaRPr>
          </a:p>
        </p:txBody>
      </p:sp>
      <p:sp>
        <p:nvSpPr>
          <p:cNvPr id="3" name="2 Marcador de contenido"/>
          <p:cNvSpPr>
            <a:spLocks noGrp="1"/>
          </p:cNvSpPr>
          <p:nvPr>
            <p:ph idx="1"/>
          </p:nvPr>
        </p:nvSpPr>
        <p:spPr/>
        <p:txBody>
          <a:bodyPr>
            <a:normAutofit/>
          </a:bodyPr>
          <a:lstStyle/>
          <a:p>
            <a:r>
              <a:rPr lang="es-ES" sz="2400" dirty="0" smtClean="0"/>
              <a:t>Buscar un número dado dentro de una lista</a:t>
            </a:r>
          </a:p>
          <a:p>
            <a:r>
              <a:rPr lang="es-ES" sz="2400" dirty="0" smtClean="0"/>
              <a:t>Buscar el máximo y el mínimo </a:t>
            </a:r>
            <a:r>
              <a:rPr lang="es-ES" sz="2400" dirty="0"/>
              <a:t>de una lista</a:t>
            </a:r>
          </a:p>
          <a:p>
            <a:r>
              <a:rPr lang="es-ES" sz="2400" dirty="0" smtClean="0"/>
              <a:t>Ordenar de menor a mayor los números </a:t>
            </a:r>
            <a:r>
              <a:rPr lang="es-ES" sz="2400" dirty="0"/>
              <a:t>de una lista</a:t>
            </a:r>
          </a:p>
          <a:p>
            <a:endParaRPr lang="es-ES" sz="2400" dirty="0" smtClean="0"/>
          </a:p>
        </p:txBody>
      </p:sp>
    </p:spTree>
    <p:extLst>
      <p:ext uri="{BB962C8B-B14F-4D97-AF65-F5344CB8AC3E}">
        <p14:creationId xmlns:p14="http://schemas.microsoft.com/office/powerpoint/2010/main" val="221650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rPr>
              <a:t>Funciones</a:t>
            </a:r>
          </a:p>
        </p:txBody>
      </p:sp>
      <p:sp>
        <p:nvSpPr>
          <p:cNvPr id="3" name="2 Rectángulo"/>
          <p:cNvSpPr/>
          <p:nvPr/>
        </p:nvSpPr>
        <p:spPr>
          <a:xfrm>
            <a:off x="755576" y="1556792"/>
            <a:ext cx="7344816" cy="1754326"/>
          </a:xfrm>
          <a:prstGeom prst="rect">
            <a:avLst/>
          </a:prstGeom>
        </p:spPr>
        <p:txBody>
          <a:bodyPr wrap="square">
            <a:spAutoFit/>
          </a:bodyPr>
          <a:lstStyle/>
          <a:p>
            <a:r>
              <a:rPr lang="pt-BR" dirty="0">
                <a:solidFill>
                  <a:schemeClr val="accent6">
                    <a:lumMod val="75000"/>
                  </a:schemeClr>
                </a:solidFill>
                <a:latin typeface="Courier New" panose="02070309020205020404" pitchFamily="49" charset="0"/>
                <a:cs typeface="Courier New" panose="02070309020205020404" pitchFamily="49" charset="0"/>
              </a:rPr>
              <a:t>def</a:t>
            </a:r>
            <a:r>
              <a:rPr lang="pt-BR" dirty="0">
                <a:latin typeface="Courier New" panose="02070309020205020404" pitchFamily="49" charset="0"/>
                <a:cs typeface="Courier New" panose="02070309020205020404" pitchFamily="49" charset="0"/>
              </a:rPr>
              <a:t> </a:t>
            </a:r>
            <a:r>
              <a:rPr lang="pt-BR" dirty="0">
                <a:solidFill>
                  <a:srgbClr val="0070C0"/>
                </a:solidFill>
                <a:latin typeface="Courier New" panose="02070309020205020404" pitchFamily="49" charset="0"/>
                <a:cs typeface="Courier New" panose="02070309020205020404" pitchFamily="49" charset="0"/>
              </a:rPr>
              <a:t>sumar_numeros</a:t>
            </a:r>
            <a:r>
              <a:rPr lang="pt-BR" dirty="0">
                <a:latin typeface="Courier New" panose="02070309020205020404" pitchFamily="49" charset="0"/>
                <a:cs typeface="Courier New" panose="02070309020205020404" pitchFamily="49" charset="0"/>
              </a:rPr>
              <a:t>(num1, num2):</a:t>
            </a:r>
          </a:p>
          <a:p>
            <a:r>
              <a:rPr lang="pt-BR" dirty="0">
                <a:latin typeface="Courier New" panose="02070309020205020404" pitchFamily="49" charset="0"/>
                <a:cs typeface="Courier New" panose="02070309020205020404" pitchFamily="49" charset="0"/>
              </a:rPr>
              <a:t>    res = num1 + num2</a:t>
            </a:r>
          </a:p>
          <a:p>
            <a:r>
              <a:rPr lang="pt-BR" dirty="0">
                <a:latin typeface="Courier New" panose="02070309020205020404" pitchFamily="49" charset="0"/>
                <a:cs typeface="Courier New" panose="02070309020205020404" pitchFamily="49" charset="0"/>
              </a:rPr>
              <a:t>    </a:t>
            </a:r>
            <a:r>
              <a:rPr lang="pt-BR" dirty="0">
                <a:solidFill>
                  <a:schemeClr val="accent6">
                    <a:lumMod val="75000"/>
                  </a:schemeClr>
                </a:solidFill>
                <a:latin typeface="Courier New" panose="02070309020205020404" pitchFamily="49" charset="0"/>
                <a:cs typeface="Courier New" panose="02070309020205020404" pitchFamily="49" charset="0"/>
              </a:rPr>
              <a:t>return</a:t>
            </a:r>
            <a:r>
              <a:rPr lang="pt-BR" dirty="0">
                <a:latin typeface="Courier New" panose="02070309020205020404" pitchFamily="49" charset="0"/>
                <a:cs typeface="Courier New" panose="02070309020205020404" pitchFamily="49" charset="0"/>
              </a:rPr>
              <a:t> res</a:t>
            </a:r>
          </a:p>
          <a:p>
            <a:endParaRPr lang="pt-BR" dirty="0">
              <a:latin typeface="Courier New" panose="02070309020205020404" pitchFamily="49" charset="0"/>
              <a:cs typeface="Courier New" panose="02070309020205020404" pitchFamily="49" charset="0"/>
            </a:endParaRPr>
          </a:p>
          <a:p>
            <a:r>
              <a:rPr lang="pt-BR" dirty="0">
                <a:latin typeface="Courier New" panose="02070309020205020404" pitchFamily="49" charset="0"/>
                <a:cs typeface="Courier New" panose="02070309020205020404" pitchFamily="49" charset="0"/>
              </a:rPr>
              <a:t>total = sumar_numeros(10,20)</a:t>
            </a:r>
          </a:p>
          <a:p>
            <a:r>
              <a:rPr lang="pt-BR" dirty="0">
                <a:latin typeface="Courier New" panose="02070309020205020404" pitchFamily="49" charset="0"/>
                <a:cs typeface="Courier New" panose="02070309020205020404" pitchFamily="49" charset="0"/>
              </a:rPr>
              <a:t>print(</a:t>
            </a:r>
            <a:r>
              <a:rPr lang="pt-BR" dirty="0">
                <a:solidFill>
                  <a:srgbClr val="00B050"/>
                </a:solidFill>
                <a:latin typeface="Courier New" panose="02070309020205020404" pitchFamily="49" charset="0"/>
                <a:cs typeface="Courier New" panose="02070309020205020404" pitchFamily="49" charset="0"/>
              </a:rPr>
              <a:t>"La suma de 10 y 20 es " </a:t>
            </a:r>
            <a:r>
              <a:rPr lang="pt-BR" dirty="0">
                <a:latin typeface="Courier New" panose="02070309020205020404" pitchFamily="49" charset="0"/>
                <a:cs typeface="Courier New" panose="02070309020205020404" pitchFamily="49" charset="0"/>
              </a:rPr>
              <a:t>+ str(total))</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36475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Funciones</a:t>
            </a:r>
            <a:endParaRPr lang="es-ES" dirty="0">
              <a:solidFill>
                <a:srgbClr val="73005A"/>
              </a:solidFill>
            </a:endParaRPr>
          </a:p>
        </p:txBody>
      </p:sp>
      <p:sp>
        <p:nvSpPr>
          <p:cNvPr id="3" name="2 Rectángulo"/>
          <p:cNvSpPr/>
          <p:nvPr/>
        </p:nvSpPr>
        <p:spPr>
          <a:xfrm>
            <a:off x="755576" y="1484786"/>
            <a:ext cx="7488832" cy="2031325"/>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def</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calculo_farenheit</a:t>
            </a:r>
            <a:r>
              <a:rPr lang="es-AR" dirty="0">
                <a:latin typeface="Courier New" panose="02070309020205020404" pitchFamily="49" charset="0"/>
                <a:cs typeface="Courier New" panose="02070309020205020404" pitchFamily="49" charset="0"/>
              </a:rPr>
              <a:t>(temp_en_celcius):</a:t>
            </a:r>
          </a:p>
          <a:p>
            <a:r>
              <a:rPr lang="es-AR" dirty="0">
                <a:latin typeface="Courier New" panose="02070309020205020404" pitchFamily="49" charset="0"/>
                <a:cs typeface="Courier New" panose="02070309020205020404" pitchFamily="49" charset="0"/>
              </a:rPr>
              <a:t>    far = (temp_en_celcius * 9 / 5) + 32</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return</a:t>
            </a:r>
            <a:r>
              <a:rPr lang="es-AR" dirty="0">
                <a:latin typeface="Courier New" panose="02070309020205020404" pitchFamily="49" charset="0"/>
                <a:cs typeface="Courier New" panose="02070309020205020404" pitchFamily="49" charset="0"/>
              </a:rPr>
              <a:t> far</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far_temp = calculo_farenheit(10)</a:t>
            </a:r>
          </a:p>
          <a:p>
            <a:r>
              <a:rPr lang="es-AR" dirty="0">
                <a:latin typeface="Courier New" panose="02070309020205020404" pitchFamily="49" charset="0"/>
                <a:cs typeface="Courier New" panose="02070309020205020404" pitchFamily="49" charset="0"/>
              </a:rPr>
              <a:t>print(</a:t>
            </a:r>
            <a:r>
              <a:rPr lang="es-AR" dirty="0">
                <a:solidFill>
                  <a:srgbClr val="00B050"/>
                </a:solidFill>
                <a:latin typeface="Courier New" panose="02070309020205020404" pitchFamily="49" charset="0"/>
                <a:cs typeface="Courier New" panose="02070309020205020404" pitchFamily="49" charset="0"/>
              </a:rPr>
              <a:t>"10ºF son " </a:t>
            </a:r>
            <a:r>
              <a:rPr lang="es-AR" dirty="0">
                <a:latin typeface="Courier New" panose="02070309020205020404" pitchFamily="49" charset="0"/>
                <a:cs typeface="Courier New" panose="02070309020205020404" pitchFamily="49" charset="0"/>
              </a:rPr>
              <a:t>+ str(far_temp) + </a:t>
            </a:r>
            <a:r>
              <a:rPr lang="es-AR" dirty="0">
                <a:solidFill>
                  <a:srgbClr val="00B050"/>
                </a:solidFill>
                <a:latin typeface="Courier New" panose="02070309020205020404" pitchFamily="49" charset="0"/>
                <a:cs typeface="Courier New" panose="02070309020205020404" pitchFamily="49" charset="0"/>
              </a:rPr>
              <a:t>"ºC</a:t>
            </a:r>
            <a:r>
              <a:rPr lang="es-AR" dirty="0" smtClean="0">
                <a:solidFill>
                  <a:srgbClr val="00B050"/>
                </a:solidFill>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a:t>
            </a:r>
          </a:p>
          <a:p>
            <a:endParaRPr lang="es-ES"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24610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Importando módulos</a:t>
            </a:r>
            <a:endParaRPr lang="es-ES" dirty="0">
              <a:solidFill>
                <a:srgbClr val="73005A"/>
              </a:solidFill>
            </a:endParaRPr>
          </a:p>
        </p:txBody>
      </p:sp>
      <p:sp>
        <p:nvSpPr>
          <p:cNvPr id="3" name="2 Rectángulo"/>
          <p:cNvSpPr/>
          <p:nvPr/>
        </p:nvSpPr>
        <p:spPr>
          <a:xfrm>
            <a:off x="755576" y="1846567"/>
            <a:ext cx="7560840" cy="2862322"/>
          </a:xfrm>
          <a:prstGeom prst="rect">
            <a:avLst/>
          </a:prstGeom>
        </p:spPr>
        <p:txBody>
          <a:bodyPr wrap="square">
            <a:spAutoFit/>
          </a:bodyPr>
          <a:lstStyle/>
          <a:p>
            <a:r>
              <a:rPr lang="es-ES" dirty="0">
                <a:solidFill>
                  <a:schemeClr val="accent6">
                    <a:lumMod val="75000"/>
                  </a:schemeClr>
                </a:solidFill>
                <a:latin typeface="Courier New" panose="02070309020205020404" pitchFamily="49" charset="0"/>
                <a:cs typeface="Courier New" panose="02070309020205020404" pitchFamily="49" charset="0"/>
              </a:rPr>
              <a:t>import </a:t>
            </a:r>
            <a:r>
              <a:rPr lang="es-ES" dirty="0">
                <a:latin typeface="Courier New" panose="02070309020205020404" pitchFamily="49" charset="0"/>
                <a:cs typeface="Courier New" panose="02070309020205020404" pitchFamily="49" charset="0"/>
              </a:rPr>
              <a:t>math</a:t>
            </a:r>
          </a:p>
          <a:p>
            <a:endParaRPr lang="es-ES" dirty="0" smtClean="0">
              <a:latin typeface="Courier New" panose="02070309020205020404" pitchFamily="49" charset="0"/>
              <a:cs typeface="Courier New" panose="02070309020205020404" pitchFamily="49" charset="0"/>
            </a:endParaRP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(math.pi)</a:t>
            </a: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(math.sin(math.pi/2))</a:t>
            </a: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(math.cos(math.pi))</a:t>
            </a:r>
            <a:endParaRPr lang="es-ES" dirty="0" smtClean="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r>
              <a:rPr lang="en-US" dirty="0">
                <a:solidFill>
                  <a:schemeClr val="accent6">
                    <a:lumMod val="75000"/>
                  </a:schemeClr>
                </a:solidFill>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math </a:t>
            </a:r>
            <a:r>
              <a:rPr lang="en-US" dirty="0">
                <a:solidFill>
                  <a:schemeClr val="accent6">
                    <a:lumMod val="75000"/>
                  </a:schemeClr>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cos</a:t>
            </a:r>
          </a:p>
          <a:p>
            <a:r>
              <a:rPr lang="en-US" dirty="0">
                <a:solidFill>
                  <a:srgbClr val="7030A0"/>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(cos(1))</a:t>
            </a:r>
            <a:endParaRPr lang="es-E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66885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Ejercicios</a:t>
            </a:r>
            <a:endParaRPr lang="es-ES" dirty="0">
              <a:solidFill>
                <a:srgbClr val="73005A"/>
              </a:solidFill>
            </a:endParaRPr>
          </a:p>
        </p:txBody>
      </p:sp>
      <p:sp>
        <p:nvSpPr>
          <p:cNvPr id="3" name="2 Marcador de contenido"/>
          <p:cNvSpPr>
            <a:spLocks noGrp="1"/>
          </p:cNvSpPr>
          <p:nvPr>
            <p:ph idx="1"/>
          </p:nvPr>
        </p:nvSpPr>
        <p:spPr/>
        <p:txBody>
          <a:bodyPr>
            <a:noAutofit/>
          </a:bodyPr>
          <a:lstStyle/>
          <a:p>
            <a:r>
              <a:rPr lang="es-ES" sz="2200" dirty="0"/>
              <a:t>Crear una función tal que dado un número me muestre en pantalla su tabla de multiplicar</a:t>
            </a:r>
          </a:p>
          <a:p>
            <a:r>
              <a:rPr lang="es-ES" sz="2200" dirty="0"/>
              <a:t>Crear una función que </a:t>
            </a:r>
            <a:r>
              <a:rPr lang="es-ES" sz="2200" dirty="0" smtClean="0"/>
              <a:t>muestre </a:t>
            </a:r>
            <a:r>
              <a:rPr lang="es-ES" sz="2200" dirty="0"/>
              <a:t>en pantalla la palabra "hola" n veces</a:t>
            </a:r>
          </a:p>
          <a:p>
            <a:r>
              <a:rPr lang="es-ES" sz="2200" dirty="0"/>
              <a:t>Crear una función que dado dos números, me muestre todos los números intermedios</a:t>
            </a:r>
          </a:p>
          <a:p>
            <a:r>
              <a:rPr lang="es-ES" sz="2200" dirty="0"/>
              <a:t>Crear una función que dados 3 números me retorne cual es el mayor</a:t>
            </a:r>
          </a:p>
          <a:p>
            <a:r>
              <a:rPr lang="es-ES" sz="2200" dirty="0" smtClean="0"/>
              <a:t>Escribir </a:t>
            </a:r>
            <a:r>
              <a:rPr lang="es-ES" sz="2200" dirty="0"/>
              <a:t>una función que dado el mes del año en número, me retorne el nombre del mes</a:t>
            </a:r>
          </a:p>
          <a:p>
            <a:r>
              <a:rPr lang="es-ES" sz="2200" dirty="0" smtClean="0"/>
              <a:t>Crear una calculadora</a:t>
            </a:r>
          </a:p>
        </p:txBody>
      </p:sp>
    </p:spTree>
    <p:extLst>
      <p:ext uri="{BB962C8B-B14F-4D97-AF65-F5344CB8AC3E}">
        <p14:creationId xmlns:p14="http://schemas.microsoft.com/office/powerpoint/2010/main" val="30632607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Ejercicios</a:t>
            </a:r>
            <a:endParaRPr lang="es-ES" dirty="0">
              <a:solidFill>
                <a:srgbClr val="73005A"/>
              </a:solidFill>
            </a:endParaRPr>
          </a:p>
        </p:txBody>
      </p:sp>
      <p:sp>
        <p:nvSpPr>
          <p:cNvPr id="3" name="2 Marcador de contenido"/>
          <p:cNvSpPr>
            <a:spLocks noGrp="1"/>
          </p:cNvSpPr>
          <p:nvPr>
            <p:ph idx="1"/>
          </p:nvPr>
        </p:nvSpPr>
        <p:spPr/>
        <p:txBody>
          <a:bodyPr>
            <a:normAutofit/>
          </a:bodyPr>
          <a:lstStyle/>
          <a:p>
            <a:r>
              <a:rPr lang="es-ES" sz="2400" dirty="0" smtClean="0"/>
              <a:t>Crear una función que me muestre los números impares dados dos números</a:t>
            </a:r>
          </a:p>
          <a:p>
            <a:r>
              <a:rPr lang="es-ES" sz="2400" dirty="0" smtClean="0"/>
              <a:t>Crear una función que calcule el área de un círculo</a:t>
            </a:r>
          </a:p>
          <a:p>
            <a:r>
              <a:rPr lang="es-ES" sz="2400" dirty="0" smtClean="0"/>
              <a:t>Crear una función que dado un vector de enteros y un número a buscar, me retorne si ese número existe en el vector</a:t>
            </a:r>
          </a:p>
          <a:p>
            <a:r>
              <a:rPr lang="es-ES" sz="2400" dirty="0" smtClean="0"/>
              <a:t>Crear una función que ordene un vector dado</a:t>
            </a:r>
          </a:p>
          <a:p>
            <a:r>
              <a:rPr lang="es-ES" sz="2400" dirty="0" smtClean="0"/>
              <a:t>Crear una función que muestre el máximo y el mínimo de un vector</a:t>
            </a:r>
            <a:endParaRPr lang="es-ES" sz="2400" dirty="0"/>
          </a:p>
        </p:txBody>
      </p:sp>
    </p:spTree>
    <p:extLst>
      <p:ext uri="{BB962C8B-B14F-4D97-AF65-F5344CB8AC3E}">
        <p14:creationId xmlns:p14="http://schemas.microsoft.com/office/powerpoint/2010/main" val="13154865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bus</a:t>
            </a:r>
            <a:endParaRPr lang="es-ES" dirty="0"/>
          </a:p>
        </p:txBody>
      </p:sp>
      <p:sp>
        <p:nvSpPr>
          <p:cNvPr id="4" name="Rectangle 1"/>
          <p:cNvSpPr>
            <a:spLocks noGrp="1" noChangeArrowheads="1"/>
          </p:cNvSpPr>
          <p:nvPr>
            <p:ph idx="1"/>
          </p:nvPr>
        </p:nvSpPr>
        <p:spPr bwMode="auto">
          <a:xfrm>
            <a:off x="457200" y="1621001"/>
            <a:ext cx="82296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ca-ES" altLang="es-ES" sz="1600" dirty="0">
                <a:latin typeface="Arial" panose="020B0604020202020204" pitchFamily="34" charset="0"/>
              </a:rPr>
              <a:t>Es vol un programa que controli la venda  de bitllets per un bus. Al començar demanarà per pantalla el nombre de places totals del mateix. A continuació mostrarà un menú de quatre opcions:</a:t>
            </a:r>
          </a:p>
          <a:p>
            <a:pPr marL="400050" lvl="1" indent="0" eaLnBrk="0" fontAlgn="base" hangingPunct="0">
              <a:spcBef>
                <a:spcPct val="0"/>
              </a:spcBef>
              <a:spcAft>
                <a:spcPct val="0"/>
              </a:spcAft>
              <a:buNone/>
            </a:pPr>
            <a:r>
              <a:rPr lang="ca-ES" altLang="es-ES" sz="1400" dirty="0">
                <a:latin typeface="Arial" panose="020B0604020202020204" pitchFamily="34" charset="0"/>
              </a:rPr>
              <a:t>1</a:t>
            </a:r>
            <a:r>
              <a:rPr lang="ca-ES" altLang="es-ES" sz="1600" dirty="0">
                <a:latin typeface="Arial" panose="020B0604020202020204" pitchFamily="34" charset="0"/>
              </a:rPr>
              <a:t>.- Venda de bitllets.</a:t>
            </a:r>
          </a:p>
          <a:p>
            <a:pPr marL="400050" lvl="1" indent="0" eaLnBrk="0" fontAlgn="base" hangingPunct="0">
              <a:spcBef>
                <a:spcPct val="0"/>
              </a:spcBef>
              <a:spcAft>
                <a:spcPct val="0"/>
              </a:spcAft>
              <a:buNone/>
            </a:pPr>
            <a:r>
              <a:rPr lang="ca-ES" altLang="es-ES" sz="1600" dirty="0">
                <a:latin typeface="Arial" panose="020B0604020202020204" pitchFamily="34" charset="0"/>
              </a:rPr>
              <a:t>2.- Devolució de bitllets.</a:t>
            </a:r>
          </a:p>
          <a:p>
            <a:pPr marL="400050" lvl="1" indent="0" eaLnBrk="0" fontAlgn="base" hangingPunct="0">
              <a:spcBef>
                <a:spcPct val="0"/>
              </a:spcBef>
              <a:spcAft>
                <a:spcPct val="0"/>
              </a:spcAft>
              <a:buNone/>
            </a:pPr>
            <a:r>
              <a:rPr lang="ca-ES" altLang="es-ES" sz="1600" dirty="0">
                <a:latin typeface="Arial" panose="020B0604020202020204" pitchFamily="34" charset="0"/>
              </a:rPr>
              <a:t>3.- Estat de la venda.</a:t>
            </a:r>
          </a:p>
          <a:p>
            <a:pPr marL="400050" lvl="1" indent="0" eaLnBrk="0" fontAlgn="base" hangingPunct="0">
              <a:spcBef>
                <a:spcPct val="0"/>
              </a:spcBef>
              <a:spcAft>
                <a:spcPct val="0"/>
              </a:spcAft>
              <a:buNone/>
            </a:pPr>
            <a:r>
              <a:rPr lang="ca-ES" altLang="es-ES" sz="1600" dirty="0">
                <a:latin typeface="Arial" panose="020B0604020202020204" pitchFamily="34" charset="0"/>
              </a:rPr>
              <a:t>0.- Sortir.</a:t>
            </a:r>
          </a:p>
          <a:p>
            <a:pPr marL="0" lvl="0" indent="0" eaLnBrk="0" fontAlgn="base" hangingPunct="0">
              <a:spcBef>
                <a:spcPct val="0"/>
              </a:spcBef>
              <a:spcAft>
                <a:spcPct val="0"/>
              </a:spcAft>
              <a:buNone/>
            </a:pPr>
            <a:r>
              <a:rPr lang="ca-ES" altLang="es-ES" sz="1600" b="1" dirty="0" smtClean="0">
                <a:latin typeface="Arial" panose="020B0604020202020204" pitchFamily="34" charset="0"/>
              </a:rPr>
              <a:t>La opció 1: </a:t>
            </a:r>
            <a:r>
              <a:rPr lang="ca-ES" altLang="es-ES" sz="1600" dirty="0" smtClean="0">
                <a:latin typeface="Arial" panose="020B0604020202020204" pitchFamily="34" charset="0"/>
              </a:rPr>
              <a:t>Venda </a:t>
            </a:r>
            <a:r>
              <a:rPr lang="ca-ES" altLang="es-ES" sz="1600" dirty="0">
                <a:latin typeface="Arial" panose="020B0604020202020204" pitchFamily="34" charset="0"/>
              </a:rPr>
              <a:t>de  bitllets, demanarà el nombre de bitllets que es demanen i, després de comprovar que hi ha places suficients, procedirà a la venda dels mateixos. Si no hi ha places suficients, donar missatge d’error.</a:t>
            </a:r>
          </a:p>
          <a:p>
            <a:pPr marL="0" lvl="0" indent="0" eaLnBrk="0" fontAlgn="base" hangingPunct="0">
              <a:spcBef>
                <a:spcPct val="0"/>
              </a:spcBef>
              <a:spcAft>
                <a:spcPct val="0"/>
              </a:spcAft>
              <a:buNone/>
            </a:pPr>
            <a:r>
              <a:rPr lang="ca-ES" altLang="es-ES" sz="1600" b="1" dirty="0">
                <a:latin typeface="Arial" panose="020B0604020202020204" pitchFamily="34" charset="0"/>
              </a:rPr>
              <a:t>La opció </a:t>
            </a:r>
            <a:r>
              <a:rPr lang="ca-ES" altLang="es-ES" sz="1600" b="1" dirty="0" smtClean="0">
                <a:latin typeface="Arial" panose="020B0604020202020204" pitchFamily="34" charset="0"/>
              </a:rPr>
              <a:t>2: </a:t>
            </a:r>
            <a:r>
              <a:rPr lang="ca-ES" altLang="es-ES" sz="1600" dirty="0">
                <a:latin typeface="Arial" panose="020B0604020202020204" pitchFamily="34" charset="0"/>
              </a:rPr>
              <a:t>Devolució de bitllets, permetrà als clients retornar un nombre de bitllets que es </a:t>
            </a:r>
            <a:r>
              <a:rPr lang="ca-ES" altLang="es-ES" sz="1600" dirty="0" smtClean="0">
                <a:latin typeface="Arial" panose="020B0604020202020204" pitchFamily="34" charset="0"/>
              </a:rPr>
              <a:t>demanarà per teclat. S’ha de comprovar abans d’acceptar la devolució, que el nombre de bitlles </a:t>
            </a:r>
            <a:r>
              <a:rPr lang="ca-ES" altLang="es-ES" sz="1600" dirty="0">
                <a:latin typeface="Arial" panose="020B0604020202020204" pitchFamily="34" charset="0"/>
              </a:rPr>
              <a:t>que es volen retornar és vàlid (per exemple, no es </a:t>
            </a:r>
            <a:r>
              <a:rPr lang="ca-ES" altLang="es-ES" sz="1600" dirty="0" smtClean="0">
                <a:latin typeface="Arial" panose="020B0604020202020204" pitchFamily="34" charset="0"/>
              </a:rPr>
              <a:t>poden </a:t>
            </a:r>
            <a:r>
              <a:rPr lang="ca-ES" altLang="es-ES" sz="1600" dirty="0">
                <a:latin typeface="Arial" panose="020B0604020202020204" pitchFamily="34" charset="0"/>
              </a:rPr>
              <a:t>retornar 8 bitllets si el bus té 60 places lliures i el nombre total són 65). En cas contrari donar missatge d’error.</a:t>
            </a:r>
          </a:p>
          <a:p>
            <a:pPr marL="0" lvl="0" indent="0" eaLnBrk="0" fontAlgn="base" hangingPunct="0">
              <a:spcBef>
                <a:spcPct val="0"/>
              </a:spcBef>
              <a:spcAft>
                <a:spcPct val="0"/>
              </a:spcAft>
              <a:buNone/>
            </a:pPr>
            <a:r>
              <a:rPr lang="ca-ES" altLang="es-ES" sz="1600" b="1" dirty="0">
                <a:latin typeface="Arial" panose="020B0604020202020204" pitchFamily="34" charset="0"/>
              </a:rPr>
              <a:t>L’opció </a:t>
            </a:r>
            <a:r>
              <a:rPr lang="ca-ES" altLang="es-ES" sz="1600" b="1" dirty="0" smtClean="0">
                <a:latin typeface="Arial" panose="020B0604020202020204" pitchFamily="34" charset="0"/>
              </a:rPr>
              <a:t>3: </a:t>
            </a:r>
            <a:r>
              <a:rPr lang="ca-ES" altLang="es-ES" sz="1600" dirty="0">
                <a:latin typeface="Arial" panose="020B0604020202020204" pitchFamily="34" charset="0"/>
              </a:rPr>
              <a:t>Estat de la venda, ha de mostrar per pantalla el nombre de places totals, el nombre places lliures i el nombre de places venudes del bus.</a:t>
            </a:r>
          </a:p>
          <a:p>
            <a:pPr marL="0" lvl="0" indent="0" eaLnBrk="0" fontAlgn="base" hangingPunct="0">
              <a:spcBef>
                <a:spcPct val="0"/>
              </a:spcBef>
              <a:spcAft>
                <a:spcPct val="0"/>
              </a:spcAft>
              <a:buNone/>
            </a:pPr>
            <a:r>
              <a:rPr lang="ca-ES" altLang="es-ES" sz="1600" b="1" dirty="0">
                <a:latin typeface="Arial" panose="020B0604020202020204" pitchFamily="34" charset="0"/>
              </a:rPr>
              <a:t>L’opció </a:t>
            </a:r>
            <a:r>
              <a:rPr lang="ca-ES" altLang="es-ES" sz="1600" b="1" dirty="0" smtClean="0">
                <a:latin typeface="Arial" panose="020B0604020202020204" pitchFamily="34" charset="0"/>
              </a:rPr>
              <a:t>0: </a:t>
            </a:r>
            <a:r>
              <a:rPr lang="ca-ES" altLang="es-ES" sz="1600" dirty="0">
                <a:latin typeface="Arial" panose="020B0604020202020204" pitchFamily="34" charset="0"/>
              </a:rPr>
              <a:t>Sortir, sortirem del programa.</a:t>
            </a:r>
            <a:endParaRPr kumimoji="0" lang="ca-ES" altLang="es-E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45897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73005A"/>
                </a:solidFill>
              </a:rPr>
              <a:t>Programación orientada a </a:t>
            </a:r>
            <a:r>
              <a:rPr lang="es-ES" dirty="0" smtClean="0">
                <a:solidFill>
                  <a:srgbClr val="73005A"/>
                </a:solidFill>
              </a:rPr>
              <a:t>objetos - </a:t>
            </a:r>
            <a:r>
              <a:rPr lang="es-ES" dirty="0">
                <a:solidFill>
                  <a:srgbClr val="73005A"/>
                </a:solidFill>
              </a:rPr>
              <a:t>OOP</a:t>
            </a:r>
            <a:endParaRPr lang="es-ES" dirty="0"/>
          </a:p>
        </p:txBody>
      </p:sp>
    </p:spTree>
    <p:extLst>
      <p:ext uri="{BB962C8B-B14F-4D97-AF65-F5344CB8AC3E}">
        <p14:creationId xmlns:p14="http://schemas.microsoft.com/office/powerpoint/2010/main" val="38195190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3600" dirty="0" smtClean="0">
                <a:solidFill>
                  <a:srgbClr val="73005A"/>
                </a:solidFill>
              </a:rPr>
              <a:t>OOP</a:t>
            </a:r>
            <a:endParaRPr lang="es-ES" sz="3600" dirty="0">
              <a:solidFill>
                <a:srgbClr val="73005A"/>
              </a:solidFill>
            </a:endParaRPr>
          </a:p>
        </p:txBody>
      </p:sp>
      <p:sp>
        <p:nvSpPr>
          <p:cNvPr id="3" name="2 Marcador de contenido"/>
          <p:cNvSpPr>
            <a:spLocks noGrp="1"/>
          </p:cNvSpPr>
          <p:nvPr>
            <p:ph idx="1"/>
          </p:nvPr>
        </p:nvSpPr>
        <p:spPr/>
        <p:txBody>
          <a:bodyPr>
            <a:noAutofit/>
          </a:bodyPr>
          <a:lstStyle/>
          <a:p>
            <a:r>
              <a:rPr lang="es-ES" sz="1800" dirty="0" smtClean="0"/>
              <a:t>Clases y objetos</a:t>
            </a:r>
          </a:p>
          <a:p>
            <a:r>
              <a:rPr lang="es-ES" sz="1800" dirty="0" smtClean="0"/>
              <a:t>Propiedades y funciones</a:t>
            </a:r>
          </a:p>
          <a:p>
            <a:r>
              <a:rPr lang="es-ES" sz="1800" dirty="0" smtClean="0"/>
              <a:t>Getters y Setters</a:t>
            </a:r>
          </a:p>
          <a:p>
            <a:r>
              <a:rPr lang="es-ES" sz="1800" dirty="0" smtClean="0"/>
              <a:t>Public y </a:t>
            </a:r>
            <a:r>
              <a:rPr lang="es-ES" sz="1800" dirty="0"/>
              <a:t>P</a:t>
            </a:r>
            <a:r>
              <a:rPr lang="es-ES" sz="1800" dirty="0" smtClean="0"/>
              <a:t>rivate</a:t>
            </a:r>
          </a:p>
          <a:p>
            <a:r>
              <a:rPr lang="es-ES" sz="1800" dirty="0" smtClean="0"/>
              <a:t>Constructores</a:t>
            </a:r>
          </a:p>
          <a:p>
            <a:r>
              <a:rPr lang="es-ES" sz="1800" dirty="0" smtClean="0"/>
              <a:t>Uso de clases</a:t>
            </a:r>
          </a:p>
          <a:p>
            <a:r>
              <a:rPr lang="es-ES" sz="1800" dirty="0" smtClean="0"/>
              <a:t>Herencia</a:t>
            </a:r>
          </a:p>
          <a:p>
            <a:r>
              <a:rPr lang="es-ES" sz="1800" dirty="0" smtClean="0"/>
              <a:t>Excepciones</a:t>
            </a:r>
            <a:endParaRPr lang="es-ES" sz="1800" dirty="0"/>
          </a:p>
        </p:txBody>
      </p:sp>
    </p:spTree>
    <p:extLst>
      <p:ext uri="{BB962C8B-B14F-4D97-AF65-F5344CB8AC3E}">
        <p14:creationId xmlns:p14="http://schemas.microsoft.com/office/powerpoint/2010/main" val="8516057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a:t>
            </a:r>
            <a:endParaRPr lang="es-ES" dirty="0">
              <a:solidFill>
                <a:srgbClr val="73005A"/>
              </a:solidFill>
            </a:endParaRPr>
          </a:p>
        </p:txBody>
      </p:sp>
      <p:sp>
        <p:nvSpPr>
          <p:cNvPr id="3" name="2 Rectángulo"/>
          <p:cNvSpPr/>
          <p:nvPr/>
        </p:nvSpPr>
        <p:spPr>
          <a:xfrm>
            <a:off x="755576" y="1628802"/>
            <a:ext cx="7560840" cy="2031325"/>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pass</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Perro()</a:t>
            </a:r>
          </a:p>
          <a:p>
            <a:r>
              <a:rPr lang="es-AR" dirty="0">
                <a:latin typeface="Courier New" panose="02070309020205020404" pitchFamily="49" charset="0"/>
                <a:cs typeface="Courier New" panose="02070309020205020404" pitchFamily="49" charset="0"/>
              </a:rPr>
              <a:t>perro1.nombre = </a:t>
            </a:r>
            <a:r>
              <a:rPr lang="es-AR" dirty="0">
                <a:solidFill>
                  <a:srgbClr val="92D050"/>
                </a:solidFill>
                <a:latin typeface="Courier New" panose="02070309020205020404" pitchFamily="49" charset="0"/>
                <a:cs typeface="Courier New" panose="02070309020205020404" pitchFamily="49" charset="0"/>
              </a:rPr>
              <a:t>"Pascual"</a:t>
            </a:r>
          </a:p>
          <a:p>
            <a:endParaRPr lang="es-AR" dirty="0">
              <a:latin typeface="Courier New" panose="02070309020205020404" pitchFamily="49" charset="0"/>
              <a:cs typeface="Courier New" panose="02070309020205020404" pitchFamily="49" charset="0"/>
            </a:endParaRPr>
          </a:p>
          <a:p>
            <a:r>
              <a:rPr lang="es-AR" dirty="0">
                <a:solidFill>
                  <a:srgbClr val="7030A0"/>
                </a:solidFill>
                <a:latin typeface="Courier New" panose="02070309020205020404" pitchFamily="49" charset="0"/>
                <a:cs typeface="Courier New" panose="02070309020205020404" pitchFamily="49" charset="0"/>
              </a:rPr>
              <a:t>print</a:t>
            </a:r>
            <a:r>
              <a:rPr lang="es-AR" dirty="0">
                <a:latin typeface="Courier New" panose="02070309020205020404" pitchFamily="49" charset="0"/>
                <a:cs typeface="Courier New" panose="02070309020205020404" pitchFamily="49" charset="0"/>
              </a:rPr>
              <a:t>(perro1.nombre)</a:t>
            </a:r>
          </a:p>
        </p:txBody>
      </p:sp>
    </p:spTree>
    <p:extLst>
      <p:ext uri="{BB962C8B-B14F-4D97-AF65-F5344CB8AC3E}">
        <p14:creationId xmlns:p14="http://schemas.microsoft.com/office/powerpoint/2010/main" val="260135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lstStyle/>
          <a:p>
            <a:r>
              <a:rPr lang="es-ES" sz="3600" b="0" cap="none" dirty="0" smtClean="0">
                <a:solidFill>
                  <a:srgbClr val="73005A"/>
                </a:solidFill>
                <a:latin typeface="HelveticaNeue-Light"/>
              </a:rPr>
              <a:t>Cada uno tendrá</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lstStyle/>
          <a:p>
            <a:pPr marL="514350" indent="-514350">
              <a:buFont typeface="+mj-lt"/>
              <a:buAutoNum type="arabicPeriod"/>
            </a:pPr>
            <a:r>
              <a:rPr lang="es-ES" dirty="0" smtClean="0"/>
              <a:t>Libreta de glosario y resúmenes</a:t>
            </a:r>
          </a:p>
          <a:p>
            <a:pPr marL="514350" indent="-514350">
              <a:buFont typeface="+mj-lt"/>
              <a:buAutoNum type="arabicPeriod"/>
            </a:pPr>
            <a:r>
              <a:rPr lang="es-ES" dirty="0" smtClean="0"/>
              <a:t>Apuntes-guía personales</a:t>
            </a:r>
          </a:p>
          <a:p>
            <a:pPr marL="514350" indent="-514350">
              <a:buFont typeface="+mj-lt"/>
              <a:buAutoNum type="arabicPeriod"/>
            </a:pPr>
            <a:r>
              <a:rPr lang="es-ES" dirty="0" smtClean="0"/>
              <a:t>Libreta de tareas / Portafolio personal</a:t>
            </a:r>
          </a:p>
          <a:p>
            <a:pPr marL="514350" indent="-514350">
              <a:buFont typeface="+mj-lt"/>
              <a:buAutoNum type="arabicPeriod"/>
            </a:pPr>
            <a:endParaRPr lang="es-ES" dirty="0"/>
          </a:p>
          <a:p>
            <a:r>
              <a:rPr lang="es-ES" dirty="0" smtClean="0"/>
              <a:t>En digital o en papel</a:t>
            </a:r>
            <a:endParaRPr lang="es-ES" dirty="0"/>
          </a:p>
        </p:txBody>
      </p:sp>
      <p:pic>
        <p:nvPicPr>
          <p:cNvPr id="7170" name="Picture 2" descr="C:\Users\Jorge\AppData\Local\Microsoft\Windows\Temporary Internet Files\Content.IE5\O9ALJAN5\checklis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548680"/>
            <a:ext cx="1403648" cy="105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5230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Constructor</a:t>
            </a:r>
            <a:endParaRPr lang="es-ES" dirty="0">
              <a:solidFill>
                <a:srgbClr val="73005A"/>
              </a:solidFill>
            </a:endParaRPr>
          </a:p>
        </p:txBody>
      </p:sp>
      <p:sp>
        <p:nvSpPr>
          <p:cNvPr id="3" name="2 Rectángulo"/>
          <p:cNvSpPr/>
          <p:nvPr/>
        </p:nvSpPr>
        <p:spPr>
          <a:xfrm>
            <a:off x="755576" y="1628800"/>
            <a:ext cx="7560840" cy="2308324"/>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smtClean="0">
                <a:latin typeface="Courier New" panose="02070309020205020404" pitchFamily="49" charset="0"/>
                <a:cs typeface="Courier New" panose="02070309020205020404" pitchFamily="49" charset="0"/>
              </a:rPr>
              <a:t>:</a:t>
            </a:r>
          </a:p>
          <a:p>
            <a:pPr lvl="1"/>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(self):</a:t>
            </a:r>
          </a:p>
          <a:p>
            <a:pPr lvl="1"/>
            <a:r>
              <a:rPr lang="es-AR" dirty="0" smtClean="0">
                <a:latin typeface="Courier New" panose="02070309020205020404" pitchFamily="49" charset="0"/>
                <a:cs typeface="Courier New" panose="02070309020205020404" pitchFamily="49" charset="0"/>
              </a:rPr>
              <a:t>	print</a:t>
            </a:r>
            <a:r>
              <a:rPr lang="es-AR" dirty="0">
                <a:latin typeface="Courier New" panose="02070309020205020404" pitchFamily="49" charset="0"/>
                <a:cs typeface="Courier New" panose="02070309020205020404" pitchFamily="49" charset="0"/>
              </a:rPr>
              <a:t>("¡Soy un perrito!")</a:t>
            </a:r>
          </a:p>
          <a:p>
            <a:r>
              <a:rPr lang="es-AR" dirty="0">
                <a:latin typeface="Courier New" panose="02070309020205020404" pitchFamily="49" charset="0"/>
                <a:cs typeface="Courier New" panose="02070309020205020404" pitchFamily="49" charset="0"/>
              </a:rPr>
              <a:t>    </a:t>
            </a:r>
          </a:p>
          <a:p>
            <a:r>
              <a:rPr lang="es-AR" dirty="0">
                <a:latin typeface="Courier New" panose="02070309020205020404" pitchFamily="49" charset="0"/>
                <a:cs typeface="Courier New" panose="02070309020205020404" pitchFamily="49" charset="0"/>
              </a:rPr>
              <a:t>perro1 = Perro()</a:t>
            </a:r>
          </a:p>
          <a:p>
            <a:r>
              <a:rPr lang="es-AR" dirty="0">
                <a:latin typeface="Courier New" panose="02070309020205020404" pitchFamily="49" charset="0"/>
                <a:cs typeface="Courier New" panose="02070309020205020404" pitchFamily="49" charset="0"/>
              </a:rPr>
              <a:t>perro1.nombre = </a:t>
            </a:r>
            <a:r>
              <a:rPr lang="es-AR" dirty="0">
                <a:solidFill>
                  <a:srgbClr val="92D050"/>
                </a:solidFill>
                <a:latin typeface="Courier New" panose="02070309020205020404" pitchFamily="49" charset="0"/>
                <a:cs typeface="Courier New" panose="02070309020205020404" pitchFamily="49" charset="0"/>
              </a:rPr>
              <a:t>"Pascual"</a:t>
            </a:r>
          </a:p>
          <a:p>
            <a:endParaRPr lang="es-AR" dirty="0">
              <a:latin typeface="Courier New" panose="02070309020205020404" pitchFamily="49" charset="0"/>
              <a:cs typeface="Courier New" panose="02070309020205020404" pitchFamily="49" charset="0"/>
            </a:endParaRPr>
          </a:p>
          <a:p>
            <a:r>
              <a:rPr lang="es-AR" dirty="0">
                <a:solidFill>
                  <a:srgbClr val="7030A0"/>
                </a:solidFill>
                <a:latin typeface="Courier New" panose="02070309020205020404" pitchFamily="49" charset="0"/>
                <a:cs typeface="Courier New" panose="02070309020205020404" pitchFamily="49" charset="0"/>
              </a:rPr>
              <a:t>print</a:t>
            </a:r>
            <a:r>
              <a:rPr lang="es-AR" dirty="0">
                <a:latin typeface="Courier New" panose="02070309020205020404" pitchFamily="49" charset="0"/>
                <a:cs typeface="Courier New" panose="02070309020205020404" pitchFamily="49" charset="0"/>
              </a:rPr>
              <a:t>(perro1.nombre)</a:t>
            </a:r>
          </a:p>
        </p:txBody>
      </p:sp>
    </p:spTree>
    <p:extLst>
      <p:ext uri="{BB962C8B-B14F-4D97-AF65-F5344CB8AC3E}">
        <p14:creationId xmlns:p14="http://schemas.microsoft.com/office/powerpoint/2010/main" val="31487423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Constructor</a:t>
            </a:r>
            <a:endParaRPr lang="es-ES" dirty="0">
              <a:solidFill>
                <a:srgbClr val="73005A"/>
              </a:solidFill>
            </a:endParaRPr>
          </a:p>
        </p:txBody>
      </p:sp>
      <p:sp>
        <p:nvSpPr>
          <p:cNvPr id="3" name="2 Rectángulo"/>
          <p:cNvSpPr/>
          <p:nvPr/>
        </p:nvSpPr>
        <p:spPr>
          <a:xfrm>
            <a:off x="755576" y="1628802"/>
            <a:ext cx="7560840" cy="2031325"/>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smtClean="0">
                <a:latin typeface="Courier New" panose="02070309020205020404" pitchFamily="49" charset="0"/>
                <a:cs typeface="Courier New" panose="02070309020205020404" pitchFamily="49" charset="0"/>
              </a:rPr>
              <a:t>:</a:t>
            </a:r>
          </a:p>
          <a:p>
            <a:pPr lvl="1"/>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self, </a:t>
            </a:r>
            <a:r>
              <a:rPr lang="es-AR" dirty="0">
                <a:latin typeface="Courier New" panose="02070309020205020404" pitchFamily="49" charset="0"/>
                <a:cs typeface="Courier New" panose="02070309020205020404" pitchFamily="49" charset="0"/>
              </a:rPr>
              <a:t>pNombre</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lvl="1"/>
            <a:r>
              <a:rPr lang="es-AR" dirty="0" smtClean="0">
                <a:latin typeface="Courier New" panose="02070309020205020404" pitchFamily="49" charset="0"/>
                <a:cs typeface="Courier New" panose="02070309020205020404" pitchFamily="49" charset="0"/>
              </a:rPr>
              <a:t>	self.nombre </a:t>
            </a:r>
            <a:r>
              <a:rPr lang="es-AR" dirty="0">
                <a:latin typeface="Courier New" panose="02070309020205020404" pitchFamily="49" charset="0"/>
                <a:cs typeface="Courier New" panose="02070309020205020404" pitchFamily="49" charset="0"/>
              </a:rPr>
              <a:t>= pNombre</a:t>
            </a:r>
          </a:p>
          <a:p>
            <a:r>
              <a:rPr lang="es-AR" dirty="0" smtClean="0">
                <a:latin typeface="Courier New" panose="02070309020205020404" pitchFamily="49" charset="0"/>
                <a:cs typeface="Courier New" panose="02070309020205020404" pitchFamily="49" charset="0"/>
              </a:rPr>
              <a:t>    </a:t>
            </a:r>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Perro</a:t>
            </a:r>
            <a:r>
              <a:rPr lang="es-AR" dirty="0" smtClean="0">
                <a:latin typeface="Courier New" panose="02070309020205020404" pitchFamily="49" charset="0"/>
                <a:cs typeface="Courier New" panose="02070309020205020404" pitchFamily="49" charset="0"/>
              </a:rPr>
              <a:t>(</a:t>
            </a:r>
            <a:r>
              <a:rPr lang="es-AR" dirty="0">
                <a:solidFill>
                  <a:srgbClr val="92D050"/>
                </a:solidFill>
                <a:latin typeface="Courier New" panose="02070309020205020404" pitchFamily="49" charset="0"/>
                <a:cs typeface="Courier New" panose="02070309020205020404" pitchFamily="49" charset="0"/>
              </a:rPr>
              <a:t>"Pascual</a:t>
            </a:r>
            <a:r>
              <a:rPr lang="es-AR" dirty="0" smtClean="0">
                <a:solidFill>
                  <a:srgbClr val="92D050"/>
                </a:solidFill>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endParaRPr lang="es-AR" dirty="0">
              <a:latin typeface="Courier New" panose="02070309020205020404" pitchFamily="49" charset="0"/>
              <a:cs typeface="Courier New" panose="02070309020205020404" pitchFamily="49" charset="0"/>
            </a:endParaRPr>
          </a:p>
          <a:p>
            <a:r>
              <a:rPr lang="es-AR" dirty="0">
                <a:solidFill>
                  <a:srgbClr val="7030A0"/>
                </a:solidFill>
                <a:latin typeface="Courier New" panose="02070309020205020404" pitchFamily="49" charset="0"/>
                <a:cs typeface="Courier New" panose="02070309020205020404" pitchFamily="49" charset="0"/>
              </a:rPr>
              <a:t>print</a:t>
            </a:r>
            <a:r>
              <a:rPr lang="es-AR" dirty="0">
                <a:latin typeface="Courier New" panose="02070309020205020404" pitchFamily="49" charset="0"/>
                <a:cs typeface="Courier New" panose="02070309020205020404" pitchFamily="49" charset="0"/>
              </a:rPr>
              <a:t>(perro1.nombre)</a:t>
            </a:r>
          </a:p>
        </p:txBody>
      </p:sp>
    </p:spTree>
    <p:extLst>
      <p:ext uri="{BB962C8B-B14F-4D97-AF65-F5344CB8AC3E}">
        <p14:creationId xmlns:p14="http://schemas.microsoft.com/office/powerpoint/2010/main" val="39090824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Constructor</a:t>
            </a:r>
            <a:endParaRPr lang="es-ES" dirty="0">
              <a:solidFill>
                <a:srgbClr val="73005A"/>
              </a:solidFill>
            </a:endParaRPr>
          </a:p>
        </p:txBody>
      </p:sp>
      <p:sp>
        <p:nvSpPr>
          <p:cNvPr id="3" name="2 Rectángulo"/>
          <p:cNvSpPr/>
          <p:nvPr/>
        </p:nvSpPr>
        <p:spPr>
          <a:xfrm>
            <a:off x="755576" y="1628800"/>
            <a:ext cx="7560840" cy="3416320"/>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smtClean="0">
                <a:latin typeface="Courier New" panose="02070309020205020404" pitchFamily="49" charset="0"/>
                <a:cs typeface="Courier New" panose="02070309020205020404" pitchFamily="49" charset="0"/>
              </a:rPr>
              <a:t>:</a:t>
            </a:r>
          </a:p>
          <a:p>
            <a:pPr lvl="1"/>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self, </a:t>
            </a:r>
            <a:r>
              <a:rPr lang="es-AR" dirty="0">
                <a:latin typeface="Courier New" panose="02070309020205020404" pitchFamily="49" charset="0"/>
                <a:cs typeface="Courier New" panose="02070309020205020404" pitchFamily="49" charset="0"/>
              </a:rPr>
              <a:t>pNombre</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lvl="1"/>
            <a:r>
              <a:rPr lang="es-AR" dirty="0" smtClean="0">
                <a:latin typeface="Courier New" panose="02070309020205020404" pitchFamily="49" charset="0"/>
                <a:cs typeface="Courier New" panose="02070309020205020404" pitchFamily="49" charset="0"/>
              </a:rPr>
              <a:t>	self.nombre </a:t>
            </a:r>
            <a:r>
              <a:rPr lang="es-AR" dirty="0">
                <a:latin typeface="Courier New" panose="02070309020205020404" pitchFamily="49" charset="0"/>
                <a:cs typeface="Courier New" panose="02070309020205020404" pitchFamily="49" charset="0"/>
              </a:rPr>
              <a:t>= pNombre</a:t>
            </a:r>
          </a:p>
          <a:p>
            <a:r>
              <a:rPr lang="es-AR" dirty="0" smtClean="0">
                <a:latin typeface="Courier New" panose="02070309020205020404" pitchFamily="49" charset="0"/>
                <a:cs typeface="Courier New" panose="02070309020205020404" pitchFamily="49" charset="0"/>
              </a:rPr>
              <a:t>    </a:t>
            </a:r>
            <a:endParaRPr lang="es-ES" dirty="0">
              <a:solidFill>
                <a:srgbClr val="92D050"/>
              </a:solidFill>
              <a:latin typeface="Courier New" panose="02070309020205020404" pitchFamily="49" charset="0"/>
              <a:cs typeface="Courier New" panose="02070309020205020404" pitchFamily="49" charset="0"/>
            </a:endParaRPr>
          </a:p>
          <a:p>
            <a:r>
              <a:rPr lang="es-ES" dirty="0">
                <a:solidFill>
                  <a:srgbClr val="92D050"/>
                </a:solidFill>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def</a:t>
            </a:r>
            <a:r>
              <a:rPr lang="es-ES" dirty="0">
                <a:latin typeface="Courier New" panose="02070309020205020404" pitchFamily="49" charset="0"/>
                <a:cs typeface="Courier New" panose="02070309020205020404" pitchFamily="49" charset="0"/>
              </a:rPr>
              <a:t> </a:t>
            </a:r>
            <a:r>
              <a:rPr lang="es-ES" dirty="0">
                <a:solidFill>
                  <a:srgbClr val="0070C0"/>
                </a:solidFill>
                <a:latin typeface="Courier New" panose="02070309020205020404" pitchFamily="49" charset="0"/>
                <a:cs typeface="Courier New" panose="02070309020205020404" pitchFamily="49" charset="0"/>
              </a:rPr>
              <a:t>DecirNombre</a:t>
            </a:r>
            <a:r>
              <a:rPr lang="es-ES" dirty="0">
                <a:latin typeface="Courier New" panose="02070309020205020404" pitchFamily="49" charset="0"/>
                <a:cs typeface="Courier New" panose="02070309020205020404" pitchFamily="49" charset="0"/>
              </a:rPr>
              <a:t>(self):</a:t>
            </a:r>
          </a:p>
          <a:p>
            <a:r>
              <a:rPr lang="es-ES" dirty="0">
                <a:latin typeface="Courier New" panose="02070309020205020404" pitchFamily="49" charset="0"/>
                <a:cs typeface="Courier New" panose="02070309020205020404" pitchFamily="49" charset="0"/>
              </a:rPr>
              <a:t>        </a:t>
            </a:r>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a:solidFill>
                  <a:srgbClr val="92D050"/>
                </a:solidFill>
                <a:latin typeface="Courier New" panose="02070309020205020404" pitchFamily="49" charset="0"/>
                <a:cs typeface="Courier New" panose="02070309020205020404" pitchFamily="49" charset="0"/>
              </a:rPr>
              <a:t>"Mi nombre es " </a:t>
            </a:r>
            <a:r>
              <a:rPr lang="es-ES" dirty="0">
                <a:latin typeface="Courier New" panose="02070309020205020404" pitchFamily="49" charset="0"/>
                <a:cs typeface="Courier New" panose="02070309020205020404" pitchFamily="49" charset="0"/>
              </a:rPr>
              <a:t>+ self.nombre</a:t>
            </a:r>
            <a:r>
              <a:rPr lang="es-ES" dirty="0" smtClean="0">
                <a:latin typeface="Courier New" panose="02070309020205020404" pitchFamily="49" charset="0"/>
                <a:cs typeface="Courier New" panose="02070309020205020404" pitchFamily="49" charset="0"/>
              </a:rPr>
              <a:t>)</a:t>
            </a:r>
          </a:p>
          <a:p>
            <a:endParaRPr lang="es-ES" dirty="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Perro</a:t>
            </a:r>
            <a:r>
              <a:rPr lang="es-AR" dirty="0" smtClean="0">
                <a:latin typeface="Courier New" panose="02070309020205020404" pitchFamily="49" charset="0"/>
                <a:cs typeface="Courier New" panose="02070309020205020404" pitchFamily="49" charset="0"/>
              </a:rPr>
              <a:t>(</a:t>
            </a:r>
            <a:r>
              <a:rPr lang="es-AR" dirty="0">
                <a:solidFill>
                  <a:srgbClr val="92D050"/>
                </a:solidFill>
                <a:latin typeface="Courier New" panose="02070309020205020404" pitchFamily="49" charset="0"/>
                <a:cs typeface="Courier New" panose="02070309020205020404" pitchFamily="49" charset="0"/>
              </a:rPr>
              <a:t>"Pascual</a:t>
            </a:r>
            <a:r>
              <a:rPr lang="es-AR" dirty="0" smtClean="0">
                <a:solidFill>
                  <a:srgbClr val="92D050"/>
                </a:solidFill>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perro1.DecirNombre()</a:t>
            </a:r>
          </a:p>
        </p:txBody>
      </p:sp>
    </p:spTree>
    <p:extLst>
      <p:ext uri="{BB962C8B-B14F-4D97-AF65-F5344CB8AC3E}">
        <p14:creationId xmlns:p14="http://schemas.microsoft.com/office/powerpoint/2010/main" val="30673450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Ejercicios</a:t>
            </a:r>
            <a:endParaRPr lang="es-AR" dirty="0"/>
          </a:p>
        </p:txBody>
      </p:sp>
      <p:sp>
        <p:nvSpPr>
          <p:cNvPr id="3" name="2 Marcador de contenido"/>
          <p:cNvSpPr>
            <a:spLocks noGrp="1"/>
          </p:cNvSpPr>
          <p:nvPr>
            <p:ph idx="1"/>
          </p:nvPr>
        </p:nvSpPr>
        <p:spPr/>
        <p:txBody>
          <a:bodyPr/>
          <a:lstStyle/>
          <a:p>
            <a:r>
              <a:rPr lang="es-AR" dirty="0" smtClean="0"/>
              <a:t>Crear las clases: Cuadrado, Triángulo y Círculo</a:t>
            </a:r>
          </a:p>
          <a:p>
            <a:r>
              <a:rPr lang="es-AR" dirty="0" smtClean="0"/>
              <a:t>Nos deberán permitir ingresar sus datos y calcular su superficie</a:t>
            </a:r>
          </a:p>
        </p:txBody>
      </p:sp>
    </p:spTree>
    <p:extLst>
      <p:ext uri="{BB962C8B-B14F-4D97-AF65-F5344CB8AC3E}">
        <p14:creationId xmlns:p14="http://schemas.microsoft.com/office/powerpoint/2010/main" val="2368061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Getters y Setters</a:t>
            </a:r>
            <a:endParaRPr lang="es-ES" dirty="0">
              <a:solidFill>
                <a:srgbClr val="73005A"/>
              </a:solidFill>
            </a:endParaRPr>
          </a:p>
        </p:txBody>
      </p:sp>
      <p:sp>
        <p:nvSpPr>
          <p:cNvPr id="3" name="2 Rectángulo"/>
          <p:cNvSpPr/>
          <p:nvPr/>
        </p:nvSpPr>
        <p:spPr>
          <a:xfrm>
            <a:off x="755576" y="1628804"/>
            <a:ext cx="7560840" cy="3693319"/>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smtClean="0">
                <a:latin typeface="Courier New" panose="02070309020205020404" pitchFamily="49" charset="0"/>
                <a:cs typeface="Courier New" panose="02070309020205020404" pitchFamily="49" charset="0"/>
              </a:rPr>
              <a:t>:</a:t>
            </a:r>
          </a:p>
          <a:p>
            <a:pPr lvl="1"/>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self, </a:t>
            </a:r>
            <a:r>
              <a:rPr lang="es-AR" dirty="0">
                <a:latin typeface="Courier New" panose="02070309020205020404" pitchFamily="49" charset="0"/>
                <a:cs typeface="Courier New" panose="02070309020205020404" pitchFamily="49" charset="0"/>
              </a:rPr>
              <a:t>pNombre</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lvl="1"/>
            <a:r>
              <a:rPr lang="es-AR" dirty="0" smtClean="0">
                <a:latin typeface="Courier New" panose="02070309020205020404" pitchFamily="49" charset="0"/>
                <a:cs typeface="Courier New" panose="02070309020205020404" pitchFamily="49" charset="0"/>
              </a:rPr>
              <a:t>	self.SetNombre(pNombre)</a:t>
            </a:r>
            <a:endParaRPr lang="es-AR" dirty="0">
              <a:latin typeface="Courier New" panose="02070309020205020404" pitchFamily="49" charset="0"/>
              <a:cs typeface="Courier New" panose="02070309020205020404" pitchFamily="49" charset="0"/>
            </a:endParaRPr>
          </a:p>
          <a:p>
            <a:r>
              <a:rPr lang="es-AR" dirty="0" smtClean="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def</a:t>
            </a:r>
            <a:r>
              <a:rPr lang="es-ES" b="1" dirty="0">
                <a:solidFill>
                  <a:schemeClr val="accent6">
                    <a:lumMod val="75000"/>
                  </a:schemeClr>
                </a:solidFill>
                <a:latin typeface="Courier New" panose="02070309020205020404" pitchFamily="49" charset="0"/>
                <a:cs typeface="Courier New" panose="02070309020205020404" pitchFamily="49" charset="0"/>
              </a:rPr>
              <a:t> </a:t>
            </a:r>
            <a:r>
              <a:rPr lang="es-ES" dirty="0">
                <a:solidFill>
                  <a:srgbClr val="0070C0"/>
                </a:solidFill>
                <a:latin typeface="Courier New" panose="02070309020205020404" pitchFamily="49" charset="0"/>
                <a:cs typeface="Courier New" panose="02070309020205020404" pitchFamily="49" charset="0"/>
              </a:rPr>
              <a:t>DecirNombre</a:t>
            </a:r>
            <a:r>
              <a:rPr lang="es-ES" dirty="0">
                <a:latin typeface="Courier New" panose="02070309020205020404" pitchFamily="49" charset="0"/>
                <a:cs typeface="Courier New" panose="02070309020205020404" pitchFamily="49" charset="0"/>
              </a:rPr>
              <a:t>(self):</a:t>
            </a:r>
          </a:p>
          <a:p>
            <a:r>
              <a:rPr lang="es-ES" dirty="0">
                <a:latin typeface="Courier New" panose="02070309020205020404" pitchFamily="49" charset="0"/>
                <a:cs typeface="Courier New" panose="02070309020205020404" pitchFamily="49" charset="0"/>
              </a:rPr>
              <a:t>        </a:t>
            </a:r>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a:solidFill>
                  <a:srgbClr val="92D050"/>
                </a:solidFill>
                <a:latin typeface="Courier New" panose="02070309020205020404" pitchFamily="49" charset="0"/>
                <a:cs typeface="Courier New" panose="02070309020205020404" pitchFamily="49" charset="0"/>
              </a:rPr>
              <a:t>"Mi nombre es " </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self.GetNombre())</a:t>
            </a:r>
          </a:p>
          <a:p>
            <a:r>
              <a:rPr lang="es-AR" dirty="0">
                <a:latin typeface="Courier New" panose="02070309020205020404" pitchFamily="49" charset="0"/>
                <a:cs typeface="Courier New" panose="02070309020205020404" pitchFamily="49" charset="0"/>
              </a:rPr>
              <a:t> </a:t>
            </a:r>
            <a:r>
              <a:rPr lang="es-AR" dirty="0" smtClean="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a:t>
            </a:r>
            <a:r>
              <a:rPr lang="es-AR" dirty="0" smtClean="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SetNombre</a:t>
            </a:r>
            <a:r>
              <a:rPr lang="es-AR" dirty="0">
                <a:latin typeface="Courier New" panose="02070309020205020404" pitchFamily="49" charset="0"/>
                <a:cs typeface="Courier New" panose="02070309020205020404" pitchFamily="49" charset="0"/>
              </a:rPr>
              <a:t>(self, pNombre):</a:t>
            </a:r>
          </a:p>
          <a:p>
            <a:r>
              <a:rPr lang="es-AR" dirty="0">
                <a:latin typeface="Courier New" panose="02070309020205020404" pitchFamily="49" charset="0"/>
                <a:cs typeface="Courier New" panose="02070309020205020404" pitchFamily="49" charset="0"/>
              </a:rPr>
              <a:t>        self.nombre = pNombre</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a:t>
            </a:r>
            <a:r>
              <a:rPr lang="es-AR" dirty="0" smtClean="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GetNombre</a:t>
            </a:r>
            <a:r>
              <a:rPr lang="es-AR" dirty="0">
                <a:latin typeface="Courier New" panose="02070309020205020404" pitchFamily="49" charset="0"/>
                <a:cs typeface="Courier New" panose="02070309020205020404" pitchFamily="49" charset="0"/>
              </a:rPr>
              <a:t>(self):</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return</a:t>
            </a:r>
            <a:r>
              <a:rPr lang="es-AR" dirty="0">
                <a:latin typeface="Courier New" panose="02070309020205020404" pitchFamily="49" charset="0"/>
                <a:cs typeface="Courier New" panose="02070309020205020404" pitchFamily="49" charset="0"/>
              </a:rPr>
              <a:t> self.nombre</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Perro(</a:t>
            </a:r>
            <a:r>
              <a:rPr lang="es-AR" dirty="0">
                <a:solidFill>
                  <a:srgbClr val="92D050"/>
                </a:solidFill>
                <a:latin typeface="Courier New" panose="02070309020205020404" pitchFamily="49" charset="0"/>
                <a:cs typeface="Courier New" panose="02070309020205020404" pitchFamily="49" charset="0"/>
              </a:rPr>
              <a:t>""</a:t>
            </a:r>
            <a:r>
              <a:rPr lang="es-AR" dirty="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perro1.SetNombre(</a:t>
            </a:r>
            <a:r>
              <a:rPr lang="es-AR" dirty="0">
                <a:solidFill>
                  <a:srgbClr val="92D050"/>
                </a:solidFill>
                <a:latin typeface="Courier New" panose="02070309020205020404" pitchFamily="49" charset="0"/>
                <a:cs typeface="Courier New" panose="02070309020205020404" pitchFamily="49" charset="0"/>
              </a:rPr>
              <a:t>"Pascual"</a:t>
            </a:r>
            <a:r>
              <a:rPr lang="es-AR" dirty="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print(perro1.GetNombre())</a:t>
            </a:r>
          </a:p>
        </p:txBody>
      </p:sp>
    </p:spTree>
    <p:extLst>
      <p:ext uri="{BB962C8B-B14F-4D97-AF65-F5344CB8AC3E}">
        <p14:creationId xmlns:p14="http://schemas.microsoft.com/office/powerpoint/2010/main" val="24088780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Accesibilidad</a:t>
            </a:r>
            <a:endParaRPr lang="es-ES" dirty="0">
              <a:solidFill>
                <a:srgbClr val="73005A"/>
              </a:solidFill>
            </a:endParaRPr>
          </a:p>
        </p:txBody>
      </p:sp>
      <p:sp>
        <p:nvSpPr>
          <p:cNvPr id="4" name="3 Rectángulo"/>
          <p:cNvSpPr/>
          <p:nvPr/>
        </p:nvSpPr>
        <p:spPr>
          <a:xfrm>
            <a:off x="755576" y="1628800"/>
            <a:ext cx="7560840" cy="707886"/>
          </a:xfrm>
          <a:prstGeom prst="rect">
            <a:avLst/>
          </a:prstGeom>
        </p:spPr>
        <p:txBody>
          <a:bodyPr wrap="square">
            <a:spAutoFit/>
          </a:bodyPr>
          <a:lstStyle/>
          <a:p>
            <a:pPr marL="285750" indent="-285750">
              <a:buFont typeface="Arial" panose="020B0604020202020204" pitchFamily="34" charset="0"/>
              <a:buChar char="•"/>
            </a:pPr>
            <a:r>
              <a:rPr lang="es-ES" sz="2000" dirty="0" smtClean="0">
                <a:cs typeface="Courier New" panose="02070309020205020404" pitchFamily="49" charset="0"/>
              </a:rPr>
              <a:t>Público: nombre_varible</a:t>
            </a:r>
          </a:p>
          <a:p>
            <a:pPr marL="285750" indent="-285750">
              <a:buFont typeface="Arial" panose="020B0604020202020204" pitchFamily="34" charset="0"/>
              <a:buChar char="•"/>
            </a:pPr>
            <a:r>
              <a:rPr lang="es-ES" sz="2000" dirty="0" smtClean="0">
                <a:cs typeface="Courier New" panose="02070309020205020404" pitchFamily="49" charset="0"/>
              </a:rPr>
              <a:t>Privado: __nombre_variable</a:t>
            </a:r>
          </a:p>
        </p:txBody>
      </p:sp>
    </p:spTree>
    <p:extLst>
      <p:ext uri="{BB962C8B-B14F-4D97-AF65-F5344CB8AC3E}">
        <p14:creationId xmlns:p14="http://schemas.microsoft.com/office/powerpoint/2010/main" val="21636350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a:t>
            </a:r>
            <a:r>
              <a:rPr lang="es-ES" dirty="0">
                <a:solidFill>
                  <a:srgbClr val="73005A"/>
                </a:solidFill>
              </a:rPr>
              <a:t>Accesibilidad</a:t>
            </a:r>
          </a:p>
        </p:txBody>
      </p:sp>
      <p:sp>
        <p:nvSpPr>
          <p:cNvPr id="3" name="2 Rectángulo"/>
          <p:cNvSpPr/>
          <p:nvPr/>
        </p:nvSpPr>
        <p:spPr>
          <a:xfrm>
            <a:off x="755576" y="1628804"/>
            <a:ext cx="7560840" cy="3693319"/>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a:t>
            </a:r>
            <a:r>
              <a:rPr lang="es-AR" dirty="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Perro</a:t>
            </a:r>
            <a:r>
              <a:rPr lang="es-AR" dirty="0" smtClean="0">
                <a:latin typeface="Courier New" panose="02070309020205020404" pitchFamily="49" charset="0"/>
                <a:cs typeface="Courier New" panose="02070309020205020404" pitchFamily="49" charset="0"/>
              </a:rPr>
              <a:t>:</a:t>
            </a:r>
          </a:p>
          <a:p>
            <a:pPr lvl="1"/>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a:t>
            </a:r>
            <a:r>
              <a:rPr lang="es-AR" dirty="0" smtClean="0">
                <a:latin typeface="Courier New" panose="02070309020205020404" pitchFamily="49" charset="0"/>
                <a:cs typeface="Courier New" panose="02070309020205020404" pitchFamily="49" charset="0"/>
              </a:rPr>
              <a:t>self, </a:t>
            </a:r>
            <a:r>
              <a:rPr lang="es-AR" dirty="0">
                <a:latin typeface="Courier New" panose="02070309020205020404" pitchFamily="49" charset="0"/>
                <a:cs typeface="Courier New" panose="02070309020205020404" pitchFamily="49" charset="0"/>
              </a:rPr>
              <a:t>pNombre</a:t>
            </a:r>
            <a:r>
              <a:rPr lang="es-AR" dirty="0" smtClean="0">
                <a:latin typeface="Courier New" panose="02070309020205020404" pitchFamily="49" charset="0"/>
                <a:cs typeface="Courier New" panose="02070309020205020404" pitchFamily="49" charset="0"/>
              </a:rPr>
              <a:t>):</a:t>
            </a:r>
            <a:endParaRPr lang="es-AR" dirty="0">
              <a:latin typeface="Courier New" panose="02070309020205020404" pitchFamily="49" charset="0"/>
              <a:cs typeface="Courier New" panose="02070309020205020404" pitchFamily="49" charset="0"/>
            </a:endParaRPr>
          </a:p>
          <a:p>
            <a:pPr lvl="1"/>
            <a:r>
              <a:rPr lang="es-AR" dirty="0" smtClean="0">
                <a:latin typeface="Courier New" panose="02070309020205020404" pitchFamily="49" charset="0"/>
                <a:cs typeface="Courier New" panose="02070309020205020404" pitchFamily="49" charset="0"/>
              </a:rPr>
              <a:t>	self.__nombre </a:t>
            </a:r>
            <a:r>
              <a:rPr lang="es-AR" dirty="0">
                <a:latin typeface="Courier New" panose="02070309020205020404" pitchFamily="49" charset="0"/>
                <a:cs typeface="Courier New" panose="02070309020205020404" pitchFamily="49" charset="0"/>
              </a:rPr>
              <a:t>= pNombre</a:t>
            </a:r>
          </a:p>
          <a:p>
            <a:r>
              <a:rPr lang="es-AR" dirty="0" smtClean="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def</a:t>
            </a:r>
            <a:r>
              <a:rPr lang="es-ES" b="1" dirty="0">
                <a:solidFill>
                  <a:schemeClr val="accent6">
                    <a:lumMod val="75000"/>
                  </a:schemeClr>
                </a:solidFill>
                <a:latin typeface="Courier New" panose="02070309020205020404" pitchFamily="49" charset="0"/>
                <a:cs typeface="Courier New" panose="02070309020205020404" pitchFamily="49" charset="0"/>
              </a:rPr>
              <a:t> </a:t>
            </a:r>
            <a:r>
              <a:rPr lang="es-ES" dirty="0">
                <a:solidFill>
                  <a:srgbClr val="0070C0"/>
                </a:solidFill>
                <a:latin typeface="Courier New" panose="02070309020205020404" pitchFamily="49" charset="0"/>
                <a:cs typeface="Courier New" panose="02070309020205020404" pitchFamily="49" charset="0"/>
              </a:rPr>
              <a:t>DecirNombre</a:t>
            </a:r>
            <a:r>
              <a:rPr lang="es-ES" dirty="0">
                <a:latin typeface="Courier New" panose="02070309020205020404" pitchFamily="49" charset="0"/>
                <a:cs typeface="Courier New" panose="02070309020205020404" pitchFamily="49" charset="0"/>
              </a:rPr>
              <a:t>(self):</a:t>
            </a:r>
          </a:p>
          <a:p>
            <a:r>
              <a:rPr lang="es-ES" dirty="0">
                <a:latin typeface="Courier New" panose="02070309020205020404" pitchFamily="49" charset="0"/>
                <a:cs typeface="Courier New" panose="02070309020205020404" pitchFamily="49" charset="0"/>
              </a:rPr>
              <a:t>        </a:t>
            </a:r>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a:solidFill>
                  <a:srgbClr val="92D050"/>
                </a:solidFill>
                <a:latin typeface="Courier New" panose="02070309020205020404" pitchFamily="49" charset="0"/>
                <a:cs typeface="Courier New" panose="02070309020205020404" pitchFamily="49" charset="0"/>
              </a:rPr>
              <a:t>"Mi nombre es " </a:t>
            </a:r>
            <a:r>
              <a:rPr lang="es-ES" dirty="0">
                <a:latin typeface="Courier New" panose="02070309020205020404" pitchFamily="49" charset="0"/>
                <a:cs typeface="Courier New" panose="02070309020205020404" pitchFamily="49" charset="0"/>
              </a:rPr>
              <a:t>+ self</a:t>
            </a:r>
            <a:r>
              <a:rPr lang="es-ES" dirty="0" smtClean="0">
                <a:latin typeface="Courier New" panose="02070309020205020404" pitchFamily="49" charset="0"/>
                <a:cs typeface="Courier New" panose="02070309020205020404" pitchFamily="49" charset="0"/>
              </a:rPr>
              <a:t>.__nombre)</a:t>
            </a:r>
          </a:p>
          <a:p>
            <a:r>
              <a:rPr lang="es-AR" dirty="0">
                <a:latin typeface="Courier New" panose="02070309020205020404" pitchFamily="49" charset="0"/>
                <a:cs typeface="Courier New" panose="02070309020205020404" pitchFamily="49" charset="0"/>
              </a:rPr>
              <a:t> </a:t>
            </a:r>
            <a:r>
              <a:rPr lang="es-AR" dirty="0" smtClean="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a:t>
            </a:r>
            <a:r>
              <a:rPr lang="es-AR" dirty="0" smtClean="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SetNombre</a:t>
            </a:r>
            <a:r>
              <a:rPr lang="es-AR" dirty="0">
                <a:latin typeface="Courier New" panose="02070309020205020404" pitchFamily="49" charset="0"/>
                <a:cs typeface="Courier New" panose="02070309020205020404" pitchFamily="49" charset="0"/>
              </a:rPr>
              <a:t>(self, pNombre):</a:t>
            </a:r>
          </a:p>
          <a:p>
            <a:r>
              <a:rPr lang="es-AR" dirty="0">
                <a:latin typeface="Courier New" panose="02070309020205020404" pitchFamily="49" charset="0"/>
                <a:cs typeface="Courier New" panose="02070309020205020404" pitchFamily="49" charset="0"/>
              </a:rPr>
              <a:t>        self</a:t>
            </a:r>
            <a:r>
              <a:rPr lang="es-AR" dirty="0" smtClean="0">
                <a:latin typeface="Courier New" panose="02070309020205020404" pitchFamily="49" charset="0"/>
                <a:cs typeface="Courier New" panose="02070309020205020404" pitchFamily="49" charset="0"/>
              </a:rPr>
              <a:t>.__nombre </a:t>
            </a:r>
            <a:r>
              <a:rPr lang="es-AR" dirty="0">
                <a:latin typeface="Courier New" panose="02070309020205020404" pitchFamily="49" charset="0"/>
                <a:cs typeface="Courier New" panose="02070309020205020404" pitchFamily="49" charset="0"/>
              </a:rPr>
              <a:t>= pNombre</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a:t>
            </a:r>
            <a:r>
              <a:rPr lang="es-AR" dirty="0" smtClean="0">
                <a:latin typeface="Courier New" panose="02070309020205020404" pitchFamily="49" charset="0"/>
                <a:cs typeface="Courier New" panose="02070309020205020404" pitchFamily="49" charset="0"/>
              </a:rPr>
              <a:t> </a:t>
            </a:r>
            <a:r>
              <a:rPr lang="es-AR" dirty="0">
                <a:solidFill>
                  <a:srgbClr val="0070C0"/>
                </a:solidFill>
                <a:latin typeface="Courier New" panose="02070309020205020404" pitchFamily="49" charset="0"/>
                <a:cs typeface="Courier New" panose="02070309020205020404" pitchFamily="49" charset="0"/>
              </a:rPr>
              <a:t>GetNombre</a:t>
            </a:r>
            <a:r>
              <a:rPr lang="es-AR" dirty="0">
                <a:latin typeface="Courier New" panose="02070309020205020404" pitchFamily="49" charset="0"/>
                <a:cs typeface="Courier New" panose="02070309020205020404" pitchFamily="49" charset="0"/>
              </a:rPr>
              <a:t>(self):</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return</a:t>
            </a:r>
            <a:r>
              <a:rPr lang="es-AR" dirty="0">
                <a:latin typeface="Courier New" panose="02070309020205020404" pitchFamily="49" charset="0"/>
                <a:cs typeface="Courier New" panose="02070309020205020404" pitchFamily="49" charset="0"/>
              </a:rPr>
              <a:t> self</a:t>
            </a:r>
            <a:r>
              <a:rPr lang="es-AR" dirty="0" smtClean="0">
                <a:latin typeface="Courier New" panose="02070309020205020404" pitchFamily="49" charset="0"/>
                <a:cs typeface="Courier New" panose="02070309020205020404" pitchFamily="49" charset="0"/>
              </a:rPr>
              <a:t>.__nombre</a:t>
            </a:r>
            <a:endParaRPr lang="es-AR" dirty="0">
              <a:latin typeface="Courier New" panose="02070309020205020404" pitchFamily="49" charset="0"/>
              <a:cs typeface="Courier New" panose="02070309020205020404" pitchFamily="49" charset="0"/>
            </a:endParaRP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Perro(</a:t>
            </a:r>
            <a:r>
              <a:rPr lang="es-AR" dirty="0">
                <a:solidFill>
                  <a:srgbClr val="92D050"/>
                </a:solidFill>
                <a:latin typeface="Courier New" panose="02070309020205020404" pitchFamily="49" charset="0"/>
                <a:cs typeface="Courier New" panose="02070309020205020404" pitchFamily="49" charset="0"/>
              </a:rPr>
              <a:t>""</a:t>
            </a:r>
            <a:r>
              <a:rPr lang="es-AR" dirty="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perro1.SetNombre(</a:t>
            </a:r>
            <a:r>
              <a:rPr lang="es-AR" dirty="0">
                <a:solidFill>
                  <a:srgbClr val="92D050"/>
                </a:solidFill>
                <a:latin typeface="Courier New" panose="02070309020205020404" pitchFamily="49" charset="0"/>
                <a:cs typeface="Courier New" panose="02070309020205020404" pitchFamily="49" charset="0"/>
              </a:rPr>
              <a:t>"Pascual"</a:t>
            </a:r>
            <a:r>
              <a:rPr lang="es-AR" dirty="0">
                <a:latin typeface="Courier New" panose="02070309020205020404" pitchFamily="49" charset="0"/>
                <a:cs typeface="Courier New" panose="02070309020205020404" pitchFamily="49" charset="0"/>
              </a:rPr>
              <a:t>)</a:t>
            </a:r>
          </a:p>
          <a:p>
            <a:r>
              <a:rPr lang="es-AR" dirty="0">
                <a:latin typeface="Courier New" panose="02070309020205020404" pitchFamily="49" charset="0"/>
                <a:cs typeface="Courier New" panose="02070309020205020404" pitchFamily="49" charset="0"/>
              </a:rPr>
              <a:t>print(perro1.GetNombre())</a:t>
            </a:r>
          </a:p>
        </p:txBody>
      </p:sp>
    </p:spTree>
    <p:extLst>
      <p:ext uri="{BB962C8B-B14F-4D97-AF65-F5344CB8AC3E}">
        <p14:creationId xmlns:p14="http://schemas.microsoft.com/office/powerpoint/2010/main" val="13491375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Ejercicio</a:t>
            </a:r>
            <a:endParaRPr lang="es-AR" dirty="0"/>
          </a:p>
        </p:txBody>
      </p:sp>
      <p:sp>
        <p:nvSpPr>
          <p:cNvPr id="3" name="2 Marcador de contenido"/>
          <p:cNvSpPr>
            <a:spLocks noGrp="1"/>
          </p:cNvSpPr>
          <p:nvPr>
            <p:ph idx="1"/>
          </p:nvPr>
        </p:nvSpPr>
        <p:spPr/>
        <p:txBody>
          <a:bodyPr/>
          <a:lstStyle/>
          <a:p>
            <a:r>
              <a:rPr lang="es-AR" dirty="0" smtClean="0"/>
              <a:t>Crear una clase Coordenada que sea usada por las clases Cuadrado, Triángulo y Círculo</a:t>
            </a:r>
            <a:endParaRPr lang="es-AR" dirty="0"/>
          </a:p>
        </p:txBody>
      </p:sp>
    </p:spTree>
    <p:extLst>
      <p:ext uri="{BB962C8B-B14F-4D97-AF65-F5344CB8AC3E}">
        <p14:creationId xmlns:p14="http://schemas.microsoft.com/office/powerpoint/2010/main" val="2353961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Import</a:t>
            </a:r>
            <a:endParaRPr lang="es-AR" dirty="0"/>
          </a:p>
        </p:txBody>
      </p:sp>
      <p:sp>
        <p:nvSpPr>
          <p:cNvPr id="3" name="2 Marcador de contenido"/>
          <p:cNvSpPr>
            <a:spLocks noGrp="1"/>
          </p:cNvSpPr>
          <p:nvPr>
            <p:ph idx="1"/>
          </p:nvPr>
        </p:nvSpPr>
        <p:spPr/>
        <p:txBody>
          <a:bodyPr/>
          <a:lstStyle/>
          <a:p>
            <a:r>
              <a:rPr lang="es-AR" dirty="0" smtClean="0"/>
              <a:t>1ra forma:</a:t>
            </a:r>
          </a:p>
          <a:p>
            <a:endParaRPr lang="es-AR" dirty="0" smtClean="0"/>
          </a:p>
          <a:p>
            <a:endParaRPr lang="es-AR" dirty="0"/>
          </a:p>
          <a:p>
            <a:endParaRPr lang="es-AR" dirty="0" smtClean="0"/>
          </a:p>
          <a:p>
            <a:r>
              <a:rPr lang="es-AR" dirty="0" smtClean="0"/>
              <a:t>2da forma:</a:t>
            </a:r>
            <a:endParaRPr lang="es-AR" dirty="0"/>
          </a:p>
        </p:txBody>
      </p:sp>
      <p:sp>
        <p:nvSpPr>
          <p:cNvPr id="4" name="3 Rectángulo"/>
          <p:cNvSpPr/>
          <p:nvPr/>
        </p:nvSpPr>
        <p:spPr>
          <a:xfrm>
            <a:off x="755576" y="2420888"/>
            <a:ext cx="7560840" cy="1200329"/>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import </a:t>
            </a:r>
            <a:r>
              <a:rPr lang="es-AR" dirty="0" smtClean="0">
                <a:latin typeface="Courier New" panose="02070309020205020404" pitchFamily="49" charset="0"/>
                <a:cs typeface="Courier New" panose="02070309020205020404" pitchFamily="49" charset="0"/>
              </a:rPr>
              <a:t>clases</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clases.Perro(</a:t>
            </a:r>
            <a:r>
              <a:rPr lang="es-AR" dirty="0">
                <a:solidFill>
                  <a:srgbClr val="00B050"/>
                </a:solidFill>
                <a:latin typeface="Courier New" panose="02070309020205020404" pitchFamily="49" charset="0"/>
                <a:cs typeface="Courier New" panose="02070309020205020404" pitchFamily="49" charset="0"/>
              </a:rPr>
              <a:t>""</a:t>
            </a:r>
            <a:r>
              <a:rPr lang="es-AR" dirty="0">
                <a:latin typeface="Courier New" panose="02070309020205020404" pitchFamily="49" charset="0"/>
                <a:cs typeface="Courier New" panose="02070309020205020404" pitchFamily="49" charset="0"/>
              </a:rPr>
              <a:t>)</a:t>
            </a:r>
            <a:endParaRPr lang="es-AR" dirty="0" smtClean="0">
              <a:latin typeface="Courier New" panose="02070309020205020404" pitchFamily="49" charset="0"/>
              <a:cs typeface="Courier New" panose="02070309020205020404" pitchFamily="49" charset="0"/>
            </a:endParaRPr>
          </a:p>
          <a:p>
            <a:r>
              <a:rPr lang="es-AR" dirty="0">
                <a:solidFill>
                  <a:schemeClr val="accent6">
                    <a:lumMod val="75000"/>
                  </a:schemeClr>
                </a:solidFill>
                <a:latin typeface="Courier New" panose="02070309020205020404" pitchFamily="49" charset="0"/>
                <a:cs typeface="Courier New" panose="02070309020205020404" pitchFamily="49" charset="0"/>
              </a:rPr>
              <a:t>	</a:t>
            </a:r>
            <a:endParaRPr lang="es-AR" dirty="0">
              <a:latin typeface="Courier New" panose="02070309020205020404" pitchFamily="49" charset="0"/>
              <a:cs typeface="Courier New" panose="02070309020205020404" pitchFamily="49" charset="0"/>
            </a:endParaRPr>
          </a:p>
        </p:txBody>
      </p:sp>
      <p:sp>
        <p:nvSpPr>
          <p:cNvPr id="5" name="4 Rectángulo"/>
          <p:cNvSpPr/>
          <p:nvPr/>
        </p:nvSpPr>
        <p:spPr>
          <a:xfrm>
            <a:off x="827584" y="4604935"/>
            <a:ext cx="7560840" cy="1200329"/>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from </a:t>
            </a:r>
            <a:r>
              <a:rPr lang="es-AR" dirty="0">
                <a:latin typeface="Courier New" panose="02070309020205020404" pitchFamily="49" charset="0"/>
                <a:cs typeface="Courier New" panose="02070309020205020404" pitchFamily="49" charset="0"/>
              </a:rPr>
              <a:t>clases</a:t>
            </a:r>
            <a:r>
              <a:rPr lang="es-AR" dirty="0">
                <a:solidFill>
                  <a:schemeClr val="accent6">
                    <a:lumMod val="75000"/>
                  </a:schemeClr>
                </a:solidFill>
                <a:latin typeface="Courier New" panose="02070309020205020404" pitchFamily="49" charset="0"/>
                <a:cs typeface="Courier New" panose="02070309020205020404" pitchFamily="49" charset="0"/>
              </a:rPr>
              <a:t> import </a:t>
            </a:r>
            <a:r>
              <a:rPr lang="es-AR" dirty="0" smtClean="0">
                <a:latin typeface="Courier New" panose="02070309020205020404" pitchFamily="49" charset="0"/>
                <a:cs typeface="Courier New" panose="02070309020205020404" pitchFamily="49" charset="0"/>
              </a:rPr>
              <a:t>Perro</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perro1 = </a:t>
            </a:r>
            <a:r>
              <a:rPr lang="es-AR" dirty="0" smtClean="0">
                <a:latin typeface="Courier New" panose="02070309020205020404" pitchFamily="49" charset="0"/>
                <a:cs typeface="Courier New" panose="02070309020205020404" pitchFamily="49" charset="0"/>
              </a:rPr>
              <a:t>Perro</a:t>
            </a:r>
            <a:r>
              <a:rPr lang="es-AR" dirty="0">
                <a:latin typeface="Courier New" panose="02070309020205020404" pitchFamily="49" charset="0"/>
                <a:cs typeface="Courier New" panose="02070309020205020404" pitchFamily="49" charset="0"/>
              </a:rPr>
              <a:t>(</a:t>
            </a:r>
            <a:r>
              <a:rPr lang="es-AR" dirty="0">
                <a:solidFill>
                  <a:srgbClr val="00B050"/>
                </a:solidFill>
                <a:latin typeface="Courier New" panose="02070309020205020404" pitchFamily="49" charset="0"/>
                <a:cs typeface="Courier New" panose="02070309020205020404" pitchFamily="49" charset="0"/>
              </a:rPr>
              <a:t>""</a:t>
            </a:r>
            <a:r>
              <a:rPr lang="es-AR" dirty="0">
                <a:latin typeface="Courier New" panose="02070309020205020404" pitchFamily="49" charset="0"/>
                <a:cs typeface="Courier New" panose="02070309020205020404" pitchFamily="49" charset="0"/>
              </a:rPr>
              <a:t>)</a:t>
            </a:r>
            <a:endParaRPr lang="es-AR" dirty="0" smtClean="0">
              <a:latin typeface="Courier New" panose="02070309020205020404" pitchFamily="49" charset="0"/>
              <a:cs typeface="Courier New" panose="02070309020205020404" pitchFamily="49" charset="0"/>
            </a:endParaRPr>
          </a:p>
          <a:p>
            <a:r>
              <a:rPr lang="es-AR" dirty="0">
                <a:solidFill>
                  <a:schemeClr val="accent6">
                    <a:lumMod val="75000"/>
                  </a:schemeClr>
                </a:solidFill>
                <a:latin typeface="Courier New" panose="02070309020205020404" pitchFamily="49" charset="0"/>
                <a:cs typeface="Courier New" panose="02070309020205020404" pitchFamily="49" charset="0"/>
              </a:rPr>
              <a:t>	</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80423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Herencia</a:t>
            </a:r>
            <a:endParaRPr lang="es-ES" dirty="0">
              <a:solidFill>
                <a:srgbClr val="73005A"/>
              </a:solidFill>
            </a:endParaRPr>
          </a:p>
        </p:txBody>
      </p:sp>
      <p:sp>
        <p:nvSpPr>
          <p:cNvPr id="3" name="2 Rectángulo"/>
          <p:cNvSpPr/>
          <p:nvPr/>
        </p:nvSpPr>
        <p:spPr>
          <a:xfrm>
            <a:off x="755576" y="1628800"/>
            <a:ext cx="7560840" cy="2308324"/>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 </a:t>
            </a:r>
            <a:r>
              <a:rPr lang="es-AR" dirty="0">
                <a:solidFill>
                  <a:srgbClr val="0070C0"/>
                </a:solidFill>
                <a:latin typeface="Courier New" panose="02070309020205020404" pitchFamily="49" charset="0"/>
                <a:cs typeface="Courier New" panose="02070309020205020404" pitchFamily="49" charset="0"/>
              </a:rPr>
              <a:t>Persona</a:t>
            </a:r>
            <a:r>
              <a:rPr lang="es-AR" dirty="0">
                <a:latin typeface="Courier New" panose="02070309020205020404" pitchFamily="49" charset="0"/>
                <a:cs typeface="Courier New" panose="02070309020205020404" pitchFamily="49" charset="0"/>
              </a:rPr>
              <a:t>:</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(self, nombre, apellido):</a:t>
            </a:r>
          </a:p>
          <a:p>
            <a:r>
              <a:rPr lang="es-AR" dirty="0">
                <a:latin typeface="Courier New" panose="02070309020205020404" pitchFamily="49" charset="0"/>
                <a:cs typeface="Courier New" panose="02070309020205020404" pitchFamily="49" charset="0"/>
              </a:rPr>
              <a:t>        self.nombre = nombre</a:t>
            </a:r>
          </a:p>
          <a:p>
            <a:r>
              <a:rPr lang="es-AR" dirty="0">
                <a:latin typeface="Courier New" panose="02070309020205020404" pitchFamily="49" charset="0"/>
                <a:cs typeface="Courier New" panose="02070309020205020404" pitchFamily="49" charset="0"/>
              </a:rPr>
              <a:t>        self.apellido = apellido</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Nombre</a:t>
            </a:r>
            <a:r>
              <a:rPr lang="es-AR" dirty="0">
                <a:latin typeface="Courier New" panose="02070309020205020404" pitchFamily="49" charset="0"/>
                <a:cs typeface="Courier New" panose="02070309020205020404" pitchFamily="49" charset="0"/>
              </a:rPr>
              <a:t>(self):</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return </a:t>
            </a:r>
            <a:r>
              <a:rPr lang="es-AR" dirty="0">
                <a:latin typeface="Courier New" panose="02070309020205020404" pitchFamily="49" charset="0"/>
                <a:cs typeface="Courier New" panose="02070309020205020404" pitchFamily="49" charset="0"/>
              </a:rPr>
              <a:t>self.nombre + " " + self.apellido</a:t>
            </a:r>
          </a:p>
        </p:txBody>
      </p:sp>
    </p:spTree>
    <p:extLst>
      <p:ext uri="{BB962C8B-B14F-4D97-AF65-F5344CB8AC3E}">
        <p14:creationId xmlns:p14="http://schemas.microsoft.com/office/powerpoint/2010/main" val="981855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s-ES" sz="3600" b="0" cap="none" dirty="0" smtClean="0">
                <a:solidFill>
                  <a:srgbClr val="73005A"/>
                </a:solidFill>
                <a:latin typeface="HelveticaNeue-Light"/>
              </a:rPr>
              <a:t>El día a día</a:t>
            </a:r>
            <a:endParaRPr lang="ca-ES" sz="3600" b="0" cap="none" dirty="0">
              <a:solidFill>
                <a:srgbClr val="73005A"/>
              </a:solidFill>
              <a:latin typeface="HelveticaNeue-Light"/>
            </a:endParaRPr>
          </a:p>
        </p:txBody>
      </p:sp>
      <p:sp>
        <p:nvSpPr>
          <p:cNvPr id="3" name="2 Marcador de contenido"/>
          <p:cNvSpPr>
            <a:spLocks noGrp="1"/>
          </p:cNvSpPr>
          <p:nvPr>
            <p:ph idx="1"/>
          </p:nvPr>
        </p:nvSpPr>
        <p:spPr/>
        <p:txBody>
          <a:bodyPr>
            <a:normAutofit lnSpcReduction="10000"/>
          </a:bodyPr>
          <a:lstStyle/>
          <a:p>
            <a:r>
              <a:rPr lang="es-ES" dirty="0" smtClean="0"/>
              <a:t>Actividades prácticas</a:t>
            </a:r>
          </a:p>
          <a:p>
            <a:pPr lvl="1"/>
            <a:r>
              <a:rPr lang="es-ES" dirty="0" smtClean="0"/>
              <a:t>Desarrollar las competencias, crear y aplicar conocimiento</a:t>
            </a:r>
          </a:p>
          <a:p>
            <a:pPr lvl="1"/>
            <a:r>
              <a:rPr lang="es-ES" dirty="0" smtClean="0"/>
              <a:t>Ir completando los apuntes personales</a:t>
            </a:r>
          </a:p>
          <a:p>
            <a:pPr lvl="1"/>
            <a:r>
              <a:rPr lang="es-ES" dirty="0" smtClean="0"/>
              <a:t>Crear materiales, investigar, evaluar…</a:t>
            </a:r>
          </a:p>
          <a:p>
            <a:r>
              <a:rPr lang="es-ES" dirty="0" smtClean="0"/>
              <a:t>Actividades de vocabulario</a:t>
            </a:r>
          </a:p>
          <a:p>
            <a:pPr lvl="1"/>
            <a:r>
              <a:rPr lang="es-ES" dirty="0" smtClean="0"/>
              <a:t>Explicación del profesor</a:t>
            </a:r>
          </a:p>
          <a:p>
            <a:pPr lvl="1"/>
            <a:r>
              <a:rPr lang="es-ES" dirty="0" smtClean="0"/>
              <a:t>Ir completando el glosario personal</a:t>
            </a:r>
          </a:p>
          <a:p>
            <a:pPr lvl="1"/>
            <a:r>
              <a:rPr lang="es-ES" dirty="0" smtClean="0"/>
              <a:t>Evaluación continua</a:t>
            </a:r>
          </a:p>
          <a:p>
            <a:pPr lvl="1"/>
            <a:endParaRPr lang="es-ES" dirty="0"/>
          </a:p>
        </p:txBody>
      </p:sp>
    </p:spTree>
    <p:extLst>
      <p:ext uri="{BB962C8B-B14F-4D97-AF65-F5344CB8AC3E}">
        <p14:creationId xmlns:p14="http://schemas.microsoft.com/office/powerpoint/2010/main" val="43284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Herencia</a:t>
            </a:r>
            <a:endParaRPr lang="es-ES" dirty="0">
              <a:solidFill>
                <a:srgbClr val="73005A"/>
              </a:solidFill>
            </a:endParaRPr>
          </a:p>
        </p:txBody>
      </p:sp>
      <p:sp>
        <p:nvSpPr>
          <p:cNvPr id="3" name="2 Rectángulo"/>
          <p:cNvSpPr/>
          <p:nvPr/>
        </p:nvSpPr>
        <p:spPr>
          <a:xfrm>
            <a:off x="755576" y="1628800"/>
            <a:ext cx="7560840" cy="3970318"/>
          </a:xfrm>
          <a:prstGeom prst="rect">
            <a:avLst/>
          </a:prstGeom>
        </p:spPr>
        <p:txBody>
          <a:bodyPr wrap="square">
            <a:spAutoFit/>
          </a:bodyPr>
          <a:lstStyle/>
          <a:p>
            <a:r>
              <a:rPr lang="es-AR" dirty="0">
                <a:solidFill>
                  <a:schemeClr val="accent6">
                    <a:lumMod val="75000"/>
                  </a:schemeClr>
                </a:solidFill>
                <a:latin typeface="Courier New" panose="02070309020205020404" pitchFamily="49" charset="0"/>
                <a:cs typeface="Courier New" panose="02070309020205020404" pitchFamily="49" charset="0"/>
              </a:rPr>
              <a:t>class </a:t>
            </a:r>
            <a:r>
              <a:rPr lang="es-AR" dirty="0">
                <a:solidFill>
                  <a:srgbClr val="0070C0"/>
                </a:solidFill>
                <a:latin typeface="Courier New" panose="02070309020205020404" pitchFamily="49" charset="0"/>
                <a:cs typeface="Courier New" panose="02070309020205020404" pitchFamily="49" charset="0"/>
              </a:rPr>
              <a:t>Empleado</a:t>
            </a:r>
            <a:r>
              <a:rPr lang="es-AR" dirty="0">
                <a:latin typeface="Courier New" panose="02070309020205020404" pitchFamily="49" charset="0"/>
                <a:cs typeface="Courier New" panose="02070309020205020404" pitchFamily="49" charset="0"/>
              </a:rPr>
              <a:t>(Persona):</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__init__</a:t>
            </a:r>
            <a:r>
              <a:rPr lang="es-AR" dirty="0">
                <a:latin typeface="Courier New" panose="02070309020205020404" pitchFamily="49" charset="0"/>
                <a:cs typeface="Courier New" panose="02070309020205020404" pitchFamily="49" charset="0"/>
              </a:rPr>
              <a:t>(self, nombre, apellido, numero):</a:t>
            </a:r>
          </a:p>
          <a:p>
            <a:r>
              <a:rPr lang="es-AR" dirty="0">
                <a:latin typeface="Courier New" panose="02070309020205020404" pitchFamily="49" charset="0"/>
                <a:cs typeface="Courier New" panose="02070309020205020404" pitchFamily="49" charset="0"/>
              </a:rPr>
              <a:t>        Persona.__init__(self,nombre, apellido)</a:t>
            </a:r>
          </a:p>
          <a:p>
            <a:r>
              <a:rPr lang="es-AR" dirty="0">
                <a:latin typeface="Courier New" panose="02070309020205020404" pitchFamily="49" charset="0"/>
                <a:cs typeface="Courier New" panose="02070309020205020404" pitchFamily="49" charset="0"/>
              </a:rPr>
              <a:t>        self.numero = numero</a:t>
            </a:r>
          </a:p>
          <a:p>
            <a:endParaRPr lang="es-AR" dirty="0">
              <a:latin typeface="Courier New" panose="02070309020205020404" pitchFamily="49" charset="0"/>
              <a:cs typeface="Courier New" panose="02070309020205020404" pitchFamily="49" charset="0"/>
            </a:endParaRP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def </a:t>
            </a:r>
            <a:r>
              <a:rPr lang="es-AR" dirty="0">
                <a:solidFill>
                  <a:srgbClr val="0070C0"/>
                </a:solidFill>
                <a:latin typeface="Courier New" panose="02070309020205020404" pitchFamily="49" charset="0"/>
                <a:cs typeface="Courier New" panose="02070309020205020404" pitchFamily="49" charset="0"/>
              </a:rPr>
              <a:t>GetEmpleado</a:t>
            </a:r>
            <a:r>
              <a:rPr lang="es-AR" dirty="0">
                <a:latin typeface="Courier New" panose="02070309020205020404" pitchFamily="49" charset="0"/>
                <a:cs typeface="Courier New" panose="02070309020205020404" pitchFamily="49" charset="0"/>
              </a:rPr>
              <a:t>(self):</a:t>
            </a:r>
          </a:p>
          <a:p>
            <a:r>
              <a:rPr lang="es-AR" dirty="0">
                <a:latin typeface="Courier New" panose="02070309020205020404" pitchFamily="49" charset="0"/>
                <a:cs typeface="Courier New" panose="02070309020205020404" pitchFamily="49" charset="0"/>
              </a:rPr>
              <a:t>        </a:t>
            </a:r>
            <a:r>
              <a:rPr lang="es-AR" dirty="0">
                <a:solidFill>
                  <a:schemeClr val="accent6">
                    <a:lumMod val="75000"/>
                  </a:schemeClr>
                </a:solidFill>
                <a:latin typeface="Courier New" panose="02070309020205020404" pitchFamily="49" charset="0"/>
                <a:cs typeface="Courier New" panose="02070309020205020404" pitchFamily="49" charset="0"/>
              </a:rPr>
              <a:t>return </a:t>
            </a:r>
            <a:r>
              <a:rPr lang="es-AR" dirty="0">
                <a:latin typeface="Courier New" panose="02070309020205020404" pitchFamily="49" charset="0"/>
                <a:cs typeface="Courier New" panose="02070309020205020404" pitchFamily="49" charset="0"/>
              </a:rPr>
              <a:t>self.Nombre() + </a:t>
            </a:r>
            <a:r>
              <a:rPr lang="es-AR" dirty="0">
                <a:solidFill>
                  <a:srgbClr val="00B050"/>
                </a:solidFill>
                <a:latin typeface="Courier New" panose="02070309020205020404" pitchFamily="49" charset="0"/>
                <a:cs typeface="Courier New" panose="02070309020205020404" pitchFamily="49" charset="0"/>
              </a:rPr>
              <a:t>", "</a:t>
            </a:r>
            <a:r>
              <a:rPr lang="es-AR" dirty="0">
                <a:latin typeface="Courier New" panose="02070309020205020404" pitchFamily="49" charset="0"/>
                <a:cs typeface="Courier New" panose="02070309020205020404" pitchFamily="49" charset="0"/>
              </a:rPr>
              <a:t> +  </a:t>
            </a:r>
            <a:r>
              <a:rPr lang="es-AR" dirty="0" smtClean="0">
                <a:latin typeface="Courier New" panose="02070309020205020404" pitchFamily="49" charset="0"/>
                <a:cs typeface="Courier New" panose="02070309020205020404" pitchFamily="49" charset="0"/>
              </a:rPr>
              <a:t>self.numero</a:t>
            </a:r>
          </a:p>
          <a:p>
            <a:endParaRPr lang="es-AR" dirty="0">
              <a:latin typeface="Courier New" panose="02070309020205020404" pitchFamily="49" charset="0"/>
              <a:cs typeface="Courier New" panose="02070309020205020404" pitchFamily="49" charset="0"/>
            </a:endParaRPr>
          </a:p>
          <a:p>
            <a:r>
              <a:rPr lang="es-ES" dirty="0">
                <a:latin typeface="Courier New" panose="02070309020205020404" pitchFamily="49" charset="0"/>
                <a:cs typeface="Courier New" panose="02070309020205020404" pitchFamily="49" charset="0"/>
              </a:rPr>
              <a:t>x = Persona(</a:t>
            </a:r>
            <a:r>
              <a:rPr lang="es-ES" dirty="0">
                <a:solidFill>
                  <a:srgbClr val="00B050"/>
                </a:solidFill>
                <a:latin typeface="Courier New" panose="02070309020205020404" pitchFamily="49" charset="0"/>
                <a:cs typeface="Courier New" panose="02070309020205020404" pitchFamily="49" charset="0"/>
              </a:rPr>
              <a:t>"Juan"</a:t>
            </a:r>
            <a:r>
              <a:rPr lang="es-ES" dirty="0">
                <a:latin typeface="Courier New" panose="02070309020205020404" pitchFamily="49" charset="0"/>
                <a:cs typeface="Courier New" panose="02070309020205020404" pitchFamily="49" charset="0"/>
              </a:rPr>
              <a:t>, </a:t>
            </a:r>
            <a:r>
              <a:rPr lang="es-ES" dirty="0">
                <a:solidFill>
                  <a:srgbClr val="00B050"/>
                </a:solidFill>
                <a:latin typeface="Courier New" panose="02070309020205020404" pitchFamily="49" charset="0"/>
                <a:cs typeface="Courier New" panose="02070309020205020404" pitchFamily="49" charset="0"/>
              </a:rPr>
              <a:t>"Pérez"</a:t>
            </a:r>
            <a:r>
              <a:rPr lang="es-ES" dirty="0">
                <a:latin typeface="Courier New" panose="02070309020205020404" pitchFamily="49" charset="0"/>
                <a:cs typeface="Courier New" panose="02070309020205020404" pitchFamily="49" charset="0"/>
              </a:rPr>
              <a:t>)</a:t>
            </a:r>
          </a:p>
          <a:p>
            <a:r>
              <a:rPr lang="es-ES" dirty="0">
                <a:latin typeface="Courier New" panose="02070309020205020404" pitchFamily="49" charset="0"/>
                <a:cs typeface="Courier New" panose="02070309020205020404" pitchFamily="49" charset="0"/>
              </a:rPr>
              <a:t>y = Empleado(</a:t>
            </a:r>
            <a:r>
              <a:rPr lang="es-ES" dirty="0">
                <a:solidFill>
                  <a:srgbClr val="00B050"/>
                </a:solidFill>
                <a:latin typeface="Courier New" panose="02070309020205020404" pitchFamily="49" charset="0"/>
                <a:cs typeface="Courier New" panose="02070309020205020404" pitchFamily="49" charset="0"/>
              </a:rPr>
              <a:t>"Lucas"</a:t>
            </a:r>
            <a:r>
              <a:rPr lang="es-ES" dirty="0">
                <a:latin typeface="Courier New" panose="02070309020205020404" pitchFamily="49" charset="0"/>
                <a:cs typeface="Courier New" panose="02070309020205020404" pitchFamily="49" charset="0"/>
              </a:rPr>
              <a:t>, </a:t>
            </a:r>
            <a:r>
              <a:rPr lang="es-ES" dirty="0">
                <a:solidFill>
                  <a:srgbClr val="00B050"/>
                </a:solidFill>
                <a:latin typeface="Courier New" panose="02070309020205020404" pitchFamily="49" charset="0"/>
                <a:cs typeface="Courier New" panose="02070309020205020404" pitchFamily="49" charset="0"/>
              </a:rPr>
              <a:t>"Ramirez"</a:t>
            </a:r>
            <a:r>
              <a:rPr lang="es-ES" dirty="0">
                <a:latin typeface="Courier New" panose="02070309020205020404" pitchFamily="49" charset="0"/>
                <a:cs typeface="Courier New" panose="02070309020205020404" pitchFamily="49" charset="0"/>
              </a:rPr>
              <a:t>, </a:t>
            </a:r>
            <a:r>
              <a:rPr lang="es-ES" dirty="0">
                <a:solidFill>
                  <a:srgbClr val="00B050"/>
                </a:solidFill>
                <a:latin typeface="Courier New" panose="02070309020205020404" pitchFamily="49" charset="0"/>
                <a:cs typeface="Courier New" panose="02070309020205020404" pitchFamily="49" charset="0"/>
              </a:rPr>
              <a:t>"1007"</a:t>
            </a:r>
            <a:r>
              <a:rPr lang="es-ES" dirty="0">
                <a:latin typeface="Courier New" panose="02070309020205020404" pitchFamily="49" charset="0"/>
                <a:cs typeface="Courier New" panose="02070309020205020404" pitchFamily="49" charset="0"/>
              </a:rPr>
              <a:t>)</a:t>
            </a:r>
          </a:p>
          <a:p>
            <a:endParaRPr lang="es-ES" dirty="0">
              <a:latin typeface="Courier New" panose="02070309020205020404" pitchFamily="49" charset="0"/>
              <a:cs typeface="Courier New" panose="02070309020205020404" pitchFamily="49" charset="0"/>
            </a:endParaRP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(x.Nombre())</a:t>
            </a: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(y.GetEmpleado())</a:t>
            </a:r>
            <a:endParaRPr lang="es-A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90391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Ejercicio</a:t>
            </a:r>
            <a:endParaRPr lang="es-AR" dirty="0"/>
          </a:p>
        </p:txBody>
      </p:sp>
      <p:sp>
        <p:nvSpPr>
          <p:cNvPr id="3" name="2 Marcador de contenido"/>
          <p:cNvSpPr>
            <a:spLocks noGrp="1"/>
          </p:cNvSpPr>
          <p:nvPr>
            <p:ph idx="1"/>
          </p:nvPr>
        </p:nvSpPr>
        <p:spPr/>
        <p:txBody>
          <a:bodyPr/>
          <a:lstStyle/>
          <a:p>
            <a:r>
              <a:rPr lang="es-AR" dirty="0" smtClean="0"/>
              <a:t>Crear una clase Figura geométrica de la que hereden las clases Cuadrado, Triángulo y Círculo. </a:t>
            </a:r>
            <a:endParaRPr lang="es-AR" dirty="0"/>
          </a:p>
        </p:txBody>
      </p:sp>
    </p:spTree>
    <p:extLst>
      <p:ext uri="{BB962C8B-B14F-4D97-AF65-F5344CB8AC3E}">
        <p14:creationId xmlns:p14="http://schemas.microsoft.com/office/powerpoint/2010/main" val="1879036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Clases - __str__</a:t>
            </a:r>
            <a:endParaRPr lang="es-ES" dirty="0">
              <a:solidFill>
                <a:srgbClr val="73005A"/>
              </a:solidFill>
            </a:endParaRPr>
          </a:p>
        </p:txBody>
      </p:sp>
      <p:sp>
        <p:nvSpPr>
          <p:cNvPr id="3" name="2 Rectángulo"/>
          <p:cNvSpPr/>
          <p:nvPr/>
        </p:nvSpPr>
        <p:spPr>
          <a:xfrm>
            <a:off x="755576" y="1846567"/>
            <a:ext cx="7560840" cy="3416320"/>
          </a:xfrm>
          <a:prstGeom prst="rect">
            <a:avLst/>
          </a:prstGeom>
        </p:spPr>
        <p:txBody>
          <a:bodyPr wrap="square">
            <a:spAutoFit/>
          </a:bodyPr>
          <a:lstStyle/>
          <a:p>
            <a:r>
              <a:rPr lang="es-ES" dirty="0" smtClean="0">
                <a:solidFill>
                  <a:schemeClr val="accent6">
                    <a:lumMod val="75000"/>
                  </a:schemeClr>
                </a:solidFill>
                <a:latin typeface="Courier New" panose="02070309020205020404" pitchFamily="49" charset="0"/>
                <a:cs typeface="Courier New" panose="02070309020205020404" pitchFamily="49" charset="0"/>
              </a:rPr>
              <a:t>def </a:t>
            </a:r>
            <a:r>
              <a:rPr lang="es-ES" dirty="0">
                <a:solidFill>
                  <a:srgbClr val="0070C0"/>
                </a:solidFill>
                <a:latin typeface="Courier New" panose="02070309020205020404" pitchFamily="49" charset="0"/>
                <a:cs typeface="Courier New" panose="02070309020205020404" pitchFamily="49" charset="0"/>
              </a:rPr>
              <a:t>__str__</a:t>
            </a:r>
            <a:r>
              <a:rPr lang="es-ES" dirty="0">
                <a:latin typeface="Courier New" panose="02070309020205020404" pitchFamily="49" charset="0"/>
                <a:cs typeface="Courier New" panose="02070309020205020404" pitchFamily="49" charset="0"/>
              </a:rPr>
              <a:t>(self):</a:t>
            </a:r>
          </a:p>
          <a:p>
            <a:r>
              <a:rPr lang="es-ES" dirty="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return </a:t>
            </a:r>
            <a:r>
              <a:rPr lang="es-ES" dirty="0">
                <a:latin typeface="Courier New" panose="02070309020205020404" pitchFamily="49" charset="0"/>
                <a:cs typeface="Courier New" panose="02070309020205020404" pitchFamily="49" charset="0"/>
              </a:rPr>
              <a:t>self.nombre + </a:t>
            </a:r>
            <a:r>
              <a:rPr lang="es-ES" dirty="0">
                <a:solidFill>
                  <a:srgbClr val="92D050"/>
                </a:solidFill>
                <a:latin typeface="Courier New" panose="02070309020205020404" pitchFamily="49" charset="0"/>
                <a:cs typeface="Courier New" panose="02070309020205020404" pitchFamily="49" charset="0"/>
              </a:rPr>
              <a:t>" " </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self.apellido</a:t>
            </a:r>
          </a:p>
          <a:p>
            <a:endParaRPr lang="es-ES" dirty="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(x)</a:t>
            </a: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(y)</a:t>
            </a:r>
          </a:p>
          <a:p>
            <a:endParaRPr lang="es-ES" dirty="0" smtClean="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r>
              <a:rPr lang="en-US" dirty="0">
                <a:solidFill>
                  <a:schemeClr val="accent6">
                    <a:lumMod val="75000"/>
                  </a:schemeClr>
                </a:solidFill>
                <a:latin typeface="Courier New" panose="02070309020205020404" pitchFamily="49" charset="0"/>
                <a:cs typeface="Courier New" panose="02070309020205020404" pitchFamily="49" charset="0"/>
              </a:rPr>
              <a:t>def </a:t>
            </a:r>
            <a:r>
              <a:rPr lang="es-ES" dirty="0">
                <a:solidFill>
                  <a:srgbClr val="0070C0"/>
                </a:solidFill>
                <a:latin typeface="Courier New" panose="02070309020205020404" pitchFamily="49" charset="0"/>
                <a:cs typeface="Courier New" panose="02070309020205020404" pitchFamily="49" charset="0"/>
              </a:rPr>
              <a:t>__str</a:t>
            </a:r>
            <a:r>
              <a:rPr lang="es-ES" dirty="0" smtClean="0">
                <a:solidFill>
                  <a:srgbClr val="0070C0"/>
                </a:solidFill>
                <a:latin typeface="Courier New" panose="02070309020205020404" pitchFamily="49" charset="0"/>
                <a:cs typeface="Courier New" panose="02070309020205020404" pitchFamily="49" charset="0"/>
              </a:rPr>
              <a:t>__</a:t>
            </a:r>
            <a:r>
              <a:rPr lang="en-US" dirty="0" smtClean="0">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super</a:t>
            </a:r>
            <a:r>
              <a:rPr lang="en-US" dirty="0">
                <a:latin typeface="Courier New" panose="02070309020205020404" pitchFamily="49" charset="0"/>
                <a:cs typeface="Courier New" panose="02070309020205020404" pitchFamily="49" charset="0"/>
              </a:rPr>
              <a:t>().__str__() + </a:t>
            </a:r>
            <a:r>
              <a:rPr lang="en-US" dirty="0">
                <a:solidFill>
                  <a:srgbClr val="92D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self.numero</a:t>
            </a:r>
            <a:endParaRPr lang="es-ES" dirty="0">
              <a:latin typeface="Courier New" panose="02070309020205020404" pitchFamily="49" charset="0"/>
              <a:cs typeface="Courier New" panose="02070309020205020404" pitchFamily="49" charset="0"/>
            </a:endParaRPr>
          </a:p>
        </p:txBody>
      </p:sp>
      <p:sp>
        <p:nvSpPr>
          <p:cNvPr id="4" name="3 CuadroTexto"/>
          <p:cNvSpPr txBox="1"/>
          <p:nvPr/>
        </p:nvSpPr>
        <p:spPr>
          <a:xfrm>
            <a:off x="755576" y="1412776"/>
            <a:ext cx="4680520" cy="369332"/>
          </a:xfrm>
          <a:prstGeom prst="rect">
            <a:avLst/>
          </a:prstGeom>
          <a:noFill/>
        </p:spPr>
        <p:txBody>
          <a:bodyPr wrap="square" rtlCol="0">
            <a:spAutoFit/>
          </a:bodyPr>
          <a:lstStyle/>
          <a:p>
            <a:r>
              <a:rPr lang="es-AR" dirty="0" smtClean="0"/>
              <a:t>En la clase Persona añadir:</a:t>
            </a:r>
            <a:endParaRPr lang="es-AR" dirty="0"/>
          </a:p>
        </p:txBody>
      </p:sp>
      <p:sp>
        <p:nvSpPr>
          <p:cNvPr id="5" name="4 CuadroTexto"/>
          <p:cNvSpPr txBox="1"/>
          <p:nvPr/>
        </p:nvSpPr>
        <p:spPr>
          <a:xfrm>
            <a:off x="755576" y="2631395"/>
            <a:ext cx="3312368" cy="369332"/>
          </a:xfrm>
          <a:prstGeom prst="rect">
            <a:avLst/>
          </a:prstGeom>
          <a:noFill/>
        </p:spPr>
        <p:txBody>
          <a:bodyPr wrap="square" rtlCol="0">
            <a:spAutoFit/>
          </a:bodyPr>
          <a:lstStyle/>
          <a:p>
            <a:r>
              <a:rPr lang="es-AR" dirty="0" smtClean="0"/>
              <a:t>Luego ejecutar:</a:t>
            </a:r>
            <a:endParaRPr lang="es-AR" dirty="0"/>
          </a:p>
        </p:txBody>
      </p:sp>
      <p:sp>
        <p:nvSpPr>
          <p:cNvPr id="6" name="5 CuadroTexto"/>
          <p:cNvSpPr txBox="1"/>
          <p:nvPr/>
        </p:nvSpPr>
        <p:spPr>
          <a:xfrm>
            <a:off x="755576" y="4005064"/>
            <a:ext cx="3312368" cy="369332"/>
          </a:xfrm>
          <a:prstGeom prst="rect">
            <a:avLst/>
          </a:prstGeom>
          <a:noFill/>
        </p:spPr>
        <p:txBody>
          <a:bodyPr wrap="square" rtlCol="0">
            <a:spAutoFit/>
          </a:bodyPr>
          <a:lstStyle/>
          <a:p>
            <a:r>
              <a:rPr lang="es-AR" dirty="0" smtClean="0"/>
              <a:t>Finalmente añadir a Empleado:</a:t>
            </a:r>
            <a:endParaRPr lang="es-AR" dirty="0"/>
          </a:p>
        </p:txBody>
      </p:sp>
    </p:spTree>
    <p:extLst>
      <p:ext uri="{BB962C8B-B14F-4D97-AF65-F5344CB8AC3E}">
        <p14:creationId xmlns:p14="http://schemas.microsoft.com/office/powerpoint/2010/main" val="29273173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Ejercicio</a:t>
            </a:r>
            <a:endParaRPr lang="es-AR" dirty="0"/>
          </a:p>
        </p:txBody>
      </p:sp>
      <p:sp>
        <p:nvSpPr>
          <p:cNvPr id="3" name="2 Marcador de contenido"/>
          <p:cNvSpPr>
            <a:spLocks noGrp="1"/>
          </p:cNvSpPr>
          <p:nvPr>
            <p:ph idx="1"/>
          </p:nvPr>
        </p:nvSpPr>
        <p:spPr/>
        <p:txBody>
          <a:bodyPr>
            <a:normAutofit/>
          </a:bodyPr>
          <a:lstStyle/>
          <a:p>
            <a:pPr marL="0" indent="0">
              <a:buNone/>
            </a:pPr>
            <a:r>
              <a:rPr lang="es-AR" sz="2400" dirty="0" smtClean="0"/>
              <a:t>Hacer el ejercicio del venta de billetes de bus, con la diferencia de agregar posibilidad de utilizar múltiples buses. Se añadirá otra opción que permita elegir un bus determinado para hacer los restantes procesos (venta, devolución, etc.)</a:t>
            </a:r>
          </a:p>
          <a:p>
            <a:endParaRPr lang="es-AR" dirty="0"/>
          </a:p>
        </p:txBody>
      </p:sp>
    </p:spTree>
    <p:extLst>
      <p:ext uri="{BB962C8B-B14F-4D97-AF65-F5344CB8AC3E}">
        <p14:creationId xmlns:p14="http://schemas.microsoft.com/office/powerpoint/2010/main" val="31018677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Excepciones</a:t>
            </a:r>
            <a:endParaRPr lang="es-ES" dirty="0">
              <a:solidFill>
                <a:srgbClr val="73005A"/>
              </a:solidFill>
            </a:endParaRPr>
          </a:p>
        </p:txBody>
      </p:sp>
      <p:sp>
        <p:nvSpPr>
          <p:cNvPr id="3" name="2 Rectángulo"/>
          <p:cNvSpPr/>
          <p:nvPr/>
        </p:nvSpPr>
        <p:spPr>
          <a:xfrm>
            <a:off x="755576" y="2132856"/>
            <a:ext cx="7560840" cy="3693319"/>
          </a:xfrm>
          <a:prstGeom prst="rect">
            <a:avLst/>
          </a:prstGeom>
        </p:spPr>
        <p:txBody>
          <a:bodyPr wrap="square">
            <a:spAutoFit/>
          </a:bodyPr>
          <a:lstStyle/>
          <a:p>
            <a:r>
              <a:rPr lang="es-ES" dirty="0" smtClean="0">
                <a:solidFill>
                  <a:schemeClr val="accent6">
                    <a:lumMod val="75000"/>
                  </a:schemeClr>
                </a:solidFill>
                <a:latin typeface="Courier New" panose="02070309020205020404" pitchFamily="49" charset="0"/>
                <a:cs typeface="Courier New" panose="02070309020205020404" pitchFamily="49" charset="0"/>
              </a:rPr>
              <a:t>while </a:t>
            </a:r>
            <a:r>
              <a:rPr lang="es-ES" dirty="0">
                <a:solidFill>
                  <a:schemeClr val="accent6">
                    <a:lumMod val="75000"/>
                  </a:schemeClr>
                </a:solidFill>
                <a:latin typeface="Courier New" panose="02070309020205020404" pitchFamily="49" charset="0"/>
                <a:cs typeface="Courier New" panose="02070309020205020404" pitchFamily="49" charset="0"/>
              </a:rPr>
              <a:t>True</a:t>
            </a:r>
            <a:r>
              <a:rPr lang="es-ES" dirty="0">
                <a:latin typeface="Courier New" panose="02070309020205020404" pitchFamily="49" charset="0"/>
                <a:cs typeface="Courier New" panose="02070309020205020404" pitchFamily="49" charset="0"/>
              </a:rPr>
              <a:t>:</a:t>
            </a:r>
          </a:p>
          <a:p>
            <a:r>
              <a:rPr lang="es-ES" dirty="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try</a:t>
            </a:r>
            <a:r>
              <a:rPr lang="es-ES" dirty="0">
                <a:latin typeface="Courier New" panose="02070309020205020404" pitchFamily="49" charset="0"/>
                <a:cs typeface="Courier New" panose="02070309020205020404" pitchFamily="49" charset="0"/>
              </a:rPr>
              <a:t>:</a:t>
            </a:r>
          </a:p>
          <a:p>
            <a:r>
              <a:rPr lang="es-ES" dirty="0">
                <a:latin typeface="Courier New" panose="02070309020205020404" pitchFamily="49" charset="0"/>
                <a:cs typeface="Courier New" panose="02070309020205020404" pitchFamily="49" charset="0"/>
              </a:rPr>
              <a:t>        num = </a:t>
            </a:r>
            <a:r>
              <a:rPr lang="es-ES" dirty="0" smtClean="0">
                <a:solidFill>
                  <a:srgbClr val="7030A0"/>
                </a:solidFill>
                <a:latin typeface="Courier New" panose="02070309020205020404" pitchFamily="49" charset="0"/>
                <a:cs typeface="Courier New" panose="02070309020205020404" pitchFamily="49" charset="0"/>
              </a:rPr>
              <a:t>input</a:t>
            </a:r>
            <a:r>
              <a:rPr lang="es-ES" dirty="0">
                <a:latin typeface="Courier New" panose="02070309020205020404" pitchFamily="49" charset="0"/>
                <a:cs typeface="Courier New" panose="02070309020205020404" pitchFamily="49" charset="0"/>
              </a:rPr>
              <a:t>(</a:t>
            </a:r>
            <a:r>
              <a:rPr lang="es-ES" dirty="0">
                <a:solidFill>
                  <a:srgbClr val="00B050"/>
                </a:solidFill>
                <a:latin typeface="Courier New" panose="02070309020205020404" pitchFamily="49" charset="0"/>
                <a:cs typeface="Courier New" panose="02070309020205020404" pitchFamily="49" charset="0"/>
              </a:rPr>
              <a:t>"Por favor ingrese un número: </a:t>
            </a:r>
            <a:r>
              <a:rPr lang="es-ES" dirty="0" smtClean="0">
                <a:solidFill>
                  <a:srgbClr val="00B050"/>
                </a:solidFill>
                <a:latin typeface="Courier New" panose="02070309020205020404" pitchFamily="49" charset="0"/>
                <a:cs typeface="Courier New" panose="02070309020205020404" pitchFamily="49" charset="0"/>
              </a:rPr>
              <a:t>"</a:t>
            </a:r>
            <a:r>
              <a:rPr lang="es-ES" dirty="0" smtClean="0">
                <a:latin typeface="Courier New" panose="02070309020205020404" pitchFamily="49" charset="0"/>
                <a:cs typeface="Courier New" panose="02070309020205020404" pitchFamily="49" charset="0"/>
              </a:rPr>
              <a:t>)</a:t>
            </a:r>
          </a:p>
          <a:p>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num = int(num)</a:t>
            </a:r>
            <a:endParaRPr lang="es-ES" dirty="0">
              <a:latin typeface="Courier New" panose="02070309020205020404" pitchFamily="49" charset="0"/>
              <a:cs typeface="Courier New" panose="02070309020205020404" pitchFamily="49" charset="0"/>
            </a:endParaRPr>
          </a:p>
          <a:p>
            <a:r>
              <a:rPr lang="es-ES" dirty="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break</a:t>
            </a:r>
          </a:p>
          <a:p>
            <a:r>
              <a:rPr lang="es-ES" dirty="0">
                <a:latin typeface="Courier New" panose="02070309020205020404" pitchFamily="49" charset="0"/>
                <a:cs typeface="Courier New" panose="02070309020205020404" pitchFamily="49" charset="0"/>
              </a:rPr>
              <a:t>    </a:t>
            </a:r>
            <a:r>
              <a:rPr lang="es-ES" dirty="0">
                <a:solidFill>
                  <a:schemeClr val="accent6">
                    <a:lumMod val="75000"/>
                  </a:schemeClr>
                </a:solidFill>
                <a:latin typeface="Courier New" panose="02070309020205020404" pitchFamily="49" charset="0"/>
                <a:cs typeface="Courier New" panose="02070309020205020404" pitchFamily="49" charset="0"/>
              </a:rPr>
              <a:t>except </a:t>
            </a:r>
            <a:r>
              <a:rPr lang="es-ES" dirty="0">
                <a:latin typeface="Courier New" panose="02070309020205020404" pitchFamily="49" charset="0"/>
                <a:cs typeface="Courier New" panose="02070309020205020404" pitchFamily="49" charset="0"/>
              </a:rPr>
              <a:t>ValueError:</a:t>
            </a:r>
          </a:p>
          <a:p>
            <a:r>
              <a:rPr lang="es-ES" dirty="0">
                <a:latin typeface="Courier New" panose="02070309020205020404" pitchFamily="49" charset="0"/>
                <a:cs typeface="Courier New" panose="02070309020205020404" pitchFamily="49" charset="0"/>
              </a:rPr>
              <a:t>        </a:t>
            </a:r>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a:solidFill>
                  <a:srgbClr val="00B050"/>
                </a:solidFill>
                <a:latin typeface="Courier New" panose="02070309020205020404" pitchFamily="49" charset="0"/>
                <a:cs typeface="Courier New" panose="02070309020205020404" pitchFamily="49" charset="0"/>
              </a:rPr>
              <a:t>"No es un número válido..."</a:t>
            </a:r>
            <a:r>
              <a:rPr lang="es-ES" dirty="0">
                <a:latin typeface="Courier New" panose="02070309020205020404" pitchFamily="49" charset="0"/>
                <a:cs typeface="Courier New" panose="02070309020205020404" pitchFamily="49" charset="0"/>
              </a:rPr>
              <a:t>)</a:t>
            </a:r>
          </a:p>
          <a:p>
            <a:r>
              <a:rPr lang="es-ES" dirty="0">
                <a:solidFill>
                  <a:srgbClr val="7030A0"/>
                </a:solidFill>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a:solidFill>
                  <a:srgbClr val="00B050"/>
                </a:solidFill>
                <a:latin typeface="Courier New" panose="02070309020205020404" pitchFamily="49" charset="0"/>
                <a:cs typeface="Courier New" panose="02070309020205020404" pitchFamily="49" charset="0"/>
              </a:rPr>
              <a:t>"Has ingresado un número</a:t>
            </a:r>
            <a:r>
              <a:rPr lang="es-ES" dirty="0" smtClean="0">
                <a:solidFill>
                  <a:srgbClr val="00B050"/>
                </a:solidFill>
                <a:latin typeface="Courier New" panose="02070309020205020404" pitchFamily="49" charset="0"/>
                <a:cs typeface="Courier New" panose="02070309020205020404" pitchFamily="49" charset="0"/>
              </a:rPr>
              <a:t>"</a:t>
            </a:r>
            <a:r>
              <a:rPr lang="es-ES" dirty="0" smtClean="0">
                <a:latin typeface="Courier New" panose="02070309020205020404" pitchFamily="49" charset="0"/>
                <a:cs typeface="Courier New" panose="02070309020205020404" pitchFamily="49" charset="0"/>
              </a:rPr>
              <a:t>)</a:t>
            </a:r>
          </a:p>
          <a:p>
            <a:endParaRPr lang="es-ES" dirty="0" smtClean="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endParaRPr lang="es-ES" dirty="0" smtClean="0">
              <a:latin typeface="Courier New" panose="02070309020205020404" pitchFamily="49" charset="0"/>
              <a:cs typeface="Courier New" panose="02070309020205020404" pitchFamily="49" charset="0"/>
            </a:endParaRPr>
          </a:p>
          <a:p>
            <a:r>
              <a:rPr lang="es-ES" dirty="0" smtClean="0">
                <a:solidFill>
                  <a:schemeClr val="accent6">
                    <a:lumMod val="75000"/>
                  </a:schemeClr>
                </a:solidFill>
                <a:latin typeface="Courier New" panose="02070309020205020404" pitchFamily="49" charset="0"/>
                <a:cs typeface="Courier New" panose="02070309020205020404" pitchFamily="49" charset="0"/>
              </a:rPr>
              <a:t>raise</a:t>
            </a:r>
            <a:r>
              <a:rPr lang="es-ES" dirty="0" smtClean="0">
                <a:latin typeface="Courier New" panose="02070309020205020404" pitchFamily="49" charset="0"/>
                <a:cs typeface="Courier New" panose="02070309020205020404" pitchFamily="49" charset="0"/>
              </a:rPr>
              <a:t> </a:t>
            </a:r>
            <a:r>
              <a:rPr lang="es-ES" dirty="0">
                <a:solidFill>
                  <a:srgbClr val="7030A0"/>
                </a:solidFill>
                <a:latin typeface="Courier New" panose="02070309020205020404" pitchFamily="49" charset="0"/>
                <a:cs typeface="Courier New" panose="02070309020205020404" pitchFamily="49" charset="0"/>
              </a:rPr>
              <a:t>Exception</a:t>
            </a:r>
            <a:r>
              <a:rPr lang="es-ES" dirty="0">
                <a:latin typeface="Courier New" panose="02070309020205020404" pitchFamily="49" charset="0"/>
                <a:cs typeface="Courier New" panose="02070309020205020404" pitchFamily="49" charset="0"/>
              </a:rPr>
              <a:t>(</a:t>
            </a:r>
            <a:r>
              <a:rPr lang="es-ES" dirty="0">
                <a:solidFill>
                  <a:srgbClr val="00B050"/>
                </a:solidFill>
                <a:latin typeface="Courier New" panose="02070309020205020404" pitchFamily="49" charset="0"/>
                <a:cs typeface="Courier New" panose="02070309020205020404" pitchFamily="49" charset="0"/>
              </a:rPr>
              <a:t>"hola"</a:t>
            </a:r>
            <a:r>
              <a:rPr lang="es-ES" dirty="0">
                <a:latin typeface="Courier New" panose="02070309020205020404" pitchFamily="49" charset="0"/>
                <a:cs typeface="Courier New" panose="02070309020205020404" pitchFamily="49" charset="0"/>
              </a:rPr>
              <a:t>)</a:t>
            </a:r>
          </a:p>
        </p:txBody>
      </p:sp>
      <p:sp>
        <p:nvSpPr>
          <p:cNvPr id="4" name="3 CuadroTexto"/>
          <p:cNvSpPr txBox="1"/>
          <p:nvPr/>
        </p:nvSpPr>
        <p:spPr>
          <a:xfrm>
            <a:off x="755576" y="1412776"/>
            <a:ext cx="4608512" cy="461665"/>
          </a:xfrm>
          <a:prstGeom prst="rect">
            <a:avLst/>
          </a:prstGeom>
          <a:noFill/>
        </p:spPr>
        <p:txBody>
          <a:bodyPr wrap="square" rtlCol="0">
            <a:spAutoFit/>
          </a:bodyPr>
          <a:lstStyle/>
          <a:p>
            <a:r>
              <a:rPr lang="es-AR" sz="2400" dirty="0" smtClean="0"/>
              <a:t>Capturar una excepción:</a:t>
            </a:r>
            <a:endParaRPr lang="es-AR" sz="2400" dirty="0"/>
          </a:p>
        </p:txBody>
      </p:sp>
      <p:sp>
        <p:nvSpPr>
          <p:cNvPr id="5" name="4 CuadroTexto"/>
          <p:cNvSpPr txBox="1"/>
          <p:nvPr/>
        </p:nvSpPr>
        <p:spPr>
          <a:xfrm>
            <a:off x="773447" y="4623519"/>
            <a:ext cx="4608512" cy="461665"/>
          </a:xfrm>
          <a:prstGeom prst="rect">
            <a:avLst/>
          </a:prstGeom>
          <a:noFill/>
        </p:spPr>
        <p:txBody>
          <a:bodyPr wrap="square" rtlCol="0">
            <a:spAutoFit/>
          </a:bodyPr>
          <a:lstStyle/>
          <a:p>
            <a:r>
              <a:rPr lang="es-AR" sz="2400" dirty="0" smtClean="0"/>
              <a:t>Lanzar una excepción:</a:t>
            </a:r>
            <a:endParaRPr lang="es-AR" sz="2400" dirty="0"/>
          </a:p>
        </p:txBody>
      </p:sp>
    </p:spTree>
    <p:extLst>
      <p:ext uri="{BB962C8B-B14F-4D97-AF65-F5344CB8AC3E}">
        <p14:creationId xmlns:p14="http://schemas.microsoft.com/office/powerpoint/2010/main" val="11869561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Sobrecarga de métodos</a:t>
            </a:r>
            <a:endParaRPr lang="es-AR" dirty="0"/>
          </a:p>
        </p:txBody>
      </p:sp>
      <p:sp>
        <p:nvSpPr>
          <p:cNvPr id="4" name="3 Rectángulo"/>
          <p:cNvSpPr/>
          <p:nvPr/>
        </p:nvSpPr>
        <p:spPr>
          <a:xfrm>
            <a:off x="755576" y="1923797"/>
            <a:ext cx="7560840" cy="3416320"/>
          </a:xfrm>
          <a:prstGeom prst="rect">
            <a:avLst/>
          </a:prstGeom>
        </p:spPr>
        <p:txBody>
          <a:bodyPr wrap="square">
            <a:spAutoFit/>
          </a:bodyPr>
          <a:lstStyle/>
          <a:p>
            <a:r>
              <a:rPr lang="pt-BR" dirty="0" smtClean="0">
                <a:solidFill>
                  <a:schemeClr val="accent6">
                    <a:lumMod val="75000"/>
                  </a:schemeClr>
                </a:solidFill>
                <a:latin typeface="Courier New" panose="02070309020205020404" pitchFamily="49" charset="0"/>
                <a:cs typeface="Courier New" panose="02070309020205020404" pitchFamily="49" charset="0"/>
              </a:rPr>
              <a:t>def</a:t>
            </a:r>
            <a:r>
              <a:rPr lang="pt-BR" dirty="0" smtClean="0">
                <a:latin typeface="Courier New" panose="02070309020205020404" pitchFamily="49" charset="0"/>
                <a:cs typeface="Courier New" panose="02070309020205020404" pitchFamily="49" charset="0"/>
              </a:rPr>
              <a:t> </a:t>
            </a:r>
            <a:r>
              <a:rPr lang="pt-BR" dirty="0">
                <a:solidFill>
                  <a:srgbClr val="0070C0"/>
                </a:solidFill>
                <a:latin typeface="Courier New" panose="02070309020205020404" pitchFamily="49" charset="0"/>
                <a:cs typeface="Courier New" panose="02070309020205020404" pitchFamily="49" charset="0"/>
              </a:rPr>
              <a:t>sumar</a:t>
            </a:r>
            <a:r>
              <a:rPr lang="pt-BR" dirty="0">
                <a:latin typeface="Courier New" panose="02070309020205020404" pitchFamily="49" charset="0"/>
                <a:cs typeface="Courier New" panose="02070309020205020404" pitchFamily="49" charset="0"/>
              </a:rPr>
              <a:t>(num1, num2, num3 = </a:t>
            </a:r>
            <a:r>
              <a:rPr lang="pt-BR" dirty="0">
                <a:solidFill>
                  <a:schemeClr val="accent6">
                    <a:lumMod val="75000"/>
                  </a:schemeClr>
                </a:solidFill>
                <a:latin typeface="Courier New" panose="02070309020205020404" pitchFamily="49" charset="0"/>
                <a:cs typeface="Courier New" panose="02070309020205020404" pitchFamily="49" charset="0"/>
              </a:rPr>
              <a:t>None</a:t>
            </a:r>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    </a:t>
            </a:r>
            <a:r>
              <a:rPr lang="pt-BR" dirty="0">
                <a:solidFill>
                  <a:schemeClr val="accent6">
                    <a:lumMod val="75000"/>
                  </a:schemeClr>
                </a:solidFill>
                <a:latin typeface="Courier New" panose="02070309020205020404" pitchFamily="49" charset="0"/>
                <a:cs typeface="Courier New" panose="02070309020205020404" pitchFamily="49" charset="0"/>
              </a:rPr>
              <a:t>if </a:t>
            </a:r>
            <a:r>
              <a:rPr lang="pt-BR" dirty="0">
                <a:latin typeface="Courier New" panose="02070309020205020404" pitchFamily="49" charset="0"/>
                <a:cs typeface="Courier New" panose="02070309020205020404" pitchFamily="49" charset="0"/>
              </a:rPr>
              <a:t>num3 </a:t>
            </a:r>
            <a:r>
              <a:rPr lang="pt-BR" dirty="0">
                <a:solidFill>
                  <a:schemeClr val="accent6">
                    <a:lumMod val="75000"/>
                  </a:schemeClr>
                </a:solidFill>
                <a:latin typeface="Courier New" panose="02070309020205020404" pitchFamily="49" charset="0"/>
                <a:cs typeface="Courier New" panose="02070309020205020404" pitchFamily="49" charset="0"/>
              </a:rPr>
              <a:t>is None</a:t>
            </a:r>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        res = num1 + num2 </a:t>
            </a:r>
          </a:p>
          <a:p>
            <a:r>
              <a:rPr lang="pt-BR" dirty="0">
                <a:latin typeface="Courier New" panose="02070309020205020404" pitchFamily="49" charset="0"/>
                <a:cs typeface="Courier New" panose="02070309020205020404" pitchFamily="49" charset="0"/>
              </a:rPr>
              <a:t>    </a:t>
            </a:r>
            <a:r>
              <a:rPr lang="pt-BR" dirty="0">
                <a:solidFill>
                  <a:schemeClr val="accent6">
                    <a:lumMod val="75000"/>
                  </a:schemeClr>
                </a:solidFill>
                <a:latin typeface="Courier New" panose="02070309020205020404" pitchFamily="49" charset="0"/>
                <a:cs typeface="Courier New" panose="02070309020205020404" pitchFamily="49" charset="0"/>
              </a:rPr>
              <a:t>else</a:t>
            </a:r>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        res = num1 + num2 + num3</a:t>
            </a:r>
          </a:p>
          <a:p>
            <a:r>
              <a:rPr lang="pt-BR" dirty="0">
                <a:latin typeface="Courier New" panose="02070309020205020404" pitchFamily="49" charset="0"/>
                <a:cs typeface="Courier New" panose="02070309020205020404" pitchFamily="49" charset="0"/>
              </a:rPr>
              <a:t>    </a:t>
            </a:r>
            <a:r>
              <a:rPr lang="pt-BR" dirty="0">
                <a:solidFill>
                  <a:schemeClr val="accent6">
                    <a:lumMod val="75000"/>
                  </a:schemeClr>
                </a:solidFill>
                <a:latin typeface="Courier New" panose="02070309020205020404" pitchFamily="49" charset="0"/>
                <a:cs typeface="Courier New" panose="02070309020205020404" pitchFamily="49" charset="0"/>
              </a:rPr>
              <a:t>return </a:t>
            </a:r>
            <a:r>
              <a:rPr lang="pt-BR" dirty="0">
                <a:latin typeface="Courier New" panose="02070309020205020404" pitchFamily="49" charset="0"/>
                <a:cs typeface="Courier New" panose="02070309020205020404" pitchFamily="49" charset="0"/>
              </a:rPr>
              <a:t>res</a:t>
            </a:r>
          </a:p>
          <a:p>
            <a:endParaRPr lang="pt-BR" dirty="0">
              <a:latin typeface="Courier New" panose="02070309020205020404" pitchFamily="49" charset="0"/>
              <a:cs typeface="Courier New" panose="02070309020205020404" pitchFamily="49" charset="0"/>
            </a:endParaRPr>
          </a:p>
          <a:p>
            <a:r>
              <a:rPr lang="pt-BR" dirty="0">
                <a:solidFill>
                  <a:srgbClr val="7030A0"/>
                </a:solidFill>
                <a:latin typeface="Courier New" panose="02070309020205020404" pitchFamily="49" charset="0"/>
                <a:cs typeface="Courier New" panose="02070309020205020404" pitchFamily="49" charset="0"/>
              </a:rPr>
              <a:t>print</a:t>
            </a:r>
            <a:r>
              <a:rPr lang="pt-BR" dirty="0">
                <a:latin typeface="Courier New" panose="02070309020205020404" pitchFamily="49" charset="0"/>
                <a:cs typeface="Courier New" panose="02070309020205020404" pitchFamily="49" charset="0"/>
              </a:rPr>
              <a:t>(sumar(10,20))</a:t>
            </a:r>
          </a:p>
          <a:p>
            <a:r>
              <a:rPr lang="pt-BR" dirty="0">
                <a:solidFill>
                  <a:srgbClr val="7030A0"/>
                </a:solidFill>
                <a:latin typeface="Courier New" panose="02070309020205020404" pitchFamily="49" charset="0"/>
                <a:cs typeface="Courier New" panose="02070309020205020404" pitchFamily="49" charset="0"/>
              </a:rPr>
              <a:t>print</a:t>
            </a:r>
            <a:r>
              <a:rPr lang="pt-BR" dirty="0">
                <a:latin typeface="Courier New" panose="02070309020205020404" pitchFamily="49" charset="0"/>
                <a:cs typeface="Courier New" panose="02070309020205020404" pitchFamily="49" charset="0"/>
              </a:rPr>
              <a:t>(sumar(10,20,30</a:t>
            </a:r>
            <a:r>
              <a:rPr lang="pt-BR" dirty="0" smtClean="0">
                <a:latin typeface="Courier New" panose="02070309020205020404" pitchFamily="49" charset="0"/>
                <a:cs typeface="Courier New" panose="02070309020205020404" pitchFamily="49" charset="0"/>
              </a:rPr>
              <a:t>))</a:t>
            </a:r>
          </a:p>
          <a:p>
            <a:endParaRPr lang="pt-BR" dirty="0">
              <a:latin typeface="Courier New" panose="02070309020205020404" pitchFamily="49" charset="0"/>
              <a:cs typeface="Courier New" panose="02070309020205020404" pitchFamily="49" charset="0"/>
            </a:endParaRPr>
          </a:p>
          <a:p>
            <a:endParaRPr lang="pt-BR" dirty="0" smtClean="0">
              <a:latin typeface="Courier New" panose="02070309020205020404" pitchFamily="49" charset="0"/>
              <a:cs typeface="Courier New" panose="02070309020205020404" pitchFamily="49" charset="0"/>
            </a:endParaRPr>
          </a:p>
          <a:p>
            <a:r>
              <a:rPr lang="es-ES" dirty="0">
                <a:solidFill>
                  <a:srgbClr val="7030A0"/>
                </a:solidFill>
                <a:latin typeface="Courier New" panose="02070309020205020404" pitchFamily="49" charset="0"/>
                <a:cs typeface="Courier New" panose="02070309020205020404" pitchFamily="49" charset="0"/>
              </a:rPr>
              <a:t>int</a:t>
            </a:r>
            <a:r>
              <a:rPr lang="es-ES" dirty="0">
                <a:latin typeface="Courier New" panose="02070309020205020404" pitchFamily="49" charset="0"/>
                <a:cs typeface="Courier New" panose="02070309020205020404" pitchFamily="49" charset="0"/>
              </a:rPr>
              <a:t>(</a:t>
            </a:r>
            <a:r>
              <a:rPr lang="es-ES" dirty="0">
                <a:solidFill>
                  <a:srgbClr val="00B050"/>
                </a:solidFill>
                <a:latin typeface="Courier New" panose="02070309020205020404" pitchFamily="49" charset="0"/>
                <a:cs typeface="Courier New" panose="02070309020205020404" pitchFamily="49" charset="0"/>
              </a:rPr>
              <a:t>"10"</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2</a:t>
            </a:r>
            <a:r>
              <a:rPr lang="es-E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71486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AR" sz="4400" dirty="0">
                <a:solidFill>
                  <a:srgbClr val="73005A"/>
                </a:solidFill>
              </a:rPr>
              <a:t>GIT</a:t>
            </a:r>
          </a:p>
        </p:txBody>
      </p:sp>
    </p:spTree>
    <p:extLst>
      <p:ext uri="{BB962C8B-B14F-4D97-AF65-F5344CB8AC3E}">
        <p14:creationId xmlns:p14="http://schemas.microsoft.com/office/powerpoint/2010/main" val="18060983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4" name="CuadroTexto 2"/>
          <p:cNvSpPr txBox="1"/>
          <p:nvPr/>
        </p:nvSpPr>
        <p:spPr>
          <a:xfrm>
            <a:off x="899592" y="1844824"/>
            <a:ext cx="7488832" cy="2308324"/>
          </a:xfrm>
          <a:prstGeom prst="rect">
            <a:avLst/>
          </a:prstGeom>
          <a:noFill/>
        </p:spPr>
        <p:txBody>
          <a:bodyPr wrap="square" rtlCol="0">
            <a:spAutoFit/>
          </a:bodyPr>
          <a:lstStyle/>
          <a:p>
            <a:pPr algn="just"/>
            <a:r>
              <a:rPr lang="es-ES" b="1" dirty="0"/>
              <a:t>¿QUE ES GIT</a:t>
            </a:r>
            <a:r>
              <a:rPr lang="es-ES" b="1" dirty="0" smtClean="0"/>
              <a:t>?</a:t>
            </a:r>
          </a:p>
          <a:p>
            <a:pPr algn="just"/>
            <a:endParaRPr lang="es-ES" b="1" dirty="0"/>
          </a:p>
          <a:p>
            <a:pPr algn="just"/>
            <a:r>
              <a:rPr lang="es-ES" dirty="0"/>
              <a:t>Git es un </a:t>
            </a:r>
            <a:r>
              <a:rPr lang="es-ES" b="1" i="1" dirty="0"/>
              <a:t>software de “control de versiones”, </a:t>
            </a:r>
            <a:r>
              <a:rPr lang="es-ES" dirty="0"/>
              <a:t>no importa si tenemos un pequeño proyecto o un enorme sistema de software, git nos permite administrar y controlar el código fuente de una manera muy eficiente, de esta manera la administración y organización del código al momento de trabajar en equipo se vuelve algo </a:t>
            </a:r>
            <a:r>
              <a:rPr lang="es-ES" dirty="0" smtClean="0"/>
              <a:t>muy sencillo</a:t>
            </a:r>
            <a:r>
              <a:rPr lang="es-ES" dirty="0"/>
              <a:t>, permitiéndonos así centrarnos mas en el diseño y desarrollo del proyecto.</a:t>
            </a:r>
            <a:endParaRPr lang="es-ES" dirty="0">
              <a:effectLst/>
            </a:endParaRPr>
          </a:p>
        </p:txBody>
      </p:sp>
      <p:pic>
        <p:nvPicPr>
          <p:cNvPr id="5" name="Picture 2" descr="Git-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509122"/>
            <a:ext cx="2402396" cy="100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578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4" name="CuadroTexto 2"/>
          <p:cNvSpPr txBox="1"/>
          <p:nvPr/>
        </p:nvSpPr>
        <p:spPr>
          <a:xfrm>
            <a:off x="683568" y="1403648"/>
            <a:ext cx="7272808" cy="2862322"/>
          </a:xfrm>
          <a:prstGeom prst="rect">
            <a:avLst/>
          </a:prstGeom>
          <a:noFill/>
        </p:spPr>
        <p:txBody>
          <a:bodyPr wrap="square" rtlCol="0">
            <a:spAutoFit/>
          </a:bodyPr>
          <a:lstStyle/>
          <a:p>
            <a:r>
              <a:rPr lang="es-ES" b="1" dirty="0"/>
              <a:t>¿QUE ES </a:t>
            </a:r>
            <a:r>
              <a:rPr lang="es-ES" b="1" dirty="0" smtClean="0"/>
              <a:t>GITLAB?</a:t>
            </a:r>
          </a:p>
          <a:p>
            <a:endParaRPr lang="es-ES" b="1" dirty="0"/>
          </a:p>
          <a:p>
            <a:pPr algn="just"/>
            <a:r>
              <a:rPr lang="es-ES" dirty="0" smtClean="0"/>
              <a:t>GitLab </a:t>
            </a:r>
            <a:r>
              <a:rPr lang="es-ES" dirty="0"/>
              <a:t>es </a:t>
            </a:r>
            <a:r>
              <a:rPr lang="es-ES" dirty="0" smtClean="0"/>
              <a:t>un </a:t>
            </a:r>
            <a:r>
              <a:rPr lang="es-ES" b="1" i="1" u="sng" dirty="0" smtClean="0"/>
              <a:t>repositorio </a:t>
            </a:r>
            <a:r>
              <a:rPr lang="es-ES" b="1" i="1" u="sng" dirty="0"/>
              <a:t>online basada en git</a:t>
            </a:r>
            <a:r>
              <a:rPr lang="es-ES" dirty="0"/>
              <a:t>, que nos permite almacenar nuestros repositorios git en sus servidores, en otras palabras, nos permite administrar, revisar, corregir y versionar nuestro código fuente e incluso nos facilita el trabajo en equipo ya que varios usuarios pueden acceder al mismo código fuente y trabajar de manera colaborativa desde cualquier maquina con acceso a internet, incluso podemos editar algunos archivos de código fuente directamente desde el sitio</a:t>
            </a:r>
            <a:r>
              <a:rPr lang="es-ES" dirty="0" smtClean="0"/>
              <a:t>.</a:t>
            </a:r>
          </a:p>
          <a:p>
            <a:endParaRPr lang="es-ES" dirty="0"/>
          </a:p>
        </p:txBody>
      </p:sp>
      <p:pic>
        <p:nvPicPr>
          <p:cNvPr id="5" name="Picture 8" descr="https://forum.gitlab.com/uploads/default/original/1X/277d9badcbd723e913b3a41e64e8d2f3d2c8059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3788" y="4277941"/>
            <a:ext cx="3312368" cy="117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231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73005A"/>
                </a:solidFill>
              </a:rPr>
              <a:t>Git</a:t>
            </a:r>
            <a:endParaRPr lang="es-ES" dirty="0">
              <a:solidFill>
                <a:srgbClr val="73005A"/>
              </a:solidFill>
            </a:endParaRPr>
          </a:p>
        </p:txBody>
      </p:sp>
      <p:sp>
        <p:nvSpPr>
          <p:cNvPr id="3" name="2 Marcador de contenido"/>
          <p:cNvSpPr>
            <a:spLocks noGrp="1"/>
          </p:cNvSpPr>
          <p:nvPr>
            <p:ph idx="1"/>
          </p:nvPr>
        </p:nvSpPr>
        <p:spPr/>
        <p:txBody>
          <a:bodyPr>
            <a:normAutofit/>
          </a:bodyPr>
          <a:lstStyle/>
          <a:p>
            <a:pPr marL="457200" indent="-457200">
              <a:buAutoNum type="arabicParenR"/>
            </a:pPr>
            <a:r>
              <a:rPr lang="es-ES" sz="1800" dirty="0" smtClean="0"/>
              <a:t>Descargar e instalar Git </a:t>
            </a:r>
            <a:r>
              <a:rPr lang="es-ES" sz="1800" dirty="0"/>
              <a:t>para Windows: </a:t>
            </a:r>
            <a:br>
              <a:rPr lang="es-ES" sz="1800" dirty="0"/>
            </a:br>
            <a:r>
              <a:rPr lang="es-ES" sz="1800" dirty="0" smtClean="0">
                <a:hlinkClick r:id="rId2"/>
              </a:rPr>
              <a:t>https</a:t>
            </a:r>
            <a:r>
              <a:rPr lang="es-ES" sz="1800" dirty="0">
                <a:hlinkClick r:id="rId2"/>
              </a:rPr>
              <a:t>://git-for-windows.github.io</a:t>
            </a:r>
            <a:r>
              <a:rPr lang="es-ES" sz="1800" dirty="0" smtClean="0">
                <a:hlinkClick r:id="rId2"/>
              </a:rPr>
              <a:t>/</a:t>
            </a:r>
            <a:endParaRPr lang="es-ES" sz="1800" dirty="0" smtClean="0"/>
          </a:p>
          <a:p>
            <a:pPr marL="0" indent="0">
              <a:buNone/>
            </a:pPr>
            <a:endParaRPr lang="es-ES" sz="2400" dirty="0"/>
          </a:p>
        </p:txBody>
      </p:sp>
      <p:pic>
        <p:nvPicPr>
          <p:cNvPr id="4" name="3 Imagen" descr="Git for Windows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051720" y="2492896"/>
            <a:ext cx="5112568" cy="3268445"/>
          </a:xfrm>
          <a:prstGeom prst="rect">
            <a:avLst/>
          </a:prstGeom>
        </p:spPr>
      </p:pic>
    </p:spTree>
    <p:extLst>
      <p:ext uri="{BB962C8B-B14F-4D97-AF65-F5344CB8AC3E}">
        <p14:creationId xmlns:p14="http://schemas.microsoft.com/office/powerpoint/2010/main" val="3825455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6509</TotalTime>
  <Words>5153</Words>
  <Application>Microsoft Office PowerPoint</Application>
  <PresentationFormat>Presentación en pantalla (4:3)</PresentationFormat>
  <Paragraphs>909</Paragraphs>
  <Slides>157</Slides>
  <Notes>3</Notes>
  <HiddenSlides>0</HiddenSlides>
  <MMClips>0</MMClips>
  <ScaleCrop>false</ScaleCrop>
  <HeadingPairs>
    <vt:vector size="4" baseType="variant">
      <vt:variant>
        <vt:lpstr>Tema</vt:lpstr>
      </vt:variant>
      <vt:variant>
        <vt:i4>1</vt:i4>
      </vt:variant>
      <vt:variant>
        <vt:lpstr>Títulos de diapositiva</vt:lpstr>
      </vt:variant>
      <vt:variant>
        <vt:i4>157</vt:i4>
      </vt:variant>
    </vt:vector>
  </HeadingPairs>
  <TitlesOfParts>
    <vt:vector size="158" baseType="lpstr">
      <vt:lpstr>Tema de Office</vt:lpstr>
      <vt:lpstr>¡Bienvenidos!</vt:lpstr>
      <vt:lpstr>Nos presentamos</vt:lpstr>
      <vt:lpstr>Temario</vt:lpstr>
      <vt:lpstr>Metodología del curso</vt:lpstr>
      <vt:lpstr>Sobre los exámenes</vt:lpstr>
      <vt:lpstr>Sobre el glosario</vt:lpstr>
      <vt:lpstr>Sobre los apuntes</vt:lpstr>
      <vt:lpstr>Cada uno tendrá</vt:lpstr>
      <vt:lpstr>El día a día</vt:lpstr>
      <vt:lpstr>Cuando alguien habla…</vt:lpstr>
      <vt:lpstr>Sobre los horarios</vt:lpstr>
      <vt:lpstr>Presentación de PowerPoint</vt:lpstr>
      <vt:lpstr>Covid-19: Medidas de prevención</vt:lpstr>
      <vt:lpstr>Covid-19: Medidas de prevención</vt:lpstr>
      <vt:lpstr>Sobre las mascarillas</vt:lpstr>
      <vt:lpstr>Presentación de PowerPoint</vt:lpstr>
      <vt:lpstr>Presentación de PowerPoint</vt:lpstr>
      <vt:lpstr>Presentación de PowerPoint</vt:lpstr>
      <vt:lpstr>Presentación de PowerPoint</vt:lpstr>
      <vt:lpstr>ergonometría</vt:lpstr>
      <vt:lpstr>Mala postura</vt:lpstr>
      <vt:lpstr>Buena postura</vt:lpstr>
      <vt:lpstr>Uso correcto e incorrecto del ratón</vt:lpstr>
      <vt:lpstr>¡Comenzamos!</vt:lpstr>
      <vt:lpstr>Glosario</vt:lpstr>
      <vt:lpstr>Actividad – Conociendo un ordenador</vt:lpstr>
      <vt:lpstr>¿Qué pasa cuando encendemos el ordenador?</vt:lpstr>
      <vt:lpstr>El sistema operativo</vt:lpstr>
      <vt:lpstr>Sistema binario</vt:lpstr>
      <vt:lpstr>Sistema binario</vt:lpstr>
      <vt:lpstr>Algoritmo</vt:lpstr>
      <vt:lpstr>Algoritmo</vt:lpstr>
      <vt:lpstr>Algoritmo</vt:lpstr>
      <vt:lpstr>Ejemplo</vt:lpstr>
      <vt:lpstr>Variables</vt:lpstr>
      <vt:lpstr>Operaciones matemáticas</vt:lpstr>
      <vt:lpstr>Ejemplo</vt:lpstr>
      <vt:lpstr>Ejercicios</vt:lpstr>
      <vt:lpstr>Condicionales</vt:lpstr>
      <vt:lpstr>Ejercicios</vt:lpstr>
      <vt:lpstr>Condicionales</vt:lpstr>
      <vt:lpstr>Condicionales</vt:lpstr>
      <vt:lpstr>Bucle: Mientras</vt:lpstr>
      <vt:lpstr>Ejercicios</vt:lpstr>
      <vt:lpstr>Bucle: Repetir</vt:lpstr>
      <vt:lpstr>Ejercicios</vt:lpstr>
      <vt:lpstr>Bucle: Para</vt:lpstr>
      <vt:lpstr>Programación con PYTHON</vt:lpstr>
      <vt:lpstr>Introducción a Python</vt:lpstr>
      <vt:lpstr>Introducción a Python</vt:lpstr>
      <vt:lpstr>Introducción a Python</vt:lpstr>
      <vt:lpstr>Programación en Python</vt:lpstr>
      <vt:lpstr>Variables</vt:lpstr>
      <vt:lpstr>Operadores aritméticos</vt:lpstr>
      <vt:lpstr>Cadena de caracteres</vt:lpstr>
      <vt:lpstr>Cadena de caracteres</vt:lpstr>
      <vt:lpstr>Ingresando datos</vt:lpstr>
      <vt:lpstr>Ejercicios</vt:lpstr>
      <vt:lpstr>Estructuras condicionales</vt:lpstr>
      <vt:lpstr>Estructuras condicionales</vt:lpstr>
      <vt:lpstr>Estructuras condicionales</vt:lpstr>
      <vt:lpstr>Ejercicios</vt:lpstr>
      <vt:lpstr>Estructuras de repetición</vt:lpstr>
      <vt:lpstr>Ejercicios</vt:lpstr>
      <vt:lpstr>Ejercicios</vt:lpstr>
      <vt:lpstr>Listas</vt:lpstr>
      <vt:lpstr>Tuplas</vt:lpstr>
      <vt:lpstr>Slicing</vt:lpstr>
      <vt:lpstr>For</vt:lpstr>
      <vt:lpstr>Ejercicios</vt:lpstr>
      <vt:lpstr>Funciones</vt:lpstr>
      <vt:lpstr>Funciones</vt:lpstr>
      <vt:lpstr>Importando módulos</vt:lpstr>
      <vt:lpstr>Ejercicios</vt:lpstr>
      <vt:lpstr>Ejercicios</vt:lpstr>
      <vt:lpstr>Ejercicio bus</vt:lpstr>
      <vt:lpstr>Programación orientada a objetos - OOP</vt:lpstr>
      <vt:lpstr>OOP</vt:lpstr>
      <vt:lpstr>Clases</vt:lpstr>
      <vt:lpstr>Clases - Constructor</vt:lpstr>
      <vt:lpstr>Clases - Constructor</vt:lpstr>
      <vt:lpstr>Clases - Constructor</vt:lpstr>
      <vt:lpstr>Ejercicios</vt:lpstr>
      <vt:lpstr>Clases – Getters y Setters</vt:lpstr>
      <vt:lpstr>Clases - Accesibilidad</vt:lpstr>
      <vt:lpstr>Clases - Accesibilidad</vt:lpstr>
      <vt:lpstr>Ejercicio</vt:lpstr>
      <vt:lpstr>Import</vt:lpstr>
      <vt:lpstr>Clases - Herencia</vt:lpstr>
      <vt:lpstr>Clases - Herencia</vt:lpstr>
      <vt:lpstr>Ejercicio</vt:lpstr>
      <vt:lpstr>Clases - __str__</vt:lpstr>
      <vt:lpstr>Ejercicio</vt:lpstr>
      <vt:lpstr>Excepciones</vt:lpstr>
      <vt:lpstr>Sobrecarga de métodos</vt:lpstr>
      <vt:lpstr>GIT</vt:lpstr>
      <vt:lpstr>Git</vt:lpstr>
      <vt:lpstr>Git</vt:lpstr>
      <vt:lpstr>Git</vt:lpstr>
      <vt:lpstr>Git</vt:lpstr>
      <vt:lpstr>Git</vt:lpstr>
      <vt:lpstr>Git</vt:lpstr>
      <vt:lpstr>Base de datos</vt:lpstr>
      <vt:lpstr>Base de datos</vt:lpstr>
      <vt:lpstr>Base de datos</vt:lpstr>
      <vt:lpstr>Base de datos - DBMS</vt:lpstr>
      <vt:lpstr>Diseño de base de datos</vt:lpstr>
      <vt:lpstr>Diseño de base de datos</vt:lpstr>
      <vt:lpstr>Diseño de base de datos</vt:lpstr>
      <vt:lpstr>Diseño de base de datos</vt:lpstr>
      <vt:lpstr>Base de datos - Entidad</vt:lpstr>
      <vt:lpstr>Base de datos - Entidad</vt:lpstr>
      <vt:lpstr>Base de datos - Entidad</vt:lpstr>
      <vt:lpstr>Base de datos - Entidad</vt:lpstr>
      <vt:lpstr>Base de datos - Entidad</vt:lpstr>
      <vt:lpstr>Base de datos – Modelo Entidad Relación</vt:lpstr>
      <vt:lpstr>Base de datos - MySQL</vt:lpstr>
      <vt:lpstr>Base de datos - MySQL</vt:lpstr>
      <vt:lpstr>Base de datos - MySQL</vt:lpstr>
      <vt:lpstr>Base de datos - Workbench</vt:lpstr>
      <vt:lpstr>Base de datos - Workbench</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SQL</vt:lpstr>
      <vt:lpstr>Base de datos – Ejercicio individual</vt:lpstr>
      <vt:lpstr>Base de datos – Ejercicio individual</vt:lpstr>
      <vt:lpstr>Base de datos - Ejercicio</vt:lpstr>
      <vt:lpstr>Base de datos - Ejercicio</vt:lpstr>
      <vt:lpstr>Base de datos - Ejercicio</vt:lpstr>
      <vt:lpstr>Base de datos - Ejercicio</vt:lpstr>
      <vt:lpstr>Base de datos - Exportar</vt:lpstr>
      <vt:lpstr>Base de datos y Python</vt:lpstr>
      <vt:lpstr>Base de datos y Python</vt:lpstr>
      <vt:lpstr>Base de datos y Python</vt:lpstr>
      <vt:lpstr>Base de datos y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Machine Learning</dc:title>
  <dc:creator>Jorge Miralles</dc:creator>
  <cp:lastModifiedBy>Jorge Miralles</cp:lastModifiedBy>
  <cp:revision>163</cp:revision>
  <dcterms:created xsi:type="dcterms:W3CDTF">2017-12-14T09:34:32Z</dcterms:created>
  <dcterms:modified xsi:type="dcterms:W3CDTF">2020-11-06T13:07:39Z</dcterms:modified>
</cp:coreProperties>
</file>