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1" r:id="rId1"/>
  </p:sldMasterIdLst>
  <p:notesMasterIdLst>
    <p:notesMasterId r:id="rId20"/>
  </p:notesMasterIdLst>
  <p:sldIdLst>
    <p:sldId id="256" r:id="rId2"/>
    <p:sldId id="279" r:id="rId3"/>
    <p:sldId id="257" r:id="rId4"/>
    <p:sldId id="281" r:id="rId5"/>
    <p:sldId id="262" r:id="rId6"/>
    <p:sldId id="263" r:id="rId7"/>
    <p:sldId id="265" r:id="rId8"/>
    <p:sldId id="275" r:id="rId9"/>
    <p:sldId id="276" r:id="rId10"/>
    <p:sldId id="278" r:id="rId11"/>
    <p:sldId id="270" r:id="rId12"/>
    <p:sldId id="282" r:id="rId13"/>
    <p:sldId id="283" r:id="rId14"/>
    <p:sldId id="274" r:id="rId15"/>
    <p:sldId id="271" r:id="rId16"/>
    <p:sldId id="272" r:id="rId17"/>
    <p:sldId id="273" r:id="rId18"/>
    <p:sldId id="280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137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9044-037E-4EDC-9343-D63B29F97EBA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DBD6-5567-4F46-8442-9105B046A0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980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640564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949225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64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759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9044-037E-4EDC-9343-D63B29F97EBA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DBD6-5567-4F46-8442-9105B046A0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3287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945127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260605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607626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140664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485001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022529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9787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143000" y="1908188"/>
            <a:ext cx="6858000" cy="106091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s-419" dirty="0">
                <a:latin typeface="Consolas" panose="020B0609020204030204" pitchFamily="49" charset="0"/>
              </a:rPr>
              <a:t>//CRIPTOGRAFÍA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800100" y="3031067"/>
            <a:ext cx="7543800" cy="11980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s-MX" dirty="0">
                <a:latin typeface="Consolas" panose="020B0609020204030204" pitchFamily="49" charset="0"/>
              </a:rPr>
              <a:t>Abraham Flores Basilio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s-MX" dirty="0">
                <a:latin typeface="Consolas" panose="020B0609020204030204" pitchFamily="49" charset="0"/>
              </a:rPr>
              <a:t>Ángel Gómez Villegas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s-MX" dirty="0">
                <a:latin typeface="Consolas" panose="020B0609020204030204" pitchFamily="49" charset="0"/>
              </a:rPr>
              <a:t>Gerardo Martínez Hernández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s-MX" dirty="0">
                <a:latin typeface="Consolas" panose="020B0609020204030204" pitchFamily="49" charset="0"/>
              </a:rPr>
              <a:t>Isabel Parada Hernández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s-MX" dirty="0">
                <a:latin typeface="Consolas" panose="020B0609020204030204" pitchFamily="49" charset="0"/>
              </a:rPr>
              <a:t>Missael Soriano Solís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8184-CFD4-4B2D-8658-5D6AC34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//Cifrado de </a:t>
            </a:r>
            <a:r>
              <a:rPr lang="es-MX" dirty="0" err="1"/>
              <a:t>Vigenere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E73A7A-485F-445C-99BC-AAEF9907F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Texto cifrado: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67663BB-F11D-4D96-8656-1B438AAFE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50547"/>
              </p:ext>
            </p:extLst>
          </p:nvPr>
        </p:nvGraphicFramePr>
        <p:xfrm>
          <a:off x="529850" y="2130574"/>
          <a:ext cx="8084299" cy="1785152"/>
        </p:xfrm>
        <a:graphic>
          <a:graphicData uri="http://schemas.openxmlformats.org/drawingml/2006/table">
            <a:tbl>
              <a:tblPr/>
              <a:tblGrid>
                <a:gridCol w="470836">
                  <a:extLst>
                    <a:ext uri="{9D8B030D-6E8A-4147-A177-3AD203B41FA5}">
                      <a16:colId xmlns:a16="http://schemas.microsoft.com/office/drawing/2014/main" val="891174210"/>
                    </a:ext>
                  </a:extLst>
                </a:gridCol>
                <a:gridCol w="518813">
                  <a:extLst>
                    <a:ext uri="{9D8B030D-6E8A-4147-A177-3AD203B41FA5}">
                      <a16:colId xmlns:a16="http://schemas.microsoft.com/office/drawing/2014/main" val="808015351"/>
                    </a:ext>
                  </a:extLst>
                </a:gridCol>
                <a:gridCol w="518813">
                  <a:extLst>
                    <a:ext uri="{9D8B030D-6E8A-4147-A177-3AD203B41FA5}">
                      <a16:colId xmlns:a16="http://schemas.microsoft.com/office/drawing/2014/main" val="2219631577"/>
                    </a:ext>
                  </a:extLst>
                </a:gridCol>
                <a:gridCol w="518813">
                  <a:extLst>
                    <a:ext uri="{9D8B030D-6E8A-4147-A177-3AD203B41FA5}">
                      <a16:colId xmlns:a16="http://schemas.microsoft.com/office/drawing/2014/main" val="2978740271"/>
                    </a:ext>
                  </a:extLst>
                </a:gridCol>
                <a:gridCol w="518813">
                  <a:extLst>
                    <a:ext uri="{9D8B030D-6E8A-4147-A177-3AD203B41FA5}">
                      <a16:colId xmlns:a16="http://schemas.microsoft.com/office/drawing/2014/main" val="2964089158"/>
                    </a:ext>
                  </a:extLst>
                </a:gridCol>
                <a:gridCol w="518813">
                  <a:extLst>
                    <a:ext uri="{9D8B030D-6E8A-4147-A177-3AD203B41FA5}">
                      <a16:colId xmlns:a16="http://schemas.microsoft.com/office/drawing/2014/main" val="2486022904"/>
                    </a:ext>
                  </a:extLst>
                </a:gridCol>
                <a:gridCol w="518813">
                  <a:extLst>
                    <a:ext uri="{9D8B030D-6E8A-4147-A177-3AD203B41FA5}">
                      <a16:colId xmlns:a16="http://schemas.microsoft.com/office/drawing/2014/main" val="1265633983"/>
                    </a:ext>
                  </a:extLst>
                </a:gridCol>
                <a:gridCol w="470836">
                  <a:extLst>
                    <a:ext uri="{9D8B030D-6E8A-4147-A177-3AD203B41FA5}">
                      <a16:colId xmlns:a16="http://schemas.microsoft.com/office/drawing/2014/main" val="2607644096"/>
                    </a:ext>
                  </a:extLst>
                </a:gridCol>
                <a:gridCol w="518813">
                  <a:extLst>
                    <a:ext uri="{9D8B030D-6E8A-4147-A177-3AD203B41FA5}">
                      <a16:colId xmlns:a16="http://schemas.microsoft.com/office/drawing/2014/main" val="1247711137"/>
                    </a:ext>
                  </a:extLst>
                </a:gridCol>
                <a:gridCol w="518813">
                  <a:extLst>
                    <a:ext uri="{9D8B030D-6E8A-4147-A177-3AD203B41FA5}">
                      <a16:colId xmlns:a16="http://schemas.microsoft.com/office/drawing/2014/main" val="3941228291"/>
                    </a:ext>
                  </a:extLst>
                </a:gridCol>
                <a:gridCol w="470836">
                  <a:extLst>
                    <a:ext uri="{9D8B030D-6E8A-4147-A177-3AD203B41FA5}">
                      <a16:colId xmlns:a16="http://schemas.microsoft.com/office/drawing/2014/main" val="3702652112"/>
                    </a:ext>
                  </a:extLst>
                </a:gridCol>
                <a:gridCol w="518813">
                  <a:extLst>
                    <a:ext uri="{9D8B030D-6E8A-4147-A177-3AD203B41FA5}">
                      <a16:colId xmlns:a16="http://schemas.microsoft.com/office/drawing/2014/main" val="75386118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745371690"/>
                    </a:ext>
                  </a:extLst>
                </a:gridCol>
                <a:gridCol w="518813">
                  <a:extLst>
                    <a:ext uri="{9D8B030D-6E8A-4147-A177-3AD203B41FA5}">
                      <a16:colId xmlns:a16="http://schemas.microsoft.com/office/drawing/2014/main" val="1682903072"/>
                    </a:ext>
                  </a:extLst>
                </a:gridCol>
                <a:gridCol w="470836">
                  <a:extLst>
                    <a:ext uri="{9D8B030D-6E8A-4147-A177-3AD203B41FA5}">
                      <a16:colId xmlns:a16="http://schemas.microsoft.com/office/drawing/2014/main" val="2129318203"/>
                    </a:ext>
                  </a:extLst>
                </a:gridCol>
              </a:tblGrid>
              <a:tr h="417278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\r+B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E+O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\n+\n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-d+J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E+O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u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+\r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O+B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u+O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s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-a+J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M+O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dirty="0"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-d+\r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3422"/>
                  </a:ext>
                </a:extLst>
              </a:tr>
              <a:tr h="1297472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114 + 98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dirty="0">
                          <a:effectLst/>
                          <a:latin typeface="+mj-lt"/>
                        </a:rPr>
                        <a:t>101 + 111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110 + 110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100 + 106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101 + 111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dirty="0">
                          <a:effectLst/>
                          <a:latin typeface="+mj-lt"/>
                        </a:rPr>
                        <a:t>122 + 117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118 + 114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111 + 98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dirty="0">
                          <a:effectLst/>
                          <a:latin typeface="+mj-lt"/>
                        </a:rPr>
                        <a:t>117 + 111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115 + 110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dirty="0">
                          <a:effectLst/>
                          <a:latin typeface="+mj-lt"/>
                        </a:rPr>
                        <a:t>97 + 106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109 + 111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105 + 117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  <a:latin typeface="+mj-lt"/>
                        </a:rPr>
                        <a:t>100 + 114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dirty="0">
                          <a:effectLst/>
                          <a:latin typeface="+mj-lt"/>
                        </a:rPr>
                        <a:t>105 + 98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3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7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58777-2500-4A25-9998-C4C35B4F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//Tabla de </a:t>
            </a:r>
            <a:r>
              <a:rPr lang="es-MX" dirty="0" err="1"/>
              <a:t>Vigenere</a:t>
            </a:r>
            <a:endParaRPr lang="es-MX" dirty="0"/>
          </a:p>
        </p:txBody>
      </p:sp>
      <p:pic>
        <p:nvPicPr>
          <p:cNvPr id="1026" name="Picture 2" descr="https://upload.wikimedia.org/wikipedia/commons/7/78/Cuadro_Vigenere.PNG">
            <a:extLst>
              <a:ext uri="{FF2B5EF4-FFF2-40B4-BE49-F238E27FC236}">
                <a16:creationId xmlns:a16="http://schemas.microsoft.com/office/drawing/2014/main" id="{F6D97B05-71EF-4773-87B9-A85DD50F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66" y="850800"/>
            <a:ext cx="3945468" cy="410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3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1051-E344-4430-A7BF-E9BC2CB4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114700"/>
            <a:ext cx="7038900" cy="914100"/>
          </a:xfrm>
        </p:spPr>
        <p:txBody>
          <a:bodyPr/>
          <a:lstStyle/>
          <a:p>
            <a:r>
              <a:rPr lang="es-MX" dirty="0">
                <a:latin typeface="Consolas" panose="020B0609020204030204" pitchFamily="49" charset="0"/>
              </a:rPr>
              <a:t>//Modelo UML</a:t>
            </a:r>
          </a:p>
        </p:txBody>
      </p:sp>
    </p:spTree>
    <p:extLst>
      <p:ext uri="{BB962C8B-B14F-4D97-AF65-F5344CB8AC3E}">
        <p14:creationId xmlns:p14="http://schemas.microsoft.com/office/powerpoint/2010/main" val="199908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85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1051-E344-4430-A7BF-E9BC2CB4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114700"/>
            <a:ext cx="7038900" cy="914100"/>
          </a:xfrm>
        </p:spPr>
        <p:txBody>
          <a:bodyPr/>
          <a:lstStyle/>
          <a:p>
            <a:r>
              <a:rPr lang="es-MX" dirty="0"/>
              <a:t>//Ejemplo</a:t>
            </a:r>
          </a:p>
        </p:txBody>
      </p:sp>
    </p:spTree>
    <p:extLst>
      <p:ext uri="{BB962C8B-B14F-4D97-AF65-F5344CB8AC3E}">
        <p14:creationId xmlns:p14="http://schemas.microsoft.com/office/powerpoint/2010/main" val="97639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61265-802B-444E-84A6-96CA8A50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Menú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C8BC27-B6AC-47EA-94AF-55F942D1F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" r="71667" b="6839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2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C4EF6-5E04-445C-B63A-E1D8C038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E05C65-89D5-44CE-A0B6-3C930EC55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4" r="70794" b="67972"/>
          <a:stretch/>
        </p:blipFill>
        <p:spPr>
          <a:xfrm>
            <a:off x="0" y="0"/>
            <a:ext cx="9141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99811-55E7-4935-A0FB-F2C400CE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9315BE-EE05-4959-BBE4-AE6B10823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3" r="60093" b="5637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1051-E344-4430-A7BF-E9BC2CB4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114700"/>
            <a:ext cx="7038900" cy="914100"/>
          </a:xfrm>
        </p:spPr>
        <p:txBody>
          <a:bodyPr/>
          <a:lstStyle/>
          <a:p>
            <a:r>
              <a:rPr lang="es-MX" dirty="0"/>
              <a:t>Gracias por su atención…</a:t>
            </a:r>
            <a:br>
              <a:rPr lang="es-MX" dirty="0"/>
            </a:br>
            <a:r>
              <a:rPr lang="es-MX" sz="1800" dirty="0" err="1"/>
              <a:t>return</a:t>
            </a:r>
            <a:r>
              <a:rPr lang="es-MX" sz="1800" dirty="0"/>
              <a:t> 0;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214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1051-E344-4430-A7BF-E9BC2CB4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114700"/>
            <a:ext cx="7038900" cy="914100"/>
          </a:xfrm>
        </p:spPr>
        <p:txBody>
          <a:bodyPr/>
          <a:lstStyle/>
          <a:p>
            <a:r>
              <a:rPr lang="es-MX" dirty="0">
                <a:latin typeface="Consolas" panose="020B0609020204030204" pitchFamily="49" charset="0"/>
              </a:rPr>
              <a:t>//¿Qué es?</a:t>
            </a:r>
          </a:p>
        </p:txBody>
      </p:sp>
    </p:spTree>
    <p:extLst>
      <p:ext uri="{BB962C8B-B14F-4D97-AF65-F5344CB8AC3E}">
        <p14:creationId xmlns:p14="http://schemas.microsoft.com/office/powerpoint/2010/main" val="70641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52550" y="9579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419" dirty="0">
                <a:latin typeface="Consolas" panose="020B0609020204030204" pitchFamily="49" charset="0"/>
              </a:rPr>
              <a:t>La criptografía es una forma de cifrar un mensaje de tal forma que nadie pueda entenderlo salvo la computadora misma o determinados usuarios</a:t>
            </a:r>
          </a:p>
          <a:p>
            <a:pPr marL="0" lvl="0" indent="0">
              <a:spcBef>
                <a:spcPts val="0"/>
              </a:spcBef>
              <a:buNone/>
            </a:pPr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09631C-5064-42B1-AAAA-148EDD4A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77" y="2368550"/>
            <a:ext cx="2629646" cy="2629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1051-E344-4430-A7BF-E9BC2CB4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114700"/>
            <a:ext cx="7038900" cy="914100"/>
          </a:xfrm>
        </p:spPr>
        <p:txBody>
          <a:bodyPr/>
          <a:lstStyle/>
          <a:p>
            <a:r>
              <a:rPr lang="es-MX" dirty="0">
                <a:latin typeface="Consolas" panose="020B0609020204030204" pitchFamily="49" charset="0"/>
              </a:rPr>
              <a:t>//Tipos de cifrado</a:t>
            </a:r>
          </a:p>
        </p:txBody>
      </p:sp>
    </p:spTree>
    <p:extLst>
      <p:ext uri="{BB962C8B-B14F-4D97-AF65-F5344CB8AC3E}">
        <p14:creationId xmlns:p14="http://schemas.microsoft.com/office/powerpoint/2010/main" val="57155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25A269-7702-4896-8261-B11452726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Cifrado de Cesar</a:t>
            </a:r>
          </a:p>
          <a:p>
            <a:r>
              <a:rPr lang="es-MX" dirty="0"/>
              <a:t>Cifrado </a:t>
            </a:r>
            <a:r>
              <a:rPr lang="es-MX" dirty="0" err="1"/>
              <a:t>Vigenere</a:t>
            </a:r>
            <a:endParaRPr lang="es-MX" dirty="0"/>
          </a:p>
          <a:p>
            <a:r>
              <a:rPr lang="es-MX" dirty="0"/>
              <a:t>Cifrado </a:t>
            </a:r>
            <a:r>
              <a:rPr lang="es-MX" dirty="0" err="1"/>
              <a:t>Afin</a:t>
            </a:r>
            <a:endParaRPr lang="es-MX" dirty="0"/>
          </a:p>
          <a:p>
            <a:r>
              <a:rPr lang="es-MX" dirty="0"/>
              <a:t>Cifrado de </a:t>
            </a:r>
            <a:r>
              <a:rPr lang="es-MX" dirty="0" err="1"/>
              <a:t>Playfair</a:t>
            </a:r>
            <a:endParaRPr lang="es-MX" dirty="0"/>
          </a:p>
          <a:p>
            <a:r>
              <a:rPr lang="es-MX" dirty="0"/>
              <a:t>Cifrado de Hill</a:t>
            </a:r>
          </a:p>
          <a:p>
            <a:r>
              <a:rPr lang="es-MX" dirty="0"/>
              <a:t>Cifrado de </a:t>
            </a:r>
            <a:r>
              <a:rPr lang="es-MX" dirty="0" err="1"/>
              <a:t>Vernam</a:t>
            </a:r>
            <a:endParaRPr lang="es-MX" dirty="0"/>
          </a:p>
          <a:p>
            <a:endParaRPr lang="es-MX" dirty="0"/>
          </a:p>
        </p:txBody>
      </p:sp>
      <p:pic>
        <p:nvPicPr>
          <p:cNvPr id="2050" name="Picture 2" descr="Cifrado, Binario, Archivo, Equipo, Clave, Página">
            <a:extLst>
              <a:ext uri="{FF2B5EF4-FFF2-40B4-BE49-F238E27FC236}">
                <a16:creationId xmlns:a16="http://schemas.microsoft.com/office/drawing/2014/main" id="{828FC6AC-894D-4582-BF63-02D4F74B8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50" y="1567550"/>
            <a:ext cx="2062069" cy="225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3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5C146-54C9-41FC-9E15-F236D59B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//Cifrado de Cesar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2A11A6-220E-41B6-9994-CEC668D7E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uno de los primeros sistemas de cifrado que surgieron en la historia; Julio Cesar utilizaba este sistema para transmitir ordenes de tal manera que nadie más la entendiera salvo un grupo de personas selectos.</a:t>
            </a:r>
          </a:p>
          <a:p>
            <a:pPr>
              <a:buNone/>
            </a:pPr>
            <a:r>
              <a:rPr lang="es-MX" dirty="0"/>
              <a:t>Los mensajes , al manipular el alfabeto, quedaba de la siguiente manera:</a:t>
            </a:r>
          </a:p>
          <a:p>
            <a:endParaRPr lang="es-MX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C231A66-9958-4918-8D44-AF4645DEA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02689"/>
              </p:ext>
            </p:extLst>
          </p:nvPr>
        </p:nvGraphicFramePr>
        <p:xfrm>
          <a:off x="1297500" y="4008070"/>
          <a:ext cx="65361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66798248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55326404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583594175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497042169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039071934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90998867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831945580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520569239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609883510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118110753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1142786063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63568673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95804745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426597300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738810365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023404247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1336237947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029351699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431746759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471303854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133272495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713098017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595261136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958300117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352971846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158826685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90413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7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81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6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40C79-437E-4947-AE15-7A93A0E1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//Cifrado de </a:t>
            </a:r>
            <a:r>
              <a:rPr lang="es-MX" dirty="0" err="1"/>
              <a:t>Vigenere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2473A6-9CFA-490E-B2E1-EF41DC7D3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 Es un  sistema basado en diferentes caracteres del cifrado Cesar pero solucionando la debilidad de este que utiliza la misma clave para cifrar y descifrar; en cambio el cifrado </a:t>
            </a:r>
            <a:r>
              <a:rPr lang="es-MX" dirty="0" err="1"/>
              <a:t>Vigenere</a:t>
            </a:r>
            <a:r>
              <a:rPr lang="es-MX" dirty="0"/>
              <a:t> utiliza una clave más larga y compleja al del cifrado Cesar.</a:t>
            </a:r>
          </a:p>
          <a:p>
            <a:r>
              <a:rPr lang="es-MX" dirty="0"/>
              <a:t>Utiliza una palabra clave en lugar de un carácter simple </a:t>
            </a:r>
          </a:p>
          <a:p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A65EE6C-145F-44C6-B660-D1EA37BA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70273"/>
              </p:ext>
            </p:extLst>
          </p:nvPr>
        </p:nvGraphicFramePr>
        <p:xfrm>
          <a:off x="1297500" y="4041870"/>
          <a:ext cx="6298630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66798248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55326404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583594175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497042169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039071934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90998867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831945580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520569239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609883510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118110753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1142786063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63568673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95804745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426597300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023404247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1336237947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029351699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431746759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471303854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133272495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713098017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3595261136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958300117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2352971846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1588266858"/>
                    </a:ext>
                  </a:extLst>
                </a:gridCol>
                <a:gridCol w="237518">
                  <a:extLst>
                    <a:ext uri="{9D8B030D-6E8A-4147-A177-3AD203B41FA5}">
                      <a16:colId xmlns:a16="http://schemas.microsoft.com/office/drawing/2014/main" val="90413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7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81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1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40C79-437E-4947-AE15-7A93A0E1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//Cifrado de </a:t>
            </a:r>
            <a:r>
              <a:rPr lang="es-MX" dirty="0" err="1"/>
              <a:t>Vigenere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2473A6-9CFA-490E-B2E1-EF41DC7D3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 Se codifica un texto con una palabra agregándole las letras de otra palabra (llamada palabra clave) a cada una de sus letras. La palabra clave se agrega indefinidamente en el texto que se va a cifrar, y después se agrega el código de ASCII de cada una de las letras de la palabra clave al texto a cifrar. Por ejemplo, el texto "</a:t>
            </a:r>
            <a:r>
              <a:rPr lang="es-MX" dirty="0" err="1"/>
              <a:t>rendezvousamidi</a:t>
            </a:r>
            <a:r>
              <a:rPr lang="es-MX" dirty="0"/>
              <a:t>" con su palabra clave "</a:t>
            </a:r>
            <a:r>
              <a:rPr lang="es-MX" dirty="0" err="1"/>
              <a:t>bonjour</a:t>
            </a:r>
            <a:r>
              <a:rPr lang="es-MX" dirty="0"/>
              <a:t>" será codificado de la siguiente manera: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Texto original: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A65EE6C-145F-44C6-B660-D1EA37BA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86819"/>
              </p:ext>
            </p:extLst>
          </p:nvPr>
        </p:nvGraphicFramePr>
        <p:xfrm>
          <a:off x="596542" y="4294698"/>
          <a:ext cx="7950915" cy="66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76">
                  <a:extLst>
                    <a:ext uri="{9D8B030D-6E8A-4147-A177-3AD203B41FA5}">
                      <a16:colId xmlns:a16="http://schemas.microsoft.com/office/drawing/2014/main" val="1667982488"/>
                    </a:ext>
                  </a:extLst>
                </a:gridCol>
                <a:gridCol w="466640">
                  <a:extLst>
                    <a:ext uri="{9D8B030D-6E8A-4147-A177-3AD203B41FA5}">
                      <a16:colId xmlns:a16="http://schemas.microsoft.com/office/drawing/2014/main" val="2553264048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583594175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497042169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3039071934"/>
                    </a:ext>
                  </a:extLst>
                </a:gridCol>
                <a:gridCol w="464766">
                  <a:extLst>
                    <a:ext uri="{9D8B030D-6E8A-4147-A177-3AD203B41FA5}">
                      <a16:colId xmlns:a16="http://schemas.microsoft.com/office/drawing/2014/main" val="2909988678"/>
                    </a:ext>
                  </a:extLst>
                </a:gridCol>
                <a:gridCol w="500443">
                  <a:extLst>
                    <a:ext uri="{9D8B030D-6E8A-4147-A177-3AD203B41FA5}">
                      <a16:colId xmlns:a16="http://schemas.microsoft.com/office/drawing/2014/main" val="831945580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520569239"/>
                    </a:ext>
                  </a:extLst>
                </a:gridCol>
                <a:gridCol w="510216">
                  <a:extLst>
                    <a:ext uri="{9D8B030D-6E8A-4147-A177-3AD203B41FA5}">
                      <a16:colId xmlns:a16="http://schemas.microsoft.com/office/drawing/2014/main" val="2609883510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1181107538"/>
                    </a:ext>
                  </a:extLst>
                </a:gridCol>
                <a:gridCol w="463867">
                  <a:extLst>
                    <a:ext uri="{9D8B030D-6E8A-4147-A177-3AD203B41FA5}">
                      <a16:colId xmlns:a16="http://schemas.microsoft.com/office/drawing/2014/main" val="1142786063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635686738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395804745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426597300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23404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7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81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60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8184-CFD4-4B2D-8658-5D6AC34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//Cifrado de </a:t>
            </a:r>
            <a:r>
              <a:rPr lang="es-MX" dirty="0" err="1"/>
              <a:t>Vigenere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E73A7A-485F-445C-99BC-AAEF9907F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Palabra Clave: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45377ED-0C5B-43AA-8795-F6F26CE8D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09982"/>
              </p:ext>
            </p:extLst>
          </p:nvPr>
        </p:nvGraphicFramePr>
        <p:xfrm>
          <a:off x="2710242" y="2128771"/>
          <a:ext cx="37235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76">
                  <a:extLst>
                    <a:ext uri="{9D8B030D-6E8A-4147-A177-3AD203B41FA5}">
                      <a16:colId xmlns:a16="http://schemas.microsoft.com/office/drawing/2014/main" val="1667982488"/>
                    </a:ext>
                  </a:extLst>
                </a:gridCol>
                <a:gridCol w="466640">
                  <a:extLst>
                    <a:ext uri="{9D8B030D-6E8A-4147-A177-3AD203B41FA5}">
                      <a16:colId xmlns:a16="http://schemas.microsoft.com/office/drawing/2014/main" val="2553264048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583594175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497042169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3039071934"/>
                    </a:ext>
                  </a:extLst>
                </a:gridCol>
                <a:gridCol w="464766">
                  <a:extLst>
                    <a:ext uri="{9D8B030D-6E8A-4147-A177-3AD203B41FA5}">
                      <a16:colId xmlns:a16="http://schemas.microsoft.com/office/drawing/2014/main" val="2909988678"/>
                    </a:ext>
                  </a:extLst>
                </a:gridCol>
                <a:gridCol w="500443">
                  <a:extLst>
                    <a:ext uri="{9D8B030D-6E8A-4147-A177-3AD203B41FA5}">
                      <a16:colId xmlns:a16="http://schemas.microsoft.com/office/drawing/2014/main" val="83194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7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81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0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394</Words>
  <Application>Microsoft Office PowerPoint</Application>
  <PresentationFormat>Presentación en pantalla (16:9)</PresentationFormat>
  <Paragraphs>214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Consolas</vt:lpstr>
      <vt:lpstr>Arial</vt:lpstr>
      <vt:lpstr>Lato</vt:lpstr>
      <vt:lpstr>Office Theme</vt:lpstr>
      <vt:lpstr>//CRIPTOGRAFÍA</vt:lpstr>
      <vt:lpstr>//¿Qué es?</vt:lpstr>
      <vt:lpstr>Presentación de PowerPoint</vt:lpstr>
      <vt:lpstr>//Tipos de cifrado</vt:lpstr>
      <vt:lpstr>Presentación de PowerPoint</vt:lpstr>
      <vt:lpstr>//Cifrado de Cesar</vt:lpstr>
      <vt:lpstr>//Cifrado de Vigenere</vt:lpstr>
      <vt:lpstr>//Cifrado de Vigenere</vt:lpstr>
      <vt:lpstr>//Cifrado de Vigenere</vt:lpstr>
      <vt:lpstr>//Cifrado de Vigenere</vt:lpstr>
      <vt:lpstr>//Tabla de Vigenere</vt:lpstr>
      <vt:lpstr>//Modelo UML</vt:lpstr>
      <vt:lpstr>Presentación de PowerPoint</vt:lpstr>
      <vt:lpstr>//Ejemplo</vt:lpstr>
      <vt:lpstr>Menú del programa</vt:lpstr>
      <vt:lpstr>Presentación de PowerPoint</vt:lpstr>
      <vt:lpstr>Presentación de PowerPoint</vt:lpstr>
      <vt:lpstr>Gracias por su atención… return 0;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Angel Black</dc:creator>
  <cp:lastModifiedBy>Angel Black</cp:lastModifiedBy>
  <cp:revision>24</cp:revision>
  <dcterms:modified xsi:type="dcterms:W3CDTF">2017-12-06T20:20:16Z</dcterms:modified>
</cp:coreProperties>
</file>