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9"/>
  </p:notesMasterIdLst>
  <p:sldIdLst>
    <p:sldId id="256" r:id="rId2"/>
    <p:sldId id="32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1"/>
    <p:restoredTop sz="91329"/>
  </p:normalViewPr>
  <p:slideViewPr>
    <p:cSldViewPr snapToGrid="0" snapToObjects="1">
      <p:cViewPr>
        <p:scale>
          <a:sx n="118" d="100"/>
          <a:sy n="118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" name="Shape 239"/>
          <p:cNvSpPr/>
          <p:nvPr userDrawn="1"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| Coding Boot Camp - All Rights Reserved</a:t>
            </a:r>
          </a:p>
        </p:txBody>
      </p:sp>
      <p:sp>
        <p:nvSpPr>
          <p:cNvPr id="240" name="Shape 240"/>
          <p:cNvSpPr/>
          <p:nvPr userDrawn="1"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BinXTCrXI&amp;list=PLgJ8UgkiorCnMLsUevoQRxH8t9bt7ne14&amp;index=2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lpxKw6E90Y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Going Pro with HTML/CSS</a:t>
            </a:r>
          </a:p>
        </p:txBody>
      </p:sp>
      <p:sp>
        <p:nvSpPr>
          <p:cNvPr id="259" name="Shape 259"/>
          <p:cNvSpPr/>
          <p:nvPr/>
        </p:nvSpPr>
        <p:spPr>
          <a:xfrm>
            <a:off x="390605" y="3894456"/>
            <a:ext cx="23315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The Coding Bootcamp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283" name="Shape 283"/>
          <p:cNvSpPr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269218" y="2971799"/>
            <a:ext cx="5372101" cy="707886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This is </a:t>
            </a:r>
            <a:r>
              <a:rPr lang="en-US" dirty="0"/>
              <a:t>my</a:t>
            </a:r>
            <a:r>
              <a:rPr dirty="0"/>
              <a:t> </a:t>
            </a:r>
            <a:r>
              <a:rPr lang="en-US" dirty="0"/>
              <a:t>h</a:t>
            </a:r>
            <a:r>
              <a:rPr dirty="0"/>
              <a:t>ouse</a:t>
            </a:r>
          </a:p>
        </p:txBody>
      </p:sp>
      <p:sp>
        <p:nvSpPr>
          <p:cNvPr id="285" name="Shape 285"/>
          <p:cNvSpPr/>
          <p:nvPr/>
        </p:nvSpPr>
        <p:spPr>
          <a:xfrm>
            <a:off x="6993618" y="2971799"/>
            <a:ext cx="1676401" cy="646322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286" name="Shape 286"/>
          <p:cNvSpPr/>
          <p:nvPr/>
        </p:nvSpPr>
        <p:spPr>
          <a:xfrm>
            <a:off x="764695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Opening Tag</a:t>
            </a:r>
          </a:p>
        </p:txBody>
      </p:sp>
      <p:sp>
        <p:nvSpPr>
          <p:cNvPr id="287" name="Shape 287"/>
          <p:cNvSpPr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288" name="Shape 288"/>
          <p:cNvSpPr/>
          <p:nvPr/>
        </p:nvSpPr>
        <p:spPr>
          <a:xfrm>
            <a:off x="4148834" y="1420479"/>
            <a:ext cx="113403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289" name="Connector 289"/>
          <p:cNvCxnSpPr>
            <a:cxnSpLocks/>
            <a:stCxn id="286" idx="0"/>
            <a:endCxn id="283" idx="2"/>
          </p:cNvCxnSpPr>
          <p:nvPr/>
        </p:nvCxnSpPr>
        <p:spPr>
          <a:xfrm flipV="1">
            <a:off x="1583417" y="3620957"/>
            <a:ext cx="1" cy="876361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290" name="Shape 290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29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29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300" name="Shape 300"/>
          <p:cNvSpPr/>
          <p:nvPr/>
        </p:nvSpPr>
        <p:spPr>
          <a:xfrm>
            <a:off x="457199" y="783752"/>
            <a:ext cx="8782009" cy="472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303" name="Shape 303"/>
          <p:cNvSpPr/>
          <p:nvPr/>
        </p:nvSpPr>
        <p:spPr>
          <a:xfrm>
            <a:off x="457199" y="783752"/>
            <a:ext cx="8782009" cy="529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85800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306" name="Shape 306"/>
          <p:cNvSpPr/>
          <p:nvPr/>
        </p:nvSpPr>
        <p:spPr>
          <a:xfrm>
            <a:off x="457199" y="783752"/>
            <a:ext cx="8782009" cy="481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30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548" y="749382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310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0297" y="4808976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391904-26F9-AC4E-9177-1065DFF13888}"/>
              </a:ext>
            </a:extLst>
          </p:cNvPr>
          <p:cNvSpPr txBox="1"/>
          <p:nvPr/>
        </p:nvSpPr>
        <p:spPr>
          <a:xfrm>
            <a:off x="2959192" y="4359635"/>
            <a:ext cx="363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Looks like this in the browser</a:t>
            </a:r>
          </a:p>
          <a:p>
            <a:endParaRPr lang="en-US" dirty="0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E29B4C3-16C9-4E40-9D52-86F571CE4A15}"/>
              </a:ext>
            </a:extLst>
          </p:cNvPr>
          <p:cNvCxnSpPr>
            <a:cxnSpLocks/>
          </p:cNvCxnSpPr>
          <p:nvPr/>
        </p:nvCxnSpPr>
        <p:spPr>
          <a:xfrm>
            <a:off x="2610296" y="4268700"/>
            <a:ext cx="455633" cy="292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59D97-291F-CA4E-BD7E-29FDAB2B2837}"/>
              </a:ext>
            </a:extLst>
          </p:cNvPr>
          <p:cNvCxnSpPr/>
          <p:nvPr/>
        </p:nvCxnSpPr>
        <p:spPr>
          <a:xfrm>
            <a:off x="5873675" y="4561242"/>
            <a:ext cx="34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900BCF-8DDA-CC4D-9276-672AF7418EDC}"/>
              </a:ext>
            </a:extLst>
          </p:cNvPr>
          <p:cNvCxnSpPr/>
          <p:nvPr/>
        </p:nvCxnSpPr>
        <p:spPr>
          <a:xfrm>
            <a:off x="6217920" y="4561242"/>
            <a:ext cx="0" cy="24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31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19" name="Shape 31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321" name="Shape 321"/>
          <p:cNvSpPr/>
          <p:nvPr/>
        </p:nvSpPr>
        <p:spPr>
          <a:xfrm>
            <a:off x="3657600" y="124824"/>
            <a:ext cx="5334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b="0" dirty="0"/>
              <a:t>1-HTML_Git </a:t>
            </a:r>
            <a:r>
              <a:rPr dirty="0"/>
              <a:t>|  Suggested Time: </a:t>
            </a:r>
            <a:r>
              <a:rPr lang="en-US" dirty="0"/>
              <a:t>12</a:t>
            </a:r>
            <a:r>
              <a:rPr b="0" dirty="0"/>
              <a:t>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24" name="Shape 32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5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It’s Okay!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1DFD6A-2330-B14F-BB64-9A2BF513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22" y="789697"/>
            <a:ext cx="8289453" cy="5537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B105A-FE6B-B040-867C-CA81A2DC07F9}"/>
              </a:ext>
            </a:extLst>
          </p:cNvPr>
          <p:cNvSpPr txBox="1"/>
          <p:nvPr/>
        </p:nvSpPr>
        <p:spPr>
          <a:xfrm>
            <a:off x="7297575" y="6080704"/>
            <a:ext cx="137450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Flickr: welcometolearn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0D1C409C-03AF-D847-9285-9D37391A2203}"/>
              </a:ext>
            </a:extLst>
          </p:cNvPr>
          <p:cNvSpPr/>
          <p:nvPr/>
        </p:nvSpPr>
        <p:spPr>
          <a:xfrm flipH="1">
            <a:off x="604908" y="1158661"/>
            <a:ext cx="2435155" cy="983867"/>
          </a:xfrm>
          <a:prstGeom prst="cloudCallout">
            <a:avLst>
              <a:gd name="adj1" fmla="val -61179"/>
              <a:gd name="adj2" fmla="val 6546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How do I do this again?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2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330" name="Shape 330"/>
          <p:cNvSpPr/>
          <p:nvPr/>
        </p:nvSpPr>
        <p:spPr>
          <a:xfrm>
            <a:off x="457200" y="1143000"/>
            <a:ext cx="8153400" cy="300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33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335" name="Shape 335"/>
          <p:cNvSpPr/>
          <p:nvPr/>
        </p:nvSpPr>
        <p:spPr>
          <a:xfrm>
            <a:off x="457199" y="990600"/>
            <a:ext cx="4100947" cy="243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336" name="Shape 336"/>
          <p:cNvSpPr/>
          <p:nvPr/>
        </p:nvSpPr>
        <p:spPr>
          <a:xfrm>
            <a:off x="4743201" y="990600"/>
            <a:ext cx="4100946" cy="317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337" name="image14.png" descr="File:Note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15.png" descr="Microsoft Word 2013 logo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341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863" y="848311"/>
            <a:ext cx="7592274" cy="5161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4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7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348" name="Shape 348"/>
          <p:cNvSpPr/>
          <p:nvPr/>
        </p:nvSpPr>
        <p:spPr>
          <a:xfrm>
            <a:off x="4267199" y="4571999"/>
            <a:ext cx="4131898" cy="83099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Very b</a:t>
            </a:r>
            <a:r>
              <a:rPr dirty="0"/>
              <a:t>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351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355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358" name="Shape 358"/>
          <p:cNvSpPr/>
          <p:nvPr/>
        </p:nvSpPr>
        <p:spPr>
          <a:xfrm>
            <a:off x="457200" y="828114"/>
            <a:ext cx="8153400" cy="284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9" name="image21.png" descr="http://en.support.files.wordpress.com/2011/09/css-selectors-l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457200" y="862015"/>
            <a:ext cx="8153400" cy="630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2200"/>
          </a:p>
          <a:p>
            <a:pPr marL="557530" lvl="1" indent="-214629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31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300"/>
              </a:spcBef>
              <a:defRPr sz="39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365" name="Shape 365"/>
          <p:cNvSpPr/>
          <p:nvPr/>
        </p:nvSpPr>
        <p:spPr>
          <a:xfrm>
            <a:off x="457200" y="783752"/>
            <a:ext cx="8153400" cy="637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368" name="Shape 368"/>
          <p:cNvSpPr/>
          <p:nvPr/>
        </p:nvSpPr>
        <p:spPr>
          <a:xfrm>
            <a:off x="443344" y="1981200"/>
            <a:ext cx="8229601" cy="1457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371" name="Shape 37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(quick-example-internal-css.html | 05 -BasicCSS)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74" name="Shape 37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We’ll send you additional instructions via Slack.</a:t>
            </a:r>
          </a:p>
        </p:txBody>
      </p:sp>
      <p:sp>
        <p:nvSpPr>
          <p:cNvPr id="376" name="Shape 376"/>
          <p:cNvSpPr/>
          <p:nvPr/>
        </p:nvSpPr>
        <p:spPr>
          <a:xfrm>
            <a:off x="2590800" y="124824"/>
            <a:ext cx="64008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lang="en-US" b="0" dirty="0"/>
              <a:t>06</a:t>
            </a:r>
            <a:r>
              <a:rPr b="0" dirty="0"/>
              <a:t>-HTML_CSS_Layout </a:t>
            </a:r>
            <a:r>
              <a:rPr dirty="0"/>
              <a:t>|  Suggested Time: </a:t>
            </a:r>
            <a:r>
              <a:rPr b="0" dirty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379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382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  <p:pic>
        <p:nvPicPr>
          <p:cNvPr id="388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457200" y="5522538"/>
            <a:ext cx="815340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Absolutely No Absolute Paths</a:t>
            </a:r>
          </a:p>
        </p:txBody>
      </p:sp>
      <p:pic>
        <p:nvPicPr>
          <p:cNvPr id="392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0" y="1447800"/>
            <a:ext cx="9123745" cy="1048707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29900" y="2805111"/>
            <a:ext cx="4748516" cy="2946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ALWAYS USE RELATIVE FILE PATHS.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If you deploy your sites without them, </a:t>
            </a:r>
            <a:r>
              <a:rPr b="1"/>
              <a:t>all of your links will fail</a:t>
            </a:r>
            <a:r>
              <a:t>.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The same will happen if you move your project from one folder to another.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Remember, there is no such thing as a “C:” drive on the internet. </a:t>
            </a:r>
          </a:p>
        </p:txBody>
      </p:sp>
      <p:pic>
        <p:nvPicPr>
          <p:cNvPr id="394" name="image26.jpeg" descr="https://possil.files.wordpress.com/2012/01/finger-wagging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6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/>
        </p:nvSpPr>
        <p:spPr>
          <a:xfrm>
            <a:off x="29900" y="816768"/>
            <a:ext cx="4748516" cy="60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sz="3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396" name="Shape 396"/>
          <p:cNvSpPr/>
          <p:nvPr/>
        </p:nvSpPr>
        <p:spPr>
          <a:xfrm>
            <a:off x="3962400" y="1132283"/>
            <a:ext cx="1600201" cy="620317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399" name="Shape 399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(</a:t>
            </a:r>
            <a:r>
              <a:rPr dirty="0" err="1"/>
              <a:t>RelativePaths_DEMO</a:t>
            </a:r>
            <a:r>
              <a:rPr dirty="0"/>
              <a:t> | 1-RelativePaths)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to Get Help</a:t>
            </a:r>
          </a:p>
        </p:txBody>
      </p:sp>
      <p:sp>
        <p:nvSpPr>
          <p:cNvPr id="267" name="Shape 267"/>
          <p:cNvSpPr/>
          <p:nvPr/>
        </p:nvSpPr>
        <p:spPr>
          <a:xfrm>
            <a:off x="196850" y="838200"/>
            <a:ext cx="8947150" cy="4494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Practice, Practice, Practice: </a:t>
            </a:r>
            <a:r>
              <a:rPr b="0"/>
              <a:t>Work Individually or in Groups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Review In Class Material (Exercises and Slides):</a:t>
            </a:r>
            <a:br/>
            <a:r>
              <a:rPr sz="2000" b="0"/>
              <a:t>&lt;&lt;&lt;&lt;PROVIDE LINK HERE&gt;&gt;&gt;&gt;&gt;</a:t>
            </a:r>
            <a:endParaRPr sz="20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Re-Watch Class Videos: </a:t>
            </a:r>
            <a:br/>
            <a:r>
              <a:rPr b="0"/>
              <a:t>&lt;&lt;&lt;&lt;PROVIDE LINK HERE&gt;&gt;&gt;&gt;&gt;</a:t>
            </a:r>
          </a:p>
          <a:p>
            <a:pPr defTabSz="685800">
              <a:spcBef>
                <a:spcPts val="5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In Class Office Hours: </a:t>
            </a:r>
            <a:r>
              <a:rPr b="0"/>
              <a:t>45 minutes before class, 30 minutes after</a:t>
            </a:r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One-on-One Sessions: </a:t>
            </a:r>
            <a:r>
              <a:rPr b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04800" y="914399"/>
            <a:ext cx="8686800" cy="363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1. Unzip the folder sent to you via Slack.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2. Edit the HTML files in all of the “RelativePaths” folders. You need to write relative paths that link the HTML documents with CSS stylesheets.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Tip: Check out the “RelativePaths_WorkingExample” folder. </a:t>
            </a:r>
          </a:p>
        </p:txBody>
      </p:sp>
      <p:sp>
        <p:nvSpPr>
          <p:cNvPr id="403" name="Shape 40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04" name="Shape 404"/>
          <p:cNvSpPr/>
          <p:nvPr/>
        </p:nvSpPr>
        <p:spPr>
          <a:xfrm>
            <a:off x="2971800" y="124824"/>
            <a:ext cx="60198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lang="en-US" b="0" dirty="0"/>
              <a:t>07</a:t>
            </a:r>
            <a:r>
              <a:rPr b="0" dirty="0"/>
              <a:t>-RelativePaths</a:t>
            </a:r>
            <a:r>
              <a:rPr dirty="0"/>
              <a:t>|  Suggested Time: </a:t>
            </a:r>
            <a:r>
              <a:rPr b="0" dirty="0"/>
              <a:t>1</a:t>
            </a:r>
            <a:r>
              <a:rPr lang="en-US" b="0" dirty="0"/>
              <a:t>2</a:t>
            </a:r>
            <a:r>
              <a:rPr b="0" dirty="0"/>
              <a:t>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LUNCH (30 mins)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Boxes Upon Boxes</a:t>
            </a:r>
          </a:p>
        </p:txBody>
      </p:sp>
      <p:pic>
        <p:nvPicPr>
          <p:cNvPr id="411" name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762000"/>
            <a:ext cx="7000179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hape 412"/>
          <p:cNvSpPr/>
          <p:nvPr/>
        </p:nvSpPr>
        <p:spPr>
          <a:xfrm>
            <a:off x="76200" y="4648200"/>
            <a:ext cx="9067800" cy="154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In CSS, every element rests within a series of boxes.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box has customizable space properties: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margin, border, and padding.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Typical spacing value: 20px 10px 10px 20px (top, right, bottom, left)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16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-1" y="685800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21" name="Shape 421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  <p:pic>
        <p:nvPicPr>
          <p:cNvPr id="422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-1" y="679938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26" name="image29.png"/>
          <p:cNvPicPr>
            <a:picLocks noChangeAspect="1"/>
          </p:cNvPicPr>
          <p:nvPr/>
        </p:nvPicPr>
        <p:blipFill>
          <a:blip r:embed="rId2">
            <a:extLst/>
          </a:blip>
          <a:srcRect l="5469" t="6301" r="4291" b="2471"/>
          <a:stretch>
            <a:fillRect/>
          </a:stretch>
        </p:blipFill>
        <p:spPr>
          <a:xfrm>
            <a:off x="1828800" y="787983"/>
            <a:ext cx="5562600" cy="4382655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Be Floatin’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Take a Facebook Break…</a:t>
            </a:r>
          </a:p>
        </p:txBody>
      </p:sp>
      <p:sp>
        <p:nvSpPr>
          <p:cNvPr id="432" name="Shape 432"/>
          <p:cNvSpPr/>
          <p:nvPr/>
        </p:nvSpPr>
        <p:spPr>
          <a:xfrm>
            <a:off x="-5871" y="783752"/>
            <a:ext cx="9149872" cy="704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 defTabSz="685800">
              <a:spcBef>
                <a:spcPts val="600"/>
              </a:spcBef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Warning!</a:t>
            </a:r>
          </a:p>
          <a:p>
            <a: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next topics are fairly “tricky”… </a:t>
            </a:r>
            <a:r>
              <a:rPr b="1"/>
              <a:t>but VERY IMPORTANT.</a:t>
            </a:r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Time to channel that inner genius.</a:t>
            </a:r>
            <a:r>
              <a:rPr b="1"/>
              <a:t> </a:t>
            </a:r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</p:txBody>
      </p:sp>
      <p:pic>
        <p:nvPicPr>
          <p:cNvPr id="433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2057400"/>
            <a:ext cx="6430027" cy="335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Concept of “Flow”</a:t>
            </a:r>
          </a:p>
        </p:txBody>
      </p:sp>
      <p:pic>
        <p:nvPicPr>
          <p:cNvPr id="436" name="image30.png" descr="https://css-tricks.com/wp-content/csstricks-uploads/web-text-wr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345"/>
            <a:ext cx="7386508" cy="369325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304799" y="4419600"/>
            <a:ext cx="8610601" cy="1964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default, every HTML element displayed in the browser is governed by a concept called </a:t>
            </a:r>
            <a:r>
              <a:rPr b="1"/>
              <a:t>flow.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means that HTML elements force their adjacent elements to </a:t>
            </a:r>
            <a:r>
              <a:rPr b="1"/>
              <a:t>flow around</a:t>
            </a:r>
            <a:r>
              <a:t> </a:t>
            </a:r>
            <a:r>
              <a:rPr b="1"/>
              <a:t>them</a:t>
            </a:r>
            <a: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 #1 - Assignment</a:t>
            </a:r>
          </a:p>
        </p:txBody>
      </p:sp>
      <p:sp>
        <p:nvSpPr>
          <p:cNvPr id="270" name="Shape 270"/>
          <p:cNvSpPr/>
          <p:nvPr/>
        </p:nvSpPr>
        <p:spPr>
          <a:xfrm>
            <a:off x="304799" y="762000"/>
            <a:ext cx="8740776" cy="3732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Also, at this point everyone should have access to the homework repository in GitHub.</a:t>
            </a:r>
            <a:br/>
            <a:br/>
            <a:r>
              <a:rPr b="0"/>
              <a:t>&lt;&lt;&lt;&lt;&lt; LINK HERE&gt;&gt;&gt;&gt;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Homework Assignment #1 this week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r>
              <a:t>Due: (&lt;&lt;&lt;&lt;DATE HERE&gt;&gt;&gt;&gt;)</a:t>
            </a:r>
          </a:p>
          <a:p>
            <a:pPr lvl="1" indent="342900" defTabSz="685800">
              <a:spcBef>
                <a:spcPts val="500"/>
              </a:spcBef>
              <a:defRPr sz="1900" u="sng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Flow Analogy to MS Word</a:t>
            </a:r>
          </a:p>
        </p:txBody>
      </p:sp>
      <p:sp>
        <p:nvSpPr>
          <p:cNvPr id="440" name="Shape 440"/>
          <p:cNvSpPr/>
          <p:nvPr/>
        </p:nvSpPr>
        <p:spPr>
          <a:xfrm>
            <a:off x="5714999" y="1118620"/>
            <a:ext cx="3200401" cy="3946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concept of “flow” is very similar to the </a:t>
            </a:r>
            <a:r>
              <a:rPr b="1"/>
              <a:t>wrap-text options </a:t>
            </a:r>
            <a:r>
              <a:t>you may be familiar with in Microsoft Word.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Just as in MS Word, you can have images in-line with text, on-top of text, etc.</a:t>
            </a:r>
          </a:p>
        </p:txBody>
      </p:sp>
      <p:pic>
        <p:nvPicPr>
          <p:cNvPr id="441" name="image31.jpeg" descr="https://i-msdn.sec.s-msft.com/dynimg/IC3135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118619"/>
            <a:ext cx="5124450" cy="463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</a:t>
            </a:r>
          </a:p>
        </p:txBody>
      </p:sp>
      <p:sp>
        <p:nvSpPr>
          <p:cNvPr id="444" name="Shape 444"/>
          <p:cNvSpPr/>
          <p:nvPr/>
        </p:nvSpPr>
        <p:spPr>
          <a:xfrm>
            <a:off x="304799" y="4419600"/>
            <a:ext cx="8610601" cy="176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By default, web clients render many HTML elements as </a:t>
            </a:r>
            <a:r>
              <a:rPr b="1"/>
              <a:t>block elements. </a:t>
            </a:r>
            <a:r>
              <a:t>Paragraphs, headers, divs and more receive this treatment.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 block element will take up an entire line of space—unless you intervene with CSS properties.</a:t>
            </a:r>
          </a:p>
        </p:txBody>
      </p:sp>
      <p:pic>
        <p:nvPicPr>
          <p:cNvPr id="445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rcRect r="48628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vs. Inline Elements </a:t>
            </a:r>
          </a:p>
        </p:txBody>
      </p:sp>
      <p:sp>
        <p:nvSpPr>
          <p:cNvPr id="448" name="Shape 448"/>
          <p:cNvSpPr/>
          <p:nvPr/>
        </p:nvSpPr>
        <p:spPr>
          <a:xfrm>
            <a:off x="304799" y="4419600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Now contrast the block elements with </a:t>
            </a:r>
            <a:r>
              <a:rPr b="1"/>
              <a:t>inline elements</a:t>
            </a:r>
            <a:r>
              <a:t>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using </a:t>
            </a:r>
            <a:r>
              <a:rPr b="1"/>
              <a:t>float CSS </a:t>
            </a:r>
            <a:r>
              <a:t>properties, we can command our website to display multiple HTML elements adjacently. </a:t>
            </a:r>
          </a:p>
        </p:txBody>
      </p:sp>
      <p:pic>
        <p:nvPicPr>
          <p:cNvPr id="449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74" y="703120"/>
            <a:ext cx="741642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Floating</a:t>
            </a:r>
          </a:p>
        </p:txBody>
      </p:sp>
      <p:sp>
        <p:nvSpPr>
          <p:cNvPr id="452" name="Shape 452"/>
          <p:cNvSpPr/>
          <p:nvPr/>
        </p:nvSpPr>
        <p:spPr>
          <a:xfrm>
            <a:off x="304799" y="4711856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To transform these block elements into inline elements, we use a CSS property called </a:t>
            </a:r>
            <a:r>
              <a:rPr b="1"/>
              <a:t>float.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Floats are </a:t>
            </a:r>
            <a:r>
              <a:rPr b="1" u="sng"/>
              <a:t>necessary</a:t>
            </a:r>
            <a:r>
              <a:t> for building web layouts.</a:t>
            </a:r>
          </a:p>
        </p:txBody>
      </p:sp>
      <p:pic>
        <p:nvPicPr>
          <p:cNvPr id="453" name="image33.png" descr="https://css-tricks.com/wp-content/csstricks-uploads/web-layout.png"/>
          <p:cNvPicPr>
            <a:picLocks noChangeAspect="1"/>
          </p:cNvPicPr>
          <p:nvPr/>
        </p:nvPicPr>
        <p:blipFill>
          <a:blip r:embed="rId2">
            <a:extLst/>
          </a:blip>
          <a:srcRect l="15921" r="19179"/>
          <a:stretch>
            <a:fillRect/>
          </a:stretch>
        </p:blipFill>
        <p:spPr>
          <a:xfrm>
            <a:off x="-1" y="747991"/>
            <a:ext cx="5715002" cy="3900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34.png"/>
          <p:cNvPicPr>
            <a:picLocks noChangeAspect="1"/>
          </p:cNvPicPr>
          <p:nvPr/>
        </p:nvPicPr>
        <p:blipFill>
          <a:blip r:embed="rId3">
            <a:extLst/>
          </a:blip>
          <a:srcRect b="70232"/>
          <a:stretch>
            <a:fillRect/>
          </a:stretch>
        </p:blipFill>
        <p:spPr>
          <a:xfrm>
            <a:off x="5867400" y="1239085"/>
            <a:ext cx="2896043" cy="669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905000"/>
            <a:ext cx="2896043" cy="2240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Clearing the Float</a:t>
            </a:r>
          </a:p>
        </p:txBody>
      </p:sp>
      <p:pic>
        <p:nvPicPr>
          <p:cNvPr id="458" name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90600"/>
            <a:ext cx="8660619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/>
          <p:nvPr/>
        </p:nvSpPr>
        <p:spPr>
          <a:xfrm>
            <a:off x="304799" y="4711856"/>
            <a:ext cx="8610601" cy="123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Floats often get in the way of our layouts</a:t>
            </a:r>
            <a:r>
              <a:rPr b="0"/>
              <a:t>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Sometimes we don’t want to give each element the “inline” treatment.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2" name="Shape 462"/>
          <p:cNvSpPr/>
          <p:nvPr/>
        </p:nvSpPr>
        <p:spPr>
          <a:xfrm>
            <a:off x="304799" y="5094928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Sometimes when elements don’t match up in size, we get situations like the above… </a:t>
            </a:r>
          </a:p>
        </p:txBody>
      </p:sp>
      <p:pic>
        <p:nvPicPr>
          <p:cNvPr id="463" name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413" y="732749"/>
            <a:ext cx="8450610" cy="414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6" name="Shape 466"/>
          <p:cNvSpPr/>
          <p:nvPr/>
        </p:nvSpPr>
        <p:spPr>
          <a:xfrm>
            <a:off x="420310" y="4824607"/>
            <a:ext cx="8190291" cy="50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We can get around this by using “the clearfix hack.” </a:t>
            </a:r>
          </a:p>
        </p:txBody>
      </p:sp>
      <p:pic>
        <p:nvPicPr>
          <p:cNvPr id="467" name="image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02223"/>
            <a:ext cx="8374137" cy="404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70" name="Shape 470"/>
          <p:cNvSpPr/>
          <p:nvPr/>
        </p:nvSpPr>
        <p:spPr>
          <a:xfrm>
            <a:off x="152398" y="3733800"/>
            <a:ext cx="8610601" cy="1883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::after </a:t>
            </a:r>
            <a:r>
              <a:rPr b="0"/>
              <a:t>is what we call a pseudo-element. We use it to style specific parts of an element.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This will add an HTML element, hidden from view, after the content of the </a:t>
            </a:r>
            <a:r>
              <a:rPr b="1"/>
              <a:t>“.clearfix”</a:t>
            </a:r>
            <a:r>
              <a:t> element. This clears the float. </a:t>
            </a:r>
          </a:p>
        </p:txBody>
      </p:sp>
      <p:pic>
        <p:nvPicPr>
          <p:cNvPr id="471" name="image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48" y="965658"/>
            <a:ext cx="37719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74" name="Shape 474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5" name="imag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78" name="Shape 47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9" name="image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747991"/>
            <a:ext cx="9134475" cy="350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482" name="Shape 482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(</a:t>
            </a:r>
            <a:r>
              <a:rPr lang="en-US" dirty="0"/>
              <a:t>9</a:t>
            </a:r>
            <a:r>
              <a:rPr dirty="0"/>
              <a:t>-FloatExamples)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Fantastic Guide on Floats ****</a:t>
            </a:r>
          </a:p>
        </p:txBody>
      </p:sp>
      <p:sp>
        <p:nvSpPr>
          <p:cNvPr id="485" name="Shape 485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86" name="image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727" y="835761"/>
            <a:ext cx="5485673" cy="4625898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87" name="Shape 487"/>
          <p:cNvSpPr/>
          <p:nvPr/>
        </p:nvSpPr>
        <p:spPr>
          <a:xfrm>
            <a:off x="409303" y="5518076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To all serious front-end developers (this is a </a:t>
            </a:r>
            <a:r>
              <a:rPr u="sng"/>
              <a:t>necessary</a:t>
            </a:r>
            <a:r>
              <a:t> read):</a:t>
            </a:r>
            <a:r>
              <a:rPr sz="2200" b="0"/>
              <a:t> </a:t>
            </a:r>
            <a:br>
              <a:rPr sz="2200" b="0"/>
            </a:br>
            <a:r>
              <a:rPr sz="22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https://css-tricks.com/all-about-floats/</a:t>
            </a:r>
          </a:p>
        </p:txBody>
      </p:sp>
      <p:pic>
        <p:nvPicPr>
          <p:cNvPr id="488" name="image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66498"/>
            <a:ext cx="2867025" cy="752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this activity, you’ll flex your newfound floating skills by creating a conceptual layout. Eyeball the design to your best ability.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Check your Slack for more instructions.</a:t>
            </a:r>
          </a:p>
        </p:txBody>
      </p:sp>
      <p:sp>
        <p:nvSpPr>
          <p:cNvPr id="492" name="Shape 492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93" name="Shape 493"/>
          <p:cNvSpPr/>
          <p:nvPr/>
        </p:nvSpPr>
        <p:spPr>
          <a:xfrm>
            <a:off x="2438400" y="124824"/>
            <a:ext cx="65532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lang="en-US" dirty="0"/>
              <a:t>9</a:t>
            </a:r>
            <a:r>
              <a:rPr b="0" dirty="0"/>
              <a:t>-FloatLayout-Activity </a:t>
            </a:r>
            <a:r>
              <a:rPr dirty="0"/>
              <a:t>|  Suggested Time: </a:t>
            </a:r>
            <a:r>
              <a:rPr b="0" dirty="0"/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97" name="image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Good work!</a:t>
            </a:r>
          </a:p>
        </p:txBody>
      </p:sp>
      <p:pic>
        <p:nvPicPr>
          <p:cNvPr id="500" name="image45.jpeg" descr="http://cdn.pophangover.com/wp-content/uploads/2012/06/good-job-good-effort-kid-e133902115788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49" y="783752"/>
            <a:ext cx="4762501" cy="4762501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501"/>
          <p:cNvSpPr/>
          <p:nvPr/>
        </p:nvSpPr>
        <p:spPr>
          <a:xfrm>
            <a:off x="2286000" y="5807176"/>
            <a:ext cx="457200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Your brain may rest now…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304800" y="98052"/>
            <a:ext cx="868427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Video Walkthrough! (Highly, HIGHLY Recommend!!!)</a:t>
            </a:r>
          </a:p>
        </p:txBody>
      </p:sp>
      <p:pic>
        <p:nvPicPr>
          <p:cNvPr id="505" name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38200"/>
            <a:ext cx="8684274" cy="502538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/>
          <p:nvPr/>
        </p:nvSpPr>
        <p:spPr>
          <a:xfrm>
            <a:off x="76200" y="5988403"/>
            <a:ext cx="89128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Video Link: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https://youtu.be/0lpxKw6E90Y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511" name="Shape 511"/>
          <p:cNvSpPr/>
          <p:nvPr/>
        </p:nvSpPr>
        <p:spPr>
          <a:xfrm>
            <a:off x="381000" y="914400"/>
            <a:ext cx="8001000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Remember! We’ve got video guides for key activities like that last one.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/>
          </a:p>
          <a:p>
            <a:endParaRPr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If you feel like you are EVER falling behind, use those online walkthroughs to help catch back up. They are made to be easy to understand.</a:t>
            </a:r>
          </a:p>
          <a:p>
            <a:endParaRPr dirty="0"/>
          </a:p>
          <a:p>
            <a:r>
              <a:rPr dirty="0"/>
              <a:t>Still having trouble? Shoot your instructor or one of your TAs a message!</a:t>
            </a:r>
          </a:p>
          <a:p>
            <a:r>
              <a:rPr dirty="0"/>
              <a:t>We are here to help you out in whatever way we can! </a:t>
            </a:r>
          </a:p>
        </p:txBody>
      </p:sp>
      <p:pic>
        <p:nvPicPr>
          <p:cNvPr id="512" name="image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75" name="Shape 275"/>
          <p:cNvSpPr/>
          <p:nvPr/>
        </p:nvSpPr>
        <p:spPr>
          <a:xfrm>
            <a:off x="98425" y="1066800"/>
            <a:ext cx="8947150" cy="2086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Know Thyself</a:t>
            </a:r>
          </a:p>
        </p:txBody>
      </p:sp>
      <p:sp>
        <p:nvSpPr>
          <p:cNvPr id="278" name="Shape 278"/>
          <p:cNvSpPr/>
          <p:nvPr/>
        </p:nvSpPr>
        <p:spPr>
          <a:xfrm>
            <a:off x="304799" y="1066800"/>
            <a:ext cx="8740776" cy="375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1931</Words>
  <Application>Microsoft Macintosh PowerPoint</Application>
  <PresentationFormat>On-screen Show (4:3)</PresentationFormat>
  <Paragraphs>315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Roboto</vt:lpstr>
      <vt:lpstr>Unbranded</vt:lpstr>
      <vt:lpstr>Going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Relative File Paths</vt:lpstr>
      <vt:lpstr>Relative File Paths</vt:lpstr>
      <vt:lpstr>Absolutely No Absolute Paths</vt:lpstr>
      <vt:lpstr>Quick Demo</vt:lpstr>
      <vt:lpstr>PowerPoint Presentation</vt:lpstr>
      <vt:lpstr>LUNCH (30 mins)</vt:lpstr>
      <vt:lpstr>Box Model</vt:lpstr>
      <vt:lpstr>PowerPoint Presentation</vt:lpstr>
      <vt:lpstr>PowerPoint Presentation</vt:lpstr>
      <vt:lpstr>PowerPoint Presentation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+ Questions</vt:lpstr>
      <vt:lpstr>Still a Bit Confused?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Pro with HTML/CSS</dc:title>
  <cp:lastModifiedBy>Tammer Galal</cp:lastModifiedBy>
  <cp:revision>12</cp:revision>
  <dcterms:modified xsi:type="dcterms:W3CDTF">2018-08-14T17:46:40Z</dcterms:modified>
</cp:coreProperties>
</file>