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6"/>
  </p:notesMasterIdLst>
  <p:handoutMasterIdLst>
    <p:handoutMasterId r:id="rId27"/>
  </p:handoutMasterIdLst>
  <p:sldIdLst>
    <p:sldId id="265" r:id="rId2"/>
    <p:sldId id="266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9" r:id="rId17"/>
    <p:sldId id="280" r:id="rId18"/>
    <p:sldId id="281" r:id="rId19"/>
    <p:sldId id="282" r:id="rId20"/>
    <p:sldId id="283" r:id="rId21"/>
    <p:sldId id="284" r:id="rId22"/>
    <p:sldId id="286" r:id="rId23"/>
    <p:sldId id="287" r:id="rId24"/>
    <p:sldId id="290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CC00"/>
    <a:srgbClr val="F8F8F8"/>
    <a:srgbClr val="EEECE1"/>
    <a:srgbClr val="C0504D"/>
    <a:srgbClr val="D11034"/>
    <a:srgbClr val="5F6A72"/>
    <a:srgbClr val="782C2C"/>
    <a:srgbClr val="993939"/>
    <a:srgbClr val="AD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84268" autoAdjust="0"/>
  </p:normalViewPr>
  <p:slideViewPr>
    <p:cSldViewPr>
      <p:cViewPr varScale="1">
        <p:scale>
          <a:sx n="78" d="100"/>
          <a:sy n="78" d="100"/>
        </p:scale>
        <p:origin x="252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6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2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2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hyperlink" Target="https://developer.nest.com/" TargetMode="External"/><Relationship Id="rId6" Type="http://schemas.openxmlformats.org/officeDocument/2006/relationships/hyperlink" Target="http://www.developers.meethue.com/" TargetMode="External"/><Relationship Id="rId7" Type="http://schemas.openxmlformats.org/officeDocument/2006/relationships/hyperlink" Target="https://cylonjs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smtClean="0"/>
              <a:t>and APIs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6" name="Picture 4" descr="http://ecx.images-amazon.com/images/I/51c0TJpNkwL._SX450_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/>
          <a:stretch>
            <a:fillRect/>
          </a:stretch>
        </p:blipFill>
        <p:spPr bwMode="auto">
          <a:xfrm>
            <a:off x="2895600" y="1020562"/>
            <a:ext cx="3806325" cy="28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london.nodebots.io/images/catbo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8" r="8935"/>
          <a:stretch>
            <a:fillRect/>
          </a:stretch>
        </p:blipFill>
        <p:spPr bwMode="auto">
          <a:xfrm>
            <a:off x="6520543" y="1313159"/>
            <a:ext cx="2514600" cy="212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androidcentral.com/sites/androidcentral.com/files/styles/large/public/topic_images/2014/nest-stock-image-1.png?itok=UEkMM4_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1" y="996550"/>
            <a:ext cx="2901471" cy="290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/>
          <p:nvPr/>
        </p:nvSpPr>
        <p:spPr>
          <a:xfrm>
            <a:off x="304800" y="4076854"/>
            <a:ext cx="8583814" cy="2601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Nest Smart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Thermostat API: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  <a:hlinkClick r:id="rId5"/>
              </a:rPr>
              <a:t>https://developer.nest.com</a:t>
            </a:r>
            <a:r>
              <a:rPr lang="en-US" dirty="0" smtClean="0">
                <a:latin typeface="Arial" panose="02080604020202020204" charset="0"/>
                <a:ea typeface="Roboto" pitchFamily="2" charset="0"/>
                <a:cs typeface="Arial" panose="02080604020202020204" charset="0"/>
                <a:hlinkClick r:id="rId5"/>
              </a:rPr>
              <a:t>/</a:t>
            </a:r>
            <a:endParaRPr lang="en-US" dirty="0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Phillips Hue API: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dirty="0" smtClean="0">
                <a:latin typeface="Arial" panose="02080604020202020204" charset="0"/>
                <a:ea typeface="Roboto" pitchFamily="2" charset="0"/>
                <a:cs typeface="Arial" panose="02080604020202020204" charset="0"/>
                <a:hlinkClick r:id="rId6"/>
              </a:rPr>
              <a:t>http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  <a:hlinkClick r:id="rId6"/>
              </a:rPr>
              <a:t>://www.developers.meethue.com</a:t>
            </a:r>
            <a:r>
              <a:rPr lang="en-US" dirty="0" smtClean="0">
                <a:latin typeface="Arial" panose="02080604020202020204" charset="0"/>
                <a:ea typeface="Roboto" pitchFamily="2" charset="0"/>
                <a:cs typeface="Arial" panose="02080604020202020204" charset="0"/>
                <a:hlinkClick r:id="rId6"/>
              </a:rPr>
              <a:t>/</a:t>
            </a:r>
            <a:endParaRPr lang="en-US" dirty="0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r>
              <a:rPr lang="en-US" dirty="0" err="1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NodeBots</a:t>
            </a:r>
            <a:r>
              <a:rPr lang="en-US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(Ceylon) API: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  <a:hlinkClick r:id="rId7"/>
              </a:rPr>
              <a:t>https://cylonjs.com</a:t>
            </a:r>
            <a:r>
              <a:rPr lang="en-US" dirty="0" smtClean="0">
                <a:latin typeface="Arial" panose="02080604020202020204" charset="0"/>
                <a:ea typeface="Roboto" pitchFamily="2" charset="0"/>
                <a:cs typeface="Arial" panose="02080604020202020204" charset="0"/>
                <a:hlinkClick r:id="rId7"/>
              </a:rPr>
              <a:t>/</a:t>
            </a:r>
            <a:endParaRPr lang="en-US" dirty="0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1" y="763232"/>
            <a:ext cx="8503920" cy="48413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5281" y="5669868"/>
            <a:ext cx="850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HueCraft</a:t>
            </a:r>
            <a:r>
              <a:rPr lang="en-US" b="1" dirty="0" smtClean="0"/>
              <a:t>: </a:t>
            </a:r>
            <a:r>
              <a:rPr lang="en-US" dirty="0" smtClean="0"/>
              <a:t>https</a:t>
            </a:r>
            <a:r>
              <a:rPr lang="en-US" dirty="0"/>
              <a:t>://www.youtube.com/watch?v=ovYORLkO5bQ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Recap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a JSON?</a:t>
            </a:r>
            <a:endParaRPr lang="en-GB" sz="6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a JSON?</a:t>
            </a:r>
            <a:endParaRPr lang="en-GB" sz="6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400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JSON stands for </a:t>
            </a:r>
            <a:r>
              <a:rPr lang="en-US" sz="3400" dirty="0" err="1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Javascript</a:t>
            </a:r>
            <a:r>
              <a:rPr lang="en-US" sz="3400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Object Notation and is nothing more than simple </a:t>
            </a:r>
            <a:r>
              <a:rPr lang="en-US" sz="3400" dirty="0" err="1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Javascript</a:t>
            </a:r>
            <a:r>
              <a:rPr lang="en-US" sz="3400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Objects used as a “</a:t>
            </a:r>
            <a:r>
              <a:rPr lang="en-US" sz="3400" u="sng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data interchange format</a:t>
            </a:r>
            <a:r>
              <a:rPr lang="en-US" sz="3400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”. </a:t>
            </a:r>
            <a:endParaRPr lang="en-US" sz="3400" u="sng" dirty="0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768513"/>
            <a:ext cx="8112543" cy="51087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9727" y="5976056"/>
            <a:ext cx="9130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US" dirty="0" smtClean="0">
                <a:latin typeface="Arial" panose="02080604020202020204" charset="0"/>
                <a:cs typeface="Arial" panose="02080604020202020204" charset="0"/>
              </a:rPr>
              <a:t>JSON is a lightweight </a:t>
            </a:r>
            <a:r>
              <a:rPr lang="en-US" b="1" dirty="0" smtClean="0">
                <a:latin typeface="Arial" panose="02080604020202020204" charset="0"/>
                <a:cs typeface="Arial" panose="02080604020202020204" charset="0"/>
              </a:rPr>
              <a:t>data-interchange format </a:t>
            </a:r>
            <a:r>
              <a:rPr lang="en-US" dirty="0" smtClean="0">
                <a:latin typeface="Arial" panose="02080604020202020204" charset="0"/>
                <a:cs typeface="Arial" panose="02080604020202020204" charset="0"/>
              </a:rPr>
              <a:t>used to correlate </a:t>
            </a:r>
            <a:r>
              <a:rPr lang="en-US" b="1" dirty="0" smtClean="0">
                <a:latin typeface="Arial" panose="02080604020202020204" charset="0"/>
                <a:cs typeface="Arial" panose="02080604020202020204" charset="0"/>
              </a:rPr>
              <a:t>keys</a:t>
            </a:r>
            <a:r>
              <a:rPr lang="en-US" dirty="0" smtClean="0">
                <a:latin typeface="Arial" panose="02080604020202020204" charset="0"/>
                <a:cs typeface="Arial" panose="02080604020202020204" charset="0"/>
              </a:rPr>
              <a:t> with </a:t>
            </a:r>
            <a:r>
              <a:rPr lang="en-US" b="1" dirty="0" smtClean="0">
                <a:latin typeface="Arial" panose="02080604020202020204" charset="0"/>
                <a:cs typeface="Arial" panose="02080604020202020204" charset="0"/>
              </a:rPr>
              <a:t>values</a:t>
            </a:r>
            <a:endParaRPr lang="en-US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Roboto" pitchFamily="2" charset="0"/>
              </a:rPr>
              <a:t>Getting Data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200" b="1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jQuery method do we use to retrieve data from a URL database?</a:t>
            </a:r>
            <a:endParaRPr lang="en-GB" sz="32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200" b="1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jQuery method do we use to retrieve data from a URL database?</a:t>
            </a:r>
            <a:endParaRPr lang="en-GB" sz="32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441960" y="2058823"/>
            <a:ext cx="8583814" cy="1206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6400" b="1" u="sng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AJAX!!!!!</a:t>
            </a:r>
            <a:endParaRPr lang="en-GB" sz="6400" u="sng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pic>
        <p:nvPicPr>
          <p:cNvPr id="8" name="Picture 2" descr="http://www.colgate.com/PDP/Ajax_v13/US/EN/locale-assets/images/heros/hero_d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22" y="3140708"/>
            <a:ext cx="1458889" cy="342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200" b="1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two parameters do we pass into AJAX to retrieve data from online?</a:t>
            </a:r>
            <a:endParaRPr lang="en-GB" sz="32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Recap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200" b="1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two parameters do we pass into AJAX to retrieve data from online?</a:t>
            </a:r>
            <a:endParaRPr lang="en-GB" sz="32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" y="2133600"/>
            <a:ext cx="9100511" cy="2493170"/>
          </a:xfrm>
          <a:prstGeom prst="rect">
            <a:avLst/>
          </a:prstGeom>
        </p:spPr>
      </p:pic>
      <p:sp>
        <p:nvSpPr>
          <p:cNvPr id="7" name="Content Placeholder 2"/>
          <p:cNvSpPr txBox="1"/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2800" b="1" u="sng" dirty="0" err="1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Url</a:t>
            </a:r>
            <a:r>
              <a:rPr lang="en-US" sz="2800" b="1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and </a:t>
            </a:r>
            <a:r>
              <a:rPr lang="en-US" sz="2800" b="1" u="sng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method: ‘get’</a:t>
            </a:r>
            <a:endParaRPr lang="en-US" sz="3400" u="sng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3581400"/>
            <a:ext cx="1066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19600" y="3581400"/>
            <a:ext cx="1447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pic>
        <p:nvPicPr>
          <p:cNvPr id="10" name="Picture 2" descr="http://www.quickmeme.com/img/bf/bf3e6bb64a3957aa4d710e47afaf1ee79a2f4e6db38cbb2876d2cb6882e449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85609"/>
            <a:ext cx="6553200" cy="54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096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Welcome to “Full-Stack” Development</a:t>
            </a:r>
            <a:endParaRPr lang="en-US" dirty="0"/>
          </a:p>
        </p:txBody>
      </p:sp>
      <p:pic>
        <p:nvPicPr>
          <p:cNvPr id="4" name="Picture 3" descr="C:\Users\ahaque89\Downloads\MEAN Deployment Strategy - Page 1 (2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13635" r="3151" b="5248"/>
          <a:stretch>
            <a:fillRect/>
          </a:stretch>
        </p:blipFill>
        <p:spPr bwMode="auto">
          <a:xfrm>
            <a:off x="57398" y="982468"/>
            <a:ext cx="8948716" cy="42120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-1" y="5150480"/>
            <a:ext cx="9155741" cy="1199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842" y="5257800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Full-Stack Development </a:t>
            </a:r>
            <a:r>
              <a:rPr lang="en-US" sz="2000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is the concept of building </a:t>
            </a:r>
            <a:r>
              <a:rPr lang="en-US" sz="2000" b="1" i="1" u="sng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every</a:t>
            </a:r>
            <a:r>
              <a:rPr lang="en-US" sz="2000" i="1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aspect of the web application – from the visuals and interactions, to the data transfer and processing.</a:t>
            </a:r>
            <a:endParaRPr lang="en-US" sz="2000" b="1" u="sng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451329" y="852064"/>
            <a:ext cx="8583814" cy="47867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r>
              <a:rPr lang="en-US" b="1" u="sng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At this point, you should…</a:t>
            </a:r>
          </a:p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endParaRPr lang="en-US" b="1" u="sng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Understand what an </a:t>
            </a:r>
            <a:r>
              <a:rPr lang="en-US" u="sng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API</a:t>
            </a: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is.</a:t>
            </a:r>
            <a:endParaRPr lang="en-US" u="sng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Understand what </a:t>
            </a:r>
            <a:r>
              <a:rPr lang="en-US" u="sng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JSON</a:t>
            </a: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means.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Realize that </a:t>
            </a:r>
            <a:r>
              <a:rPr lang="en-US" u="sng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AJAX Methods </a:t>
            </a: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are used for retrieving data in databases. 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Know how to </a:t>
            </a:r>
            <a:r>
              <a:rPr lang="en-US" u="sng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create a basic AJAX GET Request </a:t>
            </a: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using jQuery. (i.e. include URL and “GET”)</a:t>
            </a:r>
          </a:p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endParaRPr lang="en-US" sz="1200" b="1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r>
              <a:rPr lang="en-US" sz="180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/>
            </a:r>
            <a:br>
              <a:rPr lang="en-US" sz="180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</a:br>
            <a:endParaRPr lang="en-GB" sz="18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ea typeface="Roboto" pitchFamily="2" charset="0"/>
              </a:rPr>
              <a:t>Questions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6400" b="1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an API?</a:t>
            </a:r>
            <a:endParaRPr lang="en-GB" sz="6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6400" b="1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an API?</a:t>
            </a:r>
            <a:endParaRPr lang="en-GB" sz="6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400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“An Application Programming Interface (API) offers a set of </a:t>
            </a:r>
            <a:r>
              <a:rPr lang="en-US" sz="3400" u="sng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pre-defined</a:t>
            </a:r>
            <a:r>
              <a:rPr lang="en-US" sz="3400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routines, code snippets, and tools for building software applications”</a:t>
            </a:r>
          </a:p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endParaRPr lang="en-US" sz="3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pic>
        <p:nvPicPr>
          <p:cNvPr id="5" name="Picture 2" descr="https://www.akana.com/images/solutions/APIGatew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3854"/>
            <a:ext cx="4874160" cy="555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/>
          <p:nvPr/>
        </p:nvSpPr>
        <p:spPr>
          <a:xfrm>
            <a:off x="4876800" y="1782223"/>
            <a:ext cx="3971174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80604020202020204" charset="0"/>
              <a:buNone/>
            </a:pPr>
            <a:r>
              <a:rPr lang="en-US" sz="3400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 software development APIs are often the </a:t>
            </a:r>
            <a:r>
              <a:rPr lang="en-US" sz="3400" b="1" u="sng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bridge</a:t>
            </a:r>
            <a:r>
              <a:rPr lang="en-US" sz="3400" b="1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3400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between different components </a:t>
            </a:r>
            <a:br>
              <a:rPr lang="en-US" sz="3400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</a:br>
            <a:endParaRPr lang="en-US" sz="3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Use Cases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Use Cases</a:t>
            </a:r>
            <a:endParaRPr lang="en-US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451329" y="827435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r>
              <a:rPr lang="en-US" b="1" u="sng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Three Common Use-Cases for APIs:</a:t>
            </a:r>
          </a:p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endParaRPr lang="en-US" b="1" u="sng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 provide pre-built code for </a:t>
            </a:r>
            <a:r>
              <a:rPr lang="en-US" u="sng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getting and sending</a:t>
            </a: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data to a centralized database (e.g. Weather Data, IMDB Movie Data).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u="sng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 provide pre-build code for creating or utilizing other software components (e.g. Google Maps, Spotify Tools).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 interface with </a:t>
            </a:r>
            <a:r>
              <a:rPr lang="en-US" u="sng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physical sensors or hardware </a:t>
            </a:r>
            <a:r>
              <a:rPr lang="en-US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devices. (e.g. Nest Thermostat, Phillips Hue)</a:t>
            </a:r>
            <a:endParaRPr lang="en-US" u="sng" dirty="0" smtClean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#1 – Accessing and Sending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0131"/>
          <a:stretch>
            <a:fillRect/>
          </a:stretch>
        </p:blipFill>
        <p:spPr>
          <a:xfrm>
            <a:off x="265086" y="672869"/>
            <a:ext cx="3048000" cy="1448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6363" b="29969"/>
          <a:stretch>
            <a:fillRect/>
          </a:stretch>
        </p:blipFill>
        <p:spPr>
          <a:xfrm>
            <a:off x="1919507" y="2276211"/>
            <a:ext cx="6238381" cy="1170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8082" b="36422"/>
          <a:stretch>
            <a:fillRect/>
          </a:stretch>
        </p:blipFill>
        <p:spPr>
          <a:xfrm>
            <a:off x="109511" y="3655632"/>
            <a:ext cx="4648200" cy="2398820"/>
          </a:xfrm>
          <a:prstGeom prst="rect">
            <a:avLst/>
          </a:prstGeom>
        </p:spPr>
      </p:pic>
      <p:pic>
        <p:nvPicPr>
          <p:cNvPr id="8" name="Picture 2" descr="https://www.data.gov/media/2013/11/Datagov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01" y="920128"/>
            <a:ext cx="33337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static.tumblr.com/cfpw6nx/6Oklueuir/screen_shot_2011-11-09_at_3.35.08_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98" y="3764379"/>
            <a:ext cx="4208942" cy="7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www.citygridmedia.com/developer/wp-content/uploads/2012/03/Yelp_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71" y="4680565"/>
            <a:ext cx="2776980" cy="142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8911" y="911508"/>
            <a:ext cx="2189312" cy="106810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#2 – Utilizing Pre-Built Code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88481"/>
            <a:ext cx="5486400" cy="3978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888481"/>
            <a:ext cx="2257425" cy="2295525"/>
          </a:xfrm>
          <a:prstGeom prst="rect">
            <a:avLst/>
          </a:prstGeom>
        </p:spPr>
      </p:pic>
      <p:sp>
        <p:nvSpPr>
          <p:cNvPr id="14" name="Content Placeholder 2"/>
          <p:cNvSpPr txBox="1"/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2800" b="1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Example: </a:t>
            </a:r>
            <a:r>
              <a:rPr lang="en-US" sz="28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2800" dirty="0" err="1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AirBNB</a:t>
            </a:r>
            <a:r>
              <a:rPr lang="en-US" sz="2800" dirty="0" smtClean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utilizes the Google Maps API to power its entire mapping service</a:t>
            </a:r>
          </a:p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endParaRPr lang="en-US" sz="3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424</Words>
  <Application>Microsoft Macintosh PowerPoint</Application>
  <PresentationFormat>On-screen Show (4:3)</PresentationFormat>
  <Paragraphs>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Roboto</vt:lpstr>
      <vt:lpstr>Arial</vt:lpstr>
      <vt:lpstr>Calibri</vt:lpstr>
      <vt:lpstr>Calibri Light</vt:lpstr>
      <vt:lpstr>1_Unbranded</vt:lpstr>
      <vt:lpstr>AJAX and APIs</vt:lpstr>
      <vt:lpstr>API Recap</vt:lpstr>
      <vt:lpstr>Recap Questions</vt:lpstr>
      <vt:lpstr>Recap Questions</vt:lpstr>
      <vt:lpstr>Recap Questions</vt:lpstr>
      <vt:lpstr>API Use Cases</vt:lpstr>
      <vt:lpstr>API Use Cases</vt:lpstr>
      <vt:lpstr>Use Case #1 – Accessing and Sending Data</vt:lpstr>
      <vt:lpstr>Use Case #2 – Utilizing Pre-Built Code</vt:lpstr>
      <vt:lpstr>Use Case #3 – Controlling Physical Hardware</vt:lpstr>
      <vt:lpstr>Use Case #3 – Controlling Physical Hardware</vt:lpstr>
      <vt:lpstr>JSON Recap</vt:lpstr>
      <vt:lpstr>Recap Questions</vt:lpstr>
      <vt:lpstr>Recap Questions</vt:lpstr>
      <vt:lpstr>Recap Questions</vt:lpstr>
      <vt:lpstr>Getting Data</vt:lpstr>
      <vt:lpstr>Recap Questions</vt:lpstr>
      <vt:lpstr>Recap Questions</vt:lpstr>
      <vt:lpstr>Recap Questions</vt:lpstr>
      <vt:lpstr>Recap Questions</vt:lpstr>
      <vt:lpstr>Recap Questions</vt:lpstr>
      <vt:lpstr>Welcome to “Full-Stack” Development</vt:lpstr>
      <vt:lpstr>Overview</vt:lpstr>
      <vt:lpstr>Questions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1365</cp:revision>
  <cp:lastPrinted>2018-01-22T17:11:29Z</cp:lastPrinted>
  <dcterms:created xsi:type="dcterms:W3CDTF">2017-05-15T17:00:12Z</dcterms:created>
  <dcterms:modified xsi:type="dcterms:W3CDTF">2018-01-22T17:11:39Z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