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handoutMasterIdLst>
    <p:handoutMasterId r:id="rId25"/>
  </p:handoutMasterIdLst>
  <p:sldIdLst>
    <p:sldId id="265" r:id="rId2"/>
    <p:sldId id="761" r:id="rId3"/>
    <p:sldId id="753" r:id="rId4"/>
    <p:sldId id="763" r:id="rId5"/>
    <p:sldId id="762" r:id="rId6"/>
    <p:sldId id="769" r:id="rId7"/>
    <p:sldId id="767" r:id="rId8"/>
    <p:sldId id="768" r:id="rId9"/>
    <p:sldId id="760" r:id="rId10"/>
    <p:sldId id="754" r:id="rId11"/>
    <p:sldId id="757" r:id="rId12"/>
    <p:sldId id="759" r:id="rId13"/>
    <p:sldId id="766" r:id="rId14"/>
    <p:sldId id="758" r:id="rId15"/>
    <p:sldId id="770" r:id="rId16"/>
    <p:sldId id="771" r:id="rId17"/>
    <p:sldId id="772" r:id="rId18"/>
    <p:sldId id="776" r:id="rId19"/>
    <p:sldId id="773" r:id="rId20"/>
    <p:sldId id="775" r:id="rId21"/>
    <p:sldId id="774" r:id="rId22"/>
    <p:sldId id="616"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7" autoAdjust="0"/>
    <p:restoredTop sz="84107" autoAdjust="0"/>
  </p:normalViewPr>
  <p:slideViewPr>
    <p:cSldViewPr>
      <p:cViewPr varScale="1">
        <p:scale>
          <a:sx n="79" d="100"/>
          <a:sy n="79" d="100"/>
        </p:scale>
        <p:origin x="2440" y="200"/>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7/26/18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7/26/18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2693106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095905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376259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547597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737334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731759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670269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3879433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804929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388366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1077879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279474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051667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773735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40714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2851366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897631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6980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39527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211152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9441"/>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7/26/18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mailto:blahston@gmail.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mailto:blahby231@gmail.com" TargetMode="External"/><Relationship Id="rId4" Type="http://schemas.openxmlformats.org/officeDocument/2006/relationships/hyperlink" Target="mailto:blahby@gmail.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Masters of MongoDB</a:t>
            </a:r>
            <a:endParaRPr lang="en-US" i="1"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Road Ahead…</a:t>
            </a:r>
          </a:p>
        </p:txBody>
      </p:sp>
      <p:pic>
        <p:nvPicPr>
          <p:cNvPr id="1028" name="Picture 4" descr="http://www.theodo.fr/uploads/blog/2015/11/mongod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938015"/>
            <a:ext cx="1072861"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earnable-images.s3.amazonaws.com/screencasts/a2a2543d-1502-4fac-9336-8f96275101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2195315"/>
            <a:ext cx="1580621" cy="88909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60952" y="938015"/>
            <a:ext cx="3976255" cy="521092"/>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rial" panose="020B0604020202020204" pitchFamily="34" charset="0"/>
                <a:cs typeface="Arial" panose="020B0604020202020204" pitchFamily="34" charset="0"/>
              </a:rPr>
              <a:t>Your Castle of Knowledge</a:t>
            </a:r>
            <a:endParaRPr lang="en-US" sz="1800" b="1" i="1" dirty="0">
              <a:latin typeface="Arial" panose="020B0604020202020204" pitchFamily="34" charset="0"/>
              <a:cs typeface="Arial" panose="020B0604020202020204" pitchFamily="34" charset="0"/>
            </a:endParaRPr>
          </a:p>
        </p:txBody>
      </p:sp>
      <p:cxnSp>
        <p:nvCxnSpPr>
          <p:cNvPr id="6" name="Curved Connector 5"/>
          <p:cNvCxnSpPr>
            <a:endCxn id="1032" idx="0"/>
          </p:cNvCxnSpPr>
          <p:nvPr/>
        </p:nvCxnSpPr>
        <p:spPr>
          <a:xfrm>
            <a:off x="5230801" y="1461220"/>
            <a:ext cx="1122110" cy="734095"/>
          </a:xfrm>
          <a:prstGeom prst="curvedConnector2">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cxnSpLocks/>
          </p:cNvCxnSpPr>
          <p:nvPr/>
        </p:nvCxnSpPr>
        <p:spPr>
          <a:xfrm rot="16200000" flipH="1">
            <a:off x="6134100" y="3390900"/>
            <a:ext cx="1752602" cy="1219202"/>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http://i.stack.imgur.com/un1U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6777" y="4946549"/>
            <a:ext cx="1468655" cy="13278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astrolog.org/labyrnth/sample/aldous.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3818509"/>
            <a:ext cx="1239366" cy="92585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urved Connector 23"/>
          <p:cNvCxnSpPr>
            <a:stCxn id="1034" idx="1"/>
            <a:endCxn id="1036" idx="3"/>
          </p:cNvCxnSpPr>
          <p:nvPr/>
        </p:nvCxnSpPr>
        <p:spPr>
          <a:xfrm rot="10800000">
            <a:off x="6116167" y="4281434"/>
            <a:ext cx="580611" cy="1329028"/>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6545846" y="1008895"/>
            <a:ext cx="2293543" cy="521092"/>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sz="1800" b="1" i="1" dirty="0">
                <a:latin typeface="Arial" panose="020B0604020202020204" pitchFamily="34" charset="0"/>
                <a:cs typeface="Arial" panose="020B0604020202020204" pitchFamily="34" charset="0"/>
              </a:rPr>
              <a:t>Your Final Journey</a:t>
            </a:r>
          </a:p>
        </p:txBody>
      </p:sp>
      <p:pic>
        <p:nvPicPr>
          <p:cNvPr id="1038" name="Picture 14" descr="http://team-dignitas.net/uploads/tinymce/images/smite_victory.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833" y="4608116"/>
            <a:ext cx="3488829" cy="148788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Curved Connector 36"/>
          <p:cNvCxnSpPr>
            <a:stCxn id="1036" idx="1"/>
            <a:endCxn id="1038" idx="3"/>
          </p:cNvCxnSpPr>
          <p:nvPr/>
        </p:nvCxnSpPr>
        <p:spPr>
          <a:xfrm rot="10800000" flipV="1">
            <a:off x="3682662" y="4281434"/>
            <a:ext cx="1194138" cy="1070624"/>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p:nvPr/>
        </p:nvCxnSpPr>
        <p:spPr>
          <a:xfrm flipV="1">
            <a:off x="2935275" y="1478174"/>
            <a:ext cx="1401932" cy="726074"/>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www.alux.com/wp-content/uploads/2014/08/The-Castle-Hotel-Dalian-Liaoning-China.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2273" r="18259"/>
          <a:stretch/>
        </p:blipFill>
        <p:spPr bwMode="auto">
          <a:xfrm>
            <a:off x="193833" y="1360855"/>
            <a:ext cx="335280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88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Down</a:t>
            </a:r>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sz="2000" i="1" u="sng" dirty="0">
                <a:latin typeface="Arial" panose="020B0604020202020204" pitchFamily="34" charset="0"/>
                <a:cs typeface="Arial" panose="020B0604020202020204" pitchFamily="34" charset="0"/>
              </a:rPr>
              <a:t>It’s time to double-down and make sure you have a strong foundation. </a:t>
            </a:r>
          </a:p>
          <a:p>
            <a:pPr marL="0" indent="0">
              <a:buFont typeface="Arial" panose="020B0604020202020204" pitchFamily="34" charset="0"/>
              <a:buNone/>
            </a:pPr>
            <a:endParaRPr lang="en-US" i="1"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have access to myself and the TAs for 2 months.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Look through the code base. Identify your weaknesses.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Schedule a help session during office hours.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And put in the hard hours!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is the </a:t>
            </a:r>
            <a:r>
              <a:rPr lang="en-US" b="1" u="sng" dirty="0">
                <a:latin typeface="Arial" panose="020B0604020202020204" pitchFamily="34" charset="0"/>
                <a:cs typeface="Arial" panose="020B0604020202020204" pitchFamily="34" charset="0"/>
              </a:rPr>
              <a:t>absolute best</a:t>
            </a:r>
            <a:r>
              <a:rPr lang="en-US" dirty="0">
                <a:latin typeface="Arial" panose="020B0604020202020204" pitchFamily="34" charset="0"/>
                <a:cs typeface="Arial" panose="020B0604020202020204" pitchFamily="34" charset="0"/>
              </a:rPr>
              <a:t> time to learn this material. </a:t>
            </a:r>
            <a:endParaRPr lang="en-US"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985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Now.</a:t>
            </a:r>
          </a:p>
        </p:txBody>
      </p:sp>
      <p:pic>
        <p:nvPicPr>
          <p:cNvPr id="5122" name="Picture 2" descr="https://cdn.meme.am/instances/500x/5793627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38200"/>
            <a:ext cx="5638800" cy="546258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324600" y="2590800"/>
            <a:ext cx="2667000" cy="16764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sz="1800" b="1" i="1" dirty="0">
                <a:latin typeface="Arial" panose="020B0604020202020204" pitchFamily="34" charset="0"/>
                <a:cs typeface="Arial" panose="020B0604020202020204" pitchFamily="34" charset="0"/>
              </a:rPr>
              <a:t>Because let’s be real. </a:t>
            </a:r>
          </a:p>
          <a:p>
            <a:pPr marL="0" indent="0">
              <a:buFont typeface="Arial" panose="020B0604020202020204" pitchFamily="34" charset="0"/>
              <a:buNone/>
            </a:pPr>
            <a:endParaRPr lang="en-US" sz="1800" b="1" i="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b="1" i="1" dirty="0">
                <a:latin typeface="Arial" panose="020B0604020202020204" pitchFamily="34" charset="0"/>
                <a:cs typeface="Arial" panose="020B0604020202020204" pitchFamily="34" charset="0"/>
              </a:rPr>
              <a:t>You aren’t going to start when you graduate. </a:t>
            </a: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114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Goals – Beginning of the Year</a:t>
            </a:r>
          </a:p>
        </p:txBody>
      </p:sp>
      <p:sp>
        <p:nvSpPr>
          <p:cNvPr id="3" name="Shape 70"/>
          <p:cNvSpPr txBox="1">
            <a:spLocks/>
          </p:cNvSpPr>
          <p:nvPr/>
        </p:nvSpPr>
        <p:spPr>
          <a:xfrm>
            <a:off x="590336" y="1490934"/>
            <a:ext cx="8032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a:latin typeface="Arial" panose="020B0604020202020204" pitchFamily="34" charset="0"/>
                <a:ea typeface="Roboto" panose="02000000000000000000" pitchFamily="2" charset="0"/>
                <a:cs typeface="Arial" panose="020B0604020202020204" pitchFamily="34" charset="0"/>
              </a:rPr>
              <a:t>“Hope to make something of myself one day…”</a:t>
            </a:r>
          </a:p>
        </p:txBody>
      </p:sp>
      <p:sp>
        <p:nvSpPr>
          <p:cNvPr id="4" name="Shape 70"/>
          <p:cNvSpPr txBox="1">
            <a:spLocks/>
          </p:cNvSpPr>
          <p:nvPr/>
        </p:nvSpPr>
        <p:spPr>
          <a:xfrm>
            <a:off x="971336" y="863613"/>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a:latin typeface="Arial" panose="020B0604020202020204" pitchFamily="34" charset="0"/>
                <a:ea typeface="Roboto" panose="02000000000000000000" pitchFamily="2" charset="0"/>
                <a:cs typeface="Arial" panose="020B0604020202020204" pitchFamily="34" charset="0"/>
              </a:rPr>
              <a:t>“To land a solid career.. </a:t>
            </a:r>
            <a:r>
              <a:rPr lang="en-US" sz="2000" dirty="0">
                <a:latin typeface="Arial" panose="020B0604020202020204" pitchFamily="34" charset="0"/>
                <a:ea typeface="Roboto" panose="02000000000000000000" pitchFamily="2" charset="0"/>
                <a:cs typeface="Arial" panose="020B0604020202020204" pitchFamily="34" charset="0"/>
              </a:rPr>
              <a:t>a</a:t>
            </a:r>
            <a:r>
              <a:rPr lang="en" sz="2000" dirty="0">
                <a:latin typeface="Arial" panose="020B0604020202020204" pitchFamily="34" charset="0"/>
                <a:ea typeface="Roboto" panose="02000000000000000000" pitchFamily="2" charset="0"/>
                <a:cs typeface="Arial" panose="020B0604020202020204" pitchFamily="34" charset="0"/>
              </a:rPr>
              <a:t>nd be able to support a family.”</a:t>
            </a:r>
          </a:p>
        </p:txBody>
      </p:sp>
      <p:sp>
        <p:nvSpPr>
          <p:cNvPr id="5" name="Shape 70"/>
          <p:cNvSpPr txBox="1">
            <a:spLocks/>
          </p:cNvSpPr>
          <p:nvPr/>
        </p:nvSpPr>
        <p:spPr>
          <a:xfrm>
            <a:off x="971336" y="2195888"/>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a:latin typeface="Arial" panose="020B0604020202020204" pitchFamily="34" charset="0"/>
                <a:ea typeface="Roboto" panose="02000000000000000000" pitchFamily="2" charset="0"/>
                <a:cs typeface="Arial" panose="020B0604020202020204" pitchFamily="34" charset="0"/>
              </a:rPr>
              <a:t>“An opportunity to be more creative in my day-to-day work.”</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 name="Shape 70"/>
          <p:cNvSpPr txBox="1">
            <a:spLocks/>
          </p:cNvSpPr>
          <p:nvPr/>
        </p:nvSpPr>
        <p:spPr>
          <a:xfrm>
            <a:off x="1324241" y="2807535"/>
            <a:ext cx="6564941"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a:latin typeface="Arial" panose="020B0604020202020204" pitchFamily="34" charset="0"/>
                <a:ea typeface="Roboto" panose="02000000000000000000" pitchFamily="2" charset="0"/>
                <a:cs typeface="Arial" panose="020B0604020202020204" pitchFamily="34" charset="0"/>
              </a:rPr>
              <a:t>“…to get a better paying job.”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7" name="Shape 70"/>
          <p:cNvSpPr txBox="1">
            <a:spLocks/>
          </p:cNvSpPr>
          <p:nvPr/>
        </p:nvSpPr>
        <p:spPr>
          <a:xfrm>
            <a:off x="412322" y="346731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a:latin typeface="Arial" panose="020B0604020202020204" pitchFamily="34" charset="0"/>
                <a:ea typeface="Roboto" panose="02000000000000000000" pitchFamily="2" charset="0"/>
                <a:cs typeface="Arial" panose="020B0604020202020204" pitchFamily="34" charset="0"/>
              </a:rPr>
              <a:t>“I want nothing more in the entire world than to be a game designer.”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Shape 70"/>
          <p:cNvSpPr txBox="1">
            <a:spLocks/>
          </p:cNvSpPr>
          <p:nvPr/>
        </p:nvSpPr>
        <p:spPr>
          <a:xfrm>
            <a:off x="412322" y="412174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a:latin typeface="Arial" panose="020B0604020202020204" pitchFamily="34" charset="0"/>
                <a:ea typeface="Roboto" panose="02000000000000000000" pitchFamily="2" charset="0"/>
                <a:cs typeface="Arial" panose="020B0604020202020204" pitchFamily="34" charset="0"/>
              </a:rPr>
              <a:t>“Change careers and become a web developer.”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9" name="Shape 70"/>
          <p:cNvSpPr txBox="1">
            <a:spLocks/>
          </p:cNvSpPr>
          <p:nvPr/>
        </p:nvSpPr>
        <p:spPr>
          <a:xfrm>
            <a:off x="412322" y="4781658"/>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a:latin typeface="Arial" panose="020B0604020202020204" pitchFamily="34" charset="0"/>
                <a:ea typeface="Roboto" panose="02000000000000000000" pitchFamily="2" charset="0"/>
                <a:cs typeface="Arial" panose="020B0604020202020204" pitchFamily="34" charset="0"/>
              </a:rPr>
              <a:t>“…to build mastery. To learn a skill that I haven’t yet explored.”</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0" name="Shape 70"/>
          <p:cNvSpPr txBox="1">
            <a:spLocks/>
          </p:cNvSpPr>
          <p:nvPr/>
        </p:nvSpPr>
        <p:spPr>
          <a:xfrm>
            <a:off x="412322" y="5486400"/>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a:latin typeface="Arial" panose="020B0604020202020204" pitchFamily="34" charset="0"/>
                <a:ea typeface="Roboto" panose="02000000000000000000" pitchFamily="2" charset="0"/>
                <a:cs typeface="Arial" panose="020B0604020202020204" pitchFamily="34" charset="0"/>
              </a:rPr>
              <a:t>“[a chapter] better than the last.”</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41866852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Reference…</a:t>
            </a:r>
          </a:p>
        </p:txBody>
      </p:sp>
      <p:sp>
        <p:nvSpPr>
          <p:cNvPr id="4" name="Content Placeholder 2"/>
          <p:cNvSpPr txBox="1">
            <a:spLocks/>
          </p:cNvSpPr>
          <p:nvPr/>
        </p:nvSpPr>
        <p:spPr>
          <a:xfrm>
            <a:off x="304800" y="5029200"/>
            <a:ext cx="8229600" cy="1143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b="1" i="1" dirty="0">
                <a:latin typeface="Arial" panose="020B0604020202020204" pitchFamily="34" charset="0"/>
                <a:cs typeface="Arial" panose="020B0604020202020204" pitchFamily="34" charset="0"/>
              </a:rPr>
              <a:t>Students who tend to be doing well in our classes are putting in an average of </a:t>
            </a:r>
            <a:r>
              <a:rPr lang="en-US" b="1" i="1" u="sng" dirty="0">
                <a:latin typeface="Arial" panose="020B0604020202020204" pitchFamily="34" charset="0"/>
                <a:cs typeface="Arial" panose="020B0604020202020204" pitchFamily="34" charset="0"/>
              </a:rPr>
              <a:t>17 hours per week</a:t>
            </a:r>
            <a:r>
              <a:rPr lang="en-US" b="1" i="1" dirty="0">
                <a:latin typeface="Arial" panose="020B0604020202020204" pitchFamily="34" charset="0"/>
                <a:cs typeface="Arial" panose="020B0604020202020204" pitchFamily="34" charset="0"/>
              </a:rPr>
              <a:t>.</a:t>
            </a:r>
          </a:p>
          <a:p>
            <a:pPr marL="0" indent="0" algn="ctr">
              <a:buFont typeface="Arial" panose="020B0604020202020204" pitchFamily="34" charset="0"/>
              <a:buNone/>
            </a:pPr>
            <a:endParaRPr lang="en-US" b="1" i="1" dirty="0">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n-US" b="1" i="1" dirty="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pic>
        <p:nvPicPr>
          <p:cNvPr id="1026" name="Picture 2" descr="https://media.giphy.com/media/Vccpm1O9gV1g4/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62000"/>
            <a:ext cx="6629400" cy="41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60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Tree>
    <p:extLst>
      <p:ext uri="{BB962C8B-B14F-4D97-AF65-F5344CB8AC3E}">
        <p14:creationId xmlns:p14="http://schemas.microsoft.com/office/powerpoint/2010/main" val="202394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MongoDB?</a:t>
            </a:r>
          </a:p>
        </p:txBody>
      </p:sp>
      <p:pic>
        <p:nvPicPr>
          <p:cNvPr id="6" name="Picture 2" descr="http://photos3.meetupstatic.com/photos/event/c/9/7/c/highres_14391580.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5105400"/>
            <a:ext cx="3505200" cy="11684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304800" y="838200"/>
            <a:ext cx="8229600" cy="54356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MongoDB is a very popular </a:t>
            </a:r>
            <a:r>
              <a:rPr lang="en-US" b="1" u="sng" dirty="0" err="1">
                <a:latin typeface="Arial" panose="020B0604020202020204" pitchFamily="34" charset="0"/>
                <a:cs typeface="Arial" panose="020B0604020202020204" pitchFamily="34" charset="0"/>
              </a:rPr>
              <a:t>noSQL</a:t>
            </a:r>
            <a:r>
              <a:rPr lang="en-US" b="1" u="sng" dirty="0">
                <a:latin typeface="Arial" panose="020B0604020202020204" pitchFamily="34" charset="0"/>
                <a:cs typeface="Arial" panose="020B0604020202020204" pitchFamily="34" charset="0"/>
              </a:rPr>
              <a:t> Database </a:t>
            </a:r>
          </a:p>
          <a:p>
            <a:endParaRPr lang="en-US" b="1" u="sng"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It uses a </a:t>
            </a:r>
            <a:r>
              <a:rPr lang="en-US" b="1" u="sng" dirty="0">
                <a:latin typeface="Arial" panose="020B0604020202020204" pitchFamily="34" charset="0"/>
                <a:cs typeface="Arial" panose="020B0604020202020204" pitchFamily="34" charset="0"/>
              </a:rPr>
              <a:t>document-oriented model </a:t>
            </a:r>
            <a:r>
              <a:rPr lang="en-US" dirty="0">
                <a:latin typeface="Arial" panose="020B0604020202020204" pitchFamily="34" charset="0"/>
                <a:cs typeface="Arial" panose="020B0604020202020204" pitchFamily="34" charset="0"/>
              </a:rPr>
              <a:t>as opposed to a table-based relational model (SQL)</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MongoDB stores data in </a:t>
            </a:r>
            <a:r>
              <a:rPr lang="en-US" b="1" u="sng" dirty="0">
                <a:latin typeface="Arial" panose="020B0604020202020204" pitchFamily="34" charset="0"/>
                <a:cs typeface="Arial" panose="020B0604020202020204" pitchFamily="34" charset="0"/>
              </a:rPr>
              <a:t>BSON Format</a:t>
            </a:r>
            <a:r>
              <a:rPr lang="en-US" dirty="0">
                <a:latin typeface="Arial" panose="020B0604020202020204" pitchFamily="34" charset="0"/>
                <a:cs typeface="Arial" panose="020B0604020202020204" pitchFamily="34" charset="0"/>
              </a:rPr>
              <a:t> (effectively compressed JSONs)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MongoDB has tons of </a:t>
            </a:r>
            <a:r>
              <a:rPr lang="en-US" b="1" u="sng" dirty="0">
                <a:latin typeface="Arial" panose="020B0604020202020204" pitchFamily="34" charset="0"/>
                <a:cs typeface="Arial" panose="020B0604020202020204" pitchFamily="34" charset="0"/>
              </a:rPr>
              <a:t>drivers and packages</a:t>
            </a:r>
            <a:r>
              <a:rPr lang="en-US" dirty="0">
                <a:latin typeface="Arial" panose="020B0604020202020204" pitchFamily="34" charset="0"/>
                <a:cs typeface="Arial" panose="020B0604020202020204" pitchFamily="34" charset="0"/>
              </a:rPr>
              <a:t> for connecting to Node, C++, Java, etc. </a:t>
            </a:r>
          </a:p>
        </p:txBody>
      </p:sp>
    </p:spTree>
    <p:extLst>
      <p:ext uri="{BB962C8B-B14F-4D97-AF65-F5344CB8AC3E}">
        <p14:creationId xmlns:p14="http://schemas.microsoft.com/office/powerpoint/2010/main" val="3275742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(SQL)</a:t>
            </a:r>
          </a:p>
        </p:txBody>
      </p:sp>
      <p:graphicFrame>
        <p:nvGraphicFramePr>
          <p:cNvPr id="3" name="Table 2"/>
          <p:cNvGraphicFramePr>
            <a:graphicFrameLocks noGrp="1"/>
          </p:cNvGraphicFramePr>
          <p:nvPr>
            <p:extLst>
              <p:ext uri="{D42A27DB-BD31-4B8C-83A1-F6EECF244321}">
                <p14:modId xmlns:p14="http://schemas.microsoft.com/office/powerpoint/2010/main" val="1061520954"/>
              </p:ext>
            </p:extLst>
          </p:nvPr>
        </p:nvGraphicFramePr>
        <p:xfrm>
          <a:off x="381000" y="990600"/>
          <a:ext cx="6644640" cy="1925320"/>
        </p:xfrm>
        <a:graphic>
          <a:graphicData uri="http://schemas.openxmlformats.org/drawingml/2006/table">
            <a:tbl>
              <a:tblPr firstRow="1" bandRow="1">
                <a:tableStyleId>{5C22544A-7EE6-4342-B048-85BDC9FD1C3A}</a:tableStyleId>
              </a:tblPr>
              <a:tblGrid>
                <a:gridCol w="1661160">
                  <a:extLst>
                    <a:ext uri="{9D8B030D-6E8A-4147-A177-3AD203B41FA5}">
                      <a16:colId xmlns:a16="http://schemas.microsoft.com/office/drawing/2014/main" val="716330608"/>
                    </a:ext>
                  </a:extLst>
                </a:gridCol>
                <a:gridCol w="1661160">
                  <a:extLst>
                    <a:ext uri="{9D8B030D-6E8A-4147-A177-3AD203B41FA5}">
                      <a16:colId xmlns:a16="http://schemas.microsoft.com/office/drawing/2014/main" val="1449686933"/>
                    </a:ext>
                  </a:extLst>
                </a:gridCol>
                <a:gridCol w="1661160">
                  <a:extLst>
                    <a:ext uri="{9D8B030D-6E8A-4147-A177-3AD203B41FA5}">
                      <a16:colId xmlns:a16="http://schemas.microsoft.com/office/drawing/2014/main" val="3587768078"/>
                    </a:ext>
                  </a:extLst>
                </a:gridCol>
                <a:gridCol w="1661160">
                  <a:extLst>
                    <a:ext uri="{9D8B030D-6E8A-4147-A177-3AD203B41FA5}">
                      <a16:colId xmlns:a16="http://schemas.microsoft.com/office/drawing/2014/main" val="785359734"/>
                    </a:ext>
                  </a:extLst>
                </a:gridCol>
              </a:tblGrid>
              <a:tr h="370840">
                <a:tc>
                  <a:txBody>
                    <a:bodyPr/>
                    <a:lstStyle/>
                    <a:p>
                      <a:pPr algn="ctr"/>
                      <a:r>
                        <a:rPr lang="en-US" sz="1400" dirty="0">
                          <a:latin typeface="Arial" panose="020B0604020202020204" pitchFamily="34" charset="0"/>
                          <a:cs typeface="Arial" panose="020B0604020202020204" pitchFamily="34" charset="0"/>
                        </a:rPr>
                        <a:t>ID</a:t>
                      </a:r>
                    </a:p>
                  </a:txBody>
                  <a:tcPr anchor="ctr"/>
                </a:tc>
                <a:tc>
                  <a:txBody>
                    <a:bodyPr/>
                    <a:lstStyle/>
                    <a:p>
                      <a:pPr algn="ctr"/>
                      <a:r>
                        <a:rPr lang="en-US" sz="1400" dirty="0">
                          <a:latin typeface="Arial" panose="020B0604020202020204" pitchFamily="34" charset="0"/>
                          <a:cs typeface="Arial" panose="020B0604020202020204" pitchFamily="34" charset="0"/>
                        </a:rPr>
                        <a:t>Title</a:t>
                      </a:r>
                    </a:p>
                  </a:txBody>
                  <a:tcPr anchor="ctr"/>
                </a:tc>
                <a:tc>
                  <a:txBody>
                    <a:bodyPr/>
                    <a:lstStyle/>
                    <a:p>
                      <a:pPr algn="ctr"/>
                      <a:r>
                        <a:rPr lang="en-US" sz="1400" dirty="0">
                          <a:latin typeface="Arial" panose="020B0604020202020204" pitchFamily="34" charset="0"/>
                          <a:cs typeface="Arial" panose="020B0604020202020204" pitchFamily="34" charset="0"/>
                        </a:rPr>
                        <a:t>Author</a:t>
                      </a:r>
                    </a:p>
                  </a:txBody>
                  <a:tcPr anchor="ctr"/>
                </a:tc>
                <a:tc>
                  <a:txBody>
                    <a:bodyPr/>
                    <a:lstStyle/>
                    <a:p>
                      <a:pPr algn="ctr"/>
                      <a:r>
                        <a:rPr lang="en-US" sz="1400" dirty="0">
                          <a:latin typeface="Arial" panose="020B0604020202020204" pitchFamily="34" charset="0"/>
                          <a:cs typeface="Arial" panose="020B0604020202020204" pitchFamily="34" charset="0"/>
                        </a:rPr>
                        <a:t>Published</a:t>
                      </a:r>
                    </a:p>
                  </a:txBody>
                  <a:tcPr anchor="ctr"/>
                </a:tc>
                <a:extLst>
                  <a:ext uri="{0D108BD9-81ED-4DB2-BD59-A6C34878D82A}">
                    <a16:rowId xmlns:a16="http://schemas.microsoft.com/office/drawing/2014/main" val="2144436540"/>
                  </a:ext>
                </a:extLst>
              </a:tr>
              <a:tr h="370840">
                <a:tc>
                  <a:txBody>
                    <a:bodyPr/>
                    <a:lstStyle/>
                    <a:p>
                      <a:pPr algn="ctr"/>
                      <a:r>
                        <a:rPr lang="en-US" sz="1400" dirty="0">
                          <a:latin typeface="Arial" panose="020B0604020202020204" pitchFamily="34" charset="0"/>
                          <a:cs typeface="Arial" panose="020B0604020202020204" pitchFamily="34" charset="0"/>
                        </a:rPr>
                        <a:t>1</a:t>
                      </a:r>
                    </a:p>
                  </a:txBody>
                  <a:tcPr anchor="ctr"/>
                </a:tc>
                <a:tc>
                  <a:txBody>
                    <a:bodyPr/>
                    <a:lstStyle/>
                    <a:p>
                      <a:pPr algn="ctr"/>
                      <a:r>
                        <a:rPr lang="en-US" sz="1400" dirty="0">
                          <a:latin typeface="Arial" panose="020B0604020202020204" pitchFamily="34" charset="0"/>
                          <a:cs typeface="Arial" panose="020B0604020202020204" pitchFamily="34" charset="0"/>
                        </a:rPr>
                        <a:t>The History</a:t>
                      </a:r>
                      <a:r>
                        <a:rPr lang="en-US" sz="1400" baseline="0" dirty="0">
                          <a:latin typeface="Arial" panose="020B0604020202020204" pitchFamily="34" charset="0"/>
                          <a:cs typeface="Arial" panose="020B0604020202020204" pitchFamily="34" charset="0"/>
                        </a:rPr>
                        <a:t> of Blah</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Blah </a:t>
                      </a:r>
                      <a:r>
                        <a:rPr lang="en-US" sz="1400" dirty="0" err="1">
                          <a:latin typeface="Arial" panose="020B0604020202020204" pitchFamily="34" charset="0"/>
                          <a:cs typeface="Arial" panose="020B0604020202020204" pitchFamily="34" charset="0"/>
                        </a:rPr>
                        <a:t>Matic</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2010</a:t>
                      </a:r>
                    </a:p>
                  </a:txBody>
                  <a:tcPr anchor="ctr"/>
                </a:tc>
                <a:extLst>
                  <a:ext uri="{0D108BD9-81ED-4DB2-BD59-A6C34878D82A}">
                    <a16:rowId xmlns:a16="http://schemas.microsoft.com/office/drawing/2014/main" val="2422042495"/>
                  </a:ext>
                </a:extLst>
              </a:tr>
              <a:tr h="370840">
                <a:tc>
                  <a:txBody>
                    <a:bodyPr/>
                    <a:lstStyle/>
                    <a:p>
                      <a:pPr algn="ctr"/>
                      <a:r>
                        <a:rPr lang="en-US" sz="1400" dirty="0">
                          <a:latin typeface="Arial" panose="020B0604020202020204" pitchFamily="34" charset="0"/>
                          <a:cs typeface="Arial" panose="020B0604020202020204" pitchFamily="34" charset="0"/>
                        </a:rPr>
                        <a:t>2</a:t>
                      </a:r>
                    </a:p>
                  </a:txBody>
                  <a:tcPr anchor="ctr"/>
                </a:tc>
                <a:tc>
                  <a:txBody>
                    <a:bodyPr/>
                    <a:lstStyle/>
                    <a:p>
                      <a:pPr algn="ctr"/>
                      <a:r>
                        <a:rPr lang="en-US" sz="1400" dirty="0">
                          <a:latin typeface="Arial" panose="020B0604020202020204" pitchFamily="34" charset="0"/>
                          <a:cs typeface="Arial" panose="020B0604020202020204" pitchFamily="34" charset="0"/>
                        </a:rPr>
                        <a:t>The Chronicles</a:t>
                      </a:r>
                      <a:r>
                        <a:rPr lang="en-US" sz="1400" baseline="0" dirty="0">
                          <a:latin typeface="Arial" panose="020B0604020202020204" pitchFamily="34" charset="0"/>
                          <a:cs typeface="Arial" panose="020B0604020202020204" pitchFamily="34" charset="0"/>
                        </a:rPr>
                        <a:t> of </a:t>
                      </a:r>
                      <a:r>
                        <a:rPr lang="en-US" sz="1400" baseline="0" dirty="0" err="1">
                          <a:latin typeface="Arial" panose="020B0604020202020204" pitchFamily="34" charset="0"/>
                          <a:cs typeface="Arial" panose="020B0604020202020204" pitchFamily="34" charset="0"/>
                        </a:rPr>
                        <a:t>Blahrnia</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Sir</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Blahston</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2011</a:t>
                      </a:r>
                    </a:p>
                  </a:txBody>
                  <a:tcPr anchor="ctr"/>
                </a:tc>
                <a:extLst>
                  <a:ext uri="{0D108BD9-81ED-4DB2-BD59-A6C34878D82A}">
                    <a16:rowId xmlns:a16="http://schemas.microsoft.com/office/drawing/2014/main" val="2817286614"/>
                  </a:ext>
                </a:extLst>
              </a:tr>
              <a:tr h="370840">
                <a:tc>
                  <a:txBody>
                    <a:bodyPr/>
                    <a:lstStyle/>
                    <a:p>
                      <a:pPr algn="ctr"/>
                      <a:r>
                        <a:rPr lang="en-US" sz="1400" dirty="0">
                          <a:latin typeface="Arial" panose="020B0604020202020204" pitchFamily="34" charset="0"/>
                          <a:cs typeface="Arial" panose="020B0604020202020204" pitchFamily="34" charset="0"/>
                        </a:rPr>
                        <a:t>3</a:t>
                      </a:r>
                    </a:p>
                  </a:txBody>
                  <a:tcPr anchor="ctr"/>
                </a:tc>
                <a:tc>
                  <a:txBody>
                    <a:bodyPr/>
                    <a:lstStyle/>
                    <a:p>
                      <a:pPr algn="ctr"/>
                      <a:r>
                        <a:rPr lang="en-US" sz="1400" dirty="0">
                          <a:latin typeface="Arial" panose="020B0604020202020204" pitchFamily="34" charset="0"/>
                          <a:cs typeface="Arial" panose="020B0604020202020204" pitchFamily="34" charset="0"/>
                        </a:rPr>
                        <a:t>Love</a:t>
                      </a:r>
                      <a:r>
                        <a:rPr lang="en-US" sz="1400" baseline="0" dirty="0">
                          <a:latin typeface="Arial" panose="020B0604020202020204" pitchFamily="34" charset="0"/>
                          <a:cs typeface="Arial" panose="020B0604020202020204" pitchFamily="34" charset="0"/>
                        </a:rPr>
                        <a:t> in the Time of Blah</a:t>
                      </a:r>
                      <a:r>
                        <a:rPr lang="en-US" sz="1400" dirty="0">
                          <a:latin typeface="Arial" panose="020B0604020202020204" pitchFamily="34" charset="0"/>
                          <a:cs typeface="Arial" panose="020B0604020202020204" pitchFamily="34" charset="0"/>
                        </a:rPr>
                        <a:t> </a:t>
                      </a:r>
                    </a:p>
                  </a:txBody>
                  <a:tcPr anchor="ctr"/>
                </a:tc>
                <a:tc>
                  <a:txBody>
                    <a:bodyPr/>
                    <a:lstStyle/>
                    <a:p>
                      <a:pPr algn="ctr"/>
                      <a:r>
                        <a:rPr lang="en-US" sz="1400" dirty="0">
                          <a:latin typeface="Arial" panose="020B0604020202020204" pitchFamily="34" charset="0"/>
                          <a:cs typeface="Arial" panose="020B0604020202020204" pitchFamily="34" charset="0"/>
                        </a:rPr>
                        <a:t>Gabriel Garcia Blah</a:t>
                      </a:r>
                    </a:p>
                  </a:txBody>
                  <a:tcPr anchor="ctr"/>
                </a:tc>
                <a:tc>
                  <a:txBody>
                    <a:bodyPr/>
                    <a:lstStyle/>
                    <a:p>
                      <a:pPr algn="ctr"/>
                      <a:r>
                        <a:rPr lang="en-US" sz="1400" dirty="0">
                          <a:latin typeface="Arial" panose="020B0604020202020204" pitchFamily="34" charset="0"/>
                          <a:cs typeface="Arial" panose="020B0604020202020204" pitchFamily="34" charset="0"/>
                        </a:rPr>
                        <a:t>2013</a:t>
                      </a:r>
                    </a:p>
                  </a:txBody>
                  <a:tcPr anchor="ctr"/>
                </a:tc>
                <a:extLst>
                  <a:ext uri="{0D108BD9-81ED-4DB2-BD59-A6C34878D82A}">
                    <a16:rowId xmlns:a16="http://schemas.microsoft.com/office/drawing/2014/main" val="371018975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03769500"/>
              </p:ext>
            </p:extLst>
          </p:nvPr>
        </p:nvGraphicFramePr>
        <p:xfrm>
          <a:off x="2727326" y="4038600"/>
          <a:ext cx="6096000" cy="1590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16330608"/>
                    </a:ext>
                  </a:extLst>
                </a:gridCol>
                <a:gridCol w="2032000">
                  <a:extLst>
                    <a:ext uri="{9D8B030D-6E8A-4147-A177-3AD203B41FA5}">
                      <a16:colId xmlns:a16="http://schemas.microsoft.com/office/drawing/2014/main" val="1449686933"/>
                    </a:ext>
                  </a:extLst>
                </a:gridCol>
                <a:gridCol w="2032000">
                  <a:extLst>
                    <a:ext uri="{9D8B030D-6E8A-4147-A177-3AD203B41FA5}">
                      <a16:colId xmlns:a16="http://schemas.microsoft.com/office/drawing/2014/main" val="3587768078"/>
                    </a:ext>
                  </a:extLst>
                </a:gridCol>
              </a:tblGrid>
              <a:tr h="370840">
                <a:tc>
                  <a:txBody>
                    <a:bodyPr/>
                    <a:lstStyle/>
                    <a:p>
                      <a:pPr algn="ctr"/>
                      <a:r>
                        <a:rPr lang="en-US" sz="1400" dirty="0">
                          <a:latin typeface="Arial" panose="020B0604020202020204" pitchFamily="34" charset="0"/>
                          <a:cs typeface="Arial" panose="020B0604020202020204" pitchFamily="34" charset="0"/>
                        </a:rPr>
                        <a:t>Author</a:t>
                      </a:r>
                    </a:p>
                  </a:txBody>
                  <a:tcPr anchor="ctr"/>
                </a:tc>
                <a:tc>
                  <a:txBody>
                    <a:bodyPr/>
                    <a:lstStyle/>
                    <a:p>
                      <a:pPr algn="ctr"/>
                      <a:r>
                        <a:rPr lang="en-US" sz="1400" dirty="0">
                          <a:latin typeface="Arial" panose="020B0604020202020204" pitchFamily="34" charset="0"/>
                          <a:cs typeface="Arial" panose="020B0604020202020204" pitchFamily="34" charset="0"/>
                        </a:rPr>
                        <a:t>Email</a:t>
                      </a:r>
                    </a:p>
                  </a:txBody>
                  <a:tcPr anchor="ctr"/>
                </a:tc>
                <a:tc>
                  <a:txBody>
                    <a:bodyPr/>
                    <a:lstStyle/>
                    <a:p>
                      <a:pPr algn="ctr"/>
                      <a:r>
                        <a:rPr lang="en-US" sz="1400" dirty="0">
                          <a:latin typeface="Arial" panose="020B0604020202020204" pitchFamily="34" charset="0"/>
                          <a:cs typeface="Arial" panose="020B0604020202020204" pitchFamily="34" charset="0"/>
                        </a:rPr>
                        <a:t>Phone Number</a:t>
                      </a:r>
                    </a:p>
                  </a:txBody>
                  <a:tcPr anchor="ctr"/>
                </a:tc>
                <a:extLst>
                  <a:ext uri="{0D108BD9-81ED-4DB2-BD59-A6C34878D82A}">
                    <a16:rowId xmlns:a16="http://schemas.microsoft.com/office/drawing/2014/main" val="2144436540"/>
                  </a:ext>
                </a:extLst>
              </a:tr>
              <a:tr h="370840">
                <a:tc>
                  <a:txBody>
                    <a:bodyPr/>
                    <a:lstStyle/>
                    <a:p>
                      <a:pPr algn="ctr"/>
                      <a:r>
                        <a:rPr lang="en-US" sz="1400" dirty="0">
                          <a:latin typeface="Arial" panose="020B0604020202020204" pitchFamily="34" charset="0"/>
                          <a:cs typeface="Arial" panose="020B0604020202020204" pitchFamily="34" charset="0"/>
                        </a:rPr>
                        <a:t>Blah </a:t>
                      </a:r>
                      <a:r>
                        <a:rPr lang="en-US" sz="1400" dirty="0" err="1">
                          <a:latin typeface="Arial" panose="020B0604020202020204" pitchFamily="34" charset="0"/>
                          <a:cs typeface="Arial" panose="020B0604020202020204" pitchFamily="34" charset="0"/>
                        </a:rPr>
                        <a:t>Matic</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hlinkClick r:id="rId3"/>
                        </a:rPr>
                        <a:t>blahston@gmail.com</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911-546-5454</a:t>
                      </a:r>
                    </a:p>
                  </a:txBody>
                  <a:tcPr anchor="ctr"/>
                </a:tc>
                <a:extLst>
                  <a:ext uri="{0D108BD9-81ED-4DB2-BD59-A6C34878D82A}">
                    <a16:rowId xmlns:a16="http://schemas.microsoft.com/office/drawing/2014/main" val="2422042495"/>
                  </a:ext>
                </a:extLst>
              </a:tr>
              <a:tr h="477520">
                <a:tc>
                  <a:txBody>
                    <a:bodyPr/>
                    <a:lstStyle/>
                    <a:p>
                      <a:pPr algn="ctr"/>
                      <a:r>
                        <a:rPr lang="en-US" sz="1400" dirty="0">
                          <a:latin typeface="Arial" panose="020B0604020202020204" pitchFamily="34" charset="0"/>
                          <a:cs typeface="Arial" panose="020B0604020202020204" pitchFamily="34" charset="0"/>
                        </a:rPr>
                        <a:t>Sir</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Blahston</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hlinkClick r:id="rId4"/>
                        </a:rPr>
                        <a:t>blahby@gmail.com</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911-544-5112</a:t>
                      </a:r>
                    </a:p>
                  </a:txBody>
                  <a:tcPr anchor="ctr"/>
                </a:tc>
                <a:extLst>
                  <a:ext uri="{0D108BD9-81ED-4DB2-BD59-A6C34878D82A}">
                    <a16:rowId xmlns:a16="http://schemas.microsoft.com/office/drawing/2014/main" val="2817286614"/>
                  </a:ext>
                </a:extLst>
              </a:tr>
              <a:tr h="370840">
                <a:tc>
                  <a:txBody>
                    <a:bodyPr/>
                    <a:lstStyle/>
                    <a:p>
                      <a:pPr algn="ctr"/>
                      <a:r>
                        <a:rPr lang="en-US" sz="1400" dirty="0">
                          <a:latin typeface="Arial" panose="020B0604020202020204" pitchFamily="34" charset="0"/>
                          <a:cs typeface="Arial" panose="020B0604020202020204" pitchFamily="34" charset="0"/>
                        </a:rPr>
                        <a:t>Gabriel Garcia Blah</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hlinkClick r:id="rId5"/>
                        </a:rPr>
                        <a:t>blahby231@gmail.com</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125-215-5645</a:t>
                      </a:r>
                    </a:p>
                  </a:txBody>
                  <a:tcPr anchor="ctr"/>
                </a:tc>
                <a:extLst>
                  <a:ext uri="{0D108BD9-81ED-4DB2-BD59-A6C34878D82A}">
                    <a16:rowId xmlns:a16="http://schemas.microsoft.com/office/drawing/2014/main" val="3710189752"/>
                  </a:ext>
                </a:extLst>
              </a:tr>
            </a:tbl>
          </a:graphicData>
        </a:graphic>
      </p:graphicFrame>
      <p:cxnSp>
        <p:nvCxnSpPr>
          <p:cNvPr id="8" name="Elbow Connector 7"/>
          <p:cNvCxnSpPr/>
          <p:nvPr/>
        </p:nvCxnSpPr>
        <p:spPr>
          <a:xfrm rot="5400000">
            <a:off x="3629660" y="3096260"/>
            <a:ext cx="1122680" cy="762000"/>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05423" y="3495432"/>
            <a:ext cx="2385377" cy="1152768"/>
          </a:xfrm>
          <a:prstGeom prst="rect">
            <a:avLst/>
          </a:prstGeom>
          <a:ln>
            <a:solidFill>
              <a:schemeClr val="accent1"/>
            </a:solidFill>
          </a:ln>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a:latin typeface="Arial" panose="020B0604020202020204" pitchFamily="34" charset="0"/>
                <a:cs typeface="Arial" panose="020B0604020202020204" pitchFamily="34" charset="0"/>
              </a:rPr>
              <a:t>SQL relies on Joins to combine relevant data</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9098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 (</a:t>
            </a:r>
            <a:r>
              <a:rPr lang="en-US" dirty="0" err="1"/>
              <a:t>noSQL</a:t>
            </a:r>
            <a:r>
              <a:rPr lang="en-US" dirty="0"/>
              <a:t>)</a:t>
            </a:r>
          </a:p>
        </p:txBody>
      </p:sp>
      <p:pic>
        <p:nvPicPr>
          <p:cNvPr id="3" name="Picture 2"/>
          <p:cNvPicPr>
            <a:picLocks noChangeAspect="1"/>
          </p:cNvPicPr>
          <p:nvPr/>
        </p:nvPicPr>
        <p:blipFill rotWithShape="1">
          <a:blip r:embed="rId3"/>
          <a:srcRect b="7879"/>
          <a:stretch/>
        </p:blipFill>
        <p:spPr>
          <a:xfrm>
            <a:off x="158751" y="838200"/>
            <a:ext cx="5327650" cy="5354068"/>
          </a:xfrm>
          <a:prstGeom prst="rect">
            <a:avLst/>
          </a:prstGeom>
        </p:spPr>
      </p:pic>
      <p:sp>
        <p:nvSpPr>
          <p:cNvPr id="4" name="Content Placeholder 2"/>
          <p:cNvSpPr txBox="1">
            <a:spLocks/>
          </p:cNvSpPr>
          <p:nvPr/>
        </p:nvSpPr>
        <p:spPr>
          <a:xfrm>
            <a:off x="5775326" y="2057400"/>
            <a:ext cx="3087051" cy="2438134"/>
          </a:xfrm>
          <a:prstGeom prst="rect">
            <a:avLst/>
          </a:prstGeom>
          <a:ln>
            <a:noFill/>
          </a:ln>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000" b="1" i="1" dirty="0" err="1">
                <a:latin typeface="Arial" panose="020B0604020202020204" pitchFamily="34" charset="0"/>
                <a:cs typeface="Arial" panose="020B0604020202020204" pitchFamily="34" charset="0"/>
              </a:rPr>
              <a:t>noSQL</a:t>
            </a:r>
            <a:r>
              <a:rPr lang="en-US" sz="2000" b="1" i="1" dirty="0">
                <a:latin typeface="Arial" panose="020B0604020202020204" pitchFamily="34" charset="0"/>
                <a:cs typeface="Arial" panose="020B0604020202020204" pitchFamily="34" charset="0"/>
              </a:rPr>
              <a:t> Databases on the other hand are effectively JSONs.</a:t>
            </a:r>
          </a:p>
          <a:p>
            <a:endParaRPr lang="en-US" sz="2000" b="1" i="1" dirty="0">
              <a:latin typeface="Arial" panose="020B0604020202020204" pitchFamily="34" charset="0"/>
              <a:cs typeface="Arial" panose="020B0604020202020204" pitchFamily="34" charset="0"/>
            </a:endParaRPr>
          </a:p>
          <a:p>
            <a:r>
              <a:rPr lang="en-US" sz="2000" b="1" i="1" dirty="0">
                <a:latin typeface="Arial" panose="020B0604020202020204" pitchFamily="34" charset="0"/>
                <a:cs typeface="Arial" panose="020B0604020202020204" pitchFamily="34" charset="0"/>
              </a:rPr>
              <a:t>They excel at heterogeneous data formats and are easy to implement.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142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Storage</a:t>
            </a:r>
          </a:p>
        </p:txBody>
      </p:sp>
      <p:pic>
        <p:nvPicPr>
          <p:cNvPr id="4" name="Picture 3" descr="C:\Users\ahaque89\Downloads\MongoDB Storage  - New Page (1).png"/>
          <p:cNvPicPr/>
          <p:nvPr/>
        </p:nvPicPr>
        <p:blipFill rotWithShape="1">
          <a:blip r:embed="rId3" cstate="print">
            <a:extLst>
              <a:ext uri="{28A0092B-C50C-407E-A947-70E740481C1C}">
                <a14:useLocalDpi xmlns:a14="http://schemas.microsoft.com/office/drawing/2010/main" val="0"/>
              </a:ext>
            </a:extLst>
          </a:blip>
          <a:srcRect l="2857" t="4214" r="3062" b="3652"/>
          <a:stretch/>
        </p:blipFill>
        <p:spPr bwMode="auto">
          <a:xfrm>
            <a:off x="304800" y="810299"/>
            <a:ext cx="6857999" cy="5174990"/>
          </a:xfrm>
          <a:prstGeom prst="rect">
            <a:avLst/>
          </a:prstGeom>
          <a:noFill/>
          <a:ln>
            <a:noFill/>
          </a:ln>
          <a:extLst>
            <a:ext uri="{53640926-AAD7-44D8-BBD7-CCE9431645EC}">
              <a14:shadowObscured xmlns:a14="http://schemas.microsoft.com/office/drawing/2010/main"/>
            </a:ext>
          </a:extLst>
        </p:spPr>
      </p:pic>
      <p:pic>
        <p:nvPicPr>
          <p:cNvPr id="10" name="Picture 2" descr="http://photos3.meetupstatic.com/photos/event/c/9/7/c/highres_14391580.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5638800"/>
            <a:ext cx="19050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5215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Recap</a:t>
            </a:r>
          </a:p>
        </p:txBody>
      </p:sp>
    </p:spTree>
    <p:extLst>
      <p:ext uri="{BB962C8B-B14F-4D97-AF65-F5344CB8AC3E}">
        <p14:creationId xmlns:p14="http://schemas.microsoft.com/office/powerpoint/2010/main" val="29719767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Storage</a:t>
            </a:r>
          </a:p>
        </p:txBody>
      </p:sp>
      <p:graphicFrame>
        <p:nvGraphicFramePr>
          <p:cNvPr id="3" name="Table 2"/>
          <p:cNvGraphicFramePr>
            <a:graphicFrameLocks noGrp="1"/>
          </p:cNvGraphicFramePr>
          <p:nvPr>
            <p:extLst>
              <p:ext uri="{D42A27DB-BD31-4B8C-83A1-F6EECF244321}">
                <p14:modId xmlns:p14="http://schemas.microsoft.com/office/powerpoint/2010/main" val="2849466295"/>
              </p:ext>
            </p:extLst>
          </p:nvPr>
        </p:nvGraphicFramePr>
        <p:xfrm>
          <a:off x="457200" y="816784"/>
          <a:ext cx="8229600" cy="4419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42023422"/>
                    </a:ext>
                  </a:extLst>
                </a:gridCol>
                <a:gridCol w="4114800">
                  <a:extLst>
                    <a:ext uri="{9D8B030D-6E8A-4147-A177-3AD203B41FA5}">
                      <a16:colId xmlns:a16="http://schemas.microsoft.com/office/drawing/2014/main" val="2875967853"/>
                    </a:ext>
                  </a:extLst>
                </a:gridCol>
              </a:tblGrid>
              <a:tr h="579620">
                <a:tc>
                  <a:txBody>
                    <a:bodyPr/>
                    <a:lstStyle/>
                    <a:p>
                      <a:pPr algn="ctr"/>
                      <a:r>
                        <a:rPr lang="en-US" sz="2000" dirty="0">
                          <a:latin typeface="Arial" panose="020B0604020202020204" pitchFamily="34" charset="0"/>
                          <a:cs typeface="Arial" panose="020B0604020202020204" pitchFamily="34" charset="0"/>
                        </a:rPr>
                        <a:t>SQL Term</a:t>
                      </a:r>
                    </a:p>
                  </a:txBody>
                  <a:tcPr anchor="ctr"/>
                </a:tc>
                <a:tc>
                  <a:txBody>
                    <a:bodyPr/>
                    <a:lstStyle/>
                    <a:p>
                      <a:pPr algn="ctr"/>
                      <a:r>
                        <a:rPr lang="en-US" sz="2000" dirty="0" err="1">
                          <a:latin typeface="Arial" panose="020B0604020202020204" pitchFamily="34" charset="0"/>
                          <a:cs typeface="Arial" panose="020B0604020202020204" pitchFamily="34" charset="0"/>
                        </a:rPr>
                        <a:t>noSQL</a:t>
                      </a:r>
                      <a:r>
                        <a:rPr lang="en-US" sz="2000" baseline="0" dirty="0">
                          <a:latin typeface="Arial" panose="020B0604020202020204" pitchFamily="34" charset="0"/>
                          <a:cs typeface="Arial" panose="020B0604020202020204" pitchFamily="34" charset="0"/>
                        </a:rPr>
                        <a:t> Term</a:t>
                      </a:r>
                      <a:endParaRPr 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81349000"/>
                  </a:ext>
                </a:extLst>
              </a:tr>
              <a:tr h="959995">
                <a:tc>
                  <a:txBody>
                    <a:bodyPr/>
                    <a:lstStyle/>
                    <a:p>
                      <a:pPr algn="ctr"/>
                      <a:r>
                        <a:rPr lang="en-US" sz="2000" dirty="0">
                          <a:latin typeface="Arial" panose="020B0604020202020204" pitchFamily="34" charset="0"/>
                          <a:cs typeface="Arial" panose="020B0604020202020204" pitchFamily="34" charset="0"/>
                        </a:rPr>
                        <a:t>Database</a:t>
                      </a:r>
                    </a:p>
                  </a:txBody>
                  <a:tcPr anchor="ctr"/>
                </a:tc>
                <a:tc>
                  <a:txBody>
                    <a:bodyPr/>
                    <a:lstStyle/>
                    <a:p>
                      <a:pPr algn="ctr"/>
                      <a:r>
                        <a:rPr lang="en-US" sz="2000" b="1" dirty="0">
                          <a:latin typeface="Arial" panose="020B0604020202020204" pitchFamily="34" charset="0"/>
                          <a:cs typeface="Arial" panose="020B0604020202020204" pitchFamily="34" charset="0"/>
                        </a:rPr>
                        <a:t>Database</a:t>
                      </a:r>
                    </a:p>
                  </a:txBody>
                  <a:tcPr anchor="ctr"/>
                </a:tc>
                <a:extLst>
                  <a:ext uri="{0D108BD9-81ED-4DB2-BD59-A6C34878D82A}">
                    <a16:rowId xmlns:a16="http://schemas.microsoft.com/office/drawing/2014/main" val="2212875561"/>
                  </a:ext>
                </a:extLst>
              </a:tr>
              <a:tr h="959995">
                <a:tc>
                  <a:txBody>
                    <a:bodyPr/>
                    <a:lstStyle/>
                    <a:p>
                      <a:pPr algn="ctr"/>
                      <a:r>
                        <a:rPr lang="en-US" sz="2000" dirty="0">
                          <a:latin typeface="Arial" panose="020B0604020202020204" pitchFamily="34" charset="0"/>
                          <a:cs typeface="Arial" panose="020B0604020202020204" pitchFamily="34" charset="0"/>
                        </a:rPr>
                        <a:t>Table</a:t>
                      </a:r>
                    </a:p>
                  </a:txBody>
                  <a:tcPr anchor="ctr"/>
                </a:tc>
                <a:tc>
                  <a:txBody>
                    <a:bodyPr/>
                    <a:lstStyle/>
                    <a:p>
                      <a:pPr algn="ctr"/>
                      <a:r>
                        <a:rPr lang="en-US" sz="2000" b="1" dirty="0">
                          <a:latin typeface="Arial" panose="020B0604020202020204" pitchFamily="34" charset="0"/>
                          <a:cs typeface="Arial" panose="020B0604020202020204" pitchFamily="34" charset="0"/>
                        </a:rPr>
                        <a:t>Collection</a:t>
                      </a:r>
                    </a:p>
                  </a:txBody>
                  <a:tcPr anchor="ctr"/>
                </a:tc>
                <a:extLst>
                  <a:ext uri="{0D108BD9-81ED-4DB2-BD59-A6C34878D82A}">
                    <a16:rowId xmlns:a16="http://schemas.microsoft.com/office/drawing/2014/main" val="2204670341"/>
                  </a:ext>
                </a:extLst>
              </a:tr>
              <a:tr h="959995">
                <a:tc>
                  <a:txBody>
                    <a:bodyPr/>
                    <a:lstStyle/>
                    <a:p>
                      <a:pPr algn="ctr"/>
                      <a:r>
                        <a:rPr lang="en-US" sz="2000" dirty="0">
                          <a:latin typeface="Arial" panose="020B0604020202020204" pitchFamily="34" charset="0"/>
                          <a:cs typeface="Arial" panose="020B0604020202020204" pitchFamily="34" charset="0"/>
                        </a:rPr>
                        <a:t>Row</a:t>
                      </a:r>
                    </a:p>
                  </a:txBody>
                  <a:tcPr anchor="ctr"/>
                </a:tc>
                <a:tc>
                  <a:txBody>
                    <a:bodyPr/>
                    <a:lstStyle/>
                    <a:p>
                      <a:pPr algn="ctr"/>
                      <a:r>
                        <a:rPr lang="en-US" sz="2000" b="1" dirty="0">
                          <a:latin typeface="Arial" panose="020B0604020202020204" pitchFamily="34" charset="0"/>
                          <a:cs typeface="Arial" panose="020B0604020202020204" pitchFamily="34" charset="0"/>
                        </a:rPr>
                        <a:t>Document</a:t>
                      </a:r>
                    </a:p>
                  </a:txBody>
                  <a:tcPr anchor="ctr"/>
                </a:tc>
                <a:extLst>
                  <a:ext uri="{0D108BD9-81ED-4DB2-BD59-A6C34878D82A}">
                    <a16:rowId xmlns:a16="http://schemas.microsoft.com/office/drawing/2014/main" val="790836931"/>
                  </a:ext>
                </a:extLst>
              </a:tr>
              <a:tr h="959995">
                <a:tc>
                  <a:txBody>
                    <a:bodyPr/>
                    <a:lstStyle/>
                    <a:p>
                      <a:pPr algn="ctr"/>
                      <a:r>
                        <a:rPr lang="en-US" sz="2000">
                          <a:latin typeface="Arial" panose="020B0604020202020204" pitchFamily="34" charset="0"/>
                          <a:cs typeface="Arial" panose="020B0604020202020204" pitchFamily="34" charset="0"/>
                        </a:rPr>
                        <a:t>Column</a:t>
                      </a:r>
                    </a:p>
                  </a:txBody>
                  <a:tcPr anchor="ctr"/>
                </a:tc>
                <a:tc>
                  <a:txBody>
                    <a:bodyPr/>
                    <a:lstStyle/>
                    <a:p>
                      <a:pPr algn="ctr"/>
                      <a:r>
                        <a:rPr lang="en-US" sz="2000" b="1" dirty="0">
                          <a:latin typeface="Arial" panose="020B0604020202020204" pitchFamily="34" charset="0"/>
                          <a:cs typeface="Arial" panose="020B0604020202020204" pitchFamily="34" charset="0"/>
                        </a:rPr>
                        <a:t>Field</a:t>
                      </a:r>
                    </a:p>
                  </a:txBody>
                  <a:tcPr anchor="ctr"/>
                </a:tc>
                <a:extLst>
                  <a:ext uri="{0D108BD9-81ED-4DB2-BD59-A6C34878D82A}">
                    <a16:rowId xmlns:a16="http://schemas.microsoft.com/office/drawing/2014/main" val="526131251"/>
                  </a:ext>
                </a:extLst>
              </a:tr>
            </a:tbl>
          </a:graphicData>
        </a:graphic>
      </p:graphicFrame>
      <p:sp>
        <p:nvSpPr>
          <p:cNvPr id="6" name="Content Placeholder 2"/>
          <p:cNvSpPr txBox="1">
            <a:spLocks/>
          </p:cNvSpPr>
          <p:nvPr/>
        </p:nvSpPr>
        <p:spPr>
          <a:xfrm>
            <a:off x="304800" y="5442857"/>
            <a:ext cx="8229600" cy="9144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b="1" i="1" dirty="0">
                <a:latin typeface="Arial" panose="020B0604020202020204" pitchFamily="34" charset="0"/>
                <a:cs typeface="Arial" panose="020B0604020202020204" pitchFamily="34" charset="0"/>
              </a:rPr>
              <a:t>Terms are slightly different in the </a:t>
            </a:r>
            <a:r>
              <a:rPr lang="en-US" b="1" i="1" dirty="0" err="1">
                <a:latin typeface="Arial" panose="020B0604020202020204" pitchFamily="34" charset="0"/>
                <a:cs typeface="Arial" panose="020B0604020202020204" pitchFamily="34" charset="0"/>
              </a:rPr>
              <a:t>noSQL</a:t>
            </a:r>
            <a:r>
              <a:rPr lang="en-US" b="1" i="1" dirty="0">
                <a:latin typeface="Arial" panose="020B0604020202020204" pitchFamily="34" charset="0"/>
                <a:cs typeface="Arial" panose="020B0604020202020204" pitchFamily="34" charset="0"/>
              </a:rPr>
              <a:t> context. </a:t>
            </a:r>
          </a:p>
          <a:p>
            <a:pPr marL="0" indent="0" algn="ctr">
              <a:buFont typeface="Arial" panose="020B0604020202020204" pitchFamily="34" charset="0"/>
              <a:buNone/>
            </a:pPr>
            <a:r>
              <a:rPr lang="en-US" i="1" dirty="0">
                <a:latin typeface="Arial" panose="020B0604020202020204" pitchFamily="34" charset="0"/>
                <a:cs typeface="Arial" panose="020B0604020202020204" pitchFamily="34" charset="0"/>
              </a:rPr>
              <a:t>Take note!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969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Rectangle 3"/>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5" name="TextBox 4"/>
          <p:cNvSpPr txBox="1"/>
          <p:nvPr/>
        </p:nvSpPr>
        <p:spPr>
          <a:xfrm>
            <a:off x="304800" y="9144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Quick Activity:</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Work with your neighbors to research the following</a:t>
            </a:r>
          </a:p>
          <a:p>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r>
              <a:rPr lang="en-US" sz="2400" dirty="0">
                <a:latin typeface="Arial" panose="020B0604020202020204" pitchFamily="34" charset="0"/>
                <a:ea typeface="Roboto" pitchFamily="2" charset="0"/>
                <a:cs typeface="Arial" panose="020B0604020202020204" pitchFamily="34" charset="0"/>
              </a:rPr>
              <a:t>What are the advantages of using a </a:t>
            </a:r>
            <a:r>
              <a:rPr lang="en-US" sz="2400" dirty="0" err="1">
                <a:latin typeface="Arial" panose="020B0604020202020204" pitchFamily="34" charset="0"/>
                <a:ea typeface="Roboto" pitchFamily="2" charset="0"/>
                <a:cs typeface="Arial" panose="020B0604020202020204" pitchFamily="34" charset="0"/>
              </a:rPr>
              <a:t>noSQL</a:t>
            </a:r>
            <a:r>
              <a:rPr lang="en-US" sz="2400" dirty="0">
                <a:latin typeface="Arial" panose="020B0604020202020204" pitchFamily="34" charset="0"/>
                <a:ea typeface="Roboto" pitchFamily="2" charset="0"/>
                <a:cs typeface="Arial" panose="020B0604020202020204" pitchFamily="34" charset="0"/>
              </a:rPr>
              <a:t> database like MongoDB according to the </a:t>
            </a:r>
            <a:r>
              <a:rPr lang="en-US" sz="2400" b="1" dirty="0">
                <a:latin typeface="Arial" panose="020B0604020202020204" pitchFamily="34" charset="0"/>
                <a:ea typeface="Roboto" pitchFamily="2" charset="0"/>
                <a:cs typeface="Arial" panose="020B0604020202020204" pitchFamily="34" charset="0"/>
              </a:rPr>
              <a:t>MongoDB Website?</a:t>
            </a:r>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r>
              <a:rPr lang="en-US" sz="2400" dirty="0">
                <a:latin typeface="Arial" panose="020B0604020202020204" pitchFamily="34" charset="0"/>
                <a:ea typeface="Roboto" pitchFamily="2" charset="0"/>
                <a:cs typeface="Arial" panose="020B0604020202020204" pitchFamily="34" charset="0"/>
              </a:rPr>
              <a:t>What are the advantages of using a </a:t>
            </a:r>
            <a:r>
              <a:rPr lang="en-US" sz="2400" dirty="0" err="1">
                <a:latin typeface="Arial" panose="020B0604020202020204" pitchFamily="34" charset="0"/>
                <a:ea typeface="Roboto" pitchFamily="2" charset="0"/>
                <a:cs typeface="Arial" panose="020B0604020202020204" pitchFamily="34" charset="0"/>
              </a:rPr>
              <a:t>noSQL</a:t>
            </a:r>
            <a:r>
              <a:rPr lang="en-US" sz="2400" dirty="0">
                <a:latin typeface="Arial" panose="020B0604020202020204" pitchFamily="34" charset="0"/>
                <a:ea typeface="Roboto" pitchFamily="2" charset="0"/>
                <a:cs typeface="Arial" panose="020B0604020202020204" pitchFamily="34" charset="0"/>
              </a:rPr>
              <a:t> database like MongoDB according to the web (places like </a:t>
            </a:r>
            <a:r>
              <a:rPr lang="en-US" sz="2400" dirty="0" err="1">
                <a:latin typeface="Arial" panose="020B0604020202020204" pitchFamily="34" charset="0"/>
                <a:ea typeface="Roboto" pitchFamily="2" charset="0"/>
                <a:cs typeface="Arial" panose="020B0604020202020204" pitchFamily="34" charset="0"/>
              </a:rPr>
              <a:t>Quora</a:t>
            </a:r>
            <a:r>
              <a:rPr lang="en-US" sz="2400" dirty="0">
                <a:latin typeface="Arial" panose="020B0604020202020204" pitchFamily="34" charset="0"/>
                <a:ea typeface="Roboto" pitchFamily="2" charset="0"/>
                <a:cs typeface="Arial" panose="020B0604020202020204" pitchFamily="34" charset="0"/>
              </a:rPr>
              <a:t>)?</a:t>
            </a:r>
          </a:p>
          <a:p>
            <a:pPr marL="457200" indent="-457200">
              <a:buAutoNum type="arabicPeriod"/>
            </a:pPr>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r>
              <a:rPr lang="en-US" sz="2400" dirty="0">
                <a:latin typeface="Arial" panose="020B0604020202020204" pitchFamily="34" charset="0"/>
                <a:ea typeface="Roboto" pitchFamily="2" charset="0"/>
                <a:cs typeface="Arial" panose="020B0604020202020204" pitchFamily="34" charset="0"/>
              </a:rPr>
              <a:t>What are the disadvantages of using a </a:t>
            </a:r>
            <a:r>
              <a:rPr lang="en-US" sz="2400" dirty="0" err="1">
                <a:latin typeface="Arial" panose="020B0604020202020204" pitchFamily="34" charset="0"/>
                <a:ea typeface="Roboto" pitchFamily="2" charset="0"/>
                <a:cs typeface="Arial" panose="020B0604020202020204" pitchFamily="34" charset="0"/>
              </a:rPr>
              <a:t>noSQL</a:t>
            </a:r>
            <a:r>
              <a:rPr lang="en-US" sz="2400" dirty="0">
                <a:latin typeface="Arial" panose="020B0604020202020204" pitchFamily="34" charset="0"/>
                <a:ea typeface="Roboto" pitchFamily="2" charset="0"/>
                <a:cs typeface="Arial" panose="020B0604020202020204" pitchFamily="34" charset="0"/>
              </a:rPr>
              <a:t> database like MongoDB according to the web (places like </a:t>
            </a:r>
            <a:r>
              <a:rPr lang="en-US" sz="2400" dirty="0" err="1">
                <a:latin typeface="Arial" panose="020B0604020202020204" pitchFamily="34" charset="0"/>
                <a:ea typeface="Roboto" pitchFamily="2" charset="0"/>
                <a:cs typeface="Arial" panose="020B0604020202020204" pitchFamily="34" charset="0"/>
              </a:rPr>
              <a:t>Quora</a:t>
            </a:r>
            <a:r>
              <a:rPr lang="en-US" sz="2400" dirty="0">
                <a:latin typeface="Arial" panose="020B0604020202020204" pitchFamily="34" charset="0"/>
                <a:ea typeface="Roboto" pitchFamily="2" charset="0"/>
                <a:cs typeface="Arial" panose="020B0604020202020204" pitchFamily="34" charset="0"/>
              </a:rPr>
              <a:t>)?</a:t>
            </a:r>
          </a:p>
          <a:p>
            <a:pPr marL="457200" indent="-457200">
              <a:buAutoNum type="arabicPeriod"/>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231721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Time!</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Recap</a:t>
            </a:r>
          </a:p>
        </p:txBody>
      </p:sp>
      <p:sp>
        <p:nvSpPr>
          <p:cNvPr id="64" name="Content Placeholder 2"/>
          <p:cNvSpPr txBox="1">
            <a:spLocks/>
          </p:cNvSpPr>
          <p:nvPr/>
        </p:nvSpPr>
        <p:spPr>
          <a:xfrm>
            <a:off x="304800" y="2438400"/>
            <a:ext cx="8229600" cy="17526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sz="6400" b="1" i="1" u="sng" dirty="0">
                <a:latin typeface="Arial" panose="020B0604020202020204" pitchFamily="34" charset="0"/>
                <a:cs typeface="Arial" panose="020B0604020202020204" pitchFamily="34" charset="0"/>
              </a:rPr>
              <a:t>Awesome Job</a:t>
            </a:r>
          </a:p>
          <a:p>
            <a:pPr marL="0" indent="0" algn="ctr">
              <a:buFont typeface="Arial" panose="020B0604020202020204" pitchFamily="34" charset="0"/>
              <a:buNone/>
            </a:pP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Y’all</a:t>
            </a:r>
            <a:r>
              <a:rPr lang="en-US" sz="2000" dirty="0">
                <a:latin typeface="Arial" panose="020B0604020202020204" pitchFamily="34" charset="0"/>
                <a:cs typeface="Arial" panose="020B0604020202020204" pitchFamily="34" charset="0"/>
              </a:rPr>
              <a:t> don’t need memes anymore. You are professionals now.)</a:t>
            </a:r>
          </a:p>
        </p:txBody>
      </p:sp>
    </p:spTree>
    <p:extLst>
      <p:ext uri="{BB962C8B-B14F-4D97-AF65-F5344CB8AC3E}">
        <p14:creationId xmlns:p14="http://schemas.microsoft.com/office/powerpoint/2010/main" val="4002864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Kidding.</a:t>
            </a:r>
          </a:p>
        </p:txBody>
      </p:sp>
      <p:pic>
        <p:nvPicPr>
          <p:cNvPr id="7172" name="Picture 4" descr="happy party birthday excited celebra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838200"/>
            <a:ext cx="7144657" cy="535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457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Clear Positives</a:t>
            </a:r>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b="1" dirty="0">
                <a:latin typeface="Arial" panose="020B0604020202020204" pitchFamily="34" charset="0"/>
                <a:cs typeface="Arial" panose="020B0604020202020204" pitchFamily="34" charset="0"/>
              </a:rPr>
              <a:t>(++) You stayed ambitious</a:t>
            </a:r>
          </a:p>
          <a:p>
            <a:endParaRPr lang="en-US" sz="2200" b="1"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 You made smart decisions feature-wise</a:t>
            </a:r>
          </a:p>
          <a:p>
            <a:endParaRPr lang="en-US" sz="2200" b="1"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 You demonstrated technical mastery </a:t>
            </a:r>
          </a:p>
          <a:p>
            <a:endParaRPr lang="en-US" sz="2200" b="1"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 You learned a </a:t>
            </a:r>
            <a:r>
              <a:rPr lang="en-US" sz="2200" b="1" u="sng" dirty="0">
                <a:latin typeface="Arial" panose="020B0604020202020204" pitchFamily="34" charset="0"/>
                <a:cs typeface="Arial" panose="020B0604020202020204" pitchFamily="34" charset="0"/>
              </a:rPr>
              <a:t>ton</a:t>
            </a:r>
            <a:r>
              <a:rPr lang="en-US" sz="2200" b="1" dirty="0">
                <a:latin typeface="Arial" panose="020B0604020202020204" pitchFamily="34" charset="0"/>
                <a:cs typeface="Arial" panose="020B0604020202020204" pitchFamily="34" charset="0"/>
              </a:rPr>
              <a:t> of learning on your own</a:t>
            </a:r>
          </a:p>
          <a:p>
            <a:pPr marL="0" indent="0">
              <a:buNone/>
            </a:pPr>
            <a:endParaRPr lang="en-US" sz="2200" b="1"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 You closed-out </a:t>
            </a:r>
          </a:p>
          <a:p>
            <a:endParaRPr lang="en-US" sz="2200" b="1"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 You </a:t>
            </a:r>
            <a:r>
              <a:rPr lang="en-US" sz="2200" b="1" i="1" dirty="0">
                <a:latin typeface="Arial" panose="020B0604020202020204" pitchFamily="34" charset="0"/>
                <a:cs typeface="Arial" panose="020B0604020202020204" pitchFamily="34" charset="0"/>
              </a:rPr>
              <a:t>dominated</a:t>
            </a:r>
          </a:p>
          <a:p>
            <a:pPr marL="0" indent="0">
              <a:buNone/>
            </a:pPr>
            <a:endParaRPr lang="en-US" sz="2200" b="1"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 You didn’t make excuses even when you had them.</a:t>
            </a:r>
          </a:p>
          <a:p>
            <a:endParaRPr lang="en-US" sz="2200" b="1" dirty="0">
              <a:latin typeface="Arial" panose="020B0604020202020204" pitchFamily="34" charset="0"/>
              <a:cs typeface="Arial" panose="020B0604020202020204" pitchFamily="34" charset="0"/>
            </a:endParaRPr>
          </a:p>
          <a:p>
            <a:endParaRPr lang="en-US" sz="2200" b="1" dirty="0">
              <a:latin typeface="Arial" panose="020B0604020202020204" pitchFamily="34" charset="0"/>
              <a:cs typeface="Arial" panose="020B0604020202020204" pitchFamily="34" charset="0"/>
            </a:endParaRPr>
          </a:p>
          <a:p>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79988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Advice For Next Time</a:t>
            </a:r>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457200" indent="-457200">
              <a:buFont typeface="+mj-lt"/>
              <a:buAutoNum type="arabicPeriod"/>
            </a:pPr>
            <a:r>
              <a:rPr lang="en-US" b="1" dirty="0">
                <a:latin typeface="Arial" panose="020B0604020202020204" pitchFamily="34" charset="0"/>
                <a:cs typeface="Arial" panose="020B0604020202020204" pitchFamily="34" charset="0"/>
              </a:rPr>
              <a:t>Always Start with Guns Blazing</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The first 30 seconds always count. Always come ready to impress. Show a demo. Say something interesting. </a:t>
            </a:r>
          </a:p>
          <a:p>
            <a:pPr marL="457200" indent="-457200">
              <a:buFont typeface="+mj-lt"/>
              <a:buAutoNum type="arabicPeriod"/>
            </a:pPr>
            <a:endParaRPr lang="en-US" b="1" dirty="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rPr>
              <a:t>Practice, Practice, Practice</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The difference between good speakers and weak ones is in the execution of minor details. Don’t get lost in transitions. Don’t get lost looking for your code.</a:t>
            </a:r>
          </a:p>
          <a:p>
            <a:pPr marL="457200" indent="-457200">
              <a:buFont typeface="+mj-lt"/>
              <a:buAutoNum type="arabicPeriod"/>
            </a:pP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rPr>
              <a:t>Don’t be afraid to take charge</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Learn to start being confident. Chime in when you can. Look for ways to lead in the groups you find yourself in.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a:p>
            <a:pPr marL="457200" indent="-457200">
              <a:buFont typeface="+mj-lt"/>
              <a:buAutoNum type="arabicPeriod"/>
            </a:pPr>
            <a:endParaRPr lang="en-US" b="1" dirty="0">
              <a:latin typeface="Arial" panose="020B0604020202020204" pitchFamily="34" charset="0"/>
              <a:cs typeface="Arial" panose="020B0604020202020204" pitchFamily="34" charset="0"/>
            </a:endParaRPr>
          </a:p>
          <a:p>
            <a:pPr marL="457200" indent="-457200">
              <a:buFont typeface="+mj-lt"/>
              <a:buAutoNum type="arabicPeriod"/>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1594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457200" indent="-457200">
              <a:buFont typeface="+mj-lt"/>
              <a:buAutoNum type="arabicPeriod"/>
            </a:pPr>
            <a:r>
              <a:rPr lang="en-US" b="1" dirty="0">
                <a:latin typeface="Arial" panose="020B0604020202020204" pitchFamily="34" charset="0"/>
                <a:cs typeface="Arial" panose="020B0604020202020204" pitchFamily="34" charset="0"/>
              </a:rPr>
              <a:t>Gif your GitHub Readme: </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Back-end projects like the ones you completed are harder to “see” for a recruiter. Throw in a Gif that flips through all the screens of your project. There are plenty of ways to record a video and convert it to Gif. </a:t>
            </a:r>
            <a:r>
              <a:rPr lang="en-US" i="1" dirty="0">
                <a:latin typeface="Arial" panose="020B0604020202020204" pitchFamily="34" charset="0"/>
                <a:cs typeface="Arial" panose="020B0604020202020204" pitchFamily="34" charset="0"/>
              </a:rPr>
              <a:t>This will look really </a:t>
            </a:r>
            <a:r>
              <a:rPr lang="en-US" i="1" u="sng" dirty="0">
                <a:latin typeface="Arial" panose="020B0604020202020204" pitchFamily="34" charset="0"/>
                <a:cs typeface="Arial" panose="020B0604020202020204" pitchFamily="34" charset="0"/>
              </a:rPr>
              <a:t>impressive</a:t>
            </a:r>
            <a:r>
              <a:rPr lang="en-US" dirty="0">
                <a:latin typeface="Arial" panose="020B0604020202020204" pitchFamily="34" charset="0"/>
                <a:cs typeface="Arial" panose="020B0604020202020204" pitchFamily="34" charset="0"/>
              </a:rPr>
              <a:t>.</a:t>
            </a:r>
          </a:p>
          <a:p>
            <a:pPr marL="457200" indent="-457200">
              <a:buFont typeface="+mj-lt"/>
              <a:buAutoNum type="arabicPeriod"/>
            </a:pPr>
            <a:endParaRPr lang="en-US" b="1" dirty="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rPr>
              <a:t>Create a Guest Login: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Have a “dummy</a:t>
            </a:r>
            <a:r>
              <a:rPr lang="en-US">
                <a:latin typeface="Arial" panose="020B0604020202020204" pitchFamily="34" charset="0"/>
                <a:cs typeface="Arial" panose="020B0604020202020204" pitchFamily="34" charset="0"/>
              </a:rPr>
              <a:t>” Guest </a:t>
            </a:r>
            <a:r>
              <a:rPr lang="en-US" dirty="0">
                <a:latin typeface="Arial" panose="020B0604020202020204" pitchFamily="34" charset="0"/>
                <a:cs typeface="Arial" panose="020B0604020202020204" pitchFamily="34" charset="0"/>
              </a:rPr>
              <a:t>login to enter your application. Make it easily apparent on your readme.</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rPr>
              <a:t>Write a Tutorial:</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Pitch a tutorial to scotch.io if you used any unusual libraries. You will get $$$ and you will build credibility.</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886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457200" indent="-457200">
              <a:buFont typeface="+mj-lt"/>
              <a:buAutoNum type="arabicPeriod" startAt="4"/>
            </a:pPr>
            <a:r>
              <a:rPr lang="en-US" b="1" dirty="0">
                <a:latin typeface="Arial" panose="020B0604020202020204" pitchFamily="34" charset="0"/>
                <a:cs typeface="Arial" panose="020B0604020202020204" pitchFamily="34" charset="0"/>
              </a:rPr>
              <a:t>List your Niche Skills on LinkedIn:</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All of you should be listing out Node, Express, SQL, Data Visualization, etc. on your </a:t>
            </a:r>
            <a:r>
              <a:rPr lang="en-US" dirty="0" err="1">
                <a:latin typeface="Arial" panose="020B0604020202020204" pitchFamily="34" charset="0"/>
                <a:cs typeface="Arial" panose="020B0604020202020204" pitchFamily="34" charset="0"/>
              </a:rPr>
              <a:t>Linkedin</a:t>
            </a:r>
            <a:r>
              <a:rPr lang="en-US" dirty="0">
                <a:latin typeface="Arial" panose="020B0604020202020204" pitchFamily="34" charset="0"/>
                <a:cs typeface="Arial" panose="020B0604020202020204" pitchFamily="34" charset="0"/>
              </a:rPr>
              <a:t> Pages. </a:t>
            </a: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a:p>
            <a:pPr marL="457200" indent="-457200">
              <a:buFont typeface="+mj-lt"/>
              <a:buAutoNum type="arabicPeriod" startAt="4"/>
            </a:pPr>
            <a:r>
              <a:rPr lang="en-US" b="1" dirty="0">
                <a:latin typeface="Arial" panose="020B0604020202020204" pitchFamily="34" charset="0"/>
                <a:cs typeface="Arial" panose="020B0604020202020204" pitchFamily="34" charset="0"/>
              </a:rPr>
              <a:t>List your Project on LinkedIn:</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If you don’t have a lot of tech experience on LinkedIn milk the project you created for all it’s worth – especially if it was really good. </a:t>
            </a:r>
          </a:p>
          <a:p>
            <a:pPr marL="457200" indent="-457200">
              <a:buFont typeface="+mj-lt"/>
              <a:buAutoNum type="arabicPeriod" startAt="4"/>
            </a:pPr>
            <a:endParaRPr lang="en-US" dirty="0">
              <a:latin typeface="Arial" panose="020B0604020202020204" pitchFamily="34" charset="0"/>
              <a:cs typeface="Arial" panose="020B0604020202020204" pitchFamily="34" charset="0"/>
            </a:endParaRPr>
          </a:p>
          <a:p>
            <a:pPr marL="457200" indent="-457200">
              <a:buFont typeface="+mj-lt"/>
              <a:buAutoNum type="arabicPeriod" startAt="4"/>
            </a:pPr>
            <a:r>
              <a:rPr lang="en-US" b="1" dirty="0">
                <a:latin typeface="Arial" panose="020B0604020202020204" pitchFamily="34" charset="0"/>
                <a:cs typeface="Arial" panose="020B0604020202020204" pitchFamily="34" charset="0"/>
              </a:rPr>
              <a:t>Consider Writing each Other Recommendations:</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 will remind you about this later as well… but consider writing recommendations for your group members and peers. Right now, you all are “students”, but you won’t be for long. Spread the credit!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29957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Ahead…</a:t>
            </a:r>
          </a:p>
        </p:txBody>
      </p:sp>
    </p:spTree>
    <p:extLst>
      <p:ext uri="{BB962C8B-B14F-4D97-AF65-F5344CB8AC3E}">
        <p14:creationId xmlns:p14="http://schemas.microsoft.com/office/powerpoint/2010/main" val="792131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12590</TotalTime>
  <Words>595</Words>
  <Application>Microsoft Macintosh PowerPoint</Application>
  <PresentationFormat>On-screen Show (4:3)</PresentationFormat>
  <Paragraphs>160</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Roboto</vt:lpstr>
      <vt:lpstr>Unbranded</vt:lpstr>
      <vt:lpstr>Masters of MongoDB</vt:lpstr>
      <vt:lpstr>Project Recap</vt:lpstr>
      <vt:lpstr>Project Recap</vt:lpstr>
      <vt:lpstr>Just Kidding.</vt:lpstr>
      <vt:lpstr>The Clear Positives</vt:lpstr>
      <vt:lpstr>Advice For Next Time</vt:lpstr>
      <vt:lpstr>Next Steps</vt:lpstr>
      <vt:lpstr>Next Steps</vt:lpstr>
      <vt:lpstr>Road Ahead…</vt:lpstr>
      <vt:lpstr>The Road Ahead…</vt:lpstr>
      <vt:lpstr>Double Down</vt:lpstr>
      <vt:lpstr>Start Now.</vt:lpstr>
      <vt:lpstr>Your Goals – Beginning of the Year</vt:lpstr>
      <vt:lpstr>For Reference…</vt:lpstr>
      <vt:lpstr>MongoDB</vt:lpstr>
      <vt:lpstr>What’s MongoDB?</vt:lpstr>
      <vt:lpstr>Relational Databases (SQL)</vt:lpstr>
      <vt:lpstr>Document Database (noSQL)</vt:lpstr>
      <vt:lpstr>MongoDB Storage</vt:lpstr>
      <vt:lpstr>MongoDB Storage</vt:lpstr>
      <vt:lpstr>PowerPoint Presentation</vt:lpstr>
      <vt:lpstr>Code Time!</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Daniel Sullivan</cp:lastModifiedBy>
  <cp:revision>1555</cp:revision>
  <cp:lastPrinted>2016-01-30T16:23:56Z</cp:lastPrinted>
  <dcterms:created xsi:type="dcterms:W3CDTF">2015-01-20T17:19:00Z</dcterms:created>
  <dcterms:modified xsi:type="dcterms:W3CDTF">2018-07-26T19:15:26Z</dcterms:modified>
</cp:coreProperties>
</file>