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7" r:id="rId5"/>
    <p:sldId id="384" r:id="rId6"/>
    <p:sldId id="277" r:id="rId7"/>
    <p:sldId id="278" r:id="rId8"/>
    <p:sldId id="392" r:id="rId9"/>
    <p:sldId id="393" r:id="rId10"/>
    <p:sldId id="394" r:id="rId11"/>
    <p:sldId id="395" r:id="rId12"/>
    <p:sldId id="3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725" autoAdjust="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2360" y="1051551"/>
            <a:ext cx="4112578" cy="2384898"/>
          </a:xfrm>
        </p:spPr>
        <p:txBody>
          <a:bodyPr anchor="b" anchorCtr="0">
            <a:normAutofit/>
          </a:bodyPr>
          <a:lstStyle/>
          <a:p>
            <a:pPr algn="ctr"/>
            <a:r>
              <a:rPr lang="es-CO" dirty="0"/>
              <a:t>Entendimiento</a:t>
            </a:r>
            <a:r>
              <a:rPr lang="en-US" dirty="0"/>
              <a:t> del </a:t>
            </a:r>
            <a:r>
              <a:rPr lang="es-CO" dirty="0"/>
              <a:t>problema</a:t>
            </a:r>
            <a:r>
              <a:rPr lang="en-US" dirty="0"/>
              <a:t>.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Abraham Guerrero Julio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s-CO" dirty="0"/>
              <a:t>Predicción de Reservas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866900"/>
          </a:xfrm>
          <a:noFill/>
        </p:spPr>
        <p:txBody>
          <a:bodyPr>
            <a:normAutofit lnSpcReduction="10000"/>
          </a:bodyPr>
          <a:lstStyle/>
          <a:p>
            <a:pPr algn="just"/>
            <a:r>
              <a:rPr lang="es-CO" dirty="0"/>
              <a:t>Entre el momento de ocurrencia de un siniestro y la liquidación del mismo, existe un periodo de retraso en el cual la aseguradora incurrirá en una serie de pagos. Nuestro objetivo fundamental consiste en predecir la magnitud de dichos pagos y con ello determinar las reservas que debemos apartar para cubrirlos.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911225"/>
          </a:xfrm>
        </p:spPr>
        <p:txBody>
          <a:bodyPr/>
          <a:lstStyle/>
          <a:p>
            <a:r>
              <a:rPr lang="es-CO" dirty="0"/>
              <a:t>Motivación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74853-6B77-291A-03AC-6660CBC79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9762" y="1760689"/>
            <a:ext cx="3189514" cy="3979625"/>
          </a:xfrm>
        </p:spPr>
        <p:txBody>
          <a:bodyPr/>
          <a:lstStyle/>
          <a:p>
            <a:r>
              <a:rPr lang="es-CO"/>
              <a:t>Un siniestro tiene cuatro momentos claves: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Ocurrencia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Reporte del siniestro (Apertura)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Pagos parciales.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Liquidación (cierre de la reclamación)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B88096-1DD9-57B4-EA20-628140BA6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2010256"/>
            <a:ext cx="6931243" cy="291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s-CO" dirty="0"/>
              <a:t>Clasificación de siniestros.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846D8-7972-B663-BDE2-C1ECE9442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515474"/>
            <a:ext cx="11090274" cy="731601"/>
          </a:xfrm>
        </p:spPr>
        <p:txBody>
          <a:bodyPr/>
          <a:lstStyle/>
          <a:p>
            <a:r>
              <a:rPr lang="es-CO" dirty="0"/>
              <a:t>Dependiendo del momento en el cual se encuentre la liquidación (cierre) de la póliza, podemos clasificar los siniestros en una de tres categorías.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B16A95-DC05-D7F6-128E-1CC1E5E4F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40" y="2808162"/>
            <a:ext cx="8659433" cy="27721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27F5B2-6FBA-D3F8-CA66-BC9611797C81}"/>
              </a:ext>
            </a:extLst>
          </p:cNvPr>
          <p:cNvSpPr txBox="1"/>
          <p:nvPr/>
        </p:nvSpPr>
        <p:spPr>
          <a:xfrm>
            <a:off x="9738360" y="2441683"/>
            <a:ext cx="19463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Siniestro Cerrado</a:t>
            </a:r>
          </a:p>
          <a:p>
            <a:endParaRPr lang="es-CO" dirty="0"/>
          </a:p>
          <a:p>
            <a:r>
              <a:rPr lang="es-CO" dirty="0"/>
              <a:t>En pocas palabras corresponden a los datos históricos de la compañía. En ellos el “ciclo de vida” del siniestro se completó en su totalidad.</a:t>
            </a:r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s-CO" dirty="0"/>
              <a:t>IBNR (</a:t>
            </a:r>
            <a:r>
              <a:rPr lang="en-US" dirty="0"/>
              <a:t>Incurred But not yet reported</a:t>
            </a:r>
            <a:r>
              <a:rPr lang="es-CO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94DA56-F014-6B80-6529-E93365ED9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2521759"/>
            <a:ext cx="6974995" cy="24549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C499E0-99D3-21D3-DC3C-32F789C79DDE}"/>
              </a:ext>
            </a:extLst>
          </p:cNvPr>
          <p:cNvSpPr txBox="1"/>
          <p:nvPr/>
        </p:nvSpPr>
        <p:spPr>
          <a:xfrm>
            <a:off x="8953500" y="2935375"/>
            <a:ext cx="226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 siniestro ha ocurrido, pero aún no ha sido reportado a la aseguradora</a:t>
            </a:r>
          </a:p>
        </p:txBody>
      </p:sp>
    </p:spTree>
    <p:extLst>
      <p:ext uri="{BB962C8B-B14F-4D97-AF65-F5344CB8AC3E}">
        <p14:creationId xmlns:p14="http://schemas.microsoft.com/office/powerpoint/2010/main" val="150080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s-CO" dirty="0"/>
              <a:t>RBNS (</a:t>
            </a:r>
            <a:r>
              <a:rPr lang="en-US" dirty="0"/>
              <a:t>Reported But Not Settled</a:t>
            </a:r>
            <a:r>
              <a:rPr lang="es-CO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C499E0-99D3-21D3-DC3C-32F789C79DDE}"/>
              </a:ext>
            </a:extLst>
          </p:cNvPr>
          <p:cNvSpPr txBox="1"/>
          <p:nvPr/>
        </p:nvSpPr>
        <p:spPr>
          <a:xfrm>
            <a:off x="8953500" y="1881275"/>
            <a:ext cx="2260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 siniestro ha ocurrido y también se ha reportado a la aseguradora. Esta ha incursionado en unos ciertos pagos, pero la liquidación no se ha completado. Lo anterior implica que aún existen pagos pendientes por parte del asegurador que necesitamos calcular.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B97C6E-FC6F-79B4-19AE-92A87E456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2" y="1881275"/>
            <a:ext cx="7981266" cy="330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39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s-CO" dirty="0"/>
              <a:t>Justificación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C499E0-99D3-21D3-DC3C-32F789C79DDE}"/>
              </a:ext>
            </a:extLst>
          </p:cNvPr>
          <p:cNvSpPr txBox="1"/>
          <p:nvPr/>
        </p:nvSpPr>
        <p:spPr>
          <a:xfrm>
            <a:off x="549538" y="1727843"/>
            <a:ext cx="10131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Dados los siniestros IBNR y RBNS los cuales poseen un factor de incertidumbre, resulta de fundamental importancia la construcción de un modelo predictivo que permita medir el impacto de las reclamaciones, y con ello obtener un estimado apropiado sobre las reservas necesarias para cubrirlas.</a:t>
            </a:r>
          </a:p>
        </p:txBody>
      </p:sp>
      <p:pic>
        <p:nvPicPr>
          <p:cNvPr id="1026" name="Picture 2" descr="ChainLadder 0.1.8 released | mages' blog">
            <a:extLst>
              <a:ext uri="{FF2B5EF4-FFF2-40B4-BE49-F238E27FC236}">
                <a16:creationId xmlns:a16="http://schemas.microsoft.com/office/drawing/2014/main" id="{F4D7BC2D-D6C6-14E5-7962-C9D3B83EA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986" y="3059843"/>
            <a:ext cx="6593742" cy="317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8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Data Mining Goals.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C499E0-99D3-21D3-DC3C-32F789C79DDE}"/>
              </a:ext>
            </a:extLst>
          </p:cNvPr>
          <p:cNvSpPr txBox="1"/>
          <p:nvPr/>
        </p:nvSpPr>
        <p:spPr>
          <a:xfrm>
            <a:off x="430178" y="2148177"/>
            <a:ext cx="51654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Obtención de los datos granulares por cada uno de los siniestros de la compañía.</a:t>
            </a:r>
          </a:p>
          <a:p>
            <a:r>
              <a:rPr lang="es-CO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Centralización de los datos y agrupación de los mismos por categoría.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Construcción de las matrices de desarrollo con pagos incrementales y acumulados.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Aplicación de </a:t>
            </a:r>
            <a:r>
              <a:rPr lang="es-CO" dirty="0" err="1"/>
              <a:t>Chain</a:t>
            </a:r>
            <a:r>
              <a:rPr lang="es-CO" dirty="0"/>
              <a:t> – Ladder y GML para predecir los impactos de las reclamaciones.</a:t>
            </a:r>
          </a:p>
        </p:txBody>
      </p:sp>
      <p:pic>
        <p:nvPicPr>
          <p:cNvPr id="2052" name="Picture 4" descr="Table 1 from Modeling Dependencies in Claims Reserving with GEE | Semantic  Scholar">
            <a:extLst>
              <a:ext uri="{FF2B5EF4-FFF2-40B4-BE49-F238E27FC236}">
                <a16:creationId xmlns:a16="http://schemas.microsoft.com/office/drawing/2014/main" id="{F39D69C2-673B-D809-E4FB-49038AFB7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2458951"/>
            <a:ext cx="5856322" cy="251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77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344137"/>
            <a:ext cx="11091600" cy="1332000"/>
          </a:xfrm>
        </p:spPr>
        <p:txBody>
          <a:bodyPr/>
          <a:lstStyle/>
          <a:p>
            <a:r>
              <a:rPr lang="es-CO" dirty="0"/>
              <a:t>Cronograma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A7A47-730B-64C7-32F8-0FB95355D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878" y="1313749"/>
            <a:ext cx="7212220" cy="520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1558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{02DB1EAE-A9F0-4C3D-B2FD-B3E17D95C21E}tf33713516_win32</Template>
  <TotalTime>223</TotalTime>
  <Words>360</Words>
  <Application>Microsoft Office PowerPoint</Application>
  <PresentationFormat>Widescreen</PresentationFormat>
  <Paragraphs>39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Walbaum Display</vt:lpstr>
      <vt:lpstr>3DFloatVTI</vt:lpstr>
      <vt:lpstr>Entendimiento del problema.</vt:lpstr>
      <vt:lpstr>Predicción de Reservas</vt:lpstr>
      <vt:lpstr>Motivación</vt:lpstr>
      <vt:lpstr>Clasificación de siniestros.</vt:lpstr>
      <vt:lpstr>IBNR (Incurred But not yet reported)</vt:lpstr>
      <vt:lpstr>RBNS (Reported But Not Settled)</vt:lpstr>
      <vt:lpstr>Justificación</vt:lpstr>
      <vt:lpstr>Data Mining Goals.</vt:lpstr>
      <vt:lpstr>Cronograma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Entendimiento del problema.</dc:title>
  <dc:creator>Abraham Guerrero Julio</dc:creator>
  <cp:lastModifiedBy>Abraham Guerrero Julio</cp:lastModifiedBy>
  <cp:revision>8</cp:revision>
  <dcterms:created xsi:type="dcterms:W3CDTF">2023-08-24T19:20:08Z</dcterms:created>
  <dcterms:modified xsi:type="dcterms:W3CDTF">2023-08-24T23:04:12Z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