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2AF216-9925-431C-877C-B0AD7872044F}">
          <p14:sldIdLst>
            <p14:sldId id="256"/>
            <p14:sldId id="257"/>
            <p14:sldId id="258"/>
            <p14:sldId id="262"/>
            <p14:sldId id="263"/>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6D8"/>
    <a:srgbClr val="006A53"/>
    <a:srgbClr val="FFD0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108" y="15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2340CD-6BDE-4EA9-96A0-89C60E7ECEFC}"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135992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340CD-6BDE-4EA9-96A0-89C60E7ECEFC}"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2794323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340CD-6BDE-4EA9-96A0-89C60E7ECEFC}"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46077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340CD-6BDE-4EA9-96A0-89C60E7ECEFC}"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399387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340CD-6BDE-4EA9-96A0-89C60E7ECEFC}"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6609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340CD-6BDE-4EA9-96A0-89C60E7ECEFC}"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388529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340CD-6BDE-4EA9-96A0-89C60E7ECEFC}"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1876653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340CD-6BDE-4EA9-96A0-89C60E7ECEFC}"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2206952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2340CD-6BDE-4EA9-96A0-89C60E7ECEFC}"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496090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2340CD-6BDE-4EA9-96A0-89C60E7ECEFC}"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2669029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2340CD-6BDE-4EA9-96A0-89C60E7ECEFC}"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3797328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2340CD-6BDE-4EA9-96A0-89C60E7ECEFC}" type="datetimeFigureOut">
              <a:rPr lang="en-US" smtClean="0"/>
              <a:t>7/31/2022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2554011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2340CD-6BDE-4EA9-96A0-89C60E7ECEFC}" type="datetimeFigureOut">
              <a:rPr lang="en-US" smtClean="0"/>
              <a:t>7/31/2022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1496320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2340CD-6BDE-4EA9-96A0-89C60E7ECEFC}" type="datetimeFigureOut">
              <a:rPr lang="en-US" smtClean="0"/>
              <a:t>7/31/2022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246617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2340CD-6BDE-4EA9-96A0-89C60E7ECEFC}"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74059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2340CD-6BDE-4EA9-96A0-89C60E7ECEFC}"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B0EA8-440D-45C8-A6BF-50A71997A2AB}" type="slidenum">
              <a:rPr lang="en-US" smtClean="0"/>
              <a:t>‹#›</a:t>
            </a:fld>
            <a:endParaRPr lang="en-US"/>
          </a:p>
        </p:txBody>
      </p:sp>
    </p:spTree>
    <p:extLst>
      <p:ext uri="{BB962C8B-B14F-4D97-AF65-F5344CB8AC3E}">
        <p14:creationId xmlns:p14="http://schemas.microsoft.com/office/powerpoint/2010/main" val="1787622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2340CD-6BDE-4EA9-96A0-89C60E7ECEFC}" type="datetimeFigureOut">
              <a:rPr lang="en-US" smtClean="0"/>
              <a:t>7/31/2022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32B0EA8-440D-45C8-A6BF-50A71997A2AB}" type="slidenum">
              <a:rPr lang="en-US" smtClean="0"/>
              <a:t>‹#›</a:t>
            </a:fld>
            <a:endParaRPr lang="en-US"/>
          </a:p>
        </p:txBody>
      </p:sp>
    </p:spTree>
    <p:extLst>
      <p:ext uri="{BB962C8B-B14F-4D97-AF65-F5344CB8AC3E}">
        <p14:creationId xmlns:p14="http://schemas.microsoft.com/office/powerpoint/2010/main" val="18574443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cheedcheed/california-renewable-production-20102018" TargetMode="External"/><Relationship Id="rId2" Type="http://schemas.openxmlformats.org/officeDocument/2006/relationships/hyperlink" Target="http://www.caiso.com/about/Pages/default.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F9B411-475F-24EB-B4ED-986790A59FD1}"/>
              </a:ext>
            </a:extLst>
          </p:cNvPr>
          <p:cNvSpPr txBox="1"/>
          <p:nvPr/>
        </p:nvSpPr>
        <p:spPr>
          <a:xfrm>
            <a:off x="1195754" y="952136"/>
            <a:ext cx="8510954" cy="1261884"/>
          </a:xfrm>
          <a:prstGeom prst="rect">
            <a:avLst/>
          </a:prstGeom>
          <a:noFill/>
        </p:spPr>
        <p:txBody>
          <a:bodyPr wrap="square" rtlCol="0">
            <a:spAutoFit/>
          </a:bodyPr>
          <a:lstStyle/>
          <a:p>
            <a:r>
              <a:rPr lang="en-US" sz="3800" b="1" dirty="0">
                <a:solidFill>
                  <a:srgbClr val="006A53"/>
                </a:solidFill>
              </a:rPr>
              <a:t>California Renewable Energy: </a:t>
            </a:r>
          </a:p>
          <a:p>
            <a:r>
              <a:rPr lang="en-US" sz="3800" b="1" dirty="0">
                <a:solidFill>
                  <a:srgbClr val="006A53"/>
                </a:solidFill>
              </a:rPr>
              <a:t>An Exploratory Analysis &amp; Forecast</a:t>
            </a:r>
          </a:p>
        </p:txBody>
      </p:sp>
      <p:sp>
        <p:nvSpPr>
          <p:cNvPr id="7" name="TextBox 6">
            <a:extLst>
              <a:ext uri="{FF2B5EF4-FFF2-40B4-BE49-F238E27FC236}">
                <a16:creationId xmlns:a16="http://schemas.microsoft.com/office/drawing/2014/main" id="{BD84197A-A8FE-0280-2B82-CB75FE6B0042}"/>
              </a:ext>
            </a:extLst>
          </p:cNvPr>
          <p:cNvSpPr txBox="1"/>
          <p:nvPr/>
        </p:nvSpPr>
        <p:spPr>
          <a:xfrm>
            <a:off x="1195754" y="2374793"/>
            <a:ext cx="6104372" cy="461665"/>
          </a:xfrm>
          <a:prstGeom prst="rect">
            <a:avLst/>
          </a:prstGeom>
          <a:noFill/>
        </p:spPr>
        <p:txBody>
          <a:bodyPr wrap="square">
            <a:spAutoFit/>
          </a:bodyPr>
          <a:lstStyle/>
          <a:p>
            <a:r>
              <a:rPr lang="en-US" sz="2400" dirty="0"/>
              <a:t>By Abraham Huitron</a:t>
            </a:r>
          </a:p>
        </p:txBody>
      </p:sp>
    </p:spTree>
    <p:extLst>
      <p:ext uri="{BB962C8B-B14F-4D97-AF65-F5344CB8AC3E}">
        <p14:creationId xmlns:p14="http://schemas.microsoft.com/office/powerpoint/2010/main" val="941975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The Data</a:t>
            </a:r>
          </a:p>
        </p:txBody>
      </p:sp>
      <p:sp>
        <p:nvSpPr>
          <p:cNvPr id="3" name="Content Placeholder 2">
            <a:extLst>
              <a:ext uri="{FF2B5EF4-FFF2-40B4-BE49-F238E27FC236}">
                <a16:creationId xmlns:a16="http://schemas.microsoft.com/office/drawing/2014/main" id="{B4C5A72D-6DAB-9E67-63FB-F59AB871AFD6}"/>
              </a:ext>
            </a:extLst>
          </p:cNvPr>
          <p:cNvSpPr>
            <a:spLocks noGrp="1"/>
          </p:cNvSpPr>
          <p:nvPr>
            <p:ph idx="1"/>
          </p:nvPr>
        </p:nvSpPr>
        <p:spPr>
          <a:xfrm>
            <a:off x="736057" y="1400961"/>
            <a:ext cx="8596668" cy="3880773"/>
          </a:xfrm>
        </p:spPr>
        <p:txBody>
          <a:bodyPr/>
          <a:lstStyle/>
          <a:p>
            <a:r>
              <a:rPr lang="en-US" dirty="0">
                <a:hlinkClick r:id="rId2"/>
              </a:rPr>
              <a:t>California Independent Systems Operator (CAISO)</a:t>
            </a:r>
            <a:endParaRPr lang="en-US" dirty="0"/>
          </a:p>
          <a:p>
            <a:pPr lvl="1"/>
            <a:r>
              <a:rPr lang="en-US" dirty="0"/>
              <a:t>An organization built to maintain the reliability of one of the largest, most modern power grid in the world. They operate a transparent and accessible wholesale energy market, working diligently to meet the electricity needs of its consumers, while at the same time, increasing the amount of renewable energy for the future. (CAISO).</a:t>
            </a:r>
          </a:p>
          <a:p>
            <a:r>
              <a:rPr lang="en-US" dirty="0">
                <a:hlinkClick r:id="rId3"/>
              </a:rPr>
              <a:t>Kaggle Dataset Subset</a:t>
            </a:r>
            <a:endParaRPr lang="en-US" dirty="0"/>
          </a:p>
          <a:p>
            <a:pPr lvl="1"/>
            <a:r>
              <a:rPr lang="en-US" dirty="0"/>
              <a:t>Date Range: 2010 – 2018</a:t>
            </a:r>
          </a:p>
          <a:p>
            <a:pPr lvl="1"/>
            <a:r>
              <a:rPr lang="en-US" dirty="0"/>
              <a:t>Hourly reports</a:t>
            </a:r>
          </a:p>
          <a:p>
            <a:pPr lvl="1"/>
            <a:r>
              <a:rPr lang="en-US" dirty="0"/>
              <a:t>Various renewable power production sources</a:t>
            </a:r>
          </a:p>
          <a:p>
            <a:pPr lvl="1"/>
            <a:r>
              <a:rPr lang="en-US" dirty="0"/>
              <a:t>Power generated in megawatts (MW)</a:t>
            </a:r>
          </a:p>
        </p:txBody>
      </p:sp>
    </p:spTree>
    <p:extLst>
      <p:ext uri="{BB962C8B-B14F-4D97-AF65-F5344CB8AC3E}">
        <p14:creationId xmlns:p14="http://schemas.microsoft.com/office/powerpoint/2010/main" val="299426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5B74-A759-0E68-D44A-BBD2843735A4}"/>
              </a:ext>
            </a:extLst>
          </p:cNvPr>
          <p:cNvSpPr>
            <a:spLocks noGrp="1"/>
          </p:cNvSpPr>
          <p:nvPr>
            <p:ph type="title"/>
          </p:nvPr>
        </p:nvSpPr>
        <p:spPr/>
        <p:txBody>
          <a:bodyPr/>
          <a:lstStyle/>
          <a:p>
            <a:r>
              <a:rPr lang="en-US" dirty="0"/>
              <a:t>Data Detail</a:t>
            </a:r>
          </a:p>
        </p:txBody>
      </p:sp>
      <p:graphicFrame>
        <p:nvGraphicFramePr>
          <p:cNvPr id="5" name="Table 5">
            <a:extLst>
              <a:ext uri="{FF2B5EF4-FFF2-40B4-BE49-F238E27FC236}">
                <a16:creationId xmlns:a16="http://schemas.microsoft.com/office/drawing/2014/main" id="{F90868F7-8E72-ABAB-76E2-E049B1DF2D02}"/>
              </a:ext>
            </a:extLst>
          </p:cNvPr>
          <p:cNvGraphicFramePr>
            <a:graphicFrameLocks noGrp="1"/>
          </p:cNvGraphicFramePr>
          <p:nvPr>
            <p:extLst>
              <p:ext uri="{D42A27DB-BD31-4B8C-83A1-F6EECF244321}">
                <p14:modId xmlns:p14="http://schemas.microsoft.com/office/powerpoint/2010/main" val="3810375518"/>
              </p:ext>
            </p:extLst>
          </p:nvPr>
        </p:nvGraphicFramePr>
        <p:xfrm>
          <a:off x="677332" y="1427477"/>
          <a:ext cx="8596668" cy="4820923"/>
        </p:xfrm>
        <a:graphic>
          <a:graphicData uri="http://schemas.openxmlformats.org/drawingml/2006/table">
            <a:tbl>
              <a:tblPr firstRow="1" bandRow="1">
                <a:tableStyleId>{5C22544A-7EE6-4342-B048-85BDC9FD1C3A}</a:tableStyleId>
              </a:tblPr>
              <a:tblGrid>
                <a:gridCol w="2181826">
                  <a:extLst>
                    <a:ext uri="{9D8B030D-6E8A-4147-A177-3AD203B41FA5}">
                      <a16:colId xmlns:a16="http://schemas.microsoft.com/office/drawing/2014/main" val="1654379963"/>
                    </a:ext>
                  </a:extLst>
                </a:gridCol>
                <a:gridCol w="6414842">
                  <a:extLst>
                    <a:ext uri="{9D8B030D-6E8A-4147-A177-3AD203B41FA5}">
                      <a16:colId xmlns:a16="http://schemas.microsoft.com/office/drawing/2014/main" val="3182499241"/>
                    </a:ext>
                  </a:extLst>
                </a:gridCol>
              </a:tblGrid>
              <a:tr h="418424">
                <a:tc>
                  <a:txBody>
                    <a:bodyPr/>
                    <a:lstStyle/>
                    <a:p>
                      <a:r>
                        <a:rPr lang="en-US" dirty="0"/>
                        <a:t>Variable Name</a:t>
                      </a:r>
                    </a:p>
                  </a:txBody>
                  <a:tcPr/>
                </a:tc>
                <a:tc>
                  <a:txBody>
                    <a:bodyPr/>
                    <a:lstStyle/>
                    <a:p>
                      <a:r>
                        <a:rPr lang="en-US" dirty="0"/>
                        <a:t>Description</a:t>
                      </a:r>
                    </a:p>
                  </a:txBody>
                  <a:tcPr/>
                </a:tc>
                <a:extLst>
                  <a:ext uri="{0D108BD9-81ED-4DB2-BD59-A6C34878D82A}">
                    <a16:rowId xmlns:a16="http://schemas.microsoft.com/office/drawing/2014/main" val="3492272012"/>
                  </a:ext>
                </a:extLst>
              </a:tr>
              <a:tr h="418424">
                <a:tc>
                  <a:txBody>
                    <a:bodyPr/>
                    <a:lstStyle/>
                    <a:p>
                      <a:r>
                        <a:rPr lang="en-US" dirty="0"/>
                        <a:t>TIMESTAMP</a:t>
                      </a:r>
                    </a:p>
                  </a:txBody>
                  <a:tcPr/>
                </a:tc>
                <a:tc>
                  <a:txBody>
                    <a:bodyPr/>
                    <a:lstStyle/>
                    <a:p>
                      <a:r>
                        <a:rPr lang="en-US" dirty="0"/>
                        <a:t>The date/time of the record. (YYYY-MM-DD </a:t>
                      </a:r>
                      <a:r>
                        <a:rPr lang="en-US" dirty="0" err="1"/>
                        <a:t>hh:mm:ss</a:t>
                      </a:r>
                      <a:r>
                        <a:rPr lang="en-US" dirty="0"/>
                        <a:t>)</a:t>
                      </a:r>
                    </a:p>
                  </a:txBody>
                  <a:tcPr/>
                </a:tc>
                <a:extLst>
                  <a:ext uri="{0D108BD9-81ED-4DB2-BD59-A6C34878D82A}">
                    <a16:rowId xmlns:a16="http://schemas.microsoft.com/office/drawing/2014/main" val="1911219403"/>
                  </a:ext>
                </a:extLst>
              </a:tr>
              <a:tr h="418424">
                <a:tc>
                  <a:txBody>
                    <a:bodyPr/>
                    <a:lstStyle/>
                    <a:p>
                      <a:r>
                        <a:rPr lang="en-US" dirty="0"/>
                        <a:t>BIOGAS</a:t>
                      </a:r>
                    </a:p>
                  </a:txBody>
                  <a:tcPr/>
                </a:tc>
                <a:tc>
                  <a:txBody>
                    <a:bodyPr/>
                    <a:lstStyle/>
                    <a:p>
                      <a:r>
                        <a:rPr lang="en-US" dirty="0"/>
                        <a:t>The amount of power generated by biogas. (MW)</a:t>
                      </a:r>
                    </a:p>
                  </a:txBody>
                  <a:tcPr/>
                </a:tc>
                <a:extLst>
                  <a:ext uri="{0D108BD9-81ED-4DB2-BD59-A6C34878D82A}">
                    <a16:rowId xmlns:a16="http://schemas.microsoft.com/office/drawing/2014/main" val="306774999"/>
                  </a:ext>
                </a:extLst>
              </a:tr>
              <a:tr h="418424">
                <a:tc>
                  <a:txBody>
                    <a:bodyPr/>
                    <a:lstStyle/>
                    <a:p>
                      <a:r>
                        <a:rPr lang="en-US" dirty="0"/>
                        <a:t>BIOMASS</a:t>
                      </a:r>
                    </a:p>
                  </a:txBody>
                  <a:tcPr/>
                </a:tc>
                <a:tc>
                  <a:txBody>
                    <a:bodyPr/>
                    <a:lstStyle/>
                    <a:p>
                      <a:r>
                        <a:rPr lang="en-US" dirty="0"/>
                        <a:t>The amount of power generated by biomass. (MW)</a:t>
                      </a:r>
                    </a:p>
                  </a:txBody>
                  <a:tcPr/>
                </a:tc>
                <a:extLst>
                  <a:ext uri="{0D108BD9-81ED-4DB2-BD59-A6C34878D82A}">
                    <a16:rowId xmlns:a16="http://schemas.microsoft.com/office/drawing/2014/main" val="2500987240"/>
                  </a:ext>
                </a:extLst>
              </a:tr>
              <a:tr h="418424">
                <a:tc>
                  <a:txBody>
                    <a:bodyPr/>
                    <a:lstStyle/>
                    <a:p>
                      <a:r>
                        <a:rPr lang="en-US" dirty="0"/>
                        <a:t>GEOTHERMAL</a:t>
                      </a:r>
                    </a:p>
                  </a:txBody>
                  <a:tcPr/>
                </a:tc>
                <a:tc>
                  <a:txBody>
                    <a:bodyPr/>
                    <a:lstStyle/>
                    <a:p>
                      <a:r>
                        <a:rPr lang="en-US" dirty="0"/>
                        <a:t>The amount of power generated by geothermal. (MW)</a:t>
                      </a:r>
                    </a:p>
                  </a:txBody>
                  <a:tcPr/>
                </a:tc>
                <a:extLst>
                  <a:ext uri="{0D108BD9-81ED-4DB2-BD59-A6C34878D82A}">
                    <a16:rowId xmlns:a16="http://schemas.microsoft.com/office/drawing/2014/main" val="3180971301"/>
                  </a:ext>
                </a:extLst>
              </a:tr>
              <a:tr h="418424">
                <a:tc>
                  <a:txBody>
                    <a:bodyPr/>
                    <a:lstStyle/>
                    <a:p>
                      <a:r>
                        <a:rPr lang="en-US" dirty="0"/>
                        <a:t>Hour</a:t>
                      </a:r>
                    </a:p>
                  </a:txBody>
                  <a:tcPr/>
                </a:tc>
                <a:tc>
                  <a:txBody>
                    <a:bodyPr/>
                    <a:lstStyle/>
                    <a:p>
                      <a:r>
                        <a:rPr lang="en-US" dirty="0"/>
                        <a:t>The hour of the day. (24 HR)</a:t>
                      </a:r>
                    </a:p>
                  </a:txBody>
                  <a:tcPr/>
                </a:tc>
                <a:extLst>
                  <a:ext uri="{0D108BD9-81ED-4DB2-BD59-A6C34878D82A}">
                    <a16:rowId xmlns:a16="http://schemas.microsoft.com/office/drawing/2014/main" val="3209824456"/>
                  </a:ext>
                </a:extLst>
              </a:tr>
              <a:tr h="418424">
                <a:tc>
                  <a:txBody>
                    <a:bodyPr/>
                    <a:lstStyle/>
                    <a:p>
                      <a:r>
                        <a:rPr lang="en-US" dirty="0"/>
                        <a:t>SMALL HYDRO</a:t>
                      </a:r>
                    </a:p>
                  </a:txBody>
                  <a:tcPr/>
                </a:tc>
                <a:tc>
                  <a:txBody>
                    <a:bodyPr/>
                    <a:lstStyle/>
                    <a:p>
                      <a:r>
                        <a:rPr lang="en-US" dirty="0"/>
                        <a:t>The amount of power generated by small hydro. (MW)</a:t>
                      </a:r>
                    </a:p>
                  </a:txBody>
                  <a:tcPr/>
                </a:tc>
                <a:extLst>
                  <a:ext uri="{0D108BD9-81ED-4DB2-BD59-A6C34878D82A}">
                    <a16:rowId xmlns:a16="http://schemas.microsoft.com/office/drawing/2014/main" val="2762978505"/>
                  </a:ext>
                </a:extLst>
              </a:tr>
              <a:tr h="418424">
                <a:tc>
                  <a:txBody>
                    <a:bodyPr/>
                    <a:lstStyle/>
                    <a:p>
                      <a:r>
                        <a:rPr lang="en-US" dirty="0"/>
                        <a:t>SOLAR</a:t>
                      </a:r>
                    </a:p>
                  </a:txBody>
                  <a:tcPr/>
                </a:tc>
                <a:tc>
                  <a:txBody>
                    <a:bodyPr/>
                    <a:lstStyle/>
                    <a:p>
                      <a:r>
                        <a:rPr lang="en-US" dirty="0"/>
                        <a:t>The amount of power generated by solar. (MW)</a:t>
                      </a:r>
                    </a:p>
                  </a:txBody>
                  <a:tcPr/>
                </a:tc>
                <a:extLst>
                  <a:ext uri="{0D108BD9-81ED-4DB2-BD59-A6C34878D82A}">
                    <a16:rowId xmlns:a16="http://schemas.microsoft.com/office/drawing/2014/main" val="1412237342"/>
                  </a:ext>
                </a:extLst>
              </a:tr>
              <a:tr h="636683">
                <a:tc>
                  <a:txBody>
                    <a:bodyPr/>
                    <a:lstStyle/>
                    <a:p>
                      <a:r>
                        <a:rPr lang="en-US" dirty="0"/>
                        <a:t>SOLAR PV</a:t>
                      </a:r>
                    </a:p>
                  </a:txBody>
                  <a:tcPr/>
                </a:tc>
                <a:tc>
                  <a:txBody>
                    <a:bodyPr/>
                    <a:lstStyle/>
                    <a:p>
                      <a:r>
                        <a:rPr lang="en-US" dirty="0"/>
                        <a:t>The amount of power generated by solar photovoltaic. (MW)</a:t>
                      </a:r>
                    </a:p>
                  </a:txBody>
                  <a:tcPr/>
                </a:tc>
                <a:extLst>
                  <a:ext uri="{0D108BD9-81ED-4DB2-BD59-A6C34878D82A}">
                    <a16:rowId xmlns:a16="http://schemas.microsoft.com/office/drawing/2014/main" val="2257766540"/>
                  </a:ext>
                </a:extLst>
              </a:tr>
              <a:tr h="418424">
                <a:tc>
                  <a:txBody>
                    <a:bodyPr/>
                    <a:lstStyle/>
                    <a:p>
                      <a:r>
                        <a:rPr lang="en-US" dirty="0"/>
                        <a:t>SOLAR THERMAL</a:t>
                      </a:r>
                    </a:p>
                  </a:txBody>
                  <a:tcPr/>
                </a:tc>
                <a:tc>
                  <a:txBody>
                    <a:bodyPr/>
                    <a:lstStyle/>
                    <a:p>
                      <a:r>
                        <a:rPr lang="en-US" dirty="0"/>
                        <a:t>The amount of power generated by solar thermal. (MW)</a:t>
                      </a:r>
                    </a:p>
                  </a:txBody>
                  <a:tcPr/>
                </a:tc>
                <a:extLst>
                  <a:ext uri="{0D108BD9-81ED-4DB2-BD59-A6C34878D82A}">
                    <a16:rowId xmlns:a16="http://schemas.microsoft.com/office/drawing/2014/main" val="783630368"/>
                  </a:ext>
                </a:extLst>
              </a:tr>
              <a:tr h="418424">
                <a:tc>
                  <a:txBody>
                    <a:bodyPr/>
                    <a:lstStyle/>
                    <a:p>
                      <a:r>
                        <a:rPr lang="en-US" dirty="0"/>
                        <a:t>WIND TOTAL</a:t>
                      </a:r>
                    </a:p>
                  </a:txBody>
                  <a:tcPr/>
                </a:tc>
                <a:tc>
                  <a:txBody>
                    <a:bodyPr/>
                    <a:lstStyle/>
                    <a:p>
                      <a:r>
                        <a:rPr lang="en-US" dirty="0"/>
                        <a:t>The amount of power generated by wind. (MW)</a:t>
                      </a:r>
                    </a:p>
                  </a:txBody>
                  <a:tcPr/>
                </a:tc>
                <a:extLst>
                  <a:ext uri="{0D108BD9-81ED-4DB2-BD59-A6C34878D82A}">
                    <a16:rowId xmlns:a16="http://schemas.microsoft.com/office/drawing/2014/main" val="3164450816"/>
                  </a:ext>
                </a:extLst>
              </a:tr>
            </a:tbl>
          </a:graphicData>
        </a:graphic>
      </p:graphicFrame>
    </p:spTree>
    <p:extLst>
      <p:ext uri="{BB962C8B-B14F-4D97-AF65-F5344CB8AC3E}">
        <p14:creationId xmlns:p14="http://schemas.microsoft.com/office/powerpoint/2010/main" val="3362042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a:t>Data Preview</a:t>
            </a:r>
            <a:endParaRPr lang="en-US" dirty="0"/>
          </a:p>
        </p:txBody>
      </p:sp>
      <p:pic>
        <p:nvPicPr>
          <p:cNvPr id="5" name="Picture 4">
            <a:extLst>
              <a:ext uri="{FF2B5EF4-FFF2-40B4-BE49-F238E27FC236}">
                <a16:creationId xmlns:a16="http://schemas.microsoft.com/office/drawing/2014/main" id="{E44AD504-1587-95B4-5227-69AFBFED270C}"/>
              </a:ext>
            </a:extLst>
          </p:cNvPr>
          <p:cNvPicPr>
            <a:picLocks noChangeAspect="1"/>
          </p:cNvPicPr>
          <p:nvPr/>
        </p:nvPicPr>
        <p:blipFill>
          <a:blip r:embed="rId2"/>
          <a:stretch>
            <a:fillRect/>
          </a:stretch>
        </p:blipFill>
        <p:spPr>
          <a:xfrm>
            <a:off x="677334" y="2251550"/>
            <a:ext cx="10791656" cy="1674748"/>
          </a:xfrm>
          <a:prstGeom prst="rect">
            <a:avLst/>
          </a:prstGeom>
        </p:spPr>
      </p:pic>
      <p:graphicFrame>
        <p:nvGraphicFramePr>
          <p:cNvPr id="6" name="Table 6">
            <a:extLst>
              <a:ext uri="{FF2B5EF4-FFF2-40B4-BE49-F238E27FC236}">
                <a16:creationId xmlns:a16="http://schemas.microsoft.com/office/drawing/2014/main" id="{18993587-87BB-32C1-3E71-CDB1A5235CA4}"/>
              </a:ext>
            </a:extLst>
          </p:cNvPr>
          <p:cNvGraphicFramePr>
            <a:graphicFrameLocks noGrp="1"/>
          </p:cNvGraphicFramePr>
          <p:nvPr>
            <p:extLst>
              <p:ext uri="{D42A27DB-BD31-4B8C-83A1-F6EECF244321}">
                <p14:modId xmlns:p14="http://schemas.microsoft.com/office/powerpoint/2010/main" val="518524148"/>
              </p:ext>
            </p:extLst>
          </p:nvPr>
        </p:nvGraphicFramePr>
        <p:xfrm>
          <a:off x="677334" y="1370956"/>
          <a:ext cx="4054058" cy="740018"/>
        </p:xfrm>
        <a:graphic>
          <a:graphicData uri="http://schemas.openxmlformats.org/drawingml/2006/table">
            <a:tbl>
              <a:tblPr firstRow="1" bandRow="1">
                <a:tableStyleId>{5C22544A-7EE6-4342-B048-85BDC9FD1C3A}</a:tableStyleId>
              </a:tblPr>
              <a:tblGrid>
                <a:gridCol w="2027029">
                  <a:extLst>
                    <a:ext uri="{9D8B030D-6E8A-4147-A177-3AD203B41FA5}">
                      <a16:colId xmlns:a16="http://schemas.microsoft.com/office/drawing/2014/main" val="2246862809"/>
                    </a:ext>
                  </a:extLst>
                </a:gridCol>
                <a:gridCol w="2027029">
                  <a:extLst>
                    <a:ext uri="{9D8B030D-6E8A-4147-A177-3AD203B41FA5}">
                      <a16:colId xmlns:a16="http://schemas.microsoft.com/office/drawing/2014/main" val="3083803023"/>
                    </a:ext>
                  </a:extLst>
                </a:gridCol>
              </a:tblGrid>
              <a:tr h="370009">
                <a:tc>
                  <a:txBody>
                    <a:bodyPr/>
                    <a:lstStyle/>
                    <a:p>
                      <a:r>
                        <a:rPr lang="en-US" dirty="0"/>
                        <a:t>Columns</a:t>
                      </a:r>
                    </a:p>
                  </a:txBody>
                  <a:tcPr/>
                </a:tc>
                <a:tc>
                  <a:txBody>
                    <a:bodyPr/>
                    <a:lstStyle/>
                    <a:p>
                      <a:r>
                        <a:rPr lang="en-US" dirty="0"/>
                        <a:t>Rows</a:t>
                      </a:r>
                    </a:p>
                  </a:txBody>
                  <a:tcPr/>
                </a:tc>
                <a:extLst>
                  <a:ext uri="{0D108BD9-81ED-4DB2-BD59-A6C34878D82A}">
                    <a16:rowId xmlns:a16="http://schemas.microsoft.com/office/drawing/2014/main" val="503824798"/>
                  </a:ext>
                </a:extLst>
              </a:tr>
              <a:tr h="370009">
                <a:tc>
                  <a:txBody>
                    <a:bodyPr/>
                    <a:lstStyle/>
                    <a:p>
                      <a:r>
                        <a:rPr lang="en-US" dirty="0"/>
                        <a:t>10</a:t>
                      </a:r>
                    </a:p>
                  </a:txBody>
                  <a:tcPr/>
                </a:tc>
                <a:tc>
                  <a:txBody>
                    <a:bodyPr/>
                    <a:lstStyle/>
                    <a:p>
                      <a:r>
                        <a:rPr lang="en-US" dirty="0"/>
                        <a:t>67,584</a:t>
                      </a:r>
                    </a:p>
                  </a:txBody>
                  <a:tcPr/>
                </a:tc>
                <a:extLst>
                  <a:ext uri="{0D108BD9-81ED-4DB2-BD59-A6C34878D82A}">
                    <a16:rowId xmlns:a16="http://schemas.microsoft.com/office/drawing/2014/main" val="345322636"/>
                  </a:ext>
                </a:extLst>
              </a:tr>
            </a:tbl>
          </a:graphicData>
        </a:graphic>
      </p:graphicFrame>
      <p:pic>
        <p:nvPicPr>
          <p:cNvPr id="8" name="Picture 7">
            <a:extLst>
              <a:ext uri="{FF2B5EF4-FFF2-40B4-BE49-F238E27FC236}">
                <a16:creationId xmlns:a16="http://schemas.microsoft.com/office/drawing/2014/main" id="{97E0B54B-95DA-A0D9-A45D-02C0137A7D50}"/>
              </a:ext>
            </a:extLst>
          </p:cNvPr>
          <p:cNvPicPr>
            <a:picLocks noChangeAspect="1"/>
          </p:cNvPicPr>
          <p:nvPr/>
        </p:nvPicPr>
        <p:blipFill>
          <a:blip r:embed="rId3"/>
          <a:stretch>
            <a:fillRect/>
          </a:stretch>
        </p:blipFill>
        <p:spPr>
          <a:xfrm>
            <a:off x="677334" y="4066874"/>
            <a:ext cx="7297168" cy="2381582"/>
          </a:xfrm>
          <a:prstGeom prst="rect">
            <a:avLst/>
          </a:prstGeom>
        </p:spPr>
      </p:pic>
    </p:spTree>
    <p:extLst>
      <p:ext uri="{BB962C8B-B14F-4D97-AF65-F5344CB8AC3E}">
        <p14:creationId xmlns:p14="http://schemas.microsoft.com/office/powerpoint/2010/main" val="30575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Data Preview Cont. (Statistics)</a:t>
            </a:r>
          </a:p>
        </p:txBody>
      </p:sp>
      <p:pic>
        <p:nvPicPr>
          <p:cNvPr id="4" name="Picture 3">
            <a:extLst>
              <a:ext uri="{FF2B5EF4-FFF2-40B4-BE49-F238E27FC236}">
                <a16:creationId xmlns:a16="http://schemas.microsoft.com/office/drawing/2014/main" id="{2BD6A44C-44C9-2306-E9CC-82B7FF95DBA2}"/>
              </a:ext>
            </a:extLst>
          </p:cNvPr>
          <p:cNvPicPr>
            <a:picLocks noChangeAspect="1"/>
          </p:cNvPicPr>
          <p:nvPr/>
        </p:nvPicPr>
        <p:blipFill>
          <a:blip r:embed="rId2"/>
          <a:stretch>
            <a:fillRect/>
          </a:stretch>
        </p:blipFill>
        <p:spPr>
          <a:xfrm>
            <a:off x="677334" y="1284353"/>
            <a:ext cx="8285796" cy="2225378"/>
          </a:xfrm>
          <a:prstGeom prst="rect">
            <a:avLst/>
          </a:prstGeom>
        </p:spPr>
      </p:pic>
      <p:pic>
        <p:nvPicPr>
          <p:cNvPr id="9" name="Picture 8">
            <a:extLst>
              <a:ext uri="{FF2B5EF4-FFF2-40B4-BE49-F238E27FC236}">
                <a16:creationId xmlns:a16="http://schemas.microsoft.com/office/drawing/2014/main" id="{C2498582-BA92-1C5C-0ACB-3DBD7CB14F1B}"/>
              </a:ext>
            </a:extLst>
          </p:cNvPr>
          <p:cNvPicPr>
            <a:picLocks noChangeAspect="1"/>
          </p:cNvPicPr>
          <p:nvPr/>
        </p:nvPicPr>
        <p:blipFill>
          <a:blip r:embed="rId3"/>
          <a:stretch>
            <a:fillRect/>
          </a:stretch>
        </p:blipFill>
        <p:spPr>
          <a:xfrm>
            <a:off x="677334" y="3677718"/>
            <a:ext cx="7612556" cy="2702830"/>
          </a:xfrm>
          <a:prstGeom prst="rect">
            <a:avLst/>
          </a:prstGeom>
        </p:spPr>
      </p:pic>
    </p:spTree>
    <p:extLst>
      <p:ext uri="{BB962C8B-B14F-4D97-AF65-F5344CB8AC3E}">
        <p14:creationId xmlns:p14="http://schemas.microsoft.com/office/powerpoint/2010/main" val="3541291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Questions?</a:t>
            </a:r>
          </a:p>
        </p:txBody>
      </p:sp>
    </p:spTree>
    <p:extLst>
      <p:ext uri="{BB962C8B-B14F-4D97-AF65-F5344CB8AC3E}">
        <p14:creationId xmlns:p14="http://schemas.microsoft.com/office/powerpoint/2010/main" val="2432237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Questions?</a:t>
            </a:r>
          </a:p>
        </p:txBody>
      </p:sp>
      <p:sp>
        <p:nvSpPr>
          <p:cNvPr id="3" name="Content Placeholder 2">
            <a:extLst>
              <a:ext uri="{FF2B5EF4-FFF2-40B4-BE49-F238E27FC236}">
                <a16:creationId xmlns:a16="http://schemas.microsoft.com/office/drawing/2014/main" id="{B4C5A72D-6DAB-9E67-63FB-F59AB871AFD6}"/>
              </a:ext>
            </a:extLst>
          </p:cNvPr>
          <p:cNvSpPr>
            <a:spLocks noGrp="1"/>
          </p:cNvSpPr>
          <p:nvPr>
            <p:ph idx="1"/>
          </p:nvPr>
        </p:nvSpPr>
        <p:spPr>
          <a:xfrm>
            <a:off x="736057" y="1400961"/>
            <a:ext cx="8596668" cy="3880773"/>
          </a:xfrm>
        </p:spPr>
        <p:txBody>
          <a:bodyPr>
            <a:normAutofit fontScale="92500" lnSpcReduction="20000"/>
          </a:bodyPr>
          <a:lstStyle/>
          <a:p>
            <a:r>
              <a:rPr lang="en-US" sz="2000" i="1" dirty="0"/>
              <a:t>What can this data tell us about the production of renewable energy over the given period?</a:t>
            </a:r>
          </a:p>
          <a:p>
            <a:pPr lvl="1"/>
            <a:r>
              <a:rPr lang="en-US" sz="1800" i="1" dirty="0"/>
              <a:t>Is there seasonality? Is it daily? Monthly? Yearly?</a:t>
            </a:r>
            <a:br>
              <a:rPr lang="en-US" sz="1800" i="1" dirty="0"/>
            </a:br>
            <a:endParaRPr lang="en-US" sz="1800" i="1" dirty="0"/>
          </a:p>
          <a:p>
            <a:r>
              <a:rPr lang="en-US" sz="2000" i="1" dirty="0"/>
              <a:t>Which methods of energy generation are used most?</a:t>
            </a:r>
          </a:p>
          <a:p>
            <a:pPr lvl="1"/>
            <a:r>
              <a:rPr lang="en-US" sz="1800" i="1" dirty="0"/>
              <a:t>Different methods generate at different speeds.</a:t>
            </a:r>
            <a:br>
              <a:rPr lang="en-US" sz="1800" i="1" dirty="0"/>
            </a:br>
            <a:endParaRPr lang="en-US" sz="1800" i="1" dirty="0"/>
          </a:p>
          <a:p>
            <a:r>
              <a:rPr lang="en-US" sz="2000" i="1" dirty="0"/>
              <a:t>Which methods appear to be growing vs. declining? Why?</a:t>
            </a:r>
          </a:p>
          <a:p>
            <a:pPr lvl="1"/>
            <a:r>
              <a:rPr lang="en-US" sz="1800" i="1" dirty="0"/>
              <a:t>More adoption? Cheaper operating costs? </a:t>
            </a:r>
            <a:br>
              <a:rPr lang="en-US" sz="1800" i="1" dirty="0"/>
            </a:br>
            <a:endParaRPr lang="en-US" sz="1800" i="1" dirty="0"/>
          </a:p>
          <a:p>
            <a:r>
              <a:rPr lang="en-US" sz="2000" i="1" dirty="0"/>
              <a:t>Can we predict/forecast the values of future time periods? </a:t>
            </a:r>
          </a:p>
          <a:p>
            <a:pPr lvl="1"/>
            <a:r>
              <a:rPr lang="en-US" sz="1800" i="1" dirty="0"/>
              <a:t>Why would we want to know this value?</a:t>
            </a:r>
          </a:p>
          <a:p>
            <a:endParaRPr lang="en-US" sz="2000" i="1" dirty="0"/>
          </a:p>
        </p:txBody>
      </p:sp>
    </p:spTree>
    <p:extLst>
      <p:ext uri="{BB962C8B-B14F-4D97-AF65-F5344CB8AC3E}">
        <p14:creationId xmlns:p14="http://schemas.microsoft.com/office/powerpoint/2010/main" val="1710912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6D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781B-FCA5-2E6F-2314-C378D76090D8}"/>
              </a:ext>
            </a:extLst>
          </p:cNvPr>
          <p:cNvSpPr>
            <a:spLocks noGrp="1"/>
          </p:cNvSpPr>
          <p:nvPr>
            <p:ph type="title"/>
          </p:nvPr>
        </p:nvSpPr>
        <p:spPr>
          <a:xfrm>
            <a:off x="677334" y="609600"/>
            <a:ext cx="8596668" cy="791361"/>
          </a:xfrm>
        </p:spPr>
        <p:txBody>
          <a:bodyPr>
            <a:normAutofit/>
          </a:bodyPr>
          <a:lstStyle/>
          <a:p>
            <a:r>
              <a:rPr lang="en-US" dirty="0"/>
              <a:t>Renewable Energy #1 - Biogas</a:t>
            </a:r>
          </a:p>
        </p:txBody>
      </p:sp>
      <p:sp>
        <p:nvSpPr>
          <p:cNvPr id="3" name="Content Placeholder 2">
            <a:extLst>
              <a:ext uri="{FF2B5EF4-FFF2-40B4-BE49-F238E27FC236}">
                <a16:creationId xmlns:a16="http://schemas.microsoft.com/office/drawing/2014/main" id="{B4C5A72D-6DAB-9E67-63FB-F59AB871AFD6}"/>
              </a:ext>
            </a:extLst>
          </p:cNvPr>
          <p:cNvSpPr>
            <a:spLocks noGrp="1"/>
          </p:cNvSpPr>
          <p:nvPr>
            <p:ph idx="1"/>
          </p:nvPr>
        </p:nvSpPr>
        <p:spPr>
          <a:xfrm>
            <a:off x="736057" y="1400962"/>
            <a:ext cx="8596668" cy="1101078"/>
          </a:xfrm>
        </p:spPr>
        <p:txBody>
          <a:bodyPr>
            <a:normAutofit/>
          </a:bodyPr>
          <a:lstStyle/>
          <a:p>
            <a:r>
              <a:rPr lang="en-US" sz="2000" i="1" dirty="0"/>
              <a:t>Biogas a mixture of gases, consisting of methane, carbon dioxide and hydrogen </a:t>
            </a:r>
            <a:r>
              <a:rPr lang="en-US" sz="2000" i="1" dirty="0" err="1"/>
              <a:t>sulphide</a:t>
            </a:r>
            <a:r>
              <a:rPr lang="en-US" sz="2000" i="1" dirty="0"/>
              <a:t>, produced from raw materials such as agricultural waste, manure, sewage, and others.</a:t>
            </a:r>
          </a:p>
        </p:txBody>
      </p:sp>
    </p:spTree>
    <p:extLst>
      <p:ext uri="{BB962C8B-B14F-4D97-AF65-F5344CB8AC3E}">
        <p14:creationId xmlns:p14="http://schemas.microsoft.com/office/powerpoint/2010/main" val="25307455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625</TotalTime>
  <Words>384</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PowerPoint Presentation</vt:lpstr>
      <vt:lpstr>The Data</vt:lpstr>
      <vt:lpstr>Data Detail</vt:lpstr>
      <vt:lpstr>Data Preview</vt:lpstr>
      <vt:lpstr>Data Preview Cont. (Statistics)</vt:lpstr>
      <vt:lpstr>Questions?</vt:lpstr>
      <vt:lpstr>Questions?</vt:lpstr>
      <vt:lpstr>Renewable Energy #1 - Biogas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Abraham Huitron</dc:creator>
  <cp:lastModifiedBy>Abraham Huitron</cp:lastModifiedBy>
  <cp:revision>21</cp:revision>
  <dcterms:created xsi:type="dcterms:W3CDTF">2022-07-31T21:37:31Z</dcterms:created>
  <dcterms:modified xsi:type="dcterms:W3CDTF">2022-08-01T08:03:06Z</dcterms:modified>
</cp:coreProperties>
</file>