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8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1" d="100"/>
          <a:sy n="91" d="100"/>
        </p:scale>
        <p:origin x="11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D1D110F-3F4E-48D9-B8AA-5D0E825AFDBA}" type="datetime1">
              <a:rPr lang="en-US" smtClean="0"/>
              <a:pPr/>
              <a:t>8/22/2019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‹Nº›</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4024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D1D110F-3F4E-48D9-B8AA-5D0E825AFDBA}" type="datetime1">
              <a:rPr lang="en-US" smtClean="0"/>
              <a:pPr/>
              <a:t>8/22/2019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‹Nº›</a:t>
            </a:fld>
            <a:endParaRPr lang="en-US"/>
          </a:p>
        </p:txBody>
      </p:sp>
    </p:spTree>
    <p:extLst>
      <p:ext uri="{BB962C8B-B14F-4D97-AF65-F5344CB8AC3E}">
        <p14:creationId xmlns:p14="http://schemas.microsoft.com/office/powerpoint/2010/main" val="2611108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D1D110F-3F4E-48D9-B8AA-5D0E825AFDBA}" type="datetime1">
              <a:rPr lang="en-US" smtClean="0"/>
              <a:pPr/>
              <a:t>8/22/2019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‹Nº›</a:t>
            </a:fld>
            <a:endParaRPr lang="en-US"/>
          </a:p>
        </p:txBody>
      </p:sp>
    </p:spTree>
    <p:extLst>
      <p:ext uri="{BB962C8B-B14F-4D97-AF65-F5344CB8AC3E}">
        <p14:creationId xmlns:p14="http://schemas.microsoft.com/office/powerpoint/2010/main" val="286884386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D1D110F-3F4E-48D9-B8AA-5D0E825AFDBA}" type="datetime1">
              <a:rPr lang="en-US" smtClean="0"/>
              <a:pPr/>
              <a:t>8/22/2019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‹Nº›</a:t>
            </a:fld>
            <a:endParaRPr lang="en-US"/>
          </a:p>
        </p:txBody>
      </p:sp>
    </p:spTree>
    <p:extLst>
      <p:ext uri="{BB962C8B-B14F-4D97-AF65-F5344CB8AC3E}">
        <p14:creationId xmlns:p14="http://schemas.microsoft.com/office/powerpoint/2010/main" val="330685631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D1D110F-3F4E-48D9-B8AA-5D0E825AFDBA}" type="datetime1">
              <a:rPr lang="en-US" smtClean="0"/>
              <a:pPr/>
              <a:t>8/22/2019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‹Nº›</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10764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D1D110F-3F4E-48D9-B8AA-5D0E825AFDBA}" type="datetime1">
              <a:rPr lang="en-US" smtClean="0"/>
              <a:pPr/>
              <a:t>8/22/2019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D7A59-36E2-48B9-B146-C1E59501F63F}" type="slidenum">
              <a:rPr lang="en-US" smtClean="0"/>
              <a:pPr/>
              <a:t>‹Nº›</a:t>
            </a:fld>
            <a:endParaRPr lang="en-US"/>
          </a:p>
        </p:txBody>
      </p:sp>
    </p:spTree>
    <p:extLst>
      <p:ext uri="{BB962C8B-B14F-4D97-AF65-F5344CB8AC3E}">
        <p14:creationId xmlns:p14="http://schemas.microsoft.com/office/powerpoint/2010/main" val="170105460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22960" y="2582334"/>
            <a:ext cx="370332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3440" y="2582334"/>
            <a:ext cx="370332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D1D110F-3F4E-48D9-B8AA-5D0E825AFDBA}" type="datetime1">
              <a:rPr lang="en-US" smtClean="0"/>
              <a:pPr/>
              <a:t>8/22/2019</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87D7A59-36E2-48B9-B146-C1E59501F63F}" type="slidenum">
              <a:rPr lang="en-US" smtClean="0"/>
              <a:pPr/>
              <a:t>‹Nº›</a:t>
            </a:fld>
            <a:endParaRPr lang="en-US"/>
          </a:p>
        </p:txBody>
      </p:sp>
    </p:spTree>
    <p:extLst>
      <p:ext uri="{BB962C8B-B14F-4D97-AF65-F5344CB8AC3E}">
        <p14:creationId xmlns:p14="http://schemas.microsoft.com/office/powerpoint/2010/main" val="25570881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D1D110F-3F4E-48D9-B8AA-5D0E825AFDBA}" type="datetime1">
              <a:rPr lang="en-US" smtClean="0"/>
              <a:pPr/>
              <a:t>8/22/2019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87D7A59-36E2-48B9-B146-C1E59501F63F}" type="slidenum">
              <a:rPr lang="en-US" smtClean="0"/>
              <a:pPr/>
              <a:t>‹Nº›</a:t>
            </a:fld>
            <a:endParaRPr lang="en-US"/>
          </a:p>
        </p:txBody>
      </p:sp>
    </p:spTree>
    <p:extLst>
      <p:ext uri="{BB962C8B-B14F-4D97-AF65-F5344CB8AC3E}">
        <p14:creationId xmlns:p14="http://schemas.microsoft.com/office/powerpoint/2010/main" val="2889008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D1D110F-3F4E-48D9-B8AA-5D0E825AFDBA}" type="datetime1">
              <a:rPr lang="en-US" smtClean="0"/>
              <a:pPr/>
              <a:t>8/22/2019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87D7A59-36E2-48B9-B146-C1E59501F63F}" type="slidenum">
              <a:rPr lang="en-US" smtClean="0"/>
              <a:pPr/>
              <a:t>‹Nº›</a:t>
            </a:fld>
            <a:endParaRPr lang="en-US"/>
          </a:p>
        </p:txBody>
      </p:sp>
    </p:spTree>
    <p:extLst>
      <p:ext uri="{BB962C8B-B14F-4D97-AF65-F5344CB8AC3E}">
        <p14:creationId xmlns:p14="http://schemas.microsoft.com/office/powerpoint/2010/main" val="286450374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D1D110F-3F4E-48D9-B8AA-5D0E825AFDBA}" type="datetime1">
              <a:rPr lang="en-US" smtClean="0"/>
              <a:pPr/>
              <a:t>8/22/2019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7D7A59-36E2-48B9-B146-C1E59501F63F}" type="slidenum">
              <a:rPr lang="en-US" smtClean="0"/>
              <a:pPr/>
              <a:t>‹Nº›</a:t>
            </a:fld>
            <a:endParaRPr lang="en-US"/>
          </a:p>
        </p:txBody>
      </p:sp>
    </p:spTree>
    <p:extLst>
      <p:ext uri="{BB962C8B-B14F-4D97-AF65-F5344CB8AC3E}">
        <p14:creationId xmlns:p14="http://schemas.microsoft.com/office/powerpoint/2010/main" val="16901319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D1D110F-3F4E-48D9-B8AA-5D0E825AFDBA}" type="datetime1">
              <a:rPr lang="en-US" smtClean="0"/>
              <a:pPr/>
              <a:t>8/22/2019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D7A59-36E2-48B9-B146-C1E59501F63F}" type="slidenum">
              <a:rPr lang="en-US" smtClean="0"/>
              <a:pPr/>
              <a:t>‹Nº›</a:t>
            </a:fld>
            <a:endParaRPr lang="en-US"/>
          </a:p>
        </p:txBody>
      </p:sp>
    </p:spTree>
    <p:extLst>
      <p:ext uri="{BB962C8B-B14F-4D97-AF65-F5344CB8AC3E}">
        <p14:creationId xmlns:p14="http://schemas.microsoft.com/office/powerpoint/2010/main" val="40073821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D1D110F-3F4E-48D9-B8AA-5D0E825AFDBA}" type="datetime1">
              <a:rPr lang="en-US" smtClean="0"/>
              <a:pPr/>
              <a:t>8/22/2019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87D7A59-36E2-48B9-B146-C1E59501F63F}" type="slidenum">
              <a:rPr lang="en-US" smtClean="0"/>
              <a:pPr/>
              <a:t>‹Nº›</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52814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937259" y="3541986"/>
            <a:ext cx="7543800" cy="627262"/>
          </a:xfrm>
        </p:spPr>
        <p:txBody>
          <a:bodyPr>
            <a:normAutofit/>
          </a:bodyPr>
          <a:lstStyle/>
          <a:p>
            <a:r>
              <a:rPr lang="es-CO" sz="4000" dirty="0" smtClean="0"/>
              <a:t>Planificación de Proyectos </a:t>
            </a:r>
            <a:r>
              <a:rPr lang="es-CO" sz="4000" dirty="0" smtClean="0"/>
              <a:t>Software</a:t>
            </a:r>
            <a:endParaRPr lang="es-ES" sz="40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7584" y="260648"/>
            <a:ext cx="7772400" cy="922114"/>
          </a:xfrm>
        </p:spPr>
        <p:txBody>
          <a:bodyPr>
            <a:noAutofit/>
          </a:bodyPr>
          <a:lstStyle/>
          <a:p>
            <a:pPr algn="ctr"/>
            <a:r>
              <a:rPr lang="es-ES" sz="1600" b="1" dirty="0" smtClean="0">
                <a:latin typeface="Arial" pitchFamily="34" charset="0"/>
                <a:cs typeface="Arial" pitchFamily="34" charset="0"/>
              </a:rPr>
              <a:t>SP 1.4 Estimar el esfuerzo y el coste</a:t>
            </a:r>
            <a:br>
              <a:rPr lang="es-ES" sz="1600" b="1" dirty="0" smtClean="0">
                <a:latin typeface="Arial" pitchFamily="34" charset="0"/>
                <a:cs typeface="Arial" pitchFamily="34" charset="0"/>
              </a:rPr>
            </a:br>
            <a:r>
              <a:rPr lang="es-ES" sz="1600" b="1" dirty="0" smtClean="0">
                <a:latin typeface="Arial" pitchFamily="34" charset="0"/>
                <a:cs typeface="Arial" pitchFamily="34" charset="0"/>
              </a:rPr>
              <a:t>Cronograma y Presupuesto</a:t>
            </a:r>
            <a:br>
              <a:rPr lang="es-ES" sz="1600" b="1" dirty="0" smtClean="0">
                <a:latin typeface="Arial" pitchFamily="34" charset="0"/>
                <a:cs typeface="Arial" pitchFamily="34" charset="0"/>
              </a:rPr>
            </a:br>
            <a:r>
              <a:rPr lang="es-ES" sz="1600" b="1" dirty="0" smtClean="0">
                <a:latin typeface="Arial" pitchFamily="34" charset="0"/>
                <a:cs typeface="Arial" pitchFamily="34" charset="0"/>
              </a:rPr>
              <a:t>(Estimaciones, Ciclo de Vida, </a:t>
            </a:r>
            <a:r>
              <a:rPr lang="es-ES" sz="1600" b="1" dirty="0" smtClean="0">
                <a:latin typeface="Arial" pitchFamily="34" charset="0"/>
                <a:cs typeface="Arial" pitchFamily="34" charset="0"/>
              </a:rPr>
              <a:t>Características </a:t>
            </a:r>
            <a:r>
              <a:rPr lang="es-ES" sz="1600" b="1" dirty="0" smtClean="0">
                <a:latin typeface="Arial" pitchFamily="34" charset="0"/>
                <a:cs typeface="Arial" pitchFamily="34" charset="0"/>
              </a:rPr>
              <a:t>del producto)</a:t>
            </a:r>
            <a:endParaRPr lang="es-ES" sz="1600" b="1" dirty="0">
              <a:latin typeface="Arial" pitchFamily="34" charset="0"/>
              <a:cs typeface="Arial"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4263337176"/>
              </p:ext>
            </p:extLst>
          </p:nvPr>
        </p:nvGraphicFramePr>
        <p:xfrm>
          <a:off x="4141076" y="2301772"/>
          <a:ext cx="4908331" cy="4049001"/>
        </p:xfrm>
        <a:graphic>
          <a:graphicData uri="http://schemas.openxmlformats.org/drawingml/2006/table">
            <a:tbl>
              <a:tblPr/>
              <a:tblGrid>
                <a:gridCol w="291709">
                  <a:extLst>
                    <a:ext uri="{9D8B030D-6E8A-4147-A177-3AD203B41FA5}">
                      <a16:colId xmlns:a16="http://schemas.microsoft.com/office/drawing/2014/main" val="20000"/>
                    </a:ext>
                  </a:extLst>
                </a:gridCol>
                <a:gridCol w="2824087">
                  <a:extLst>
                    <a:ext uri="{9D8B030D-6E8A-4147-A177-3AD203B41FA5}">
                      <a16:colId xmlns:a16="http://schemas.microsoft.com/office/drawing/2014/main" val="20001"/>
                    </a:ext>
                  </a:extLst>
                </a:gridCol>
                <a:gridCol w="727161">
                  <a:extLst>
                    <a:ext uri="{9D8B030D-6E8A-4147-A177-3AD203B41FA5}">
                      <a16:colId xmlns:a16="http://schemas.microsoft.com/office/drawing/2014/main" val="20002"/>
                    </a:ext>
                  </a:extLst>
                </a:gridCol>
                <a:gridCol w="727161">
                  <a:extLst>
                    <a:ext uri="{9D8B030D-6E8A-4147-A177-3AD203B41FA5}">
                      <a16:colId xmlns:a16="http://schemas.microsoft.com/office/drawing/2014/main" val="20003"/>
                    </a:ext>
                  </a:extLst>
                </a:gridCol>
                <a:gridCol w="338213">
                  <a:extLst>
                    <a:ext uri="{9D8B030D-6E8A-4147-A177-3AD203B41FA5}">
                      <a16:colId xmlns:a16="http://schemas.microsoft.com/office/drawing/2014/main" val="20004"/>
                    </a:ext>
                  </a:extLst>
                </a:gridCol>
              </a:tblGrid>
              <a:tr h="242889">
                <a:tc>
                  <a:txBody>
                    <a:bodyPr/>
                    <a:lstStyle/>
                    <a:p>
                      <a:pPr algn="l" fontAlgn="b"/>
                      <a:endParaRPr lang="es-ES" sz="800" b="0" i="0" u="none" strike="noStrike" dirty="0">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800" b="1"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800" b="0" i="0" u="none" strike="noStrike">
                        <a:solidFill>
                          <a:srgbClr val="000000"/>
                        </a:solidFill>
                        <a:latin typeface="Calibri"/>
                      </a:endParaRPr>
                    </a:p>
                  </a:txBody>
                  <a:tcPr marL="6753" marR="6753" marT="675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800" b="0" i="0" u="none" strike="noStrike">
                        <a:solidFill>
                          <a:srgbClr val="000000"/>
                        </a:solidFill>
                        <a:latin typeface="Calibri"/>
                      </a:endParaRPr>
                    </a:p>
                  </a:txBody>
                  <a:tcPr marL="6753" marR="6753" marT="675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800" b="0" i="0" u="none" strike="noStrike" dirty="0">
                        <a:solidFill>
                          <a:srgbClr val="000000"/>
                        </a:solidFill>
                        <a:latin typeface="Calibri"/>
                      </a:endParaRPr>
                    </a:p>
                  </a:txBody>
                  <a:tcPr marL="6753" marR="6753" marT="6753" marB="0" anchor="b">
                    <a:lnL>
                      <a:noFill/>
                    </a:lnL>
                    <a:lnR>
                      <a:noFill/>
                    </a:lnR>
                    <a:lnT>
                      <a:noFill/>
                    </a:lnT>
                    <a:lnB>
                      <a:noFill/>
                    </a:lnB>
                  </a:tcPr>
                </a:tc>
                <a:extLst>
                  <a:ext uri="{0D108BD9-81ED-4DB2-BD59-A6C34878D82A}">
                    <a16:rowId xmlns:a16="http://schemas.microsoft.com/office/drawing/2014/main" val="10000"/>
                  </a:ext>
                </a:extLst>
              </a:tr>
              <a:tr h="242889">
                <a:tc>
                  <a:txBody>
                    <a:bodyPr/>
                    <a:lstStyle/>
                    <a:p>
                      <a:pPr algn="l" fontAlgn="b"/>
                      <a:endParaRPr lang="es-ES" sz="8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800" b="1" i="1"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s-ES" sz="800" b="1" i="1" u="none" strike="noStrike">
                          <a:solidFill>
                            <a:srgbClr val="EEECE1"/>
                          </a:solidFill>
                          <a:latin typeface="Calibri"/>
                        </a:rPr>
                        <a:t>Programación temporal</a:t>
                      </a:r>
                    </a:p>
                  </a:txBody>
                  <a:tcPr marL="6753" marR="6753" marT="675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hMerge="1">
                  <a:txBody>
                    <a:bodyPr/>
                    <a:lstStyle/>
                    <a:p>
                      <a:endParaRPr lang="es-ES"/>
                    </a:p>
                  </a:txBody>
                  <a:tcPr/>
                </a:tc>
                <a:tc>
                  <a:txBody>
                    <a:bodyPr/>
                    <a:lstStyle/>
                    <a:p>
                      <a:pPr algn="l" fontAlgn="b"/>
                      <a:endParaRPr lang="es-ES" sz="8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242889">
                <a:tc>
                  <a:txBody>
                    <a:bodyPr/>
                    <a:lstStyle/>
                    <a:p>
                      <a:pPr algn="l" fontAlgn="b"/>
                      <a:endParaRPr lang="es-ES" sz="8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800" b="1" i="1" u="none" strike="noStrike" dirty="0">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s-ES" sz="800" b="1" i="1" u="none" strike="noStrike">
                          <a:solidFill>
                            <a:srgbClr val="000000"/>
                          </a:solidFill>
                          <a:latin typeface="Calibri"/>
                        </a:rPr>
                        <a:t>Mes 1</a:t>
                      </a:r>
                    </a:p>
                  </a:txBody>
                  <a:tcPr marL="6753" marR="6753" marT="675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800" b="1" i="1" u="none" strike="noStrike">
                          <a:solidFill>
                            <a:srgbClr val="000000"/>
                          </a:solidFill>
                          <a:latin typeface="Calibri"/>
                        </a:rPr>
                        <a:t>Mes 2</a:t>
                      </a:r>
                    </a:p>
                  </a:txBody>
                  <a:tcPr marL="6753" marR="6753" marT="675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8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242889">
                <a:tc>
                  <a:txBody>
                    <a:bodyPr/>
                    <a:lstStyle/>
                    <a:p>
                      <a:pPr algn="l" fontAlgn="b"/>
                      <a:endParaRPr lang="es-ES" sz="8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a:solidFill>
                            <a:srgbClr val="EEECE1"/>
                          </a:solidFill>
                          <a:latin typeface="Calibri"/>
                        </a:rPr>
                        <a:t>1.       Planeación del proyecto</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8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242889">
                <a:tc>
                  <a:txBody>
                    <a:bodyPr/>
                    <a:lstStyle/>
                    <a:p>
                      <a:pPr algn="l" fontAlgn="b"/>
                      <a:endParaRPr lang="es-ES" sz="8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a:solidFill>
                            <a:srgbClr val="EEECE1"/>
                          </a:solidFill>
                          <a:latin typeface="Calibri"/>
                        </a:rPr>
                        <a:t>2.       Captura de requisitos</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8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242889">
                <a:tc>
                  <a:txBody>
                    <a:bodyPr/>
                    <a:lstStyle/>
                    <a:p>
                      <a:pPr algn="l" fontAlgn="b"/>
                      <a:endParaRPr lang="es-ES" sz="8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a:solidFill>
                            <a:srgbClr val="EEECE1"/>
                          </a:solidFill>
                          <a:latin typeface="Calibri"/>
                        </a:rPr>
                        <a:t>3.       Análisis de requisitos</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8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81684">
                <a:tc>
                  <a:txBody>
                    <a:bodyPr/>
                    <a:lstStyle/>
                    <a:p>
                      <a:pPr algn="l" fontAlgn="b"/>
                      <a:endParaRPr lang="es-ES" sz="8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s-ES" sz="800" b="1" i="1" u="none" strike="noStrike">
                          <a:solidFill>
                            <a:srgbClr val="EEECE1"/>
                          </a:solidFill>
                          <a:latin typeface="Calibri"/>
                        </a:rPr>
                        <a:t>4.       Perfeccionamiento del modelo de requisitos</a:t>
                      </a:r>
                    </a:p>
                  </a:txBody>
                  <a:tcPr marL="6753"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8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242889">
                <a:tc>
                  <a:txBody>
                    <a:bodyPr/>
                    <a:lstStyle/>
                    <a:p>
                      <a:pPr algn="l" fontAlgn="b"/>
                      <a:endParaRPr lang="es-ES" sz="8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dirty="0">
                          <a:solidFill>
                            <a:srgbClr val="EEECE1"/>
                          </a:solidFill>
                          <a:latin typeface="Calibri"/>
                        </a:rPr>
                        <a:t>5.       Arquitectura del sistema</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8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242889">
                <a:tc>
                  <a:txBody>
                    <a:bodyPr/>
                    <a:lstStyle/>
                    <a:p>
                      <a:pPr algn="l" fontAlgn="b"/>
                      <a:endParaRPr lang="es-ES" sz="8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a:solidFill>
                            <a:srgbClr val="EEECE1"/>
                          </a:solidFill>
                          <a:latin typeface="Calibri"/>
                        </a:rPr>
                        <a:t>6.       Diseño de Sistemas</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8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242889">
                <a:tc>
                  <a:txBody>
                    <a:bodyPr/>
                    <a:lstStyle/>
                    <a:p>
                      <a:pPr algn="l" fontAlgn="b"/>
                      <a:endParaRPr lang="es-ES" sz="8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a:solidFill>
                            <a:srgbClr val="EEECE1"/>
                          </a:solidFill>
                          <a:latin typeface="Calibri"/>
                        </a:rPr>
                        <a:t>7.       Diseño Detallado</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8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242889">
                <a:tc>
                  <a:txBody>
                    <a:bodyPr/>
                    <a:lstStyle/>
                    <a:p>
                      <a:pPr algn="l" fontAlgn="b"/>
                      <a:endParaRPr lang="es-ES" sz="8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dirty="0">
                          <a:solidFill>
                            <a:srgbClr val="EEECE1"/>
                          </a:solidFill>
                          <a:latin typeface="Calibri"/>
                        </a:rPr>
                        <a:t>8.       Patrones de Diseño</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8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242889">
                <a:tc>
                  <a:txBody>
                    <a:bodyPr/>
                    <a:lstStyle/>
                    <a:p>
                      <a:pPr algn="l" fontAlgn="b"/>
                      <a:endParaRPr lang="es-ES" sz="8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dirty="0">
                          <a:solidFill>
                            <a:srgbClr val="EEECE1"/>
                          </a:solidFill>
                          <a:latin typeface="Calibri"/>
                        </a:rPr>
                        <a:t>9.       Diseño de la gestión de Datos</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8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1"/>
                  </a:ext>
                </a:extLst>
              </a:tr>
              <a:tr h="242889">
                <a:tc>
                  <a:txBody>
                    <a:bodyPr/>
                    <a:lstStyle/>
                    <a:p>
                      <a:pPr algn="l" fontAlgn="b"/>
                      <a:endParaRPr lang="es-ES" sz="8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a:solidFill>
                            <a:srgbClr val="EEECE1"/>
                          </a:solidFill>
                          <a:latin typeface="Calibri"/>
                        </a:rPr>
                        <a:t>10.   Implementación</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8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2"/>
                  </a:ext>
                </a:extLst>
              </a:tr>
              <a:tr h="242889">
                <a:tc>
                  <a:txBody>
                    <a:bodyPr/>
                    <a:lstStyle/>
                    <a:p>
                      <a:pPr algn="l" fontAlgn="b"/>
                      <a:endParaRPr lang="es-ES" sz="8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a:solidFill>
                            <a:srgbClr val="EEECE1"/>
                          </a:solidFill>
                          <a:latin typeface="Calibri"/>
                        </a:rPr>
                        <a:t>11.   Pruebas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8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3"/>
                  </a:ext>
                </a:extLst>
              </a:tr>
              <a:tr h="278437">
                <a:tc>
                  <a:txBody>
                    <a:bodyPr/>
                    <a:lstStyle/>
                    <a:p>
                      <a:pPr algn="l" fontAlgn="b"/>
                      <a:endParaRPr lang="es-ES" sz="8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800" b="1" i="0" u="none" strike="noStrike">
                        <a:solidFill>
                          <a:srgbClr val="000000"/>
                        </a:solidFill>
                        <a:latin typeface="Calibri"/>
                      </a:endParaRPr>
                    </a:p>
                  </a:txBody>
                  <a:tcPr marL="6753" marR="6753" marT="6753" marB="0" anchor="b">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fontAlgn="b"/>
                      <a:r>
                        <a:rPr lang="es-ES" sz="800" b="1" i="1" u="none" strike="noStrike">
                          <a:solidFill>
                            <a:srgbClr val="EEECE1"/>
                          </a:solidFill>
                          <a:latin typeface="Calibri"/>
                        </a:rPr>
                        <a:t>Pendiente incluir las subtareas.. (1.1.. 11.1)</a:t>
                      </a:r>
                    </a:p>
                  </a:txBody>
                  <a:tcPr marL="6753" marR="6753" marT="6753" marB="0" anchor="b">
                    <a:lnL>
                      <a:noFill/>
                    </a:lnL>
                    <a:lnR>
                      <a:noFill/>
                    </a:lnR>
                    <a:lnT w="12700" cap="flat" cmpd="sng" algn="ctr">
                      <a:solidFill>
                        <a:srgbClr val="000000"/>
                      </a:solidFill>
                      <a:prstDash val="solid"/>
                      <a:round/>
                      <a:headEnd type="none" w="med" len="med"/>
                      <a:tailEnd type="none" w="med" len="med"/>
                    </a:lnT>
                    <a:lnB>
                      <a:noFill/>
                    </a:lnB>
                    <a:solidFill>
                      <a:srgbClr val="17375D"/>
                    </a:solidFill>
                  </a:tcPr>
                </a:tc>
                <a:tc hMerge="1">
                  <a:txBody>
                    <a:bodyPr/>
                    <a:lstStyle/>
                    <a:p>
                      <a:endParaRPr lang="es-ES"/>
                    </a:p>
                  </a:txBody>
                  <a:tcPr/>
                </a:tc>
                <a:tc>
                  <a:txBody>
                    <a:bodyPr/>
                    <a:lstStyle/>
                    <a:p>
                      <a:pPr algn="l" fontAlgn="b"/>
                      <a:endParaRPr lang="es-ES" sz="800" b="0" i="0" u="none" strike="noStrike">
                        <a:solidFill>
                          <a:srgbClr val="000000"/>
                        </a:solidFill>
                        <a:latin typeface="Calibri"/>
                      </a:endParaRPr>
                    </a:p>
                  </a:txBody>
                  <a:tcPr marL="6753" marR="6753" marT="6753" marB="0" anchor="b">
                    <a:lnL>
                      <a:noFill/>
                    </a:lnL>
                    <a:lnR>
                      <a:noFill/>
                    </a:lnR>
                    <a:lnT>
                      <a:noFill/>
                    </a:lnT>
                    <a:lnB>
                      <a:noFill/>
                    </a:lnB>
                  </a:tcPr>
                </a:tc>
                <a:extLst>
                  <a:ext uri="{0D108BD9-81ED-4DB2-BD59-A6C34878D82A}">
                    <a16:rowId xmlns:a16="http://schemas.microsoft.com/office/drawing/2014/main" val="10014"/>
                  </a:ext>
                </a:extLst>
              </a:tr>
              <a:tr h="231323">
                <a:tc>
                  <a:txBody>
                    <a:bodyPr/>
                    <a:lstStyle/>
                    <a:p>
                      <a:pPr algn="l" fontAlgn="b"/>
                      <a:endParaRPr lang="es-ES" sz="8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800" b="1" i="0" u="none" strike="noStrike" dirty="0">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8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8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800" b="0" i="0" u="none" strike="noStrike" dirty="0">
                        <a:solidFill>
                          <a:srgbClr val="000000"/>
                        </a:solidFill>
                        <a:latin typeface="Calibri"/>
                      </a:endParaRPr>
                    </a:p>
                  </a:txBody>
                  <a:tcPr marL="6753" marR="6753" marT="6753" marB="0" anchor="b">
                    <a:lnL>
                      <a:noFill/>
                    </a:lnL>
                    <a:lnR>
                      <a:noFill/>
                    </a:lnR>
                    <a:lnT>
                      <a:noFill/>
                    </a:lnT>
                    <a:lnB>
                      <a:noFill/>
                    </a:lnB>
                  </a:tcPr>
                </a:tc>
                <a:extLst>
                  <a:ext uri="{0D108BD9-81ED-4DB2-BD59-A6C34878D82A}">
                    <a16:rowId xmlns:a16="http://schemas.microsoft.com/office/drawing/2014/main" val="10015"/>
                  </a:ext>
                </a:extLst>
              </a:tr>
            </a:tbl>
          </a:graphicData>
        </a:graphic>
      </p:graphicFrame>
      <p:pic>
        <p:nvPicPr>
          <p:cNvPr id="84996" name="Picture 4" descr="http://www.leadingagile.com/wp/wp-content/uploads/2014/05/agile-accounting2.png"/>
          <p:cNvPicPr>
            <a:picLocks noChangeAspect="1" noChangeArrowheads="1"/>
          </p:cNvPicPr>
          <p:nvPr/>
        </p:nvPicPr>
        <p:blipFill>
          <a:blip r:embed="rId2" cstate="print"/>
          <a:srcRect/>
          <a:stretch>
            <a:fillRect/>
          </a:stretch>
        </p:blipFill>
        <p:spPr bwMode="auto">
          <a:xfrm>
            <a:off x="0" y="1926903"/>
            <a:ext cx="3908878" cy="2304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25518" y="914980"/>
            <a:ext cx="7772400" cy="792088"/>
          </a:xfrm>
        </p:spPr>
        <p:txBody>
          <a:bodyPr>
            <a:noAutofit/>
          </a:bodyPr>
          <a:lstStyle/>
          <a:p>
            <a:pPr algn="ctr"/>
            <a:r>
              <a:rPr lang="es-CO" sz="2000" b="1" dirty="0" smtClean="0"/>
              <a:t>Ejemplo de Modelo de estimación</a:t>
            </a:r>
            <a:br>
              <a:rPr lang="es-CO" sz="2000" b="1" dirty="0" smtClean="0"/>
            </a:br>
            <a:r>
              <a:rPr lang="es-CO" sz="2000" b="1" dirty="0" smtClean="0"/>
              <a:t>Puntos de Función</a:t>
            </a:r>
            <a:endParaRPr lang="es-ES" sz="2000" b="1" dirty="0"/>
          </a:p>
        </p:txBody>
      </p:sp>
      <p:sp>
        <p:nvSpPr>
          <p:cNvPr id="3" name="2 Rectángulo"/>
          <p:cNvSpPr/>
          <p:nvPr/>
        </p:nvSpPr>
        <p:spPr>
          <a:xfrm>
            <a:off x="313018" y="2213127"/>
            <a:ext cx="849694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S" sz="1200" b="1" dirty="0" smtClean="0"/>
              <a:t>Número de entradas de usuario</a:t>
            </a:r>
            <a:r>
              <a:rPr lang="es-ES" sz="1200" dirty="0" smtClean="0"/>
              <a:t>. Se cuenta cada entrada de usuario que proporciona diferentes datos a la aplicación. </a:t>
            </a:r>
          </a:p>
          <a:p>
            <a:r>
              <a:rPr lang="es-ES" sz="1200" b="1" dirty="0" smtClean="0"/>
              <a:t>Número de salidas de usuario</a:t>
            </a:r>
            <a:r>
              <a:rPr lang="es-ES" sz="1200" dirty="0" smtClean="0"/>
              <a:t>. Se cuenta cada salida que se proporciona al usuario información. </a:t>
            </a:r>
          </a:p>
          <a:p>
            <a:r>
              <a:rPr lang="es-ES" sz="1200" dirty="0" smtClean="0"/>
              <a:t>		En este contexto la salida se refiere a informes, interfaces, mensajes de error. </a:t>
            </a:r>
          </a:p>
          <a:p>
            <a:r>
              <a:rPr lang="es-ES" sz="1200" b="1" dirty="0" smtClean="0"/>
              <a:t>Número de peticiones de usuario</a:t>
            </a:r>
            <a:r>
              <a:rPr lang="es-ES" sz="1200" dirty="0" smtClean="0"/>
              <a:t>. Una petición se define como una entrada interactiva que produce la generación de alguna respuesta del software inmediata en forma de salida interactiva.  Por ejemplo una consulta a la base de datos, la generación de un informe consolidado.</a:t>
            </a:r>
          </a:p>
          <a:p>
            <a:r>
              <a:rPr lang="es-ES" sz="1200" b="1" dirty="0" smtClean="0"/>
              <a:t>Número de archivos</a:t>
            </a:r>
            <a:r>
              <a:rPr lang="es-ES" sz="1200" dirty="0" smtClean="0"/>
              <a:t>. Se cuenta cada archivo maestro lógico (datos maestros)</a:t>
            </a:r>
          </a:p>
          <a:p>
            <a:r>
              <a:rPr lang="es-ES" sz="1200" b="1" dirty="0" smtClean="0"/>
              <a:t>Número de interfaces externas</a:t>
            </a:r>
            <a:r>
              <a:rPr lang="es-ES" sz="1200" dirty="0" smtClean="0"/>
              <a:t>. Se cuentan todas las interfaces legibles por la máquina.</a:t>
            </a:r>
            <a:endParaRPr lang="es-ES" sz="1200" dirty="0"/>
          </a:p>
        </p:txBody>
      </p:sp>
      <p:pic>
        <p:nvPicPr>
          <p:cNvPr id="1026" name="Picture 2" descr="http://4.bp.blogspot.com/_48DGLbgcDTE/TL45mag2XBI/AAAAAAAAAAo/0DM8c-AyfnU/s1600/imag.jpg"/>
          <p:cNvPicPr>
            <a:picLocks noChangeAspect="1" noChangeArrowheads="1"/>
          </p:cNvPicPr>
          <p:nvPr/>
        </p:nvPicPr>
        <p:blipFill>
          <a:blip r:embed="rId2" cstate="print"/>
          <a:srcRect/>
          <a:stretch>
            <a:fillRect/>
          </a:stretch>
        </p:blipFill>
        <p:spPr bwMode="auto">
          <a:xfrm>
            <a:off x="1801036" y="4002817"/>
            <a:ext cx="5019675" cy="2228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4300" y="1283963"/>
            <a:ext cx="8643465" cy="461665"/>
          </a:xfrm>
          <a:prstGeom prst="rect">
            <a:avLst/>
          </a:prstGeom>
          <a:noFill/>
        </p:spPr>
        <p:txBody>
          <a:bodyPr wrap="square">
            <a:spAutoFit/>
          </a:bodyPr>
          <a:lstStyle/>
          <a:p>
            <a:pPr algn="ctr"/>
            <a:r>
              <a:rPr lang="es-ES" sz="2400" b="1" i="1" dirty="0" smtClean="0"/>
              <a:t>SG 2 DESARROLLAR UN PLAN DE PROYECTO</a:t>
            </a:r>
          </a:p>
        </p:txBody>
      </p:sp>
      <p:sp>
        <p:nvSpPr>
          <p:cNvPr id="4" name="3 Rectángulo"/>
          <p:cNvSpPr/>
          <p:nvPr/>
        </p:nvSpPr>
        <p:spPr>
          <a:xfrm>
            <a:off x="160055" y="1839310"/>
            <a:ext cx="8710675"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S" sz="1400" b="1" i="1" dirty="0" smtClean="0"/>
              <a:t>SP 2.1 Establecer el presupuesto y el calendario</a:t>
            </a:r>
          </a:p>
          <a:p>
            <a:r>
              <a:rPr lang="es-ES" sz="1400" i="1" dirty="0" smtClean="0"/>
              <a:t>Establecer y mantener el presupuesto y el calendario del proyecto.</a:t>
            </a:r>
          </a:p>
          <a:p>
            <a:r>
              <a:rPr lang="es-ES" sz="1400" i="1" dirty="0" smtClean="0"/>
              <a:t>Ejemplos de productos de trabajo</a:t>
            </a:r>
          </a:p>
          <a:p>
            <a:r>
              <a:rPr lang="es-ES" sz="1400" dirty="0" smtClean="0"/>
              <a:t>1. Cronograma del proyecto.</a:t>
            </a:r>
          </a:p>
          <a:p>
            <a:r>
              <a:rPr lang="es-ES" sz="1400" dirty="0" smtClean="0"/>
              <a:t>2. Dependencias de actividades</a:t>
            </a:r>
          </a:p>
          <a:p>
            <a:r>
              <a:rPr lang="es-ES" sz="1400" dirty="0" smtClean="0"/>
              <a:t>3. Presupuesto del proyecto.</a:t>
            </a:r>
          </a:p>
          <a:p>
            <a:endParaRPr lang="es-ES" sz="1400" dirty="0" smtClean="0"/>
          </a:p>
          <a:p>
            <a:r>
              <a:rPr lang="es-ES" sz="1400" b="1" i="1" dirty="0" smtClean="0"/>
              <a:t>SP 2.2 Identificar los riesgos del proyecto</a:t>
            </a:r>
          </a:p>
          <a:p>
            <a:r>
              <a:rPr lang="es-ES" sz="1400" i="1" dirty="0" smtClean="0"/>
              <a:t>Identificar y analizar los riesgos del proyecto.</a:t>
            </a:r>
          </a:p>
          <a:p>
            <a:r>
              <a:rPr lang="es-ES" sz="1400" i="1" dirty="0" smtClean="0"/>
              <a:t>Para más información sobre las actividades de monitorización de riesgos, consúltese</a:t>
            </a:r>
          </a:p>
          <a:p>
            <a:r>
              <a:rPr lang="es-ES" sz="1400" i="1" dirty="0" smtClean="0"/>
              <a:t>la práctica específica Monitorizar los riesgos del proyecto en el área de</a:t>
            </a:r>
          </a:p>
          <a:p>
            <a:r>
              <a:rPr lang="es-ES" sz="1400" i="1" dirty="0" smtClean="0"/>
              <a:t>proceso Monitorización y Control del Proyecto.</a:t>
            </a:r>
          </a:p>
          <a:p>
            <a:r>
              <a:rPr lang="es-ES" sz="1400" i="1" dirty="0" smtClean="0"/>
              <a:t>Ejemplos de productos de trabajo</a:t>
            </a:r>
          </a:p>
          <a:p>
            <a:r>
              <a:rPr lang="es-ES" sz="1400" dirty="0" smtClean="0"/>
              <a:t>1. Riesgos identificados.</a:t>
            </a:r>
          </a:p>
          <a:p>
            <a:r>
              <a:rPr lang="es-ES" sz="1400" dirty="0" smtClean="0"/>
              <a:t>2. Impactos y probabilidad de ocurrencia de los riesgos.</a:t>
            </a:r>
          </a:p>
          <a:p>
            <a:r>
              <a:rPr lang="es-ES" sz="1400" dirty="0" smtClean="0"/>
              <a:t>3. Prioridades de los riesgos.</a:t>
            </a:r>
            <a:endParaRPr lang="es-ES" sz="14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808993"/>
            <a:ext cx="8496944" cy="461664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S" sz="1400" b="1" dirty="0" smtClean="0">
                <a:latin typeface="+mn-lt"/>
                <a:ea typeface="+mn-ea"/>
                <a:cs typeface="+mn-cs"/>
              </a:rPr>
              <a:t>SP 2.3 Planificar la gestión de los datos</a:t>
            </a:r>
          </a:p>
          <a:p>
            <a:pPr marL="228600" indent="-228600"/>
            <a:r>
              <a:rPr lang="es-ES" sz="1400" b="1" dirty="0" smtClean="0">
                <a:latin typeface="+mn-lt"/>
                <a:ea typeface="+mn-ea"/>
                <a:cs typeface="+mn-cs"/>
              </a:rPr>
              <a:t>Ejemplos de productos de trabajo</a:t>
            </a:r>
          </a:p>
          <a:p>
            <a:pPr marL="228600" indent="-228600">
              <a:buFont typeface="Arial" pitchFamily="34" charset="0"/>
              <a:buChar char="•"/>
            </a:pPr>
            <a:r>
              <a:rPr lang="es-ES" sz="1400" dirty="0" smtClean="0">
                <a:latin typeface="+mn-lt"/>
                <a:ea typeface="+mn-ea"/>
                <a:cs typeface="+mn-cs"/>
              </a:rPr>
              <a:t>1. Plan para la gestión de datos.</a:t>
            </a:r>
          </a:p>
          <a:p>
            <a:pPr marL="228600" indent="-228600">
              <a:buFont typeface="Arial" pitchFamily="34" charset="0"/>
              <a:buChar char="•"/>
            </a:pPr>
            <a:r>
              <a:rPr lang="es-ES" sz="1400" dirty="0" smtClean="0">
                <a:latin typeface="+mn-lt"/>
                <a:ea typeface="+mn-ea"/>
                <a:cs typeface="+mn-cs"/>
              </a:rPr>
              <a:t>2. Lista maestra de datos gestionados.</a:t>
            </a:r>
          </a:p>
          <a:p>
            <a:pPr marL="228600" indent="-228600">
              <a:buFont typeface="Arial" pitchFamily="34" charset="0"/>
              <a:buChar char="•"/>
            </a:pPr>
            <a:r>
              <a:rPr lang="es-ES" sz="1400" dirty="0" smtClean="0">
                <a:latin typeface="+mn-lt"/>
                <a:ea typeface="+mn-ea"/>
                <a:cs typeface="+mn-cs"/>
              </a:rPr>
              <a:t>3. Contenido de datos y descripción del formato.</a:t>
            </a:r>
          </a:p>
          <a:p>
            <a:pPr marL="228600" indent="-228600">
              <a:buFont typeface="Arial" pitchFamily="34" charset="0"/>
              <a:buChar char="•"/>
            </a:pPr>
            <a:r>
              <a:rPr lang="es-ES" sz="1400" dirty="0" smtClean="0">
                <a:latin typeface="+mn-lt"/>
                <a:ea typeface="+mn-ea"/>
                <a:cs typeface="+mn-cs"/>
              </a:rPr>
              <a:t>4. Listas de requisitos de datos para los compradores y los proveedores.</a:t>
            </a:r>
          </a:p>
          <a:p>
            <a:pPr marL="228600" indent="-228600">
              <a:buFont typeface="Arial" pitchFamily="34" charset="0"/>
              <a:buChar char="•"/>
            </a:pPr>
            <a:r>
              <a:rPr lang="es-ES" sz="1400" dirty="0" smtClean="0">
                <a:latin typeface="+mn-lt"/>
                <a:ea typeface="+mn-ea"/>
                <a:cs typeface="+mn-cs"/>
              </a:rPr>
              <a:t>5. Requisitos de privacidad.</a:t>
            </a:r>
          </a:p>
          <a:p>
            <a:pPr marL="228600" indent="-228600">
              <a:buFont typeface="Arial" pitchFamily="34" charset="0"/>
              <a:buChar char="•"/>
            </a:pPr>
            <a:r>
              <a:rPr lang="es-ES" sz="1400" dirty="0" smtClean="0">
                <a:latin typeface="+mn-lt"/>
                <a:ea typeface="+mn-ea"/>
                <a:cs typeface="+mn-cs"/>
              </a:rPr>
              <a:t>6. Requisitos de seguridad.</a:t>
            </a:r>
          </a:p>
          <a:p>
            <a:pPr marL="228600" indent="-228600">
              <a:buFont typeface="Arial" pitchFamily="34" charset="0"/>
              <a:buChar char="•"/>
            </a:pPr>
            <a:r>
              <a:rPr lang="es-ES" sz="1400" dirty="0" smtClean="0">
                <a:latin typeface="+mn-lt"/>
                <a:ea typeface="+mn-ea"/>
                <a:cs typeface="+mn-cs"/>
              </a:rPr>
              <a:t>7. Procedimientos de seguridad.</a:t>
            </a:r>
          </a:p>
          <a:p>
            <a:pPr marL="228600" indent="-228600">
              <a:buFont typeface="Arial" pitchFamily="34" charset="0"/>
              <a:buChar char="•"/>
            </a:pPr>
            <a:r>
              <a:rPr lang="es-ES" sz="1400" dirty="0" smtClean="0">
                <a:latin typeface="+mn-lt"/>
                <a:ea typeface="+mn-ea"/>
                <a:cs typeface="+mn-cs"/>
              </a:rPr>
              <a:t>8. Mecanismo para la recuperación, reproducción y distribución de los datos.</a:t>
            </a:r>
          </a:p>
          <a:p>
            <a:pPr marL="228600" indent="-228600">
              <a:buFont typeface="Arial" pitchFamily="34" charset="0"/>
              <a:buChar char="•"/>
            </a:pPr>
            <a:r>
              <a:rPr lang="es-ES" sz="1400" dirty="0" smtClean="0">
                <a:latin typeface="+mn-lt"/>
                <a:ea typeface="+mn-ea"/>
                <a:cs typeface="+mn-cs"/>
              </a:rPr>
              <a:t>9. Calendario para la recogida de datos del proyecto.</a:t>
            </a:r>
          </a:p>
          <a:p>
            <a:pPr marL="228600" indent="-228600">
              <a:buFont typeface="Arial" pitchFamily="34" charset="0"/>
              <a:buChar char="•"/>
            </a:pPr>
            <a:r>
              <a:rPr lang="es-ES" sz="1400" dirty="0" smtClean="0">
                <a:latin typeface="+mn-lt"/>
                <a:ea typeface="+mn-ea"/>
                <a:cs typeface="+mn-cs"/>
              </a:rPr>
              <a:t>10. Listado de datos del proyecto a recoger.</a:t>
            </a:r>
          </a:p>
          <a:p>
            <a:pPr marL="228600" indent="-228600">
              <a:buFont typeface="Arial" pitchFamily="34" charset="0"/>
              <a:buChar char="•"/>
            </a:pPr>
            <a:endParaRPr lang="es-ES" sz="1400" dirty="0" smtClean="0">
              <a:latin typeface="+mn-lt"/>
              <a:ea typeface="+mn-ea"/>
              <a:cs typeface="+mn-cs"/>
            </a:endParaRPr>
          </a:p>
          <a:p>
            <a:endParaRPr lang="es-ES" sz="1400" b="1" dirty="0" smtClean="0">
              <a:latin typeface="+mn-lt"/>
            </a:endParaRPr>
          </a:p>
          <a:p>
            <a:r>
              <a:rPr lang="es-ES" sz="1400" b="1" dirty="0" smtClean="0">
                <a:latin typeface="+mn-lt"/>
              </a:rPr>
              <a:t>SP 2.4 Planificar los recursos del proyecto</a:t>
            </a:r>
          </a:p>
          <a:p>
            <a:r>
              <a:rPr lang="es-ES" sz="1400" dirty="0" smtClean="0">
                <a:latin typeface="+mn-lt"/>
              </a:rPr>
              <a:t>Planificar los recursos para realizar el proyecto.</a:t>
            </a:r>
          </a:p>
          <a:p>
            <a:pPr algn="just"/>
            <a:r>
              <a:rPr lang="es-ES" sz="1400" dirty="0" smtClean="0">
                <a:latin typeface="+mn-lt"/>
              </a:rPr>
              <a:t>La definición de los recursos del proyecto (p. ej., trabajo, equipamiento, materiales, métodos) y las cantidades necesarias para realizar las actividades del proyecto se basan en las estimaciones iniciales y proporciona información adicional que puede aplicarse para extender la WBS usada para gestionar el proyecto.</a:t>
            </a:r>
          </a:p>
          <a:p>
            <a:endParaRPr lang="es-CO" sz="1400" dirty="0" smtClean="0">
              <a:latin typeface="+mn-lt"/>
            </a:endParaRPr>
          </a:p>
          <a:p>
            <a:pPr marL="228600" indent="-228600">
              <a:buFont typeface="Arial" pitchFamily="34" charset="0"/>
              <a:buChar char="•"/>
            </a:pPr>
            <a:endParaRPr lang="es-ES" sz="1400" dirty="0">
              <a:latin typeface="+mn-lt"/>
              <a:ea typeface="+mn-ea"/>
              <a:cs typeface="+mn-cs"/>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42574" y="728479"/>
            <a:ext cx="8748464" cy="504753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S" sz="1400" b="1" i="1" dirty="0" smtClean="0"/>
              <a:t>SP 2.5 Planificar el conocimiento y las habilidades necesarias</a:t>
            </a:r>
          </a:p>
          <a:p>
            <a:r>
              <a:rPr lang="es-ES" sz="1400" b="1" i="1" u="sng" dirty="0" smtClean="0"/>
              <a:t>Ejemplos de productos de trabajo</a:t>
            </a:r>
          </a:p>
          <a:p>
            <a:r>
              <a:rPr lang="es-ES" sz="1400" dirty="0" smtClean="0"/>
              <a:t>1. Inventario de habilidades necesarias.</a:t>
            </a:r>
          </a:p>
          <a:p>
            <a:r>
              <a:rPr lang="es-ES" sz="1400" dirty="0" smtClean="0"/>
              <a:t>2. Planes de personal y de nuevas contrataciones.</a:t>
            </a:r>
          </a:p>
          <a:p>
            <a:r>
              <a:rPr lang="es-ES" sz="1400" dirty="0" smtClean="0"/>
              <a:t>3. Bases de datos (p. ej., habilidades, formación).</a:t>
            </a:r>
          </a:p>
          <a:p>
            <a:r>
              <a:rPr lang="es-ES" sz="1400" dirty="0" smtClean="0"/>
              <a:t>4. Planes de formación.</a:t>
            </a:r>
          </a:p>
          <a:p>
            <a:endParaRPr lang="es-ES" sz="1400" dirty="0" smtClean="0"/>
          </a:p>
          <a:p>
            <a:r>
              <a:rPr lang="es-ES" sz="1400" b="1" i="1" dirty="0" smtClean="0"/>
              <a:t>SP 2.6 Planificar la involucración de las partes interesadas</a:t>
            </a:r>
          </a:p>
          <a:p>
            <a:r>
              <a:rPr lang="es-ES" sz="1400" b="1" i="1" u="sng" dirty="0" smtClean="0"/>
              <a:t>Ejemplos de productos de trabajo</a:t>
            </a:r>
          </a:p>
          <a:p>
            <a:r>
              <a:rPr lang="es-ES" sz="1400" dirty="0" smtClean="0"/>
              <a:t>1. Plan para la involucración de las partes interesadas.</a:t>
            </a:r>
          </a:p>
          <a:p>
            <a:endParaRPr lang="es-ES" sz="1400" dirty="0" smtClean="0"/>
          </a:p>
          <a:p>
            <a:r>
              <a:rPr lang="es-ES" sz="1400" b="1" u="sng" dirty="0" smtClean="0"/>
              <a:t>Algunos ejemplos </a:t>
            </a:r>
          </a:p>
          <a:p>
            <a:r>
              <a:rPr lang="es-ES" sz="1400" dirty="0" smtClean="0"/>
              <a:t>• Lista de todas las partes interesadas relevantes.</a:t>
            </a:r>
          </a:p>
          <a:p>
            <a:r>
              <a:rPr lang="es-ES" sz="1400" dirty="0" smtClean="0"/>
              <a:t>• La razón fundamental para la involucración de las partes interesadas.</a:t>
            </a:r>
          </a:p>
          <a:p>
            <a:r>
              <a:rPr lang="es-ES" sz="1400" dirty="0" smtClean="0"/>
              <a:t>• Relaciones entre las partes interesadas.</a:t>
            </a:r>
          </a:p>
          <a:p>
            <a:endParaRPr lang="es-ES" sz="1400" dirty="0" smtClean="0"/>
          </a:p>
          <a:p>
            <a:r>
              <a:rPr lang="es-ES" sz="1400" b="1" i="1" dirty="0" smtClean="0"/>
              <a:t>SP 2.7 Establecer el plan de proyecto</a:t>
            </a:r>
          </a:p>
          <a:p>
            <a:r>
              <a:rPr lang="es-ES" sz="1400" dirty="0" smtClean="0"/>
              <a:t>• Plan de desarrollo del software.</a:t>
            </a:r>
          </a:p>
          <a:p>
            <a:r>
              <a:rPr lang="es-ES" sz="1400" dirty="0" smtClean="0"/>
              <a:t>• Plan de proyecto del software.</a:t>
            </a:r>
          </a:p>
          <a:p>
            <a:r>
              <a:rPr lang="es-ES" sz="1400" dirty="0" smtClean="0"/>
              <a:t>• Plan del software.</a:t>
            </a:r>
          </a:p>
          <a:p>
            <a:r>
              <a:rPr lang="es-ES" sz="1400" b="1" i="1" u="sng" dirty="0" smtClean="0"/>
              <a:t>Ejemplos de productos de trabajo</a:t>
            </a:r>
          </a:p>
          <a:p>
            <a:r>
              <a:rPr lang="es-ES" sz="1400" dirty="0" smtClean="0"/>
              <a:t>1. Plan global del proyecto.</a:t>
            </a:r>
          </a:p>
          <a:p>
            <a:endParaRPr lang="es-CO" sz="1400"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755569" y="1628803"/>
          <a:ext cx="7560846" cy="3744412"/>
        </p:xfrm>
        <a:graphic>
          <a:graphicData uri="http://schemas.openxmlformats.org/drawingml/2006/table">
            <a:tbl>
              <a:tblPr/>
              <a:tblGrid>
                <a:gridCol w="192579">
                  <a:extLst>
                    <a:ext uri="{9D8B030D-6E8A-4147-A177-3AD203B41FA5}">
                      <a16:colId xmlns:a16="http://schemas.microsoft.com/office/drawing/2014/main" val="20000"/>
                    </a:ext>
                  </a:extLst>
                </a:gridCol>
                <a:gridCol w="1864393">
                  <a:extLst>
                    <a:ext uri="{9D8B030D-6E8A-4147-A177-3AD203B41FA5}">
                      <a16:colId xmlns:a16="http://schemas.microsoft.com/office/drawing/2014/main" val="20001"/>
                    </a:ext>
                  </a:extLst>
                </a:gridCol>
                <a:gridCol w="480054">
                  <a:extLst>
                    <a:ext uri="{9D8B030D-6E8A-4147-A177-3AD203B41FA5}">
                      <a16:colId xmlns:a16="http://schemas.microsoft.com/office/drawing/2014/main" val="20002"/>
                    </a:ext>
                  </a:extLst>
                </a:gridCol>
                <a:gridCol w="480054">
                  <a:extLst>
                    <a:ext uri="{9D8B030D-6E8A-4147-A177-3AD203B41FA5}">
                      <a16:colId xmlns:a16="http://schemas.microsoft.com/office/drawing/2014/main" val="20003"/>
                    </a:ext>
                  </a:extLst>
                </a:gridCol>
                <a:gridCol w="480054">
                  <a:extLst>
                    <a:ext uri="{9D8B030D-6E8A-4147-A177-3AD203B41FA5}">
                      <a16:colId xmlns:a16="http://schemas.microsoft.com/office/drawing/2014/main" val="20004"/>
                    </a:ext>
                  </a:extLst>
                </a:gridCol>
                <a:gridCol w="480054">
                  <a:extLst>
                    <a:ext uri="{9D8B030D-6E8A-4147-A177-3AD203B41FA5}">
                      <a16:colId xmlns:a16="http://schemas.microsoft.com/office/drawing/2014/main" val="20005"/>
                    </a:ext>
                  </a:extLst>
                </a:gridCol>
                <a:gridCol w="480054">
                  <a:extLst>
                    <a:ext uri="{9D8B030D-6E8A-4147-A177-3AD203B41FA5}">
                      <a16:colId xmlns:a16="http://schemas.microsoft.com/office/drawing/2014/main" val="20006"/>
                    </a:ext>
                  </a:extLst>
                </a:gridCol>
                <a:gridCol w="480054">
                  <a:extLst>
                    <a:ext uri="{9D8B030D-6E8A-4147-A177-3AD203B41FA5}">
                      <a16:colId xmlns:a16="http://schemas.microsoft.com/office/drawing/2014/main" val="20007"/>
                    </a:ext>
                  </a:extLst>
                </a:gridCol>
                <a:gridCol w="480054">
                  <a:extLst>
                    <a:ext uri="{9D8B030D-6E8A-4147-A177-3AD203B41FA5}">
                      <a16:colId xmlns:a16="http://schemas.microsoft.com/office/drawing/2014/main" val="20008"/>
                    </a:ext>
                  </a:extLst>
                </a:gridCol>
                <a:gridCol w="480054">
                  <a:extLst>
                    <a:ext uri="{9D8B030D-6E8A-4147-A177-3AD203B41FA5}">
                      <a16:colId xmlns:a16="http://schemas.microsoft.com/office/drawing/2014/main" val="20009"/>
                    </a:ext>
                  </a:extLst>
                </a:gridCol>
                <a:gridCol w="480054">
                  <a:extLst>
                    <a:ext uri="{9D8B030D-6E8A-4147-A177-3AD203B41FA5}">
                      <a16:colId xmlns:a16="http://schemas.microsoft.com/office/drawing/2014/main" val="20010"/>
                    </a:ext>
                  </a:extLst>
                </a:gridCol>
                <a:gridCol w="480054">
                  <a:extLst>
                    <a:ext uri="{9D8B030D-6E8A-4147-A177-3AD203B41FA5}">
                      <a16:colId xmlns:a16="http://schemas.microsoft.com/office/drawing/2014/main" val="20011"/>
                    </a:ext>
                  </a:extLst>
                </a:gridCol>
                <a:gridCol w="480054">
                  <a:extLst>
                    <a:ext uri="{9D8B030D-6E8A-4147-A177-3AD203B41FA5}">
                      <a16:colId xmlns:a16="http://schemas.microsoft.com/office/drawing/2014/main" val="20012"/>
                    </a:ext>
                  </a:extLst>
                </a:gridCol>
                <a:gridCol w="223280">
                  <a:extLst>
                    <a:ext uri="{9D8B030D-6E8A-4147-A177-3AD203B41FA5}">
                      <a16:colId xmlns:a16="http://schemas.microsoft.com/office/drawing/2014/main" val="20013"/>
                    </a:ext>
                  </a:extLst>
                </a:gridCol>
              </a:tblGrid>
              <a:tr h="227262">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900" b="1"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a:noFill/>
                    </a:lnB>
                  </a:tcPr>
                </a:tc>
                <a:extLst>
                  <a:ext uri="{0D108BD9-81ED-4DB2-BD59-A6C34878D82A}">
                    <a16:rowId xmlns:a16="http://schemas.microsoft.com/office/drawing/2014/main" val="10000"/>
                  </a:ext>
                </a:extLst>
              </a:tr>
              <a:tr h="227262">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800" b="1" i="1"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gridSpan="11">
                  <a:txBody>
                    <a:bodyPr/>
                    <a:lstStyle/>
                    <a:p>
                      <a:pPr algn="ctr" fontAlgn="b"/>
                      <a:r>
                        <a:rPr lang="es-ES" sz="800" b="1" i="1" u="none" strike="noStrike">
                          <a:solidFill>
                            <a:srgbClr val="EEECE1"/>
                          </a:solidFill>
                          <a:latin typeface="Calibri"/>
                        </a:rPr>
                        <a:t>Programación temporal</a:t>
                      </a:r>
                    </a:p>
                  </a:txBody>
                  <a:tcPr marL="6753" marR="6753" marT="675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l" fontAlgn="b"/>
                      <a:endParaRPr lang="es-ES" sz="10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227262">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800" b="1" i="1"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s-ES" sz="800" b="1" i="1" u="none" strike="noStrike">
                          <a:solidFill>
                            <a:srgbClr val="000000"/>
                          </a:solidFill>
                          <a:latin typeface="Calibri"/>
                        </a:rPr>
                        <a:t>Mes 1</a:t>
                      </a:r>
                    </a:p>
                  </a:txBody>
                  <a:tcPr marL="6753" marR="6753" marT="675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800" b="1" i="1" u="none" strike="noStrike">
                          <a:solidFill>
                            <a:srgbClr val="000000"/>
                          </a:solidFill>
                          <a:latin typeface="Calibri"/>
                        </a:rPr>
                        <a:t>Mes 2</a:t>
                      </a:r>
                    </a:p>
                  </a:txBody>
                  <a:tcPr marL="6753" marR="6753" marT="675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800" b="1" i="1" u="none" strike="noStrike">
                          <a:solidFill>
                            <a:srgbClr val="000000"/>
                          </a:solidFill>
                          <a:latin typeface="Calibri"/>
                        </a:rPr>
                        <a:t>Mes 3</a:t>
                      </a:r>
                    </a:p>
                  </a:txBody>
                  <a:tcPr marL="6753" marR="6753" marT="675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800" b="1" i="1" u="none" strike="noStrike">
                          <a:solidFill>
                            <a:srgbClr val="000000"/>
                          </a:solidFill>
                          <a:latin typeface="Calibri"/>
                        </a:rPr>
                        <a:t>Mes 4</a:t>
                      </a:r>
                    </a:p>
                  </a:txBody>
                  <a:tcPr marL="6753" marR="6753" marT="675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800" b="1" i="1" u="none" strike="noStrike">
                          <a:solidFill>
                            <a:srgbClr val="000000"/>
                          </a:solidFill>
                          <a:latin typeface="Calibri"/>
                        </a:rPr>
                        <a:t>Mes 5</a:t>
                      </a:r>
                    </a:p>
                  </a:txBody>
                  <a:tcPr marL="6753" marR="6753" marT="675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800" b="1" i="1" u="none" strike="noStrike">
                          <a:solidFill>
                            <a:srgbClr val="000000"/>
                          </a:solidFill>
                          <a:latin typeface="Calibri"/>
                        </a:rPr>
                        <a:t>Mes 6</a:t>
                      </a:r>
                    </a:p>
                  </a:txBody>
                  <a:tcPr marL="6753" marR="6753" marT="675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800" b="1" i="1" u="none" strike="noStrike">
                          <a:solidFill>
                            <a:srgbClr val="000000"/>
                          </a:solidFill>
                          <a:latin typeface="Calibri"/>
                        </a:rPr>
                        <a:t>Mes 7</a:t>
                      </a:r>
                    </a:p>
                  </a:txBody>
                  <a:tcPr marL="6753" marR="6753" marT="675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800" b="1" i="1" u="none" strike="noStrike">
                          <a:solidFill>
                            <a:srgbClr val="000000"/>
                          </a:solidFill>
                          <a:latin typeface="Calibri"/>
                        </a:rPr>
                        <a:t>Mes 8</a:t>
                      </a:r>
                    </a:p>
                  </a:txBody>
                  <a:tcPr marL="6753" marR="6753" marT="675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800" b="1" i="1" u="none" strike="noStrike">
                          <a:solidFill>
                            <a:srgbClr val="000000"/>
                          </a:solidFill>
                          <a:latin typeface="Calibri"/>
                        </a:rPr>
                        <a:t>Mes 9</a:t>
                      </a:r>
                    </a:p>
                  </a:txBody>
                  <a:tcPr marL="6753" marR="6753" marT="675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800" b="1" i="1" u="none" strike="noStrike">
                          <a:solidFill>
                            <a:srgbClr val="000000"/>
                          </a:solidFill>
                          <a:latin typeface="Calibri"/>
                        </a:rPr>
                        <a:t>Mes 10</a:t>
                      </a:r>
                    </a:p>
                  </a:txBody>
                  <a:tcPr marL="6753" marR="6753" marT="675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800" b="1" i="1" u="none" strike="noStrike">
                          <a:solidFill>
                            <a:srgbClr val="000000"/>
                          </a:solidFill>
                          <a:latin typeface="Calibri"/>
                        </a:rPr>
                        <a:t>Mes 11</a:t>
                      </a:r>
                    </a:p>
                  </a:txBody>
                  <a:tcPr marL="6753" marR="6753" marT="675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227262">
                <a:tc>
                  <a:txBody>
                    <a:bodyPr/>
                    <a:lstStyle/>
                    <a:p>
                      <a:pPr algn="l" fontAlgn="b"/>
                      <a:endParaRPr lang="es-ES" sz="10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a:solidFill>
                            <a:srgbClr val="EEECE1"/>
                          </a:solidFill>
                          <a:latin typeface="Calibri"/>
                        </a:rPr>
                        <a:t>1.       Planeación del proyecto</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es-ES" sz="800" b="1" i="1" u="none" strike="noStrike">
                          <a:solidFill>
                            <a:srgbClr val="000000"/>
                          </a:solidFill>
                          <a:latin typeface="Calibri"/>
                        </a:rPr>
                        <a:t> </a:t>
                      </a:r>
                    </a:p>
                  </a:txBody>
                  <a:tcPr marL="6753"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227262">
                <a:tc>
                  <a:txBody>
                    <a:bodyPr/>
                    <a:lstStyle/>
                    <a:p>
                      <a:pPr algn="l" fontAlgn="b"/>
                      <a:endParaRPr lang="es-ES" sz="10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a:solidFill>
                            <a:srgbClr val="EEECE1"/>
                          </a:solidFill>
                          <a:latin typeface="Calibri"/>
                        </a:rPr>
                        <a:t>2.       Captura de requisitos</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es-ES" sz="800" b="1" i="1" u="none" strike="noStrike">
                          <a:solidFill>
                            <a:srgbClr val="000000"/>
                          </a:solidFill>
                          <a:latin typeface="Calibri"/>
                        </a:rPr>
                        <a:t> </a:t>
                      </a:r>
                    </a:p>
                  </a:txBody>
                  <a:tcPr marL="6753"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227262">
                <a:tc>
                  <a:txBody>
                    <a:bodyPr/>
                    <a:lstStyle/>
                    <a:p>
                      <a:pPr algn="l" fontAlgn="b"/>
                      <a:endParaRPr lang="es-ES" sz="10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a:solidFill>
                            <a:srgbClr val="EEECE1"/>
                          </a:solidFill>
                          <a:latin typeface="Calibri"/>
                        </a:rPr>
                        <a:t>3.       Análisis de requisitos</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es-ES" sz="800" b="1" i="1" u="none" strike="noStrike">
                          <a:solidFill>
                            <a:srgbClr val="000000"/>
                          </a:solidFill>
                          <a:latin typeface="Calibri"/>
                        </a:rPr>
                        <a:t> </a:t>
                      </a:r>
                    </a:p>
                  </a:txBody>
                  <a:tcPr marL="6753"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57126">
                <a:tc>
                  <a:txBody>
                    <a:bodyPr/>
                    <a:lstStyle/>
                    <a:p>
                      <a:pPr algn="l" fontAlgn="b"/>
                      <a:endParaRPr lang="es-ES" sz="10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s-ES" sz="800" b="1" i="1" u="none" strike="noStrike">
                          <a:solidFill>
                            <a:srgbClr val="EEECE1"/>
                          </a:solidFill>
                          <a:latin typeface="Calibri"/>
                        </a:rPr>
                        <a:t>4.       Perfeccionamiento del modelo de requisitos</a:t>
                      </a:r>
                    </a:p>
                  </a:txBody>
                  <a:tcPr marL="6753"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es-ES" sz="800" b="1" i="1" u="none" strike="noStrike">
                          <a:solidFill>
                            <a:srgbClr val="000000"/>
                          </a:solidFill>
                          <a:latin typeface="Calibri"/>
                        </a:rPr>
                        <a:t> </a:t>
                      </a:r>
                    </a:p>
                  </a:txBody>
                  <a:tcPr marL="6753"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227262">
                <a:tc>
                  <a:txBody>
                    <a:bodyPr/>
                    <a:lstStyle/>
                    <a:p>
                      <a:pPr algn="l" fontAlgn="b"/>
                      <a:endParaRPr lang="es-ES" sz="10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a:solidFill>
                            <a:srgbClr val="EEECE1"/>
                          </a:solidFill>
                          <a:latin typeface="Calibri"/>
                        </a:rPr>
                        <a:t>5.       Arquitectura del sistema</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es-ES" sz="800" b="1" i="1" u="none" strike="noStrike">
                          <a:solidFill>
                            <a:srgbClr val="000000"/>
                          </a:solidFill>
                          <a:latin typeface="Calibri"/>
                        </a:rPr>
                        <a:t> </a:t>
                      </a:r>
                    </a:p>
                  </a:txBody>
                  <a:tcPr marL="6753"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227262">
                <a:tc>
                  <a:txBody>
                    <a:bodyPr/>
                    <a:lstStyle/>
                    <a:p>
                      <a:pPr algn="l" fontAlgn="b"/>
                      <a:endParaRPr lang="es-ES" sz="10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a:solidFill>
                            <a:srgbClr val="EEECE1"/>
                          </a:solidFill>
                          <a:latin typeface="Calibri"/>
                        </a:rPr>
                        <a:t>6.       Diseño de Sistemas</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es-ES" sz="800" b="1" i="1" u="none" strike="noStrike">
                          <a:solidFill>
                            <a:srgbClr val="000000"/>
                          </a:solidFill>
                          <a:latin typeface="Calibri"/>
                        </a:rPr>
                        <a:t> </a:t>
                      </a:r>
                    </a:p>
                  </a:txBody>
                  <a:tcPr marL="6753"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227262">
                <a:tc>
                  <a:txBody>
                    <a:bodyPr/>
                    <a:lstStyle/>
                    <a:p>
                      <a:pPr algn="l" fontAlgn="b"/>
                      <a:endParaRPr lang="es-ES" sz="10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a:solidFill>
                            <a:srgbClr val="EEECE1"/>
                          </a:solidFill>
                          <a:latin typeface="Calibri"/>
                        </a:rPr>
                        <a:t>7.       Diseño Detallado</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es-ES" sz="800" b="1" i="1" u="none" strike="noStrike">
                          <a:solidFill>
                            <a:srgbClr val="000000"/>
                          </a:solidFill>
                          <a:latin typeface="Calibri"/>
                        </a:rPr>
                        <a:t> </a:t>
                      </a:r>
                    </a:p>
                  </a:txBody>
                  <a:tcPr marL="6753"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227262">
                <a:tc>
                  <a:txBody>
                    <a:bodyPr/>
                    <a:lstStyle/>
                    <a:p>
                      <a:pPr algn="l" fontAlgn="b"/>
                      <a:endParaRPr lang="es-ES" sz="10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a:solidFill>
                            <a:srgbClr val="EEECE1"/>
                          </a:solidFill>
                          <a:latin typeface="Calibri"/>
                        </a:rPr>
                        <a:t>8.       Patrones de Diseño</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es-ES" sz="800" b="1" i="1" u="none" strike="noStrike">
                          <a:solidFill>
                            <a:srgbClr val="000000"/>
                          </a:solidFill>
                          <a:latin typeface="Calibri"/>
                        </a:rPr>
                        <a:t> </a:t>
                      </a:r>
                    </a:p>
                  </a:txBody>
                  <a:tcPr marL="6753"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227262">
                <a:tc>
                  <a:txBody>
                    <a:bodyPr/>
                    <a:lstStyle/>
                    <a:p>
                      <a:pPr algn="l" fontAlgn="b"/>
                      <a:endParaRPr lang="es-ES" sz="10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a:solidFill>
                            <a:srgbClr val="EEECE1"/>
                          </a:solidFill>
                          <a:latin typeface="Calibri"/>
                        </a:rPr>
                        <a:t>9.       Diseño de la gestión de Datos</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es-ES" sz="800" b="1" i="1" u="none" strike="noStrike">
                          <a:solidFill>
                            <a:srgbClr val="000000"/>
                          </a:solidFill>
                          <a:latin typeface="Calibri"/>
                        </a:rPr>
                        <a:t> </a:t>
                      </a:r>
                    </a:p>
                  </a:txBody>
                  <a:tcPr marL="6753"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1"/>
                  </a:ext>
                </a:extLst>
              </a:tr>
              <a:tr h="227262">
                <a:tc>
                  <a:txBody>
                    <a:bodyPr/>
                    <a:lstStyle/>
                    <a:p>
                      <a:pPr algn="l" fontAlgn="b"/>
                      <a:endParaRPr lang="es-ES" sz="10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dirty="0">
                          <a:solidFill>
                            <a:srgbClr val="EEECE1"/>
                          </a:solidFill>
                          <a:latin typeface="Calibri"/>
                        </a:rPr>
                        <a:t>10.   Implementación</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es-ES" sz="800" b="1" i="1" u="none" strike="noStrike">
                          <a:solidFill>
                            <a:srgbClr val="000000"/>
                          </a:solidFill>
                          <a:latin typeface="Calibri"/>
                        </a:rPr>
                        <a:t> </a:t>
                      </a:r>
                    </a:p>
                  </a:txBody>
                  <a:tcPr marL="6753"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2"/>
                  </a:ext>
                </a:extLst>
              </a:tr>
              <a:tr h="227262">
                <a:tc>
                  <a:txBody>
                    <a:bodyPr/>
                    <a:lstStyle/>
                    <a:p>
                      <a:pPr algn="l" fontAlgn="b"/>
                      <a:endParaRPr lang="es-ES" sz="1000" b="0" i="0" u="none" strike="noStrike">
                        <a:solidFill>
                          <a:srgbClr val="000000"/>
                        </a:solidFill>
                        <a:latin typeface="Calibri"/>
                      </a:endParaRPr>
                    </a:p>
                  </a:txBody>
                  <a:tcPr marL="6753" marR="6753" marT="675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s-ES" sz="800" b="1" i="1" u="none" strike="noStrike">
                          <a:solidFill>
                            <a:srgbClr val="EEECE1"/>
                          </a:solidFill>
                          <a:latin typeface="Calibri"/>
                        </a:rPr>
                        <a:t>11.   Pruebas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s-ES" sz="800" b="0" i="1" u="none" strike="noStrike">
                          <a:solidFill>
                            <a:srgbClr val="000000"/>
                          </a:solidFill>
                          <a:latin typeface="Calibri"/>
                        </a:rPr>
                        <a:t> </a:t>
                      </a:r>
                    </a:p>
                  </a:txBody>
                  <a:tcPr marL="121560"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es-ES" sz="800" b="1" i="1" u="none" strike="noStrike">
                          <a:solidFill>
                            <a:srgbClr val="000000"/>
                          </a:solidFill>
                          <a:latin typeface="Calibri"/>
                        </a:rPr>
                        <a:t> </a:t>
                      </a:r>
                    </a:p>
                  </a:txBody>
                  <a:tcPr marL="6753" marR="6753" marT="675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000" b="0" i="0" u="none" strike="noStrike">
                        <a:solidFill>
                          <a:srgbClr val="000000"/>
                        </a:solidFill>
                        <a:latin typeface="Calibri"/>
                      </a:endParaRPr>
                    </a:p>
                  </a:txBody>
                  <a:tcPr marL="6753" marR="6753" marT="6753"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3"/>
                  </a:ext>
                </a:extLst>
              </a:tr>
              <a:tr h="216440">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900" b="1" i="0" u="none" strike="noStrike">
                        <a:solidFill>
                          <a:srgbClr val="000000"/>
                        </a:solidFill>
                        <a:latin typeface="Calibri"/>
                      </a:endParaRPr>
                    </a:p>
                  </a:txBody>
                  <a:tcPr marL="6753" marR="6753" marT="6753" marB="0" anchor="b">
                    <a:lnL>
                      <a:noFill/>
                    </a:lnL>
                    <a:lnR>
                      <a:noFill/>
                    </a:lnR>
                    <a:lnT w="12700" cap="flat" cmpd="sng" algn="ctr">
                      <a:solidFill>
                        <a:srgbClr val="000000"/>
                      </a:solidFill>
                      <a:prstDash val="solid"/>
                      <a:round/>
                      <a:headEnd type="none" w="med" len="med"/>
                      <a:tailEnd type="none" w="med" len="med"/>
                    </a:lnT>
                    <a:lnB>
                      <a:noFill/>
                    </a:lnB>
                  </a:tcPr>
                </a:tc>
                <a:tc gridSpan="11">
                  <a:txBody>
                    <a:bodyPr/>
                    <a:lstStyle/>
                    <a:p>
                      <a:pPr algn="ctr" fontAlgn="b"/>
                      <a:r>
                        <a:rPr lang="es-ES" sz="800" b="1" i="1" u="none" strike="noStrike">
                          <a:solidFill>
                            <a:srgbClr val="EEECE1"/>
                          </a:solidFill>
                          <a:latin typeface="Calibri"/>
                        </a:rPr>
                        <a:t>Pendiente incluir las subtareas.. (1.1.. 11.1)</a:t>
                      </a:r>
                    </a:p>
                  </a:txBody>
                  <a:tcPr marL="6753" marR="6753" marT="6753" marB="0" anchor="b">
                    <a:lnL>
                      <a:noFill/>
                    </a:lnL>
                    <a:lnR>
                      <a:noFill/>
                    </a:lnR>
                    <a:lnT w="12700" cap="flat" cmpd="sng" algn="ctr">
                      <a:solidFill>
                        <a:srgbClr val="000000"/>
                      </a:solidFill>
                      <a:prstDash val="solid"/>
                      <a:round/>
                      <a:headEnd type="none" w="med" len="med"/>
                      <a:tailEnd type="none" w="med" len="med"/>
                    </a:lnT>
                    <a:lnB>
                      <a:noFill/>
                    </a:lnB>
                    <a:solidFill>
                      <a:srgbClr val="17375D"/>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a:noFill/>
                    </a:lnB>
                  </a:tcPr>
                </a:tc>
                <a:extLst>
                  <a:ext uri="{0D108BD9-81ED-4DB2-BD59-A6C34878D82A}">
                    <a16:rowId xmlns:a16="http://schemas.microsoft.com/office/drawing/2014/main" val="10014"/>
                  </a:ext>
                </a:extLst>
              </a:tr>
              <a:tr h="216440">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900" b="1"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1000" b="0"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1000" b="0" i="0" u="none" strike="noStrike" dirty="0">
                        <a:solidFill>
                          <a:srgbClr val="000000"/>
                        </a:solidFill>
                        <a:latin typeface="Calibri"/>
                      </a:endParaRPr>
                    </a:p>
                  </a:txBody>
                  <a:tcPr marL="6753" marR="6753" marT="6753" marB="0" anchor="b">
                    <a:lnL>
                      <a:noFill/>
                    </a:lnL>
                    <a:lnR>
                      <a:noFill/>
                    </a:lnR>
                    <a:lnT>
                      <a:noFill/>
                    </a:lnT>
                    <a:lnB>
                      <a:noFill/>
                    </a:lnB>
                  </a:tcPr>
                </a:tc>
                <a:extLst>
                  <a:ext uri="{0D108BD9-81ED-4DB2-BD59-A6C34878D82A}">
                    <a16:rowId xmlns:a16="http://schemas.microsoft.com/office/drawing/2014/main" val="10015"/>
                  </a:ext>
                </a:extLst>
              </a:tr>
            </a:tbl>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755576" y="1700801"/>
          <a:ext cx="7344815" cy="3816428"/>
        </p:xfrm>
        <a:graphic>
          <a:graphicData uri="http://schemas.openxmlformats.org/drawingml/2006/table">
            <a:tbl>
              <a:tblPr/>
              <a:tblGrid>
                <a:gridCol w="162495">
                  <a:extLst>
                    <a:ext uri="{9D8B030D-6E8A-4147-A177-3AD203B41FA5}">
                      <a16:colId xmlns:a16="http://schemas.microsoft.com/office/drawing/2014/main" val="20000"/>
                    </a:ext>
                  </a:extLst>
                </a:gridCol>
                <a:gridCol w="2656809">
                  <a:extLst>
                    <a:ext uri="{9D8B030D-6E8A-4147-A177-3AD203B41FA5}">
                      <a16:colId xmlns:a16="http://schemas.microsoft.com/office/drawing/2014/main" val="20001"/>
                    </a:ext>
                  </a:extLst>
                </a:gridCol>
                <a:gridCol w="999350">
                  <a:extLst>
                    <a:ext uri="{9D8B030D-6E8A-4147-A177-3AD203B41FA5}">
                      <a16:colId xmlns:a16="http://schemas.microsoft.com/office/drawing/2014/main" val="20002"/>
                    </a:ext>
                  </a:extLst>
                </a:gridCol>
                <a:gridCol w="999350">
                  <a:extLst>
                    <a:ext uri="{9D8B030D-6E8A-4147-A177-3AD203B41FA5}">
                      <a16:colId xmlns:a16="http://schemas.microsoft.com/office/drawing/2014/main" val="20003"/>
                    </a:ext>
                  </a:extLst>
                </a:gridCol>
                <a:gridCol w="1029141">
                  <a:extLst>
                    <a:ext uri="{9D8B030D-6E8A-4147-A177-3AD203B41FA5}">
                      <a16:colId xmlns:a16="http://schemas.microsoft.com/office/drawing/2014/main" val="20004"/>
                    </a:ext>
                  </a:extLst>
                </a:gridCol>
                <a:gridCol w="1259343">
                  <a:extLst>
                    <a:ext uri="{9D8B030D-6E8A-4147-A177-3AD203B41FA5}">
                      <a16:colId xmlns:a16="http://schemas.microsoft.com/office/drawing/2014/main" val="20005"/>
                    </a:ext>
                  </a:extLst>
                </a:gridCol>
                <a:gridCol w="238327">
                  <a:extLst>
                    <a:ext uri="{9D8B030D-6E8A-4147-A177-3AD203B41FA5}">
                      <a16:colId xmlns:a16="http://schemas.microsoft.com/office/drawing/2014/main" val="20006"/>
                    </a:ext>
                  </a:extLst>
                </a:gridCol>
              </a:tblGrid>
              <a:tr h="212367">
                <a:tc>
                  <a:txBody>
                    <a:bodyPr/>
                    <a:lstStyle/>
                    <a:p>
                      <a:pPr algn="l" fontAlgn="b"/>
                      <a:endParaRPr lang="es-ES" sz="900" b="1" i="0" u="none" strike="noStrike">
                        <a:solidFill>
                          <a:srgbClr val="000000"/>
                        </a:solidFill>
                        <a:latin typeface="Calibri"/>
                      </a:endParaRPr>
                    </a:p>
                  </a:txBody>
                  <a:tcPr marL="6753" marR="6753" marT="6753"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s-ES" sz="900" b="1" i="0" u="none" strike="noStrike">
                          <a:solidFill>
                            <a:srgbClr val="000000"/>
                          </a:solidFill>
                          <a:latin typeface="Calibri"/>
                        </a:rPr>
                        <a:t>RUBROS</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3">
                  <a:txBody>
                    <a:bodyPr/>
                    <a:lstStyle/>
                    <a:p>
                      <a:pPr algn="ctr" fontAlgn="ctr"/>
                      <a:r>
                        <a:rPr lang="es-ES" sz="900" b="1" i="0" u="none" strike="noStrike">
                          <a:solidFill>
                            <a:srgbClr val="000000"/>
                          </a:solidFill>
                          <a:latin typeface="Calibri"/>
                        </a:rPr>
                        <a:t>FUENTES</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s-ES"/>
                    </a:p>
                  </a:txBody>
                  <a:tcPr/>
                </a:tc>
                <a:tc hMerge="1">
                  <a:txBody>
                    <a:bodyPr/>
                    <a:lstStyle/>
                    <a:p>
                      <a:endParaRPr lang="es-ES"/>
                    </a:p>
                  </a:txBody>
                  <a:tcPr/>
                </a:tc>
                <a:tc rowSpan="2">
                  <a:txBody>
                    <a:bodyPr/>
                    <a:lstStyle/>
                    <a:p>
                      <a:pPr algn="ctr" fontAlgn="ctr"/>
                      <a:r>
                        <a:rPr lang="es-ES" sz="900" b="1" i="0" u="none" strike="noStrike">
                          <a:solidFill>
                            <a:srgbClr val="000000"/>
                          </a:solidFill>
                          <a:latin typeface="Calibri"/>
                        </a:rPr>
                        <a:t>TOTAL</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s-ES" sz="900" b="1" i="0" u="none" strike="noStrike">
                        <a:solidFill>
                          <a:srgbClr val="000000"/>
                        </a:solidFill>
                        <a:latin typeface="Calibri"/>
                      </a:endParaRPr>
                    </a:p>
                  </a:txBody>
                  <a:tcPr marL="6753" marR="6753" marT="675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418556">
                <a:tc>
                  <a:txBody>
                    <a:bodyPr/>
                    <a:lstStyle/>
                    <a:p>
                      <a:pPr algn="l" fontAlgn="b"/>
                      <a:endParaRPr lang="es-ES" sz="900" b="1" i="0" u="none" strike="noStrike">
                        <a:solidFill>
                          <a:srgbClr val="000000"/>
                        </a:solidFill>
                        <a:latin typeface="Calibri"/>
                      </a:endParaRPr>
                    </a:p>
                  </a:txBody>
                  <a:tcPr marL="6753" marR="6753" marT="6753"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s-ES"/>
                    </a:p>
                  </a:txBody>
                  <a:tcPr/>
                </a:tc>
                <a:tc>
                  <a:txBody>
                    <a:bodyPr/>
                    <a:lstStyle/>
                    <a:p>
                      <a:pPr algn="ctr" fontAlgn="ctr"/>
                      <a:r>
                        <a:rPr lang="es-ES" sz="900" b="1" i="1" u="none" strike="noStrike">
                          <a:solidFill>
                            <a:srgbClr val="000000"/>
                          </a:solidFill>
                          <a:latin typeface="Calibri"/>
                        </a:rPr>
                        <a:t>RECURSOS COLCIENCIAS</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ES" sz="900" b="1" i="1" u="none" strike="noStrike">
                          <a:solidFill>
                            <a:srgbClr val="000000"/>
                          </a:solidFill>
                          <a:latin typeface="Calibri"/>
                        </a:rPr>
                        <a:t>Organización Beneficiaria</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ES" sz="900" b="1" i="1" u="none" strike="noStrike">
                          <a:solidFill>
                            <a:srgbClr val="000000"/>
                          </a:solidFill>
                          <a:latin typeface="Calibri"/>
                        </a:rPr>
                        <a:t>UNINORTE</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vMerge="1">
                  <a:txBody>
                    <a:bodyPr/>
                    <a:lstStyle/>
                    <a:p>
                      <a:endParaRPr lang="es-ES"/>
                    </a:p>
                  </a:txBody>
                  <a:tcPr/>
                </a:tc>
                <a:tc>
                  <a:txBody>
                    <a:bodyPr/>
                    <a:lstStyle/>
                    <a:p>
                      <a:pPr algn="l" fontAlgn="b"/>
                      <a:endParaRPr lang="es-ES" sz="900" b="1" i="0" u="none" strike="noStrike">
                        <a:solidFill>
                          <a:srgbClr val="000000"/>
                        </a:solidFill>
                        <a:latin typeface="Calibri"/>
                      </a:endParaRPr>
                    </a:p>
                  </a:txBody>
                  <a:tcPr marL="6753" marR="6753" marT="675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212367">
                <a:tc>
                  <a:txBody>
                    <a:bodyPr/>
                    <a:lstStyle/>
                    <a:p>
                      <a:pPr algn="l" fontAlgn="b"/>
                      <a:endParaRPr lang="es-ES" sz="900" b="1" i="0" u="none" strike="noStrike">
                        <a:solidFill>
                          <a:srgbClr val="000000"/>
                        </a:solidFill>
                        <a:latin typeface="Calibri"/>
                      </a:endParaRPr>
                    </a:p>
                  </a:txBody>
                  <a:tcPr marL="6753" marR="6753" marT="675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 sz="900" b="1" i="0" u="none" strike="noStrike">
                          <a:solidFill>
                            <a:srgbClr val="000000"/>
                          </a:solidFill>
                          <a:latin typeface="Calibri"/>
                        </a:rPr>
                        <a:t>Equipos</a:t>
                      </a:r>
                    </a:p>
                  </a:txBody>
                  <a:tcPr marL="6753" marR="6753" marT="67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ES" sz="900" b="0" i="0" u="none" strike="noStrike">
                          <a:solidFill>
                            <a:srgbClr val="000000"/>
                          </a:solidFill>
                          <a:latin typeface="Calibri"/>
                        </a:rPr>
                        <a:t>157.300.000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52.500.000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10.500.000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220.300.000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ES" sz="900" b="1" i="0" u="none" strike="noStrike">
                        <a:solidFill>
                          <a:srgbClr val="000000"/>
                        </a:solidFill>
                        <a:latin typeface="Calibri"/>
                      </a:endParaRPr>
                    </a:p>
                  </a:txBody>
                  <a:tcPr marL="6753" marR="6753" marT="675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212367">
                <a:tc>
                  <a:txBody>
                    <a:bodyPr/>
                    <a:lstStyle/>
                    <a:p>
                      <a:pPr algn="l" fontAlgn="b"/>
                      <a:endParaRPr lang="es-ES" sz="900" b="1" i="0" u="none" strike="noStrike">
                        <a:solidFill>
                          <a:srgbClr val="000000"/>
                        </a:solidFill>
                        <a:latin typeface="Calibri"/>
                      </a:endParaRPr>
                    </a:p>
                  </a:txBody>
                  <a:tcPr marL="6753" marR="6753" marT="675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 sz="900" b="1" i="0" u="none" strike="noStrike">
                          <a:solidFill>
                            <a:srgbClr val="000000"/>
                          </a:solidFill>
                          <a:latin typeface="Calibri"/>
                        </a:rPr>
                        <a:t>Materiales</a:t>
                      </a:r>
                    </a:p>
                  </a:txBody>
                  <a:tcPr marL="6753" marR="6753" marT="67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ES" sz="900" b="0" i="0" u="none" strike="noStrike">
                          <a:solidFill>
                            <a:srgbClr val="000000"/>
                          </a:solidFill>
                          <a:latin typeface="Calibri"/>
                        </a:rPr>
                        <a:t>12.000.000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 </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12.000.000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ES" sz="900" b="1" i="0" u="none" strike="noStrike">
                        <a:solidFill>
                          <a:srgbClr val="000000"/>
                        </a:solidFill>
                        <a:latin typeface="Calibri"/>
                      </a:endParaRPr>
                    </a:p>
                  </a:txBody>
                  <a:tcPr marL="6753" marR="6753" marT="675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212367">
                <a:tc>
                  <a:txBody>
                    <a:bodyPr/>
                    <a:lstStyle/>
                    <a:p>
                      <a:pPr algn="l" fontAlgn="b"/>
                      <a:endParaRPr lang="es-ES" sz="900" b="1" i="0" u="none" strike="noStrike">
                        <a:solidFill>
                          <a:srgbClr val="000000"/>
                        </a:solidFill>
                        <a:latin typeface="Calibri"/>
                      </a:endParaRPr>
                    </a:p>
                  </a:txBody>
                  <a:tcPr marL="6753" marR="6753" marT="675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 sz="900" b="1" i="0" u="none" strike="noStrike">
                          <a:solidFill>
                            <a:srgbClr val="000000"/>
                          </a:solidFill>
                          <a:latin typeface="Calibri"/>
                        </a:rPr>
                        <a:t>Software</a:t>
                      </a:r>
                    </a:p>
                  </a:txBody>
                  <a:tcPr marL="6753" marR="6753" marT="67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ES" sz="900" b="0" i="0" u="none" strike="noStrike">
                          <a:solidFill>
                            <a:srgbClr val="000000"/>
                          </a:solidFill>
                          <a:latin typeface="Calibri"/>
                        </a:rPr>
                        <a:t>64.100.000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25.000.000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64.100.000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ES" sz="900" b="1" i="0" u="none" strike="noStrike">
                        <a:solidFill>
                          <a:srgbClr val="000000"/>
                        </a:solidFill>
                        <a:latin typeface="Calibri"/>
                      </a:endParaRPr>
                    </a:p>
                  </a:txBody>
                  <a:tcPr marL="6753" marR="6753" marT="675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212367">
                <a:tc>
                  <a:txBody>
                    <a:bodyPr/>
                    <a:lstStyle/>
                    <a:p>
                      <a:pPr algn="l" fontAlgn="b"/>
                      <a:endParaRPr lang="es-ES" sz="900" b="1" i="0" u="none" strike="noStrike">
                        <a:solidFill>
                          <a:srgbClr val="000000"/>
                        </a:solidFill>
                        <a:latin typeface="Calibri"/>
                      </a:endParaRPr>
                    </a:p>
                  </a:txBody>
                  <a:tcPr marL="6753" marR="6753" marT="675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 sz="900" b="1" i="0" u="none" strike="noStrike">
                          <a:solidFill>
                            <a:srgbClr val="000000"/>
                          </a:solidFill>
                          <a:latin typeface="Calibri"/>
                        </a:rPr>
                        <a:t>Bibliografía</a:t>
                      </a:r>
                    </a:p>
                  </a:txBody>
                  <a:tcPr marL="6753" marR="6753" marT="67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ES" sz="900" b="0" i="0" u="none" strike="noStrike">
                          <a:solidFill>
                            <a:srgbClr val="000000"/>
                          </a:solidFill>
                          <a:latin typeface="Calibri"/>
                        </a:rPr>
                        <a:t>6.000.000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 </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10.000.000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16.000.000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ES" sz="900" b="1" i="0" u="none" strike="noStrike">
                        <a:solidFill>
                          <a:srgbClr val="000000"/>
                        </a:solidFill>
                        <a:latin typeface="Calibri"/>
                      </a:endParaRPr>
                    </a:p>
                  </a:txBody>
                  <a:tcPr marL="6753" marR="6753" marT="675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212367">
                <a:tc>
                  <a:txBody>
                    <a:bodyPr/>
                    <a:lstStyle/>
                    <a:p>
                      <a:pPr algn="l" fontAlgn="b"/>
                      <a:endParaRPr lang="es-ES" sz="900" b="1" i="0" u="none" strike="noStrike">
                        <a:solidFill>
                          <a:srgbClr val="000000"/>
                        </a:solidFill>
                        <a:latin typeface="Calibri"/>
                      </a:endParaRPr>
                    </a:p>
                  </a:txBody>
                  <a:tcPr marL="6753" marR="6753" marT="675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 sz="900" b="1" i="0" u="none" strike="noStrike">
                          <a:solidFill>
                            <a:srgbClr val="000000"/>
                          </a:solidFill>
                          <a:latin typeface="Calibri"/>
                        </a:rPr>
                        <a:t>Servicios técnicos</a:t>
                      </a:r>
                    </a:p>
                  </a:txBody>
                  <a:tcPr marL="6753" marR="6753" marT="67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ES" sz="900" b="0" i="0" u="none" strike="noStrike">
                          <a:solidFill>
                            <a:srgbClr val="000000"/>
                          </a:solidFill>
                          <a:latin typeface="Calibri"/>
                        </a:rPr>
                        <a:t>55.200.000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 </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55.200.000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ES" sz="900" b="1" i="0" u="none" strike="noStrike">
                        <a:solidFill>
                          <a:srgbClr val="000000"/>
                        </a:solidFill>
                        <a:latin typeface="Calibri"/>
                      </a:endParaRPr>
                    </a:p>
                  </a:txBody>
                  <a:tcPr marL="6753" marR="6753" marT="675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212367">
                <a:tc>
                  <a:txBody>
                    <a:bodyPr/>
                    <a:lstStyle/>
                    <a:p>
                      <a:pPr algn="l" fontAlgn="b"/>
                      <a:endParaRPr lang="es-ES" sz="900" b="1" i="0" u="none" strike="noStrike">
                        <a:solidFill>
                          <a:srgbClr val="000000"/>
                        </a:solidFill>
                        <a:latin typeface="Calibri"/>
                      </a:endParaRPr>
                    </a:p>
                  </a:txBody>
                  <a:tcPr marL="6753" marR="6753" marT="675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 sz="900" b="1" i="0" u="none" strike="noStrike">
                          <a:solidFill>
                            <a:srgbClr val="000000"/>
                          </a:solidFill>
                          <a:latin typeface="Calibri"/>
                        </a:rPr>
                        <a:t>Publicaciones</a:t>
                      </a:r>
                    </a:p>
                  </a:txBody>
                  <a:tcPr marL="6753" marR="6753" marT="67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ES" sz="900" b="0" i="0" u="none" strike="noStrike">
                          <a:solidFill>
                            <a:srgbClr val="000000"/>
                          </a:solidFill>
                          <a:latin typeface="Calibri"/>
                        </a:rPr>
                        <a:t>12.000.000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 </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12.000.000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ES" sz="900" b="1" i="0" u="none" strike="noStrike">
                        <a:solidFill>
                          <a:srgbClr val="000000"/>
                        </a:solidFill>
                        <a:latin typeface="Calibri"/>
                      </a:endParaRPr>
                    </a:p>
                  </a:txBody>
                  <a:tcPr marL="6753" marR="6753" marT="675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212367">
                <a:tc>
                  <a:txBody>
                    <a:bodyPr/>
                    <a:lstStyle/>
                    <a:p>
                      <a:pPr algn="l" fontAlgn="b"/>
                      <a:endParaRPr lang="es-ES" sz="900" b="1" i="0" u="none" strike="noStrike">
                        <a:solidFill>
                          <a:srgbClr val="000000"/>
                        </a:solidFill>
                        <a:latin typeface="Calibri"/>
                      </a:endParaRPr>
                    </a:p>
                  </a:txBody>
                  <a:tcPr marL="6753" marR="6753" marT="675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 sz="900" b="1" i="0" u="none" strike="noStrike">
                          <a:solidFill>
                            <a:srgbClr val="000000"/>
                          </a:solidFill>
                          <a:latin typeface="Calibri"/>
                        </a:rPr>
                        <a:t>Salidas de campo</a:t>
                      </a:r>
                    </a:p>
                  </a:txBody>
                  <a:tcPr marL="6753" marR="6753" marT="67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ES" sz="900" b="0" i="0" u="none" strike="noStrike">
                          <a:solidFill>
                            <a:srgbClr val="000000"/>
                          </a:solidFill>
                          <a:latin typeface="Calibri"/>
                        </a:rPr>
                        <a:t>10.000.000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 </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10.000.000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ES" sz="900" b="1" i="0" u="none" strike="noStrike">
                        <a:solidFill>
                          <a:srgbClr val="000000"/>
                        </a:solidFill>
                        <a:latin typeface="Calibri"/>
                      </a:endParaRPr>
                    </a:p>
                  </a:txBody>
                  <a:tcPr marL="6753" marR="6753" marT="675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212367">
                <a:tc>
                  <a:txBody>
                    <a:bodyPr/>
                    <a:lstStyle/>
                    <a:p>
                      <a:pPr algn="l" fontAlgn="b"/>
                      <a:endParaRPr lang="es-ES" sz="900" b="1" i="0" u="none" strike="noStrike">
                        <a:solidFill>
                          <a:srgbClr val="000000"/>
                        </a:solidFill>
                        <a:latin typeface="Calibri"/>
                      </a:endParaRPr>
                    </a:p>
                  </a:txBody>
                  <a:tcPr marL="6753" marR="6753" marT="675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 sz="900" b="1" i="0" u="none" strike="noStrike">
                          <a:solidFill>
                            <a:srgbClr val="000000"/>
                          </a:solidFill>
                          <a:latin typeface="Calibri"/>
                        </a:rPr>
                        <a:t>Eventos académicos</a:t>
                      </a:r>
                    </a:p>
                  </a:txBody>
                  <a:tcPr marL="6753" marR="6753" marT="67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ES" sz="900" b="0" i="0" u="none" strike="noStrike">
                          <a:solidFill>
                            <a:srgbClr val="000000"/>
                          </a:solidFill>
                          <a:latin typeface="Calibri"/>
                        </a:rPr>
                        <a:t>18.500.000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 </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18.500.000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ES" sz="900" b="1" i="0" u="none" strike="noStrike">
                        <a:solidFill>
                          <a:srgbClr val="000000"/>
                        </a:solidFill>
                        <a:latin typeface="Calibri"/>
                      </a:endParaRPr>
                    </a:p>
                  </a:txBody>
                  <a:tcPr marL="6753" marR="6753" marT="675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212367">
                <a:tc>
                  <a:txBody>
                    <a:bodyPr/>
                    <a:lstStyle/>
                    <a:p>
                      <a:pPr algn="l" fontAlgn="b"/>
                      <a:endParaRPr lang="es-ES" sz="900" b="1" i="0" u="none" strike="noStrike">
                        <a:solidFill>
                          <a:srgbClr val="000000"/>
                        </a:solidFill>
                        <a:latin typeface="Calibri"/>
                      </a:endParaRPr>
                    </a:p>
                  </a:txBody>
                  <a:tcPr marL="6753" marR="6753" marT="675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 sz="900" b="1" i="0" u="none" strike="noStrike">
                          <a:solidFill>
                            <a:srgbClr val="000000"/>
                          </a:solidFill>
                          <a:latin typeface="Calibri"/>
                        </a:rPr>
                        <a:t>Gastos de Viajes</a:t>
                      </a:r>
                    </a:p>
                  </a:txBody>
                  <a:tcPr marL="6753" marR="6753" marT="67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ES" sz="900" b="0" i="0" u="none" strike="noStrike">
                          <a:solidFill>
                            <a:srgbClr val="000000"/>
                          </a:solidFill>
                          <a:latin typeface="Calibri"/>
                        </a:rPr>
                        <a:t>18.500.000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 </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18.500.000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ES" sz="900" b="1" i="0" u="none" strike="noStrike">
                        <a:solidFill>
                          <a:srgbClr val="000000"/>
                        </a:solidFill>
                        <a:latin typeface="Calibri"/>
                      </a:endParaRPr>
                    </a:p>
                  </a:txBody>
                  <a:tcPr marL="6753" marR="6753" marT="675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212367">
                <a:tc>
                  <a:txBody>
                    <a:bodyPr/>
                    <a:lstStyle/>
                    <a:p>
                      <a:pPr algn="l" fontAlgn="b"/>
                      <a:endParaRPr lang="es-ES" sz="900" b="1" i="0" u="none" strike="noStrike">
                        <a:solidFill>
                          <a:srgbClr val="000000"/>
                        </a:solidFill>
                        <a:latin typeface="Calibri"/>
                      </a:endParaRPr>
                    </a:p>
                  </a:txBody>
                  <a:tcPr marL="6753" marR="6753" marT="675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 sz="900" b="1" i="0" u="none" strike="noStrike">
                          <a:solidFill>
                            <a:srgbClr val="000000"/>
                          </a:solidFill>
                          <a:latin typeface="Calibri"/>
                        </a:rPr>
                        <a:t>Personal (cientifico y de apoyo)</a:t>
                      </a:r>
                    </a:p>
                  </a:txBody>
                  <a:tcPr marL="6753" marR="6753" marT="67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ES" sz="900" b="0" i="0" u="none" strike="noStrike">
                          <a:solidFill>
                            <a:srgbClr val="000000"/>
                          </a:solidFill>
                          <a:latin typeface="Calibri"/>
                        </a:rPr>
                        <a:t>121.814.280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90.547.200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90.547.200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s-ES" sz="900" b="0" i="0" u="none" strike="noStrike">
                          <a:solidFill>
                            <a:srgbClr val="000000"/>
                          </a:solidFill>
                          <a:latin typeface="Calibri"/>
                        </a:rPr>
                        <a:t>271.971.720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ES" sz="900" b="1" i="0" u="none" strike="noStrike">
                        <a:solidFill>
                          <a:srgbClr val="000000"/>
                        </a:solidFill>
                        <a:latin typeface="Calibri"/>
                      </a:endParaRPr>
                    </a:p>
                  </a:txBody>
                  <a:tcPr marL="6753" marR="6753" marT="675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1"/>
                  </a:ext>
                </a:extLst>
              </a:tr>
              <a:tr h="212367">
                <a:tc>
                  <a:txBody>
                    <a:bodyPr/>
                    <a:lstStyle/>
                    <a:p>
                      <a:pPr algn="l" fontAlgn="b"/>
                      <a:endParaRPr lang="es-ES" sz="900" b="1" i="0" u="none" strike="noStrike">
                        <a:solidFill>
                          <a:srgbClr val="000000"/>
                        </a:solidFill>
                        <a:latin typeface="Calibri"/>
                      </a:endParaRPr>
                    </a:p>
                  </a:txBody>
                  <a:tcPr marL="6753" marR="6753" marT="675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ES" sz="900" b="1" i="0" u="none" strike="noStrike">
                          <a:solidFill>
                            <a:srgbClr val="000000"/>
                          </a:solidFill>
                          <a:latin typeface="Calibri"/>
                        </a:rPr>
                        <a:t>SUB-TOTAL (EN MILES)</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ctr"/>
                      <a:r>
                        <a:rPr lang="es-ES" sz="900" b="1" i="0" u="none" strike="noStrike">
                          <a:solidFill>
                            <a:srgbClr val="000000"/>
                          </a:solidFill>
                          <a:latin typeface="Calibri"/>
                        </a:rPr>
                        <a:t>475.414.280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r" fontAlgn="ctr"/>
                      <a:r>
                        <a:rPr lang="es-ES" sz="900" b="1" i="0" u="none" strike="noStrike">
                          <a:solidFill>
                            <a:srgbClr val="000000"/>
                          </a:solidFill>
                          <a:latin typeface="Calibri"/>
                        </a:rPr>
                        <a:t>168.047.200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r" fontAlgn="ctr"/>
                      <a:r>
                        <a:rPr lang="es-ES" sz="900" b="1" i="0" u="none" strike="noStrike">
                          <a:solidFill>
                            <a:srgbClr val="000000"/>
                          </a:solidFill>
                          <a:latin typeface="Calibri"/>
                        </a:rPr>
                        <a:t>111.047.200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r" fontAlgn="ctr"/>
                      <a:r>
                        <a:rPr lang="es-ES" sz="900" b="1" i="0" u="none" strike="noStrike">
                          <a:solidFill>
                            <a:srgbClr val="000000"/>
                          </a:solidFill>
                          <a:latin typeface="Calibri"/>
                        </a:rPr>
                        <a:t>754.508.680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endParaRPr lang="es-ES" sz="900" b="1" i="0" u="none" strike="noStrike">
                        <a:solidFill>
                          <a:srgbClr val="000000"/>
                        </a:solidFill>
                        <a:latin typeface="Calibri"/>
                      </a:endParaRPr>
                    </a:p>
                  </a:txBody>
                  <a:tcPr marL="6753" marR="6753" marT="675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2"/>
                  </a:ext>
                </a:extLst>
              </a:tr>
              <a:tr h="212367">
                <a:tc>
                  <a:txBody>
                    <a:bodyPr/>
                    <a:lstStyle/>
                    <a:p>
                      <a:pPr algn="l" fontAlgn="b"/>
                      <a:endParaRPr lang="es-ES" sz="900" b="1" i="0" u="none" strike="noStrike">
                        <a:solidFill>
                          <a:srgbClr val="000000"/>
                        </a:solidFill>
                        <a:latin typeface="Calibri"/>
                      </a:endParaRPr>
                    </a:p>
                  </a:txBody>
                  <a:tcPr marL="6753" marR="6753" marT="675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 sz="900" b="1" i="0" u="none" strike="noStrike">
                          <a:solidFill>
                            <a:srgbClr val="FFFFFF"/>
                          </a:solidFill>
                          <a:latin typeface="Calibri"/>
                        </a:rPr>
                        <a:t>Costos Operativos (2%)</a:t>
                      </a:r>
                    </a:p>
                  </a:txBody>
                  <a:tcPr marL="6753" marR="6753" marT="67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s-ES" sz="900" b="1" i="0" u="none" strike="noStrike">
                          <a:solidFill>
                            <a:srgbClr val="FFFFFF"/>
                          </a:solidFill>
                          <a:latin typeface="Calibri"/>
                        </a:rPr>
                        <a:t>            9.508.286 </a:t>
                      </a:r>
                    </a:p>
                  </a:txBody>
                  <a:tcPr marL="6753" marR="6753" marT="67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r" fontAlgn="b"/>
                      <a:r>
                        <a:rPr lang="es-ES" sz="900" b="1" i="0" u="none" strike="noStrike">
                          <a:solidFill>
                            <a:srgbClr val="FFFFFF"/>
                          </a:solidFill>
                          <a:latin typeface="Calibri"/>
                        </a:rPr>
                        <a:t>22%</a:t>
                      </a:r>
                    </a:p>
                  </a:txBody>
                  <a:tcPr marL="6753" marR="6753" marT="67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s-ES" sz="900" b="1" i="0" u="none" strike="noStrike">
                          <a:solidFill>
                            <a:srgbClr val="FFFFFF"/>
                          </a:solidFill>
                          <a:latin typeface="Calibri"/>
                        </a:rPr>
                        <a:t> </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s-ES" sz="900" b="1" i="0" u="none" strike="noStrike">
                          <a:solidFill>
                            <a:srgbClr val="FFFFFF"/>
                          </a:solidFill>
                          <a:latin typeface="Calibri"/>
                        </a:rPr>
                        <a:t> </a:t>
                      </a:r>
                    </a:p>
                  </a:txBody>
                  <a:tcPr marL="6753" marR="6753" marT="67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endParaRPr lang="es-ES" sz="900" b="1" i="0" u="none" strike="noStrike">
                        <a:solidFill>
                          <a:srgbClr val="000000"/>
                        </a:solidFill>
                        <a:latin typeface="Calibri"/>
                      </a:endParaRPr>
                    </a:p>
                  </a:txBody>
                  <a:tcPr marL="6753" marR="6753" marT="675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3"/>
                  </a:ext>
                </a:extLst>
              </a:tr>
              <a:tr h="212367">
                <a:tc>
                  <a:txBody>
                    <a:bodyPr/>
                    <a:lstStyle/>
                    <a:p>
                      <a:pPr algn="l" fontAlgn="b"/>
                      <a:endParaRPr lang="es-ES" sz="900" b="1" i="0" u="none" strike="noStrike">
                        <a:solidFill>
                          <a:srgbClr val="000000"/>
                        </a:solidFill>
                        <a:latin typeface="Calibri"/>
                      </a:endParaRPr>
                    </a:p>
                  </a:txBody>
                  <a:tcPr marL="6753" marR="6753" marT="675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 sz="900" b="1" i="0" u="none" strike="noStrike">
                          <a:solidFill>
                            <a:srgbClr val="FFFFFF"/>
                          </a:solidFill>
                          <a:latin typeface="Calibri"/>
                        </a:rPr>
                        <a:t>Imprevistos</a:t>
                      </a:r>
                    </a:p>
                  </a:txBody>
                  <a:tcPr marL="6753" marR="6753" marT="67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s-ES" sz="900" b="1" i="0" u="none" strike="noStrike">
                          <a:solidFill>
                            <a:srgbClr val="FFFFFF"/>
                          </a:solidFill>
                          <a:latin typeface="Calibri"/>
                        </a:rPr>
                        <a:t>                         -   </a:t>
                      </a:r>
                    </a:p>
                  </a:txBody>
                  <a:tcPr marL="6753" marR="6753" marT="67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s-ES" sz="900" b="1" i="0" u="none" strike="noStrike">
                          <a:solidFill>
                            <a:srgbClr val="FFFFFF"/>
                          </a:solidFill>
                          <a:latin typeface="Calibri"/>
                        </a:rPr>
                        <a:t> </a:t>
                      </a:r>
                    </a:p>
                  </a:txBody>
                  <a:tcPr marL="6753" marR="6753" marT="67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s-ES" sz="900" b="1" i="0" u="none" strike="noStrike">
                          <a:solidFill>
                            <a:srgbClr val="FFFFFF"/>
                          </a:solidFill>
                          <a:latin typeface="Calibri"/>
                        </a:rPr>
                        <a:t> </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s-ES" sz="900" b="1" i="0" u="none" strike="noStrike">
                          <a:solidFill>
                            <a:srgbClr val="FFFFFF"/>
                          </a:solidFill>
                          <a:latin typeface="Calibri"/>
                        </a:rPr>
                        <a:t> </a:t>
                      </a:r>
                    </a:p>
                  </a:txBody>
                  <a:tcPr marL="6753" marR="6753" marT="67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endParaRPr lang="es-ES" sz="900" b="1" i="0" u="none" strike="noStrike">
                        <a:solidFill>
                          <a:srgbClr val="000000"/>
                        </a:solidFill>
                        <a:latin typeface="Calibri"/>
                      </a:endParaRPr>
                    </a:p>
                  </a:txBody>
                  <a:tcPr marL="6753" marR="6753" marT="675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4"/>
                  </a:ext>
                </a:extLst>
              </a:tr>
              <a:tr h="212367">
                <a:tc>
                  <a:txBody>
                    <a:bodyPr/>
                    <a:lstStyle/>
                    <a:p>
                      <a:pPr algn="l" fontAlgn="b"/>
                      <a:endParaRPr lang="es-ES" sz="900" b="1" i="0" u="none" strike="noStrike">
                        <a:solidFill>
                          <a:srgbClr val="000000"/>
                        </a:solidFill>
                        <a:latin typeface="Calibri"/>
                      </a:endParaRPr>
                    </a:p>
                  </a:txBody>
                  <a:tcPr marL="6753" marR="6753" marT="675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ES" sz="900" b="1" i="0" u="none" strike="noStrike">
                          <a:solidFill>
                            <a:srgbClr val="000000"/>
                          </a:solidFill>
                          <a:latin typeface="Calibri"/>
                        </a:rPr>
                        <a:t>SUB-TOTAL (EN MILES)</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ctr"/>
                      <a:r>
                        <a:rPr lang="es-ES" sz="900" b="1" i="0" u="none" strike="noStrike">
                          <a:solidFill>
                            <a:srgbClr val="000000"/>
                          </a:solidFill>
                          <a:latin typeface="Calibri"/>
                        </a:rPr>
                        <a:t>484.922.566</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r" fontAlgn="ctr"/>
                      <a:r>
                        <a:rPr lang="es-ES" sz="900" b="1" i="0" u="none" strike="noStrike">
                          <a:solidFill>
                            <a:srgbClr val="000000"/>
                          </a:solidFill>
                          <a:latin typeface="Calibri"/>
                        </a:rPr>
                        <a:t> </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r" fontAlgn="ctr"/>
                      <a:r>
                        <a:rPr lang="es-ES" sz="900" b="1" i="0" u="none" strike="noStrike">
                          <a:solidFill>
                            <a:srgbClr val="000000"/>
                          </a:solidFill>
                          <a:latin typeface="Calibri"/>
                        </a:rPr>
                        <a:t>111.047.200</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r" fontAlgn="ctr"/>
                      <a:r>
                        <a:rPr lang="es-ES" sz="900" b="1" i="0" u="none" strike="noStrike">
                          <a:solidFill>
                            <a:srgbClr val="000000"/>
                          </a:solidFill>
                          <a:latin typeface="Calibri"/>
                        </a:rPr>
                        <a:t>595.969.766</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endParaRPr lang="es-ES" sz="900" b="1" i="0" u="none" strike="noStrike">
                        <a:solidFill>
                          <a:srgbClr val="000000"/>
                        </a:solidFill>
                        <a:latin typeface="Calibri"/>
                      </a:endParaRPr>
                    </a:p>
                  </a:txBody>
                  <a:tcPr marL="6753" marR="6753" marT="6753"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5"/>
                  </a:ext>
                </a:extLst>
              </a:tr>
              <a:tr h="212367">
                <a:tc>
                  <a:txBody>
                    <a:bodyPr/>
                    <a:lstStyle/>
                    <a:p>
                      <a:pPr algn="l" fontAlgn="b"/>
                      <a:endParaRPr lang="es-ES" sz="900" b="1" i="0" u="none" strike="noStrike">
                        <a:solidFill>
                          <a:srgbClr val="000000"/>
                        </a:solidFill>
                        <a:latin typeface="Calibri"/>
                      </a:endParaRPr>
                    </a:p>
                  </a:txBody>
                  <a:tcPr marL="6753" marR="6753" marT="6753" marB="0" anchor="b">
                    <a:lnL>
                      <a:noFill/>
                    </a:lnL>
                    <a:lnR>
                      <a:noFill/>
                    </a:lnR>
                    <a:lnT>
                      <a:noFill/>
                    </a:lnT>
                    <a:lnB>
                      <a:noFill/>
                    </a:lnB>
                  </a:tcPr>
                </a:tc>
                <a:tc>
                  <a:txBody>
                    <a:bodyPr/>
                    <a:lstStyle/>
                    <a:p>
                      <a:pPr algn="l" fontAlgn="b"/>
                      <a:endParaRPr lang="es-ES" sz="900" b="1" i="0" u="none" strike="noStrike">
                        <a:solidFill>
                          <a:srgbClr val="000000"/>
                        </a:solidFill>
                        <a:latin typeface="Calibri"/>
                      </a:endParaRPr>
                    </a:p>
                  </a:txBody>
                  <a:tcPr marL="6753" marR="6753" marT="67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ES" sz="900" b="1" i="0" u="none" strike="noStrike">
                        <a:solidFill>
                          <a:srgbClr val="000000"/>
                        </a:solidFill>
                        <a:latin typeface="Calibri"/>
                      </a:endParaRPr>
                    </a:p>
                  </a:txBody>
                  <a:tcPr marL="6753" marR="6753" marT="67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ES" sz="900" b="1" i="0" u="none" strike="noStrike">
                        <a:solidFill>
                          <a:srgbClr val="000000"/>
                        </a:solidFill>
                        <a:latin typeface="Calibri"/>
                      </a:endParaRPr>
                    </a:p>
                  </a:txBody>
                  <a:tcPr marL="6753" marR="6753" marT="67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ES" sz="900" b="1" i="0" u="none" strike="noStrike">
                        <a:solidFill>
                          <a:srgbClr val="000000"/>
                        </a:solidFill>
                        <a:latin typeface="Calibri"/>
                      </a:endParaRPr>
                    </a:p>
                  </a:txBody>
                  <a:tcPr marL="6753" marR="6753" marT="67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ES" sz="900" b="1" i="0" u="none" strike="noStrike">
                        <a:solidFill>
                          <a:srgbClr val="000000"/>
                        </a:solidFill>
                        <a:latin typeface="Calibri"/>
                      </a:endParaRPr>
                    </a:p>
                  </a:txBody>
                  <a:tcPr marL="6753" marR="6753" marT="67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ES" sz="900" b="1" i="0" u="none" strike="noStrike" dirty="0">
                        <a:solidFill>
                          <a:srgbClr val="000000"/>
                        </a:solidFill>
                        <a:latin typeface="Calibri"/>
                      </a:endParaRPr>
                    </a:p>
                  </a:txBody>
                  <a:tcPr marL="6753" marR="6753" marT="6753" marB="0" anchor="b">
                    <a:lnL>
                      <a:noFill/>
                    </a:lnL>
                    <a:lnR>
                      <a:noFill/>
                    </a:lnR>
                    <a:lnT>
                      <a:noFill/>
                    </a:lnT>
                    <a:lnB>
                      <a:noFill/>
                    </a:lnB>
                  </a:tcPr>
                </a:tc>
                <a:extLst>
                  <a:ext uri="{0D108BD9-81ED-4DB2-BD59-A6C34878D82A}">
                    <a16:rowId xmlns:a16="http://schemas.microsoft.com/office/drawing/2014/main" val="10016"/>
                  </a:ext>
                </a:extLst>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188640"/>
            <a:ext cx="8435280" cy="634082"/>
          </a:xfrm>
        </p:spPr>
        <p:txBody>
          <a:bodyPr>
            <a:noAutofit/>
          </a:bodyPr>
          <a:lstStyle/>
          <a:p>
            <a:pPr algn="ctr"/>
            <a:r>
              <a:rPr lang="es-CO" sz="3200" b="1" dirty="0" smtClean="0"/>
              <a:t>Caso estudio Sistema de radares vehiculares.</a:t>
            </a:r>
            <a:endParaRPr lang="es-ES" sz="3200" b="1" dirty="0"/>
          </a:p>
        </p:txBody>
      </p:sp>
      <p:sp>
        <p:nvSpPr>
          <p:cNvPr id="3" name="2 Marcador de contenido"/>
          <p:cNvSpPr>
            <a:spLocks noGrp="1"/>
          </p:cNvSpPr>
          <p:nvPr>
            <p:ph idx="1"/>
          </p:nvPr>
        </p:nvSpPr>
        <p:spPr>
          <a:xfrm>
            <a:off x="179512" y="1513490"/>
            <a:ext cx="8964488" cy="4591638"/>
          </a:xfrm>
        </p:spPr>
        <p:style>
          <a:lnRef idx="2">
            <a:schemeClr val="dk1"/>
          </a:lnRef>
          <a:fillRef idx="1">
            <a:schemeClr val="lt1"/>
          </a:fillRef>
          <a:effectRef idx="0">
            <a:schemeClr val="dk1"/>
          </a:effectRef>
          <a:fontRef idx="minor">
            <a:schemeClr val="dk1"/>
          </a:fontRef>
        </p:style>
        <p:txBody>
          <a:bodyPr>
            <a:noAutofit/>
          </a:bodyPr>
          <a:lstStyle/>
          <a:p>
            <a:r>
              <a:rPr lang="es-CO" sz="1400" dirty="0" smtClean="0"/>
              <a:t>Una organización encargada de la movilidad en la Ciudad desea implementar una solución software para manejar la información del flujo de vehículos en varios sectores de la ciudad, para ello se cuenta con radares que se distribuyen en determinadas calles por donde circulan los vehículos.</a:t>
            </a:r>
          </a:p>
          <a:p>
            <a:r>
              <a:rPr lang="es-CO" sz="1400" dirty="0" smtClean="0"/>
              <a:t>Los radares tiene la capacidad de detectar vehículos en movimiento a partir de una toma de imágenes digitales, cada uno de los radares transmite datos cada 5 minutos a través de tecnologías </a:t>
            </a:r>
            <a:r>
              <a:rPr lang="es-CO" sz="1400" dirty="0" err="1" smtClean="0"/>
              <a:t>Wifi</a:t>
            </a:r>
            <a:r>
              <a:rPr lang="es-CO" sz="1400" dirty="0" smtClean="0"/>
              <a:t> a un servidor Web bajo tecnologías  Cloud, este servidor debe contar como es natural con un SO robusto, un SGBD que soporte la base de datos, un entorno de aplicaciones que permitir obtener informes en tiempo real así:</a:t>
            </a:r>
          </a:p>
          <a:p>
            <a:pPr lvl="1"/>
            <a:r>
              <a:rPr lang="es-CO" sz="1400" dirty="0" smtClean="0"/>
              <a:t>Capturar la información que viene de los radares (tramas)</a:t>
            </a:r>
          </a:p>
          <a:p>
            <a:pPr lvl="1"/>
            <a:r>
              <a:rPr lang="es-CO" sz="1400" dirty="0" smtClean="0"/>
              <a:t>Transformar las tramas en data y volcarlas sobre la base de datos</a:t>
            </a:r>
          </a:p>
          <a:p>
            <a:pPr lvl="1"/>
            <a:r>
              <a:rPr lang="es-CO" sz="1400" dirty="0" smtClean="0"/>
              <a:t>Generar informes en tiempo real-</a:t>
            </a:r>
          </a:p>
          <a:p>
            <a:pPr lvl="1"/>
            <a:r>
              <a:rPr lang="es-CO" sz="1400" dirty="0" smtClean="0"/>
              <a:t>Estado en tiempo real de los radares</a:t>
            </a:r>
          </a:p>
          <a:p>
            <a:pPr lvl="1"/>
            <a:r>
              <a:rPr lang="es-CO" sz="1400" dirty="0" err="1" smtClean="0"/>
              <a:t>Nro</a:t>
            </a:r>
            <a:r>
              <a:rPr lang="es-CO" sz="1400" dirty="0" smtClean="0"/>
              <a:t> de vehículos que circularon en los 5 minutos</a:t>
            </a:r>
          </a:p>
          <a:p>
            <a:pPr lvl="1"/>
            <a:r>
              <a:rPr lang="es-CO" sz="1400" dirty="0" err="1" smtClean="0"/>
              <a:t>Nro</a:t>
            </a:r>
            <a:r>
              <a:rPr lang="es-CO" sz="1400" dirty="0" smtClean="0"/>
              <a:t> de Vehículos que circularon en los últimos 60, 120 minutos</a:t>
            </a:r>
          </a:p>
          <a:p>
            <a:pPr lvl="1"/>
            <a:r>
              <a:rPr lang="es-CO" sz="1400" dirty="0" smtClean="0"/>
              <a:t>Modelos de simulación para ver el comportamiento de tráfico de vehículos, como por ejemplo desarrollar </a:t>
            </a:r>
          </a:p>
          <a:p>
            <a:pPr lvl="1">
              <a:buNone/>
            </a:pPr>
            <a:r>
              <a:rPr lang="es-CO" sz="1400" dirty="0" smtClean="0"/>
              <a:t>Modelos de regresión que permiten pronosticar el número de vehículos que circulan en horas pico, en horas Valle  y Aplicaciones de reconocimiento (NN) para identificar y clasificar los tipos de vehículos que circulan diariamente.</a:t>
            </a:r>
          </a:p>
          <a:p>
            <a:endParaRPr lang="es-ES" sz="1400" dirty="0"/>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6019" y="850792"/>
            <a:ext cx="7772400" cy="850106"/>
          </a:xfrm>
        </p:spPr>
        <p:txBody>
          <a:bodyPr>
            <a:noAutofit/>
          </a:bodyPr>
          <a:lstStyle/>
          <a:p>
            <a:pPr algn="ctr"/>
            <a:r>
              <a:rPr lang="es-CO" sz="2400" b="1" dirty="0" smtClean="0"/>
              <a:t>Modelo de estimación</a:t>
            </a:r>
            <a:r>
              <a:rPr lang="es-CO" sz="2400" dirty="0" smtClean="0"/>
              <a:t/>
            </a:r>
            <a:br>
              <a:rPr lang="es-CO" sz="2400" dirty="0" smtClean="0"/>
            </a:br>
            <a:r>
              <a:rPr lang="es-CO" sz="2400" b="1" dirty="0" smtClean="0"/>
              <a:t>A partir de los elementos de la arquitectura</a:t>
            </a:r>
            <a:endParaRPr lang="es-ES" sz="2400" b="1" dirty="0"/>
          </a:p>
        </p:txBody>
      </p:sp>
      <p:pic>
        <p:nvPicPr>
          <p:cNvPr id="80898" name="Picture 2"/>
          <p:cNvPicPr>
            <a:picLocks noChangeAspect="1" noChangeArrowheads="1"/>
          </p:cNvPicPr>
          <p:nvPr/>
        </p:nvPicPr>
        <p:blipFill>
          <a:blip r:embed="rId2" cstate="print"/>
          <a:srcRect/>
          <a:stretch>
            <a:fillRect/>
          </a:stretch>
        </p:blipFill>
        <p:spPr bwMode="auto">
          <a:xfrm>
            <a:off x="1732536" y="1995538"/>
            <a:ext cx="5959366" cy="4132625"/>
          </a:xfrm>
          <a:prstGeom prst="rect">
            <a:avLst/>
          </a:prstGeom>
          <a:ln>
            <a:noFill/>
          </a:ln>
          <a:effectLst>
            <a:outerShdw blurRad="190500" algn="tl" rotWithShape="0">
              <a:srgbClr val="000000">
                <a:alpha val="70000"/>
              </a:srgbClr>
            </a:outerShdw>
          </a:effectLst>
        </p:spPr>
      </p:pic>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822960" y="557049"/>
            <a:ext cx="7543800" cy="623264"/>
          </a:xfrm>
        </p:spPr>
        <p:txBody>
          <a:bodyPr>
            <a:normAutofit fontScale="90000"/>
          </a:bodyPr>
          <a:lstStyle/>
          <a:p>
            <a:r>
              <a:rPr lang="es-CO" sz="4400" dirty="0" smtClean="0"/>
              <a:t>Sistema de Pronostico del Clima</a:t>
            </a:r>
            <a:endParaRPr lang="es-CO" sz="4400" dirty="0"/>
          </a:p>
        </p:txBody>
      </p:sp>
      <p:sp>
        <p:nvSpPr>
          <p:cNvPr id="2" name="1 Marcador de contenido"/>
          <p:cNvSpPr>
            <a:spLocks noGrp="1"/>
          </p:cNvSpPr>
          <p:nvPr>
            <p:ph idx="1"/>
          </p:nvPr>
        </p:nvSpPr>
        <p:spPr>
          <a:xfrm>
            <a:off x="127079" y="2029810"/>
            <a:ext cx="8723585" cy="4208318"/>
          </a:xfrm>
        </p:spPr>
        <p:txBody>
          <a:bodyPr>
            <a:noAutofit/>
          </a:bodyPr>
          <a:lstStyle/>
          <a:p>
            <a:pPr algn="just"/>
            <a:r>
              <a:rPr lang="es-ES" sz="1200" i="1" dirty="0" smtClean="0">
                <a:latin typeface="Segoe UI" panose="020B0502040204020203" pitchFamily="34" charset="0"/>
                <a:cs typeface="Segoe UI" panose="020B0502040204020203" pitchFamily="34" charset="0"/>
              </a:rPr>
              <a:t>Se desea implementar un sistema de información para el pronóstico del clima y contaminación ambiental y de las lluvias en una ciudad, para ello, se hace necesario desplegar un sistema hibrido compuesto por hardware, software, redes, comunicaciones, aplicaciones, base de datos e interfaces amigables. </a:t>
            </a:r>
            <a:endParaRPr lang="es-CO" sz="1200" i="1" dirty="0" smtClean="0">
              <a:latin typeface="Segoe UI" panose="020B0502040204020203" pitchFamily="34" charset="0"/>
              <a:cs typeface="Segoe UI" panose="020B0502040204020203" pitchFamily="34" charset="0"/>
            </a:endParaRPr>
          </a:p>
          <a:p>
            <a:pPr algn="just"/>
            <a:r>
              <a:rPr lang="es-ES" sz="1200" i="1" dirty="0" smtClean="0">
                <a:latin typeface="Segoe UI" panose="020B0502040204020203" pitchFamily="34" charset="0"/>
                <a:cs typeface="Segoe UI" panose="020B0502040204020203" pitchFamily="34" charset="0"/>
              </a:rPr>
              <a:t>El sistema debe cubrir una zona geográfica de 150km</a:t>
            </a:r>
            <a:r>
              <a:rPr lang="es-ES" sz="1200" i="1" baseline="30000" dirty="0" smtClean="0">
                <a:latin typeface="Segoe UI" panose="020B0502040204020203" pitchFamily="34" charset="0"/>
                <a:cs typeface="Segoe UI" panose="020B0502040204020203" pitchFamily="34" charset="0"/>
              </a:rPr>
              <a:t>2</a:t>
            </a:r>
            <a:r>
              <a:rPr lang="es-ES" sz="1200" i="1" dirty="0" smtClean="0">
                <a:latin typeface="Segoe UI" panose="020B0502040204020203" pitchFamily="34" charset="0"/>
                <a:cs typeface="Segoe UI" panose="020B0502040204020203" pitchFamily="34" charset="0"/>
              </a:rPr>
              <a:t>, inicialmente se va desarrollar un prototipo sobre una zona de la ciudad que abarca 10km lineales, ubicando 50 sensores que permita medir en tiempo real la emisión de Monóxido de Carbono CO y dióxido de Carbono CO</a:t>
            </a:r>
            <a:r>
              <a:rPr lang="es-ES" sz="1200" i="1" baseline="-25000" dirty="0" smtClean="0">
                <a:latin typeface="Segoe UI" panose="020B0502040204020203" pitchFamily="34" charset="0"/>
                <a:cs typeface="Segoe UI" panose="020B0502040204020203" pitchFamily="34" charset="0"/>
              </a:rPr>
              <a:t>2</a:t>
            </a:r>
            <a:r>
              <a:rPr lang="es-ES" sz="1200" i="1" dirty="0" smtClean="0">
                <a:latin typeface="Segoe UI" panose="020B0502040204020203" pitchFamily="34" charset="0"/>
                <a:cs typeface="Segoe UI" panose="020B0502040204020203" pitchFamily="34" charset="0"/>
              </a:rPr>
              <a:t> y 20 sensores tipo </a:t>
            </a:r>
            <a:r>
              <a:rPr lang="es-ES" sz="1200" i="1" dirty="0" err="1" smtClean="0">
                <a:latin typeface="Segoe UI" panose="020B0502040204020203" pitchFamily="34" charset="0"/>
                <a:cs typeface="Segoe UI" panose="020B0502040204020203" pitchFamily="34" charset="0"/>
              </a:rPr>
              <a:t>pluviomentros</a:t>
            </a:r>
            <a:r>
              <a:rPr lang="es-ES" sz="1200" i="1" dirty="0" smtClean="0">
                <a:latin typeface="Segoe UI" panose="020B0502040204020203" pitchFamily="34" charset="0"/>
                <a:cs typeface="Segoe UI" panose="020B0502040204020203" pitchFamily="34" charset="0"/>
              </a:rPr>
              <a:t> para registrar el comportamiento de las lluvias, la información recopilada debe llegar a un servidor web en el Cloud donde se aloja la base de datos, para que desde allí se elaboren modelos de regresión y modelos de análisis de datos estadísticos tipo descriptivos que permiten el análisis de la información por parte de los expertos, como también correr los modelos de predicción relacionados con la contaminación ambiental y el comportamiento de las lluvias. Adicionalmente sobre un mapa digital se deben publicar los datos en tiempo real de la información que arrojan los sensores.</a:t>
            </a:r>
            <a:endParaRPr lang="es-CO" sz="1200" i="1" dirty="0" smtClean="0">
              <a:latin typeface="Segoe UI" panose="020B0502040204020203" pitchFamily="34" charset="0"/>
              <a:cs typeface="Segoe UI" panose="020B0502040204020203" pitchFamily="34" charset="0"/>
            </a:endParaRPr>
          </a:p>
          <a:p>
            <a:pPr algn="just"/>
            <a:r>
              <a:rPr lang="es-ES" sz="1200" i="1" dirty="0" smtClean="0">
                <a:latin typeface="Segoe UI" panose="020B0502040204020203" pitchFamily="34" charset="0"/>
                <a:cs typeface="Segoe UI" panose="020B0502040204020203" pitchFamily="34" charset="0"/>
              </a:rPr>
              <a:t>Los sensores envían datos cada 5 minutos, mediante una trama que contiene: </a:t>
            </a:r>
            <a:r>
              <a:rPr lang="es-ES" sz="1200" i="1" dirty="0" err="1" smtClean="0">
                <a:latin typeface="Segoe UI" panose="020B0502040204020203" pitchFamily="34" charset="0"/>
                <a:cs typeface="Segoe UI" panose="020B0502040204020203" pitchFamily="34" charset="0"/>
              </a:rPr>
              <a:t>IDsensor</a:t>
            </a:r>
            <a:r>
              <a:rPr lang="es-ES" sz="1200" i="1" dirty="0" smtClean="0">
                <a:latin typeface="Segoe UI" panose="020B0502040204020203" pitchFamily="34" charset="0"/>
                <a:cs typeface="Segoe UI" panose="020B0502040204020203" pitchFamily="34" charset="0"/>
              </a:rPr>
              <a:t>, fecha, hora, minutos, medición CO, medición CO</a:t>
            </a:r>
            <a:r>
              <a:rPr lang="es-ES" sz="1200" i="1" baseline="-25000" dirty="0" smtClean="0">
                <a:latin typeface="Segoe UI" panose="020B0502040204020203" pitchFamily="34" charset="0"/>
                <a:cs typeface="Segoe UI" panose="020B0502040204020203" pitchFamily="34" charset="0"/>
              </a:rPr>
              <a:t>2</a:t>
            </a:r>
            <a:r>
              <a:rPr lang="es-ES" sz="1200" i="1" dirty="0" smtClean="0">
                <a:latin typeface="Segoe UI" panose="020B0502040204020203" pitchFamily="34" charset="0"/>
                <a:cs typeface="Segoe UI" panose="020B0502040204020203" pitchFamily="34" charset="0"/>
              </a:rPr>
              <a:t>. Los datos se consolidan en una base de datos, que además debe contener, la localización </a:t>
            </a:r>
            <a:r>
              <a:rPr lang="es-ES" sz="1200" i="1" dirty="0" err="1" smtClean="0">
                <a:latin typeface="Segoe UI" panose="020B0502040204020203" pitchFamily="34" charset="0"/>
                <a:cs typeface="Segoe UI" panose="020B0502040204020203" pitchFamily="34" charset="0"/>
              </a:rPr>
              <a:t>georeferenciada</a:t>
            </a:r>
            <a:r>
              <a:rPr lang="es-ES" sz="1200" i="1" dirty="0" smtClean="0">
                <a:latin typeface="Segoe UI" panose="020B0502040204020203" pitchFamily="34" charset="0"/>
                <a:cs typeface="Segoe UI" panose="020B0502040204020203" pitchFamily="34" charset="0"/>
              </a:rPr>
              <a:t> del sensor,  latitud-longitud asociada a un </a:t>
            </a:r>
            <a:r>
              <a:rPr lang="es-ES" sz="1200" i="1" dirty="0" err="1" smtClean="0">
                <a:latin typeface="Segoe UI" panose="020B0502040204020203" pitchFamily="34" charset="0"/>
                <a:cs typeface="Segoe UI" panose="020B0502040204020203" pitchFamily="34" charset="0"/>
              </a:rPr>
              <a:t>datum</a:t>
            </a:r>
            <a:r>
              <a:rPr lang="es-ES" sz="1200" i="1" dirty="0" smtClean="0">
                <a:latin typeface="Segoe UI" panose="020B0502040204020203" pitchFamily="34" charset="0"/>
                <a:cs typeface="Segoe UI" panose="020B0502040204020203" pitchFamily="34" charset="0"/>
              </a:rPr>
              <a:t> geodésico específico, para que sobre el mapa digital se puedan ubicar los datos, adicionalmente, los datos se envían sobre la configuración de una red </a:t>
            </a:r>
            <a:r>
              <a:rPr lang="es-ES" sz="1200" i="1" dirty="0" err="1" smtClean="0">
                <a:latin typeface="Segoe UI" panose="020B0502040204020203" pitchFamily="34" charset="0"/>
                <a:cs typeface="Segoe UI" panose="020B0502040204020203" pitchFamily="34" charset="0"/>
              </a:rPr>
              <a:t>WiFi</a:t>
            </a:r>
            <a:r>
              <a:rPr lang="es-ES" sz="1200" i="1" dirty="0" smtClean="0">
                <a:latin typeface="Segoe UI" panose="020B0502040204020203" pitchFamily="34" charset="0"/>
                <a:cs typeface="Segoe UI" panose="020B0502040204020203" pitchFamily="34" charset="0"/>
              </a:rPr>
              <a:t> tipo </a:t>
            </a:r>
            <a:r>
              <a:rPr lang="es-ES" sz="1200" i="1" dirty="0" err="1" smtClean="0">
                <a:latin typeface="Segoe UI" panose="020B0502040204020203" pitchFamily="34" charset="0"/>
                <a:cs typeface="Segoe UI" panose="020B0502040204020203" pitchFamily="34" charset="0"/>
              </a:rPr>
              <a:t>Wimax</a:t>
            </a:r>
            <a:r>
              <a:rPr lang="es-ES" sz="1200" i="1" dirty="0" smtClean="0">
                <a:latin typeface="Segoe UI" panose="020B0502040204020203" pitchFamily="34" charset="0"/>
                <a:cs typeface="Segoe UI" panose="020B0502040204020203" pitchFamily="34" charset="0"/>
              </a:rPr>
              <a:t> hacia el servidor web el Cloud. El sistema debe visualizarse a través de un servidor web el cual puede ser accedido por tres tipos de usuarios: 1. usuarios públicos quienes básicamente visualizan la información de los sensores y las alertas calculadas desde el modelo, descargar datos públicos de las mediciones de los sensores y publicar información en general, todo ello sólo es válido si el usuario crea su cuenta en el respectivo sitio web. 2. Usuarios expertos, quienes acceden al sistema en forma de </a:t>
            </a:r>
            <a:r>
              <a:rPr lang="es-ES" sz="1200" i="1" dirty="0" err="1" smtClean="0">
                <a:latin typeface="Segoe UI" panose="020B0502040204020203" pitchFamily="34" charset="0"/>
                <a:cs typeface="Segoe UI" panose="020B0502040204020203" pitchFamily="34" charset="0"/>
              </a:rPr>
              <a:t>backend</a:t>
            </a:r>
            <a:r>
              <a:rPr lang="es-ES" sz="1200" i="1" dirty="0" smtClean="0">
                <a:latin typeface="Segoe UI" panose="020B0502040204020203" pitchFamily="34" charset="0"/>
                <a:cs typeface="Segoe UI" panose="020B0502040204020203" pitchFamily="34" charset="0"/>
              </a:rPr>
              <a:t>, donde pueden correr los modelos pre-configurados, los modelos descriptivos y los modelos de pronósticos, descargar datos y hacer ajuste de configuración sobre los sensores, igualmente debe estar registrados y 3. Administrador quien tiene acceso a todas las funcionalidades pero principalmente a las opciones de configuración, </a:t>
            </a:r>
            <a:r>
              <a:rPr lang="es-ES" sz="1200" i="1" dirty="0" err="1" smtClean="0">
                <a:latin typeface="Segoe UI" panose="020B0502040204020203" pitchFamily="34" charset="0"/>
                <a:cs typeface="Segoe UI" panose="020B0502040204020203" pitchFamily="34" charset="0"/>
              </a:rPr>
              <a:t>parametrización</a:t>
            </a:r>
            <a:r>
              <a:rPr lang="es-ES" sz="1200" i="1" dirty="0" smtClean="0">
                <a:latin typeface="Segoe UI" panose="020B0502040204020203" pitchFamily="34" charset="0"/>
                <a:cs typeface="Segoe UI" panose="020B0502040204020203" pitchFamily="34" charset="0"/>
              </a:rPr>
              <a:t>, </a:t>
            </a:r>
            <a:r>
              <a:rPr lang="es-ES" sz="1200" i="1" dirty="0" err="1" smtClean="0">
                <a:latin typeface="Segoe UI" panose="020B0502040204020203" pitchFamily="34" charset="0"/>
                <a:cs typeface="Segoe UI" panose="020B0502040204020203" pitchFamily="34" charset="0"/>
              </a:rPr>
              <a:t>backup</a:t>
            </a:r>
            <a:r>
              <a:rPr lang="es-ES" sz="1200" i="1" dirty="0" smtClean="0">
                <a:latin typeface="Segoe UI" panose="020B0502040204020203" pitchFamily="34" charset="0"/>
                <a:cs typeface="Segoe UI" panose="020B0502040204020203" pitchFamily="34" charset="0"/>
              </a:rPr>
              <a:t>, </a:t>
            </a:r>
            <a:r>
              <a:rPr lang="es-ES" sz="1200" i="1" dirty="0" err="1" smtClean="0">
                <a:latin typeface="Segoe UI" panose="020B0502040204020203" pitchFamily="34" charset="0"/>
                <a:cs typeface="Segoe UI" panose="020B0502040204020203" pitchFamily="34" charset="0"/>
              </a:rPr>
              <a:t>crud</a:t>
            </a:r>
            <a:r>
              <a:rPr lang="es-ES" sz="1200" i="1" dirty="0" smtClean="0">
                <a:latin typeface="Segoe UI" panose="020B0502040204020203" pitchFamily="34" charset="0"/>
                <a:cs typeface="Segoe UI" panose="020B0502040204020203" pitchFamily="34" charset="0"/>
              </a:rPr>
              <a:t> usuarios.</a:t>
            </a:r>
            <a:endParaRPr lang="es-CO" sz="1200" i="1" dirty="0">
              <a:latin typeface="Segoe UI" panose="020B0502040204020203" pitchFamily="34" charset="0"/>
              <a:cs typeface="Segoe U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705505" y="3850979"/>
            <a:ext cx="4033464" cy="24622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514350"/>
            <a:r>
              <a:rPr lang="es-CO" sz="1400" b="1" i="1" dirty="0" smtClean="0"/>
              <a:t>FASE 2: CAPTURA DE REQUISITOS</a:t>
            </a:r>
          </a:p>
          <a:p>
            <a:pPr indent="-514350">
              <a:buFont typeface="Arial" pitchFamily="34" charset="0"/>
              <a:buChar char="•"/>
            </a:pPr>
            <a:r>
              <a:rPr lang="es-CO" sz="1400" b="1" i="1" dirty="0" smtClean="0"/>
              <a:t>Introducción</a:t>
            </a:r>
          </a:p>
          <a:p>
            <a:pPr indent="-514350">
              <a:buFont typeface="Arial" pitchFamily="34" charset="0"/>
              <a:buChar char="•"/>
            </a:pPr>
            <a:r>
              <a:rPr lang="es-CO" sz="1400" b="1" i="1" dirty="0" smtClean="0"/>
              <a:t>Requerimientos de usuario (RF)</a:t>
            </a:r>
          </a:p>
          <a:p>
            <a:pPr indent="-514350">
              <a:buFont typeface="Arial" pitchFamily="34" charset="0"/>
              <a:buChar char="•"/>
            </a:pPr>
            <a:r>
              <a:rPr lang="es-CO" sz="1400" b="1" i="1" dirty="0" smtClean="0"/>
              <a:t>Requerimientos de usuario (RNF)</a:t>
            </a:r>
          </a:p>
          <a:p>
            <a:pPr indent="-514350">
              <a:buFont typeface="Arial" pitchFamily="34" charset="0"/>
              <a:buChar char="•"/>
            </a:pPr>
            <a:r>
              <a:rPr lang="es-CO" sz="1400" b="1" i="1" dirty="0" smtClean="0"/>
              <a:t>Técnicas búsqueda de requerimientos</a:t>
            </a:r>
          </a:p>
          <a:p>
            <a:pPr indent="-514350">
              <a:buFont typeface="Arial" pitchFamily="34" charset="0"/>
              <a:buChar char="•"/>
            </a:pPr>
            <a:r>
              <a:rPr lang="es-CO" sz="1400" b="1" i="1" dirty="0" smtClean="0"/>
              <a:t>Entrevistas, análisis de documentos</a:t>
            </a:r>
          </a:p>
          <a:p>
            <a:pPr indent="-514350">
              <a:buFont typeface="Arial" pitchFamily="34" charset="0"/>
              <a:buChar char="•"/>
            </a:pPr>
            <a:r>
              <a:rPr lang="es-CO" sz="1400" b="1" i="1" dirty="0" smtClean="0"/>
              <a:t>Implicación usuarios</a:t>
            </a:r>
          </a:p>
          <a:p>
            <a:pPr indent="-514350">
              <a:buFont typeface="Arial" pitchFamily="34" charset="0"/>
              <a:buChar char="•"/>
            </a:pPr>
            <a:r>
              <a:rPr lang="es-CO" sz="1400" b="1" i="1" dirty="0" smtClean="0"/>
              <a:t>Documentación Requisitos</a:t>
            </a:r>
          </a:p>
          <a:p>
            <a:pPr indent="-514350">
              <a:buFont typeface="Arial" pitchFamily="34" charset="0"/>
              <a:buChar char="•"/>
            </a:pPr>
            <a:r>
              <a:rPr lang="es-CO" sz="1400" b="1" i="1" dirty="0" smtClean="0"/>
              <a:t>Casos de Uso</a:t>
            </a:r>
          </a:p>
          <a:p>
            <a:pPr indent="-514350">
              <a:buFont typeface="Arial" pitchFamily="34" charset="0"/>
              <a:buChar char="•"/>
            </a:pPr>
            <a:r>
              <a:rPr lang="es-CO" sz="1400" b="1" i="1" dirty="0" smtClean="0"/>
              <a:t>Modelo de requerimientos</a:t>
            </a:r>
          </a:p>
          <a:p>
            <a:pPr indent="-514350">
              <a:buFont typeface="Arial" pitchFamily="34" charset="0"/>
              <a:buChar char="•"/>
            </a:pPr>
            <a:r>
              <a:rPr lang="es-CO" sz="1400" b="1" i="1" dirty="0" smtClean="0"/>
              <a:t>Trazabilidad</a:t>
            </a:r>
            <a:endParaRPr lang="es-ES" sz="1400" b="1" i="1" dirty="0"/>
          </a:p>
        </p:txBody>
      </p:sp>
      <p:sp>
        <p:nvSpPr>
          <p:cNvPr id="3" name="2 Rectángulo"/>
          <p:cNvSpPr/>
          <p:nvPr/>
        </p:nvSpPr>
        <p:spPr>
          <a:xfrm>
            <a:off x="448088" y="1230288"/>
            <a:ext cx="4032448" cy="33239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CO" sz="1400" b="1" i="1" dirty="0" smtClean="0"/>
              <a:t>FASE 1: PLANEACÍÓN DEL PROYECTO</a:t>
            </a:r>
          </a:p>
          <a:p>
            <a:r>
              <a:rPr lang="es-CO" sz="1400" b="1" i="1" dirty="0" smtClean="0"/>
              <a:t>Ficha resumen</a:t>
            </a:r>
          </a:p>
          <a:p>
            <a:r>
              <a:rPr lang="es-CO" sz="1400" b="1" i="1" dirty="0" smtClean="0"/>
              <a:t>Resumen ejecutivo</a:t>
            </a:r>
          </a:p>
          <a:p>
            <a:r>
              <a:rPr lang="es-CO" sz="1400" b="1" i="1" dirty="0" smtClean="0"/>
              <a:t>Justificación</a:t>
            </a:r>
          </a:p>
          <a:p>
            <a:r>
              <a:rPr lang="es-CO" sz="1400" b="1" i="1" dirty="0" smtClean="0"/>
              <a:t>Descripción del problema</a:t>
            </a:r>
          </a:p>
          <a:p>
            <a:r>
              <a:rPr lang="es-CO" sz="1400" b="1" i="1" dirty="0" smtClean="0"/>
              <a:t>Objetivos</a:t>
            </a:r>
          </a:p>
          <a:p>
            <a:r>
              <a:rPr lang="es-CO" sz="1400" b="1" i="1" dirty="0" smtClean="0"/>
              <a:t>Metodología</a:t>
            </a:r>
          </a:p>
          <a:p>
            <a:r>
              <a:rPr lang="es-CO" sz="1400" b="1" i="1" dirty="0" smtClean="0"/>
              <a:t>Ciclo de vida proyecto (</a:t>
            </a:r>
            <a:r>
              <a:rPr lang="es-CO" sz="1400" b="1" i="1" dirty="0" err="1" smtClean="0"/>
              <a:t>scrum</a:t>
            </a:r>
            <a:r>
              <a:rPr lang="es-CO" sz="1400" b="1" i="1" dirty="0" smtClean="0"/>
              <a:t>)</a:t>
            </a:r>
          </a:p>
          <a:p>
            <a:r>
              <a:rPr lang="es-CO" sz="1400" b="1" i="1" dirty="0" smtClean="0"/>
              <a:t>Estimaciones (LC, PF, Benchmarking)</a:t>
            </a:r>
          </a:p>
          <a:p>
            <a:r>
              <a:rPr lang="es-CO" sz="1400" b="1" i="1" dirty="0" smtClean="0"/>
              <a:t>Presupuesto (según CVP)</a:t>
            </a:r>
          </a:p>
          <a:p>
            <a:r>
              <a:rPr lang="es-CO" sz="1400" b="1" i="1" dirty="0" smtClean="0"/>
              <a:t>Cronograma (según CVP)</a:t>
            </a:r>
          </a:p>
          <a:p>
            <a:r>
              <a:rPr lang="es-CO" sz="1400" b="1" i="1" dirty="0" smtClean="0"/>
              <a:t>Productos mercado</a:t>
            </a:r>
          </a:p>
          <a:p>
            <a:r>
              <a:rPr lang="es-CO" sz="1400" b="1" i="1" dirty="0" smtClean="0"/>
              <a:t>Estudio Viabilidad (económica, VAN, Operacional, Tecnológica)</a:t>
            </a:r>
          </a:p>
          <a:p>
            <a:r>
              <a:rPr lang="es-CO" sz="1400" b="1" i="1" dirty="0" smtClean="0"/>
              <a:t>Bibliografía</a:t>
            </a:r>
            <a:endParaRPr lang="es-ES" sz="1400" b="1" i="1" dirty="0"/>
          </a:p>
        </p:txBody>
      </p:sp>
      <p:sp>
        <p:nvSpPr>
          <p:cNvPr id="4" name="3 Flecha circular"/>
          <p:cNvSpPr/>
          <p:nvPr/>
        </p:nvSpPr>
        <p:spPr>
          <a:xfrm rot="2571277">
            <a:off x="4373145" y="1824084"/>
            <a:ext cx="1944216" cy="1872208"/>
          </a:xfrm>
          <a:prstGeom prst="circular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solidFill>
                <a:schemeClr val="tx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27584" y="1196752"/>
            <a:ext cx="3024336"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514350" indent="-514350"/>
            <a:r>
              <a:rPr lang="es-CO" sz="1400" b="1" dirty="0" smtClean="0"/>
              <a:t>FASE 3: ANALISIS DE REQUISITOS</a:t>
            </a:r>
          </a:p>
          <a:p>
            <a:pPr indent="-514350"/>
            <a:r>
              <a:rPr lang="es-CO" sz="1400" b="1" i="1" dirty="0" smtClean="0"/>
              <a:t>La realización de los casos de uso, diagrama  de comunicación o secuencias</a:t>
            </a:r>
          </a:p>
          <a:p>
            <a:pPr indent="-514350"/>
            <a:r>
              <a:rPr lang="es-CO" sz="1400" b="1" i="1" dirty="0" smtClean="0"/>
              <a:t>Diagrama de clases (MVC)</a:t>
            </a:r>
          </a:p>
          <a:p>
            <a:pPr indent="-514350"/>
            <a:r>
              <a:rPr lang="es-CO" sz="1400" b="1" i="1" dirty="0" smtClean="0"/>
              <a:t>Descripción del modelo de clases (atributos, métodos y ámbito)</a:t>
            </a:r>
          </a:p>
          <a:p>
            <a:pPr indent="-514350"/>
            <a:r>
              <a:rPr lang="es-CO" sz="1400" b="1" i="1" dirty="0" smtClean="0"/>
              <a:t>Documentación de requisitos </a:t>
            </a:r>
            <a:endParaRPr lang="es-ES" sz="1400" b="1" i="1" dirty="0"/>
          </a:p>
        </p:txBody>
      </p:sp>
      <p:sp>
        <p:nvSpPr>
          <p:cNvPr id="3" name="2 Rectángulo"/>
          <p:cNvSpPr/>
          <p:nvPr/>
        </p:nvSpPr>
        <p:spPr>
          <a:xfrm>
            <a:off x="5004048" y="2276872"/>
            <a:ext cx="3096344"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514350" indent="-514350"/>
            <a:r>
              <a:rPr lang="es-CO" sz="1400" b="1" dirty="0" smtClean="0"/>
              <a:t>PERFECCIONAMIENTO DEL MODELO DE REQUISITOS</a:t>
            </a:r>
          </a:p>
          <a:p>
            <a:pPr indent="-514350"/>
            <a:r>
              <a:rPr lang="es-CO" sz="1400" b="1" dirty="0" smtClean="0"/>
              <a:t>Reutilización de especificación de software: generalización, patrones, clases abstracta, concreta,</a:t>
            </a:r>
          </a:p>
          <a:p>
            <a:pPr indent="-514350"/>
            <a:r>
              <a:rPr lang="es-CO" sz="1400" b="1" dirty="0" smtClean="0"/>
              <a:t>Patrones de desarrollo de software y componentes</a:t>
            </a:r>
          </a:p>
          <a:p>
            <a:pPr indent="-514350"/>
            <a:r>
              <a:rPr lang="es-CO" sz="1400" b="1" dirty="0" smtClean="0"/>
              <a:t>Documentación de requisitos </a:t>
            </a:r>
            <a:endParaRPr lang="es-ES" sz="1400" b="1" dirty="0" smtClean="0"/>
          </a:p>
        </p:txBody>
      </p:sp>
      <p:sp>
        <p:nvSpPr>
          <p:cNvPr id="4" name="3 Rectángulo"/>
          <p:cNvSpPr/>
          <p:nvPr/>
        </p:nvSpPr>
        <p:spPr>
          <a:xfrm>
            <a:off x="1907704" y="4725144"/>
            <a:ext cx="2952328" cy="13849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514350" indent="-514350"/>
            <a:r>
              <a:rPr lang="es-CO" sz="1400" b="1" dirty="0" smtClean="0"/>
              <a:t>ARQUITECTURA DEL SISTEMA</a:t>
            </a:r>
          </a:p>
          <a:p>
            <a:pPr indent="-514350"/>
            <a:r>
              <a:rPr lang="es-CO" sz="1400" b="1" dirty="0" smtClean="0"/>
              <a:t>Cliente Servidor</a:t>
            </a:r>
          </a:p>
          <a:p>
            <a:pPr indent="-514350"/>
            <a:r>
              <a:rPr lang="es-CO" sz="1400" b="1" dirty="0" smtClean="0"/>
              <a:t>Distribuido</a:t>
            </a:r>
          </a:p>
          <a:p>
            <a:pPr indent="-514350"/>
            <a:r>
              <a:rPr lang="es-CO" sz="1400" b="1" dirty="0" smtClean="0"/>
              <a:t>Centralizado/Federado</a:t>
            </a:r>
          </a:p>
          <a:p>
            <a:pPr indent="-514350"/>
            <a:r>
              <a:rPr lang="es-CO" sz="1400" b="1" dirty="0" smtClean="0"/>
              <a:t>Cloud (</a:t>
            </a:r>
            <a:r>
              <a:rPr lang="es-CO" sz="1400" b="1" dirty="0" err="1" smtClean="0"/>
              <a:t>IaaS</a:t>
            </a:r>
            <a:r>
              <a:rPr lang="es-CO" sz="1400" b="1" dirty="0" smtClean="0"/>
              <a:t>, </a:t>
            </a:r>
            <a:r>
              <a:rPr lang="es-CO" sz="1400" b="1" dirty="0" err="1" smtClean="0"/>
              <a:t>PaaS</a:t>
            </a:r>
            <a:r>
              <a:rPr lang="es-CO" sz="1400" b="1" dirty="0" smtClean="0"/>
              <a:t>, </a:t>
            </a:r>
            <a:r>
              <a:rPr lang="es-CO" sz="1400" b="1" dirty="0" err="1" smtClean="0"/>
              <a:t>SaaS</a:t>
            </a:r>
            <a:r>
              <a:rPr lang="es-CO" sz="1400" b="1" dirty="0" smtClean="0"/>
              <a:t>)</a:t>
            </a:r>
          </a:p>
          <a:p>
            <a:pPr indent="-514350"/>
            <a:r>
              <a:rPr lang="es-CO" sz="1400" b="1" dirty="0" err="1" smtClean="0"/>
              <a:t>Virtualizado</a:t>
            </a:r>
            <a:endParaRPr lang="es-ES" sz="1400" b="1" dirty="0" smtClean="0"/>
          </a:p>
        </p:txBody>
      </p:sp>
      <p:sp>
        <p:nvSpPr>
          <p:cNvPr id="6" name="5 Flecha circular"/>
          <p:cNvSpPr/>
          <p:nvPr/>
        </p:nvSpPr>
        <p:spPr>
          <a:xfrm rot="1665810">
            <a:off x="3760791" y="889598"/>
            <a:ext cx="1944216" cy="194421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6 Flecha circular"/>
          <p:cNvSpPr/>
          <p:nvPr/>
        </p:nvSpPr>
        <p:spPr>
          <a:xfrm rot="15268816">
            <a:off x="476182" y="3077598"/>
            <a:ext cx="1944216" cy="194421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8" name="7 Flecha circular"/>
          <p:cNvSpPr/>
          <p:nvPr/>
        </p:nvSpPr>
        <p:spPr>
          <a:xfrm rot="8710741">
            <a:off x="4664990" y="3738015"/>
            <a:ext cx="1944216" cy="194421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818816"/>
            <a:ext cx="3672408"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514350" indent="-514350"/>
            <a:r>
              <a:rPr lang="es-CO" sz="1400" b="1" dirty="0" smtClean="0"/>
              <a:t>DISEÑO DE SISTEMAS</a:t>
            </a:r>
          </a:p>
          <a:p>
            <a:pPr indent="-514350">
              <a:buFont typeface="Arial" pitchFamily="34" charset="0"/>
              <a:buChar char="•"/>
            </a:pPr>
            <a:r>
              <a:rPr lang="es-CO" sz="1400" b="1" dirty="0" smtClean="0"/>
              <a:t>Diseño lógico: Implementación de modelos con herramientas de desarrollo</a:t>
            </a:r>
          </a:p>
          <a:p>
            <a:pPr indent="-514350">
              <a:buFont typeface="Arial" pitchFamily="34" charset="0"/>
              <a:buChar char="•"/>
            </a:pPr>
            <a:r>
              <a:rPr lang="es-CO" sz="1400" b="1" dirty="0" smtClean="0"/>
              <a:t>Diseño Físico: Elección del entorno operacional (infraestructura)</a:t>
            </a:r>
          </a:p>
          <a:p>
            <a:pPr indent="-514350">
              <a:buFont typeface="Arial" pitchFamily="34" charset="0"/>
              <a:buChar char="•"/>
            </a:pPr>
            <a:r>
              <a:rPr lang="es-CO" sz="1400" b="1" dirty="0" smtClean="0"/>
              <a:t>Diseño del Sistema: Implementación de la Arquitectura seleccionada</a:t>
            </a:r>
          </a:p>
          <a:p>
            <a:pPr indent="-514350">
              <a:buFont typeface="Arial" pitchFamily="34" charset="0"/>
              <a:buChar char="•"/>
            </a:pPr>
            <a:r>
              <a:rPr lang="es-CO" sz="1400" b="1" dirty="0" smtClean="0"/>
              <a:t>Estándares de desarrollo: Integración de estándares y buenas prácticas</a:t>
            </a:r>
          </a:p>
          <a:p>
            <a:pPr indent="-514350">
              <a:buFont typeface="Arial" pitchFamily="34" charset="0"/>
              <a:buChar char="•"/>
            </a:pPr>
            <a:r>
              <a:rPr lang="es-CO" sz="1400" b="1" dirty="0" smtClean="0"/>
              <a:t>Documentación de Diseño de Sistemas</a:t>
            </a:r>
            <a:endParaRPr lang="es-ES" sz="1400" b="1" dirty="0" smtClean="0"/>
          </a:p>
        </p:txBody>
      </p:sp>
      <p:sp>
        <p:nvSpPr>
          <p:cNvPr id="3" name="2 Rectángulo"/>
          <p:cNvSpPr/>
          <p:nvPr/>
        </p:nvSpPr>
        <p:spPr>
          <a:xfrm>
            <a:off x="5004048" y="2924944"/>
            <a:ext cx="3672408" cy="160043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514350" indent="-514350"/>
            <a:r>
              <a:rPr lang="es-CO" sz="1400" b="1" dirty="0" smtClean="0"/>
              <a:t>PATRONES DE DISEÑO [FRAMEWORK]</a:t>
            </a:r>
          </a:p>
          <a:p>
            <a:pPr indent="-514350"/>
            <a:r>
              <a:rPr lang="es-CO" sz="1400" b="1" dirty="0" smtClean="0"/>
              <a:t>Componentes:</a:t>
            </a:r>
          </a:p>
          <a:p>
            <a:pPr indent="-514350"/>
            <a:r>
              <a:rPr lang="en-US" sz="1400" dirty="0" err="1" smtClean="0"/>
              <a:t>Por</a:t>
            </a:r>
            <a:r>
              <a:rPr lang="en-US" sz="1400" dirty="0" smtClean="0"/>
              <a:t> </a:t>
            </a:r>
            <a:r>
              <a:rPr lang="en-US" sz="1400" dirty="0" err="1" smtClean="0"/>
              <a:t>ejemplo</a:t>
            </a:r>
            <a:r>
              <a:rPr lang="en-US" sz="1400" dirty="0" smtClean="0"/>
              <a:t>: HTML, CSS, and JavaScript framework for developing responsive, mobile-first web sites.</a:t>
            </a:r>
            <a:r>
              <a:rPr lang="es-CO" sz="1400" b="1" dirty="0" smtClean="0"/>
              <a:t> </a:t>
            </a:r>
          </a:p>
          <a:p>
            <a:pPr indent="-514350"/>
            <a:r>
              <a:rPr lang="es-CO" sz="1400" b="1" dirty="0" smtClean="0"/>
              <a:t>Personalización</a:t>
            </a:r>
          </a:p>
          <a:p>
            <a:pPr indent="-514350"/>
            <a:r>
              <a:rPr lang="es-CO" sz="1400" b="1" dirty="0" smtClean="0"/>
              <a:t>Integración BD</a:t>
            </a:r>
          </a:p>
        </p:txBody>
      </p:sp>
      <p:sp>
        <p:nvSpPr>
          <p:cNvPr id="4" name="3 Rectángulo"/>
          <p:cNvSpPr/>
          <p:nvPr/>
        </p:nvSpPr>
        <p:spPr>
          <a:xfrm>
            <a:off x="539552" y="4869160"/>
            <a:ext cx="4104456" cy="13849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514350" indent="-514350"/>
            <a:r>
              <a:rPr lang="es-CO" sz="1400" b="1" dirty="0" smtClean="0"/>
              <a:t>DISEÑO DE DATOS</a:t>
            </a:r>
          </a:p>
          <a:p>
            <a:pPr indent="-514350"/>
            <a:r>
              <a:rPr lang="es-CO" sz="1400" b="1" dirty="0" smtClean="0"/>
              <a:t>Persistencia de datos</a:t>
            </a:r>
          </a:p>
          <a:p>
            <a:pPr indent="-514350"/>
            <a:r>
              <a:rPr lang="es-CO" sz="1400" b="1" dirty="0" smtClean="0"/>
              <a:t>Sistema de archivos utilizar</a:t>
            </a:r>
          </a:p>
          <a:p>
            <a:pPr indent="-514350"/>
            <a:r>
              <a:rPr lang="es-CO" sz="1400" b="1" dirty="0" smtClean="0"/>
              <a:t>Sistema de gestión de base de datos</a:t>
            </a:r>
          </a:p>
          <a:p>
            <a:pPr indent="-514350"/>
            <a:r>
              <a:rPr lang="es-CO" sz="1400" b="1" dirty="0" smtClean="0"/>
              <a:t>Bases de datos relaciones</a:t>
            </a:r>
          </a:p>
          <a:p>
            <a:pPr indent="-514350"/>
            <a:r>
              <a:rPr lang="es-CO" sz="1400" b="1" dirty="0" smtClean="0"/>
              <a:t>Bases de datos especificas (GEO)</a:t>
            </a:r>
            <a:endParaRPr lang="es-ES" sz="1400" b="1" dirty="0" smtClean="0"/>
          </a:p>
        </p:txBody>
      </p:sp>
      <p:sp>
        <p:nvSpPr>
          <p:cNvPr id="5" name="4 Flecha circular"/>
          <p:cNvSpPr/>
          <p:nvPr/>
        </p:nvSpPr>
        <p:spPr>
          <a:xfrm rot="1665810">
            <a:off x="3976815" y="1393655"/>
            <a:ext cx="1944216" cy="194421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5 Flecha circular"/>
          <p:cNvSpPr/>
          <p:nvPr/>
        </p:nvSpPr>
        <p:spPr>
          <a:xfrm rot="8710741">
            <a:off x="4520975" y="4098054"/>
            <a:ext cx="1944216" cy="194421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6 Flecha circular"/>
          <p:cNvSpPr/>
          <p:nvPr/>
        </p:nvSpPr>
        <p:spPr>
          <a:xfrm rot="15268816">
            <a:off x="224663" y="2933583"/>
            <a:ext cx="1944216" cy="194421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1052736"/>
            <a:ext cx="3888432" cy="160043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514350" indent="-514350"/>
            <a:r>
              <a:rPr lang="es-CO" sz="1400" b="1" dirty="0" smtClean="0"/>
              <a:t>IMPLEMENTACIÓN</a:t>
            </a:r>
          </a:p>
          <a:p>
            <a:pPr marL="360000" indent="-514350">
              <a:buFont typeface="Arial" pitchFamily="34" charset="0"/>
              <a:buChar char="•"/>
            </a:pPr>
            <a:r>
              <a:rPr lang="es-CO" sz="1400" b="1" dirty="0" smtClean="0"/>
              <a:t>Diagramas de componentes</a:t>
            </a:r>
          </a:p>
          <a:p>
            <a:pPr marL="360000" indent="-514350">
              <a:buFont typeface="Arial" pitchFamily="34" charset="0"/>
              <a:buChar char="•"/>
            </a:pPr>
            <a:r>
              <a:rPr lang="es-CO" sz="1400" b="1" dirty="0" smtClean="0"/>
              <a:t>Diagramas de despliegue </a:t>
            </a:r>
            <a:r>
              <a:rPr lang="es-CO" sz="1400" b="1" dirty="0" err="1" smtClean="0"/>
              <a:t>networking</a:t>
            </a:r>
            <a:endParaRPr lang="es-CO" sz="1400" b="1" dirty="0" smtClean="0"/>
          </a:p>
          <a:p>
            <a:pPr marL="360000" indent="-514350">
              <a:buFont typeface="Arial" pitchFamily="34" charset="0"/>
              <a:buChar char="•"/>
            </a:pPr>
            <a:r>
              <a:rPr lang="es-CO" sz="1400" b="1" dirty="0" smtClean="0"/>
              <a:t>Pruebas del Software</a:t>
            </a:r>
          </a:p>
          <a:p>
            <a:pPr marL="360000" indent="-514350">
              <a:buFont typeface="Arial" pitchFamily="34" charset="0"/>
              <a:buChar char="•"/>
            </a:pPr>
            <a:r>
              <a:rPr lang="es-CO" sz="1400" b="1" dirty="0" smtClean="0"/>
              <a:t>Conversión de datos</a:t>
            </a:r>
          </a:p>
          <a:p>
            <a:pPr marL="360000" indent="-514350">
              <a:buFont typeface="Arial" pitchFamily="34" charset="0"/>
              <a:buChar char="•"/>
            </a:pPr>
            <a:r>
              <a:rPr lang="es-CO" sz="1400" b="1" dirty="0" smtClean="0"/>
              <a:t>Documentación y formación de usuarios</a:t>
            </a:r>
          </a:p>
          <a:p>
            <a:pPr marL="360000" indent="-514350">
              <a:buFont typeface="Arial" pitchFamily="34" charset="0"/>
              <a:buChar char="•"/>
            </a:pPr>
            <a:r>
              <a:rPr lang="es-CO" sz="1400" b="1" dirty="0" smtClean="0"/>
              <a:t>Estrategias de implementación</a:t>
            </a:r>
            <a:endParaRPr lang="es-ES" sz="1400" b="1" dirty="0"/>
          </a:p>
        </p:txBody>
      </p:sp>
      <p:sp>
        <p:nvSpPr>
          <p:cNvPr id="3" name="2 Rectángulo"/>
          <p:cNvSpPr/>
          <p:nvPr/>
        </p:nvSpPr>
        <p:spPr>
          <a:xfrm>
            <a:off x="4499992" y="3573016"/>
            <a:ext cx="3960440" cy="11695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514350" indent="-514350"/>
            <a:r>
              <a:rPr lang="es-CO" sz="1400" b="1" dirty="0" smtClean="0"/>
              <a:t>PRUEBAS</a:t>
            </a:r>
          </a:p>
          <a:p>
            <a:pPr marL="360000" indent="-514350">
              <a:buFont typeface="Arial" pitchFamily="34" charset="0"/>
              <a:buChar char="•"/>
            </a:pPr>
            <a:r>
              <a:rPr lang="es-CO" sz="1400" b="1" dirty="0" smtClean="0"/>
              <a:t>Pruebas Unitarias del Software</a:t>
            </a:r>
          </a:p>
          <a:p>
            <a:pPr marL="360000" indent="-514350">
              <a:buFont typeface="Arial" pitchFamily="34" charset="0"/>
              <a:buChar char="•"/>
            </a:pPr>
            <a:r>
              <a:rPr lang="es-CO" sz="1400" b="1" dirty="0" smtClean="0"/>
              <a:t>Pruebas Modulares del Software</a:t>
            </a:r>
          </a:p>
          <a:p>
            <a:pPr marL="360000" indent="-514350">
              <a:buFont typeface="Arial" pitchFamily="34" charset="0"/>
              <a:buChar char="•"/>
            </a:pPr>
            <a:r>
              <a:rPr lang="es-CO" sz="1400" b="1" dirty="0" smtClean="0"/>
              <a:t>Pruebas de Integración del Sistema</a:t>
            </a:r>
          </a:p>
          <a:p>
            <a:pPr marL="360000" indent="-514350">
              <a:buFont typeface="Arial" pitchFamily="34" charset="0"/>
              <a:buChar char="•"/>
            </a:pPr>
            <a:r>
              <a:rPr lang="es-CO" sz="1400" b="1" dirty="0" smtClean="0"/>
              <a:t>Informe de pruebas</a:t>
            </a:r>
            <a:endParaRPr lang="es-ES" sz="1400" b="1" dirty="0"/>
          </a:p>
        </p:txBody>
      </p:sp>
      <p:sp>
        <p:nvSpPr>
          <p:cNvPr id="5" name="4 Flecha circular"/>
          <p:cNvSpPr/>
          <p:nvPr/>
        </p:nvSpPr>
        <p:spPr>
          <a:xfrm rot="2654765">
            <a:off x="4264847" y="1825703"/>
            <a:ext cx="1944216" cy="194421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Título"/>
          <p:cNvSpPr>
            <a:spLocks noGrp="1"/>
          </p:cNvSpPr>
          <p:nvPr>
            <p:ph type="title"/>
          </p:nvPr>
        </p:nvSpPr>
        <p:spPr>
          <a:xfrm>
            <a:off x="251520" y="332656"/>
            <a:ext cx="8229600" cy="823482"/>
          </a:xfrm>
        </p:spPr>
        <p:txBody>
          <a:bodyPr>
            <a:noAutofit/>
          </a:bodyPr>
          <a:lstStyle/>
          <a:p>
            <a:r>
              <a:rPr lang="es-ES" sz="2800" b="1" dirty="0" smtClean="0"/>
              <a:t>PLANIFICACIÓN DE PROYECTO</a:t>
            </a:r>
            <a:endParaRPr lang="es-ES" sz="2800" dirty="0" smtClean="0"/>
          </a:p>
        </p:txBody>
      </p:sp>
      <p:sp>
        <p:nvSpPr>
          <p:cNvPr id="56323" name="2 Marcador de contenido"/>
          <p:cNvSpPr>
            <a:spLocks noGrp="1"/>
          </p:cNvSpPr>
          <p:nvPr>
            <p:ph idx="1"/>
          </p:nvPr>
        </p:nvSpPr>
        <p:spPr>
          <a:xfrm>
            <a:off x="404482" y="2217683"/>
            <a:ext cx="8064500" cy="4309226"/>
          </a:xfrm>
        </p:spPr>
        <p:style>
          <a:lnRef idx="2">
            <a:schemeClr val="accent1"/>
          </a:lnRef>
          <a:fillRef idx="1">
            <a:schemeClr val="lt1"/>
          </a:fillRef>
          <a:effectRef idx="0">
            <a:schemeClr val="accent1"/>
          </a:effectRef>
          <a:fontRef idx="minor">
            <a:schemeClr val="dk1"/>
          </a:fontRef>
        </p:style>
        <p:txBody>
          <a:bodyPr>
            <a:noAutofit/>
          </a:bodyPr>
          <a:lstStyle/>
          <a:p>
            <a:r>
              <a:rPr lang="es-ES" sz="1200" b="1" dirty="0" smtClean="0"/>
              <a:t>SG 1 Establecer estimaciones.</a:t>
            </a:r>
          </a:p>
          <a:p>
            <a:pPr lvl="2"/>
            <a:r>
              <a:rPr lang="es-ES" sz="1200" b="1" dirty="0" smtClean="0"/>
              <a:t>SP 1.1 Estimar el alcance del proyecto.</a:t>
            </a:r>
          </a:p>
          <a:p>
            <a:pPr lvl="2"/>
            <a:r>
              <a:rPr lang="es-ES" sz="1200" b="1" dirty="0" smtClean="0"/>
              <a:t>SP 1.2 Establecer las estimaciones de los atributos del producto de trabajo y de las tareas.</a:t>
            </a:r>
          </a:p>
          <a:p>
            <a:pPr lvl="2"/>
            <a:r>
              <a:rPr lang="es-ES" sz="1200" b="1" dirty="0" smtClean="0"/>
              <a:t>SP 1.3 Definir el ciclo de vida del proyecto.</a:t>
            </a:r>
          </a:p>
          <a:p>
            <a:pPr lvl="2"/>
            <a:r>
              <a:rPr lang="es-ES" sz="1200" b="1" dirty="0" smtClean="0"/>
              <a:t>SP 1.4 Determinar las estimaciones de esfuerzo y de coste.</a:t>
            </a:r>
          </a:p>
          <a:p>
            <a:r>
              <a:rPr lang="es-ES" sz="1200" b="1" dirty="0" smtClean="0"/>
              <a:t>SG 2 Desarrollar un plan de proyecto.</a:t>
            </a:r>
          </a:p>
          <a:p>
            <a:pPr lvl="2"/>
            <a:r>
              <a:rPr lang="es-ES" sz="1200" b="1" dirty="0" smtClean="0"/>
              <a:t>SP 2.1 Establecer el presupuesto y el calendario.</a:t>
            </a:r>
          </a:p>
          <a:p>
            <a:pPr lvl="2"/>
            <a:r>
              <a:rPr lang="es-ES" sz="1200" b="1" dirty="0" smtClean="0"/>
              <a:t>SP 2.2 Identificar los riesgos del proyecto.</a:t>
            </a:r>
          </a:p>
          <a:p>
            <a:pPr lvl="2"/>
            <a:r>
              <a:rPr lang="es-ES" sz="1200" b="1" dirty="0" smtClean="0"/>
              <a:t>SP 2.3 Planificar la gestión de los datos.</a:t>
            </a:r>
          </a:p>
          <a:p>
            <a:pPr lvl="2"/>
            <a:r>
              <a:rPr lang="es-ES" sz="1200" b="1" dirty="0" smtClean="0"/>
              <a:t>SP 2.4 Planificar los recursos del proyecto.</a:t>
            </a:r>
          </a:p>
          <a:p>
            <a:pPr lvl="2"/>
            <a:r>
              <a:rPr lang="es-ES" sz="1200" b="1" dirty="0" smtClean="0"/>
              <a:t>SP 2.5 Planificar el conocimiento y las habilidades necesarias.</a:t>
            </a:r>
          </a:p>
          <a:p>
            <a:pPr lvl="2"/>
            <a:r>
              <a:rPr lang="es-ES" sz="1200" b="1" dirty="0" smtClean="0"/>
              <a:t>SP 2.6 Planificar la involucración de las partes interesadas.</a:t>
            </a:r>
          </a:p>
          <a:p>
            <a:pPr lvl="2"/>
            <a:r>
              <a:rPr lang="es-ES" sz="1200" b="1" dirty="0" smtClean="0"/>
              <a:t>SP 2.7 Establecer el plan de proyecto.</a:t>
            </a:r>
          </a:p>
          <a:p>
            <a:r>
              <a:rPr lang="es-ES" sz="1200" b="1" dirty="0" smtClean="0"/>
              <a:t>SG 3 Obtener el compromiso con el plan.</a:t>
            </a:r>
          </a:p>
          <a:p>
            <a:pPr lvl="2"/>
            <a:r>
              <a:rPr lang="es-ES" sz="1200" b="1" dirty="0" smtClean="0"/>
              <a:t>SP 3.1 Revisar los planes que afectan al proyecto.</a:t>
            </a:r>
          </a:p>
          <a:p>
            <a:pPr lvl="2"/>
            <a:r>
              <a:rPr lang="es-ES" sz="1200" b="1" dirty="0" smtClean="0"/>
              <a:t>SP 3.2 Reconciliar los niveles de trabajo y de recursos.</a:t>
            </a:r>
          </a:p>
          <a:p>
            <a:pPr lvl="2"/>
            <a:r>
              <a:rPr lang="es-ES" sz="1200" b="1" dirty="0" smtClean="0"/>
              <a:t>SP 3.3 Obtener el compromiso con el plan.</a:t>
            </a: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62030" y="388337"/>
            <a:ext cx="8568952" cy="830997"/>
          </a:xfrm>
          <a:prstGeom prst="rect">
            <a:avLst/>
          </a:prstGeom>
        </p:spPr>
        <p:txBody>
          <a:bodyPr wrap="square">
            <a:spAutoFit/>
          </a:bodyPr>
          <a:lstStyle/>
          <a:p>
            <a:pPr algn="ctr"/>
            <a:r>
              <a:rPr lang="es-ES" sz="2400" b="1" dirty="0" smtClean="0"/>
              <a:t>SG 1 ESTABLECER LAS ESTIMACIONES</a:t>
            </a:r>
          </a:p>
          <a:p>
            <a:pPr algn="ctr"/>
            <a:r>
              <a:rPr lang="es-ES" sz="2400" b="1" dirty="0" smtClean="0"/>
              <a:t>SP 1.1 Estimar el alcance del proyecto</a:t>
            </a:r>
          </a:p>
        </p:txBody>
      </p:sp>
      <p:sp>
        <p:nvSpPr>
          <p:cNvPr id="4" name="3 Rectángulo"/>
          <p:cNvSpPr/>
          <p:nvPr/>
        </p:nvSpPr>
        <p:spPr>
          <a:xfrm>
            <a:off x="0" y="1333806"/>
            <a:ext cx="9144000" cy="1015663"/>
          </a:xfrm>
          <a:prstGeom prst="rect">
            <a:avLst/>
          </a:prstGeom>
          <a:ln/>
        </p:spPr>
        <p:style>
          <a:lnRef idx="3">
            <a:schemeClr val="lt1"/>
          </a:lnRef>
          <a:fillRef idx="1">
            <a:schemeClr val="dk1"/>
          </a:fillRef>
          <a:effectRef idx="1">
            <a:schemeClr val="dk1"/>
          </a:effectRef>
          <a:fontRef idx="minor">
            <a:schemeClr val="lt1"/>
          </a:fontRef>
        </p:style>
        <p:txBody>
          <a:bodyPr wrap="square">
            <a:spAutoFit/>
          </a:bodyPr>
          <a:lstStyle/>
          <a:p>
            <a:r>
              <a:rPr lang="es-ES" sz="1200" dirty="0" smtClean="0">
                <a:solidFill>
                  <a:schemeClr val="bg1"/>
                </a:solidFill>
              </a:rPr>
              <a:t>Describir el alcance del proyecto:</a:t>
            </a:r>
          </a:p>
          <a:p>
            <a:pPr marL="342900" indent="-342900">
              <a:buFont typeface="Arial" pitchFamily="34" charset="0"/>
              <a:buChar char="•"/>
            </a:pPr>
            <a:r>
              <a:rPr lang="es-ES" sz="1200" dirty="0" smtClean="0">
                <a:solidFill>
                  <a:schemeClr val="bg1"/>
                </a:solidFill>
              </a:rPr>
              <a:t>Diseñar e implementar un sistema de información </a:t>
            </a:r>
            <a:r>
              <a:rPr lang="es-ES" sz="1200" dirty="0" err="1" smtClean="0">
                <a:solidFill>
                  <a:schemeClr val="bg1"/>
                </a:solidFill>
              </a:rPr>
              <a:t>geo</a:t>
            </a:r>
            <a:r>
              <a:rPr lang="es-ES" sz="1200" dirty="0" smtClean="0">
                <a:solidFill>
                  <a:schemeClr val="bg1"/>
                </a:solidFill>
              </a:rPr>
              <a:t>-referenciado para monitorear la movilidad en la ciudad de </a:t>
            </a:r>
            <a:r>
              <a:rPr lang="es-ES" sz="1200" dirty="0" err="1" smtClean="0">
                <a:solidFill>
                  <a:schemeClr val="bg1"/>
                </a:solidFill>
              </a:rPr>
              <a:t>Baranquilla</a:t>
            </a:r>
            <a:r>
              <a:rPr lang="es-ES" sz="1200" dirty="0" smtClean="0">
                <a:solidFill>
                  <a:schemeClr val="bg1"/>
                </a:solidFill>
              </a:rPr>
              <a:t> para la toma de decisiones en tiempo real.</a:t>
            </a:r>
          </a:p>
          <a:p>
            <a:pPr marL="342900" indent="-342900">
              <a:buFont typeface="Arial" pitchFamily="34" charset="0"/>
              <a:buChar char="•"/>
            </a:pPr>
            <a:r>
              <a:rPr lang="es-ES" sz="1200" dirty="0" smtClean="0">
                <a:solidFill>
                  <a:schemeClr val="bg1"/>
                </a:solidFill>
              </a:rPr>
              <a:t>Diseñar un sistema de facturación  y compras en línea para todos los puntos de ventas del mercado (pequeños comerciantes de una central de abastos</a:t>
            </a:r>
          </a:p>
        </p:txBody>
      </p:sp>
      <p:sp>
        <p:nvSpPr>
          <p:cNvPr id="6" name="5 Rectángulo"/>
          <p:cNvSpPr/>
          <p:nvPr/>
        </p:nvSpPr>
        <p:spPr>
          <a:xfrm>
            <a:off x="0" y="2348880"/>
            <a:ext cx="4644008"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 sz="1400" b="1" i="1" dirty="0" smtClean="0"/>
              <a:t>SP 1.2 Establecer las estimaciones de los atributos de los productos de trabajo y de las tareas: </a:t>
            </a:r>
          </a:p>
          <a:p>
            <a:r>
              <a:rPr lang="es-ES" sz="1400" i="1" dirty="0" smtClean="0"/>
              <a:t>Establecer y mantener las estimaciones de los atributos de los productos de trabajo y de las tareas.</a:t>
            </a:r>
          </a:p>
          <a:p>
            <a:endParaRPr lang="es-ES" sz="1400" b="1" i="1" u="sng" dirty="0" smtClean="0"/>
          </a:p>
          <a:p>
            <a:r>
              <a:rPr lang="es-ES" sz="1400" b="1" i="1" u="sng" dirty="0" smtClean="0"/>
              <a:t>Ejemplos de productos de trabajo</a:t>
            </a:r>
          </a:p>
          <a:p>
            <a:pPr marL="342900" indent="-342900">
              <a:buAutoNum type="arabicPeriod"/>
            </a:pPr>
            <a:r>
              <a:rPr lang="es-ES" sz="1400" dirty="0" smtClean="0"/>
              <a:t>Tamaño y complejidad de las tareas </a:t>
            </a:r>
          </a:p>
          <a:p>
            <a:pPr marL="342900" indent="-342900">
              <a:buAutoNum type="arabicPeriod"/>
            </a:pPr>
            <a:r>
              <a:rPr lang="es-ES" sz="1400" dirty="0" smtClean="0"/>
              <a:t>Modelos de estimación.</a:t>
            </a:r>
          </a:p>
          <a:p>
            <a:pPr marL="342900" indent="-342900">
              <a:buAutoNum type="arabicPeriod"/>
            </a:pPr>
            <a:r>
              <a:rPr lang="es-ES" sz="1400" dirty="0" smtClean="0"/>
              <a:t>Estimaciones de los atributos.</a:t>
            </a:r>
          </a:p>
          <a:p>
            <a:pPr marL="342900" indent="-342900">
              <a:buAutoNum type="arabicPeriod"/>
            </a:pPr>
            <a:r>
              <a:rPr lang="es-ES" sz="1400" dirty="0" smtClean="0"/>
              <a:t>Aproximación técnica.</a:t>
            </a:r>
            <a:endParaRPr lang="es-ES" sz="1400" dirty="0"/>
          </a:p>
        </p:txBody>
      </p:sp>
      <p:sp>
        <p:nvSpPr>
          <p:cNvPr id="7" name="6 Rectángulo"/>
          <p:cNvSpPr/>
          <p:nvPr/>
        </p:nvSpPr>
        <p:spPr>
          <a:xfrm>
            <a:off x="4788024" y="2348880"/>
            <a:ext cx="4104456" cy="2195666"/>
          </a:xfrm>
          <a:prstGeom prst="rect">
            <a:avLst/>
          </a:prstGeom>
          <a:ln/>
        </p:spPr>
        <p:style>
          <a:lnRef idx="3">
            <a:schemeClr val="lt1"/>
          </a:lnRef>
          <a:fillRef idx="1">
            <a:schemeClr val="dk1"/>
          </a:fillRef>
          <a:effectRef idx="1">
            <a:schemeClr val="dk1"/>
          </a:effectRef>
          <a:fontRef idx="minor">
            <a:schemeClr val="lt1"/>
          </a:fontRef>
        </p:style>
        <p:txBody>
          <a:bodyPr wrap="square">
            <a:spAutoFit/>
          </a:bodyPr>
          <a:lstStyle/>
          <a:p>
            <a:r>
              <a:rPr lang="es-ES" sz="1200" b="1" u="sng" dirty="0" smtClean="0"/>
              <a:t>Algunos ejemplos de atributos para estimar son:</a:t>
            </a:r>
          </a:p>
          <a:p>
            <a:r>
              <a:rPr lang="es-ES" sz="1200" b="1" i="1" dirty="0" smtClean="0"/>
              <a:t>• Número y complejidad de los requisitos.</a:t>
            </a:r>
          </a:p>
          <a:p>
            <a:r>
              <a:rPr lang="es-ES" sz="1200" b="1" i="1" dirty="0" smtClean="0"/>
              <a:t>• Número y complejidad de las interfaces.</a:t>
            </a:r>
          </a:p>
          <a:p>
            <a:r>
              <a:rPr lang="es-ES" sz="1200" b="1" i="1" dirty="0" smtClean="0"/>
              <a:t>• Volumen de los datos,  Número de funciones. • Puntos función.</a:t>
            </a:r>
          </a:p>
          <a:p>
            <a:r>
              <a:rPr lang="es-ES" sz="1200" b="1" i="1" dirty="0" smtClean="0"/>
              <a:t>• Líneas de código fuente.,• Número de clases y de objetos.,</a:t>
            </a:r>
          </a:p>
          <a:p>
            <a:r>
              <a:rPr lang="es-ES" sz="1200" b="1" i="1" dirty="0" smtClean="0"/>
              <a:t>• Velocidad y complejidad del equipo.,• Número de páginas.</a:t>
            </a:r>
          </a:p>
          <a:p>
            <a:r>
              <a:rPr lang="es-ES" sz="1200" b="1" i="1" dirty="0" smtClean="0"/>
              <a:t>• Número de entradas y salidas.,</a:t>
            </a:r>
          </a:p>
          <a:p>
            <a:r>
              <a:rPr lang="es-ES" sz="1200" b="1" i="1" dirty="0" smtClean="0"/>
              <a:t>• Número de elementos de riesgo técnico.</a:t>
            </a:r>
          </a:p>
          <a:p>
            <a:r>
              <a:rPr lang="es-ES" sz="1200" b="1" i="1" dirty="0" smtClean="0"/>
              <a:t>• Número de tablas en la base de datos.,• Número de campos en las tablas de datos.,• Elementos de la arquitectura</a:t>
            </a:r>
            <a:endParaRPr lang="es-ES" sz="1200" b="1" i="1" dirty="0"/>
          </a:p>
        </p:txBody>
      </p:sp>
      <p:sp>
        <p:nvSpPr>
          <p:cNvPr id="9" name="8 Rectángulo"/>
          <p:cNvSpPr/>
          <p:nvPr/>
        </p:nvSpPr>
        <p:spPr>
          <a:xfrm>
            <a:off x="0" y="4869160"/>
            <a:ext cx="9144000" cy="830997"/>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s-ES" sz="1200" b="1" i="1" dirty="0" smtClean="0"/>
              <a:t>SP 1.3 Definir las fases del ciclo de vida del proyecto</a:t>
            </a:r>
          </a:p>
          <a:p>
            <a:r>
              <a:rPr lang="es-ES" sz="1200" i="1" dirty="0" smtClean="0"/>
              <a:t>Definir las fases del ciclo de vida del proyecto sobre las que encuadrar el esfuerzo a planificar.</a:t>
            </a:r>
          </a:p>
          <a:p>
            <a:r>
              <a:rPr lang="es-ES" sz="1200" b="1" i="1" u="sng" dirty="0" smtClean="0"/>
              <a:t>Ejemplo de productos de trabajo</a:t>
            </a:r>
          </a:p>
          <a:p>
            <a:r>
              <a:rPr lang="es-ES" sz="1200" dirty="0" smtClean="0"/>
              <a:t>1. Fases del ciclo de vida del proyecto.</a:t>
            </a:r>
            <a:endParaRPr lang="es-ES" sz="1200" dirty="0"/>
          </a:p>
        </p:txBody>
      </p:sp>
      <p:sp>
        <p:nvSpPr>
          <p:cNvPr id="10" name="9 Rectángulo"/>
          <p:cNvSpPr/>
          <p:nvPr/>
        </p:nvSpPr>
        <p:spPr>
          <a:xfrm>
            <a:off x="2411760" y="5982379"/>
            <a:ext cx="504056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 sz="1200" b="1" i="1" dirty="0" smtClean="0"/>
              <a:t>SP 1.4 Estimar el esfuerzo y el coste: </a:t>
            </a:r>
            <a:r>
              <a:rPr lang="es-ES" sz="1200" b="1" i="1" u="sng" dirty="0" smtClean="0"/>
              <a:t>Ejemplos de productos de trabajo</a:t>
            </a:r>
          </a:p>
          <a:p>
            <a:r>
              <a:rPr lang="es-ES" sz="1200" dirty="0" smtClean="0"/>
              <a:t>1. Análisis razonado de la estimación.</a:t>
            </a:r>
          </a:p>
          <a:p>
            <a:r>
              <a:rPr lang="es-ES" sz="1200" dirty="0" smtClean="0"/>
              <a:t>2. Estimaciones del esfuerzo del proyecto.</a:t>
            </a:r>
          </a:p>
          <a:p>
            <a:r>
              <a:rPr lang="es-ES" sz="1200" dirty="0" smtClean="0"/>
              <a:t>3. Estimaciones del coste del proyecto.</a:t>
            </a:r>
            <a:endParaRPr lang="es-ES" sz="12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7255" y="463824"/>
            <a:ext cx="7772400" cy="562074"/>
          </a:xfrm>
        </p:spPr>
        <p:txBody>
          <a:bodyPr>
            <a:noAutofit/>
          </a:bodyPr>
          <a:lstStyle/>
          <a:p>
            <a:pPr algn="ctr"/>
            <a:r>
              <a:rPr lang="es-CO" sz="2000" b="1" dirty="0" smtClean="0"/>
              <a:t>S.P. 1.2 Modelos de estimación</a:t>
            </a:r>
            <a:br>
              <a:rPr lang="es-CO" sz="2000" b="1" dirty="0" smtClean="0"/>
            </a:br>
            <a:r>
              <a:rPr lang="es-CO" sz="2000" b="1" dirty="0" smtClean="0"/>
              <a:t>Número y complejidad de requisitos</a:t>
            </a:r>
            <a:endParaRPr lang="es-ES" sz="2000" b="1" dirty="0"/>
          </a:p>
        </p:txBody>
      </p:sp>
      <p:graphicFrame>
        <p:nvGraphicFramePr>
          <p:cNvPr id="3" name="2 Tabla"/>
          <p:cNvGraphicFramePr>
            <a:graphicFrameLocks noGrp="1"/>
          </p:cNvGraphicFramePr>
          <p:nvPr>
            <p:extLst>
              <p:ext uri="{D42A27DB-BD31-4B8C-83A1-F6EECF244321}">
                <p14:modId xmlns:p14="http://schemas.microsoft.com/office/powerpoint/2010/main" val="2405704435"/>
              </p:ext>
            </p:extLst>
          </p:nvPr>
        </p:nvGraphicFramePr>
        <p:xfrm>
          <a:off x="374515" y="2417378"/>
          <a:ext cx="8424940" cy="2479224"/>
        </p:xfrm>
        <a:graphic>
          <a:graphicData uri="http://schemas.openxmlformats.org/drawingml/2006/table">
            <a:tbl>
              <a:tblPr firstRow="1" bandRow="1">
                <a:tableStyleId>{5C22544A-7EE6-4342-B048-85BDC9FD1C3A}</a:tableStyleId>
              </a:tblPr>
              <a:tblGrid>
                <a:gridCol w="1684988">
                  <a:extLst>
                    <a:ext uri="{9D8B030D-6E8A-4147-A177-3AD203B41FA5}">
                      <a16:colId xmlns:a16="http://schemas.microsoft.com/office/drawing/2014/main" val="20000"/>
                    </a:ext>
                  </a:extLst>
                </a:gridCol>
                <a:gridCol w="1684988">
                  <a:extLst>
                    <a:ext uri="{9D8B030D-6E8A-4147-A177-3AD203B41FA5}">
                      <a16:colId xmlns:a16="http://schemas.microsoft.com/office/drawing/2014/main" val="20001"/>
                    </a:ext>
                  </a:extLst>
                </a:gridCol>
                <a:gridCol w="1684988">
                  <a:extLst>
                    <a:ext uri="{9D8B030D-6E8A-4147-A177-3AD203B41FA5}">
                      <a16:colId xmlns:a16="http://schemas.microsoft.com/office/drawing/2014/main" val="20002"/>
                    </a:ext>
                  </a:extLst>
                </a:gridCol>
                <a:gridCol w="1684988">
                  <a:extLst>
                    <a:ext uri="{9D8B030D-6E8A-4147-A177-3AD203B41FA5}">
                      <a16:colId xmlns:a16="http://schemas.microsoft.com/office/drawing/2014/main" val="20003"/>
                    </a:ext>
                  </a:extLst>
                </a:gridCol>
                <a:gridCol w="1684988">
                  <a:extLst>
                    <a:ext uri="{9D8B030D-6E8A-4147-A177-3AD203B41FA5}">
                      <a16:colId xmlns:a16="http://schemas.microsoft.com/office/drawing/2014/main" val="20004"/>
                    </a:ext>
                  </a:extLst>
                </a:gridCol>
              </a:tblGrid>
              <a:tr h="337004">
                <a:tc>
                  <a:txBody>
                    <a:bodyPr/>
                    <a:lstStyle/>
                    <a:p>
                      <a:pPr algn="ctr"/>
                      <a:r>
                        <a:rPr lang="es-CO" sz="1400" dirty="0" smtClean="0"/>
                        <a:t>Requisito</a:t>
                      </a:r>
                      <a:endParaRPr lang="es-ES" sz="1400" b="1" dirty="0"/>
                    </a:p>
                  </a:txBody>
                  <a:tcPr/>
                </a:tc>
                <a:tc>
                  <a:txBody>
                    <a:bodyPr/>
                    <a:lstStyle/>
                    <a:p>
                      <a:pPr algn="ctr"/>
                      <a:r>
                        <a:rPr lang="es-CO" sz="1400" dirty="0" smtClean="0"/>
                        <a:t>Complejidad</a:t>
                      </a:r>
                      <a:endParaRPr lang="es-ES" sz="1400" b="1" dirty="0"/>
                    </a:p>
                  </a:txBody>
                  <a:tcPr/>
                </a:tc>
                <a:tc>
                  <a:txBody>
                    <a:bodyPr/>
                    <a:lstStyle/>
                    <a:p>
                      <a:pPr algn="ctr"/>
                      <a:r>
                        <a:rPr lang="es-CO" sz="1400" dirty="0" smtClean="0"/>
                        <a:t>Tamaño Funciones</a:t>
                      </a:r>
                      <a:endParaRPr lang="es-ES" sz="1400" b="1" dirty="0"/>
                    </a:p>
                  </a:txBody>
                  <a:tcPr/>
                </a:tc>
                <a:tc>
                  <a:txBody>
                    <a:bodyPr/>
                    <a:lstStyle/>
                    <a:p>
                      <a:pPr algn="ctr"/>
                      <a:r>
                        <a:rPr lang="es-CO" sz="1400" dirty="0" smtClean="0"/>
                        <a:t>Esfuerzo h/h</a:t>
                      </a:r>
                      <a:endParaRPr lang="es-ES" sz="1400" b="1" dirty="0"/>
                    </a:p>
                  </a:txBody>
                  <a:tcPr/>
                </a:tc>
                <a:tc>
                  <a:txBody>
                    <a:bodyPr/>
                    <a:lstStyle/>
                    <a:p>
                      <a:pPr algn="ctr"/>
                      <a:endParaRPr lang="es-ES" sz="1400" b="1" dirty="0"/>
                    </a:p>
                  </a:txBody>
                  <a:tcPr/>
                </a:tc>
                <a:extLst>
                  <a:ext uri="{0D108BD9-81ED-4DB2-BD59-A6C34878D82A}">
                    <a16:rowId xmlns:a16="http://schemas.microsoft.com/office/drawing/2014/main" val="10000"/>
                  </a:ext>
                </a:extLst>
              </a:tr>
              <a:tr h="337004">
                <a:tc>
                  <a:txBody>
                    <a:bodyPr/>
                    <a:lstStyle/>
                    <a:p>
                      <a:pPr algn="ctr"/>
                      <a:r>
                        <a:rPr lang="es-CO" sz="1200" dirty="0" smtClean="0"/>
                        <a:t>Gestión de Usuarios</a:t>
                      </a:r>
                      <a:endParaRPr lang="es-ES" sz="1200" b="1" dirty="0"/>
                    </a:p>
                  </a:txBody>
                  <a:tcPr/>
                </a:tc>
                <a:tc>
                  <a:txBody>
                    <a:bodyPr/>
                    <a:lstStyle/>
                    <a:p>
                      <a:pPr algn="ctr"/>
                      <a:r>
                        <a:rPr lang="es-ES" sz="1400" b="1" dirty="0" smtClean="0"/>
                        <a:t>B</a:t>
                      </a:r>
                      <a:endParaRPr lang="es-ES" sz="1400" b="1" dirty="0"/>
                    </a:p>
                  </a:txBody>
                  <a:tcPr/>
                </a:tc>
                <a:tc>
                  <a:txBody>
                    <a:bodyPr/>
                    <a:lstStyle/>
                    <a:p>
                      <a:pPr algn="ctr"/>
                      <a:r>
                        <a:rPr lang="es-CO" sz="1400" dirty="0" smtClean="0"/>
                        <a:t>8</a:t>
                      </a:r>
                      <a:endParaRPr lang="es-ES" sz="1400" b="1" dirty="0"/>
                    </a:p>
                  </a:txBody>
                  <a:tcPr/>
                </a:tc>
                <a:tc>
                  <a:txBody>
                    <a:bodyPr/>
                    <a:lstStyle/>
                    <a:p>
                      <a:pPr algn="ctr"/>
                      <a:r>
                        <a:rPr lang="es-CO" sz="1400" dirty="0" smtClean="0"/>
                        <a:t>48</a:t>
                      </a:r>
                      <a:endParaRPr lang="es-ES" sz="1400" b="1" dirty="0"/>
                    </a:p>
                  </a:txBody>
                  <a:tcPr/>
                </a:tc>
                <a:tc>
                  <a:txBody>
                    <a:bodyPr/>
                    <a:lstStyle/>
                    <a:p>
                      <a:pPr algn="ctr"/>
                      <a:endParaRPr lang="es-ES" sz="1400" b="1" dirty="0"/>
                    </a:p>
                  </a:txBody>
                  <a:tcPr/>
                </a:tc>
                <a:extLst>
                  <a:ext uri="{0D108BD9-81ED-4DB2-BD59-A6C34878D82A}">
                    <a16:rowId xmlns:a16="http://schemas.microsoft.com/office/drawing/2014/main" val="10001"/>
                  </a:ext>
                </a:extLst>
              </a:tr>
              <a:tr h="337004">
                <a:tc>
                  <a:txBody>
                    <a:bodyPr/>
                    <a:lstStyle/>
                    <a:p>
                      <a:pPr algn="ctr"/>
                      <a:r>
                        <a:rPr lang="es-CO" sz="1200" dirty="0" smtClean="0"/>
                        <a:t>Gestor Radares</a:t>
                      </a:r>
                      <a:endParaRPr lang="es-ES" sz="1200" b="1" dirty="0"/>
                    </a:p>
                  </a:txBody>
                  <a:tcPr/>
                </a:tc>
                <a:tc>
                  <a:txBody>
                    <a:bodyPr/>
                    <a:lstStyle/>
                    <a:p>
                      <a:pPr algn="ctr"/>
                      <a:r>
                        <a:rPr lang="es-ES" sz="1400" b="1" dirty="0" smtClean="0"/>
                        <a:t>M</a:t>
                      </a:r>
                      <a:endParaRPr lang="es-ES" sz="1400" b="1" dirty="0"/>
                    </a:p>
                  </a:txBody>
                  <a:tcPr/>
                </a:tc>
                <a:tc>
                  <a:txBody>
                    <a:bodyPr/>
                    <a:lstStyle/>
                    <a:p>
                      <a:pPr algn="ctr"/>
                      <a:r>
                        <a:rPr lang="es-CO" sz="1400" dirty="0" smtClean="0"/>
                        <a:t>10</a:t>
                      </a:r>
                      <a:endParaRPr lang="es-ES" sz="1400" b="1" dirty="0"/>
                    </a:p>
                  </a:txBody>
                  <a:tcPr/>
                </a:tc>
                <a:tc>
                  <a:txBody>
                    <a:bodyPr/>
                    <a:lstStyle/>
                    <a:p>
                      <a:pPr algn="ctr"/>
                      <a:r>
                        <a:rPr lang="es-CO" sz="1400" dirty="0" smtClean="0"/>
                        <a:t>40</a:t>
                      </a:r>
                      <a:endParaRPr lang="es-ES" sz="1400" b="1" dirty="0"/>
                    </a:p>
                  </a:txBody>
                  <a:tcPr/>
                </a:tc>
                <a:tc>
                  <a:txBody>
                    <a:bodyPr/>
                    <a:lstStyle/>
                    <a:p>
                      <a:pPr algn="ctr"/>
                      <a:endParaRPr lang="es-ES" sz="1400" b="1" dirty="0"/>
                    </a:p>
                  </a:txBody>
                  <a:tcPr/>
                </a:tc>
                <a:extLst>
                  <a:ext uri="{0D108BD9-81ED-4DB2-BD59-A6C34878D82A}">
                    <a16:rowId xmlns:a16="http://schemas.microsoft.com/office/drawing/2014/main" val="10002"/>
                  </a:ext>
                </a:extLst>
              </a:tr>
              <a:tr h="337004">
                <a:tc>
                  <a:txBody>
                    <a:bodyPr/>
                    <a:lstStyle/>
                    <a:p>
                      <a:pPr algn="ctr"/>
                      <a:r>
                        <a:rPr lang="es-CO" sz="1200" dirty="0" smtClean="0"/>
                        <a:t>Gestor</a:t>
                      </a:r>
                      <a:r>
                        <a:rPr lang="es-CO" sz="1200" baseline="0" dirty="0" smtClean="0"/>
                        <a:t> de Informes TR</a:t>
                      </a:r>
                      <a:endParaRPr lang="es-ES" sz="1200" b="1" dirty="0"/>
                    </a:p>
                  </a:txBody>
                  <a:tcPr/>
                </a:tc>
                <a:tc>
                  <a:txBody>
                    <a:bodyPr/>
                    <a:lstStyle/>
                    <a:p>
                      <a:pPr algn="ctr"/>
                      <a:r>
                        <a:rPr lang="es-ES" sz="1400" b="1" dirty="0" smtClean="0"/>
                        <a:t>A</a:t>
                      </a:r>
                      <a:endParaRPr lang="es-ES" sz="1400" b="1" dirty="0"/>
                    </a:p>
                  </a:txBody>
                  <a:tcPr/>
                </a:tc>
                <a:tc>
                  <a:txBody>
                    <a:bodyPr/>
                    <a:lstStyle/>
                    <a:p>
                      <a:pPr algn="ctr"/>
                      <a:r>
                        <a:rPr lang="es-CO" sz="1400" dirty="0" smtClean="0"/>
                        <a:t>5</a:t>
                      </a:r>
                      <a:endParaRPr lang="es-ES" sz="1400" b="1" dirty="0"/>
                    </a:p>
                  </a:txBody>
                  <a:tcPr/>
                </a:tc>
                <a:tc>
                  <a:txBody>
                    <a:bodyPr/>
                    <a:lstStyle/>
                    <a:p>
                      <a:pPr algn="ctr"/>
                      <a:r>
                        <a:rPr lang="es-CO" sz="1400" dirty="0" smtClean="0"/>
                        <a:t>30</a:t>
                      </a:r>
                      <a:endParaRPr lang="es-ES" sz="1400" b="1" dirty="0"/>
                    </a:p>
                  </a:txBody>
                  <a:tcPr/>
                </a:tc>
                <a:tc>
                  <a:txBody>
                    <a:bodyPr/>
                    <a:lstStyle/>
                    <a:p>
                      <a:pPr algn="ctr"/>
                      <a:endParaRPr lang="es-ES" sz="1400" b="1" dirty="0"/>
                    </a:p>
                  </a:txBody>
                  <a:tcPr/>
                </a:tc>
                <a:extLst>
                  <a:ext uri="{0D108BD9-81ED-4DB2-BD59-A6C34878D82A}">
                    <a16:rowId xmlns:a16="http://schemas.microsoft.com/office/drawing/2014/main" val="10003"/>
                  </a:ext>
                </a:extLst>
              </a:tr>
              <a:tr h="337004">
                <a:tc>
                  <a:txBody>
                    <a:bodyPr/>
                    <a:lstStyle/>
                    <a:p>
                      <a:pPr algn="ctr"/>
                      <a:r>
                        <a:rPr lang="es-CO" sz="1200" dirty="0" smtClean="0"/>
                        <a:t>Gestor de Analíticas</a:t>
                      </a:r>
                      <a:endParaRPr lang="es-ES" sz="1200" b="1" dirty="0"/>
                    </a:p>
                  </a:txBody>
                  <a:tcPr/>
                </a:tc>
                <a:tc>
                  <a:txBody>
                    <a:bodyPr/>
                    <a:lstStyle/>
                    <a:p>
                      <a:pPr algn="ctr"/>
                      <a:r>
                        <a:rPr lang="es-ES" sz="1400" b="1" dirty="0" smtClean="0"/>
                        <a:t>M</a:t>
                      </a:r>
                      <a:endParaRPr lang="es-ES" sz="1400" b="1" dirty="0"/>
                    </a:p>
                  </a:txBody>
                  <a:tcPr/>
                </a:tc>
                <a:tc>
                  <a:txBody>
                    <a:bodyPr/>
                    <a:lstStyle/>
                    <a:p>
                      <a:pPr algn="ctr"/>
                      <a:r>
                        <a:rPr lang="es-CO" sz="1400" dirty="0" smtClean="0"/>
                        <a:t>10</a:t>
                      </a:r>
                      <a:endParaRPr lang="es-ES" sz="1400" b="1" dirty="0"/>
                    </a:p>
                  </a:txBody>
                  <a:tcPr/>
                </a:tc>
                <a:tc>
                  <a:txBody>
                    <a:bodyPr/>
                    <a:lstStyle/>
                    <a:p>
                      <a:pPr algn="ctr"/>
                      <a:r>
                        <a:rPr lang="es-CO" sz="1400" dirty="0" smtClean="0"/>
                        <a:t>40</a:t>
                      </a:r>
                      <a:endParaRPr lang="es-ES" sz="1400" b="1" dirty="0"/>
                    </a:p>
                  </a:txBody>
                  <a:tcPr/>
                </a:tc>
                <a:tc>
                  <a:txBody>
                    <a:bodyPr/>
                    <a:lstStyle/>
                    <a:p>
                      <a:pPr algn="ctr"/>
                      <a:endParaRPr lang="es-ES" sz="1400" b="1" dirty="0"/>
                    </a:p>
                  </a:txBody>
                  <a:tcPr/>
                </a:tc>
                <a:extLst>
                  <a:ext uri="{0D108BD9-81ED-4DB2-BD59-A6C34878D82A}">
                    <a16:rowId xmlns:a16="http://schemas.microsoft.com/office/drawing/2014/main" val="10004"/>
                  </a:ext>
                </a:extLst>
              </a:tr>
              <a:tr h="415484">
                <a:tc>
                  <a:txBody>
                    <a:bodyPr/>
                    <a:lstStyle/>
                    <a:p>
                      <a:pPr algn="ctr"/>
                      <a:r>
                        <a:rPr lang="es-CO" sz="1200" dirty="0" smtClean="0"/>
                        <a:t>Gestor Visión</a:t>
                      </a:r>
                      <a:r>
                        <a:rPr lang="es-CO" sz="1200" baseline="0" dirty="0" smtClean="0"/>
                        <a:t> Computador</a:t>
                      </a:r>
                      <a:endParaRPr lang="es-ES" sz="1200" b="1" dirty="0"/>
                    </a:p>
                  </a:txBody>
                  <a:tcPr/>
                </a:tc>
                <a:tc>
                  <a:txBody>
                    <a:bodyPr/>
                    <a:lstStyle/>
                    <a:p>
                      <a:pPr algn="ctr"/>
                      <a:r>
                        <a:rPr lang="es-ES" sz="1400" b="1" dirty="0" smtClean="0"/>
                        <a:t>A</a:t>
                      </a:r>
                      <a:endParaRPr lang="es-ES" sz="1400" b="1" dirty="0"/>
                    </a:p>
                  </a:txBody>
                  <a:tcPr/>
                </a:tc>
                <a:tc>
                  <a:txBody>
                    <a:bodyPr/>
                    <a:lstStyle/>
                    <a:p>
                      <a:pPr algn="ctr"/>
                      <a:r>
                        <a:rPr lang="es-CO" sz="1400" dirty="0" smtClean="0"/>
                        <a:t>5</a:t>
                      </a:r>
                      <a:endParaRPr lang="es-ES" sz="1400" b="1" dirty="0"/>
                    </a:p>
                  </a:txBody>
                  <a:tcPr/>
                </a:tc>
                <a:tc>
                  <a:txBody>
                    <a:bodyPr/>
                    <a:lstStyle/>
                    <a:p>
                      <a:pPr algn="ctr"/>
                      <a:r>
                        <a:rPr lang="es-CO" sz="1400" dirty="0" smtClean="0"/>
                        <a:t>40</a:t>
                      </a:r>
                      <a:endParaRPr lang="es-ES" sz="1400" b="1" dirty="0"/>
                    </a:p>
                  </a:txBody>
                  <a:tcPr/>
                </a:tc>
                <a:tc>
                  <a:txBody>
                    <a:bodyPr/>
                    <a:lstStyle/>
                    <a:p>
                      <a:pPr algn="ctr"/>
                      <a:endParaRPr lang="es-ES" sz="1400" b="1" dirty="0"/>
                    </a:p>
                  </a:txBody>
                  <a:tcPr/>
                </a:tc>
                <a:extLst>
                  <a:ext uri="{0D108BD9-81ED-4DB2-BD59-A6C34878D82A}">
                    <a16:rowId xmlns:a16="http://schemas.microsoft.com/office/drawing/2014/main" val="10005"/>
                  </a:ext>
                </a:extLst>
              </a:tr>
              <a:tr h="337004">
                <a:tc>
                  <a:txBody>
                    <a:bodyPr/>
                    <a:lstStyle/>
                    <a:p>
                      <a:pPr algn="ctr"/>
                      <a:r>
                        <a:rPr lang="es-CO" sz="1200" dirty="0" smtClean="0"/>
                        <a:t>Pruebas e Integración</a:t>
                      </a:r>
                      <a:endParaRPr lang="es-ES" sz="1200" b="1" dirty="0"/>
                    </a:p>
                  </a:txBody>
                  <a:tcPr/>
                </a:tc>
                <a:tc>
                  <a:txBody>
                    <a:bodyPr/>
                    <a:lstStyle/>
                    <a:p>
                      <a:pPr algn="ctr"/>
                      <a:r>
                        <a:rPr lang="es-ES" sz="1400" b="1" dirty="0" smtClean="0"/>
                        <a:t>M</a:t>
                      </a:r>
                      <a:endParaRPr lang="es-ES" sz="1400" b="1" dirty="0"/>
                    </a:p>
                  </a:txBody>
                  <a:tcPr/>
                </a:tc>
                <a:tc>
                  <a:txBody>
                    <a:bodyPr/>
                    <a:lstStyle/>
                    <a:p>
                      <a:pPr algn="ctr"/>
                      <a:r>
                        <a:rPr lang="es-CO" sz="1400" dirty="0" smtClean="0"/>
                        <a:t>10</a:t>
                      </a:r>
                      <a:endParaRPr lang="es-ES" sz="1400" b="1" dirty="0"/>
                    </a:p>
                  </a:txBody>
                  <a:tcPr/>
                </a:tc>
                <a:tc>
                  <a:txBody>
                    <a:bodyPr/>
                    <a:lstStyle/>
                    <a:p>
                      <a:pPr algn="ctr"/>
                      <a:r>
                        <a:rPr lang="es-CO" sz="1400" dirty="0" smtClean="0"/>
                        <a:t>40</a:t>
                      </a:r>
                      <a:endParaRPr lang="es-ES" sz="1400" b="1" dirty="0"/>
                    </a:p>
                  </a:txBody>
                  <a:tcPr/>
                </a:tc>
                <a:tc>
                  <a:txBody>
                    <a:bodyPr/>
                    <a:lstStyle/>
                    <a:p>
                      <a:pPr algn="ctr"/>
                      <a:endParaRPr lang="es-ES" sz="1400" b="1" dirty="0"/>
                    </a:p>
                  </a:txBody>
                  <a:tcPr/>
                </a:tc>
                <a:extLst>
                  <a:ext uri="{0D108BD9-81ED-4DB2-BD59-A6C34878D82A}">
                    <a16:rowId xmlns:a16="http://schemas.microsoft.com/office/drawing/2014/main" val="10006"/>
                  </a:ext>
                </a:extLst>
              </a:tr>
            </a:tbl>
          </a:graphicData>
        </a:graphic>
      </p:graphicFrame>
      <p:sp>
        <p:nvSpPr>
          <p:cNvPr id="4" name="3 CuadroTexto"/>
          <p:cNvSpPr txBox="1"/>
          <p:nvPr/>
        </p:nvSpPr>
        <p:spPr>
          <a:xfrm>
            <a:off x="0" y="5048277"/>
            <a:ext cx="8918973"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s-CO" sz="1400" dirty="0" smtClean="0"/>
              <a:t>Cada Gestor de aplicaciones. pasa por el ciclo de vida: es un entregable para el usuario final</a:t>
            </a:r>
            <a:endParaRPr lang="es-ES" sz="1400"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3455988" y="260350"/>
            <a:ext cx="5688012" cy="647700"/>
          </a:xfrm>
        </p:spPr>
        <p:txBody>
          <a:bodyPr>
            <a:noAutofit/>
          </a:bodyPr>
          <a:lstStyle/>
          <a:p>
            <a:pPr algn="ctr"/>
            <a:r>
              <a:rPr lang="es-CO" sz="2400" b="1" dirty="0" smtClean="0"/>
              <a:t>SP1.3. Definir el Ciclo de Vida</a:t>
            </a:r>
            <a:endParaRPr lang="es-ES" sz="2400" b="1" dirty="0"/>
          </a:p>
        </p:txBody>
      </p:sp>
      <p:pic>
        <p:nvPicPr>
          <p:cNvPr id="18434" name="Picture 2" descr="scrum process"/>
          <p:cNvPicPr>
            <a:picLocks noChangeAspect="1" noChangeArrowheads="1"/>
          </p:cNvPicPr>
          <p:nvPr/>
        </p:nvPicPr>
        <p:blipFill>
          <a:blip r:embed="rId2" cstate="print"/>
          <a:srcRect/>
          <a:stretch>
            <a:fillRect/>
          </a:stretch>
        </p:blipFill>
        <p:spPr bwMode="auto">
          <a:xfrm>
            <a:off x="5206772" y="4319752"/>
            <a:ext cx="3772185" cy="24042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n 5"/>
          <p:cNvPicPr>
            <a:picLocks noChangeAspect="1"/>
          </p:cNvPicPr>
          <p:nvPr/>
        </p:nvPicPr>
        <p:blipFill>
          <a:blip r:embed="rId3"/>
          <a:stretch>
            <a:fillRect/>
          </a:stretch>
        </p:blipFill>
        <p:spPr>
          <a:xfrm>
            <a:off x="220717" y="260350"/>
            <a:ext cx="3971661" cy="23280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6"/>
          <p:cNvPicPr>
            <a:picLocks noChangeAspect="1"/>
          </p:cNvPicPr>
          <p:nvPr/>
        </p:nvPicPr>
        <p:blipFill>
          <a:blip r:embed="rId4"/>
          <a:stretch>
            <a:fillRect/>
          </a:stretch>
        </p:blipFill>
        <p:spPr>
          <a:xfrm>
            <a:off x="1916429" y="1724901"/>
            <a:ext cx="7519495" cy="19658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p:cNvPicPr>
            <a:picLocks noChangeAspect="1"/>
          </p:cNvPicPr>
          <p:nvPr/>
        </p:nvPicPr>
        <p:blipFill>
          <a:blip r:embed="rId5"/>
          <a:stretch>
            <a:fillRect/>
          </a:stretch>
        </p:blipFill>
        <p:spPr>
          <a:xfrm>
            <a:off x="220717" y="3520966"/>
            <a:ext cx="3613511" cy="32030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Retrospección">
  <a:themeElements>
    <a:clrScheme name="Violet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34</TotalTime>
  <Words>2052</Words>
  <Application>Microsoft Office PowerPoint</Application>
  <PresentationFormat>Presentación en pantalla (4:3)</PresentationFormat>
  <Paragraphs>487</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Calibri Light</vt:lpstr>
      <vt:lpstr>Segoe UI</vt:lpstr>
      <vt:lpstr>Retrospección</vt:lpstr>
      <vt:lpstr>Planificación de Proyectos Software</vt:lpstr>
      <vt:lpstr>Presentación de PowerPoint</vt:lpstr>
      <vt:lpstr>Presentación de PowerPoint</vt:lpstr>
      <vt:lpstr>Presentación de PowerPoint</vt:lpstr>
      <vt:lpstr>Presentación de PowerPoint</vt:lpstr>
      <vt:lpstr>PLANIFICACIÓN DE PROYECTO</vt:lpstr>
      <vt:lpstr>Presentación de PowerPoint</vt:lpstr>
      <vt:lpstr>S.P. 1.2 Modelos de estimación Número y complejidad de requisitos</vt:lpstr>
      <vt:lpstr>SP1.3. Definir el Ciclo de Vida</vt:lpstr>
      <vt:lpstr>SP 1.4 Estimar el esfuerzo y el coste Cronograma y Presupuesto (Estimaciones, Ciclo de Vida, Características del producto)</vt:lpstr>
      <vt:lpstr>Ejemplo de Modelo de estimación Puntos de Función</vt:lpstr>
      <vt:lpstr>Presentación de PowerPoint</vt:lpstr>
      <vt:lpstr>Presentación de PowerPoint</vt:lpstr>
      <vt:lpstr>Presentación de PowerPoint</vt:lpstr>
      <vt:lpstr>Presentación de PowerPoint</vt:lpstr>
      <vt:lpstr>Presentación de PowerPoint</vt:lpstr>
      <vt:lpstr>Caso estudio Sistema de radares vehiculares.</vt:lpstr>
      <vt:lpstr>Modelo de estimación A partir de los elementos de la arquitectura</vt:lpstr>
      <vt:lpstr>Sistema de Pronostico del Clima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Wilson Nieto</dc:creator>
  <cp:lastModifiedBy>WILSON   NIETO BERNAL</cp:lastModifiedBy>
  <cp:revision>11</cp:revision>
  <dcterms:created xsi:type="dcterms:W3CDTF">2014-09-16T21:41:51Z</dcterms:created>
  <dcterms:modified xsi:type="dcterms:W3CDTF">2019-08-22T16:02:04Z</dcterms:modified>
</cp:coreProperties>
</file>