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8" r:id="rId2"/>
  </p:sldMasterIdLst>
  <p:notesMasterIdLst>
    <p:notesMasterId r:id="rId12"/>
  </p:notesMasterIdLst>
  <p:handoutMasterIdLst>
    <p:handoutMasterId r:id="rId13"/>
  </p:handoutMasterIdLst>
  <p:sldIdLst>
    <p:sldId id="256" r:id="rId3"/>
    <p:sldId id="257" r:id="rId4"/>
    <p:sldId id="258" r:id="rId5"/>
    <p:sldId id="259" r:id="rId6"/>
    <p:sldId id="265" r:id="rId7"/>
    <p:sldId id="264" r:id="rId8"/>
    <p:sldId id="262" r:id="rId9"/>
    <p:sldId id="266" r:id="rId10"/>
    <p:sldId id="267" r:id="rId11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8" autoAdjust="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54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199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85777E-16A2-4EA4-A4F1-785D7DBBD0E0}" type="datetimeFigureOut">
              <a:rPr lang="es-CO" smtClean="0"/>
              <a:t>29/07/2019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C883F7-1F59-4A18-8983-C60792123DF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003577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700B3E-BAF5-4341-97FD-F8656AA990B8}" type="datetimeFigureOut">
              <a:rPr lang="es-CO" smtClean="0"/>
              <a:t>29/07/2019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21BA5C-1EB4-4C46-AFFA-8BCEF87FDE9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62682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9DFF6-3241-4AE2-84E4-7640DC9F1957}" type="datetimeFigureOut">
              <a:rPr lang="es-CO" smtClean="0"/>
              <a:t>29/07/2019</a:t>
            </a:fld>
            <a:endParaRPr lang="es-CO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F6A54-2C9A-4754-BF45-B501F246A8B7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448118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9DFF6-3241-4AE2-84E4-7640DC9F1957}" type="datetimeFigureOut">
              <a:rPr lang="es-CO" smtClean="0"/>
              <a:t>29/07/2019</a:t>
            </a:fld>
            <a:endParaRPr lang="es-CO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F6A54-2C9A-4754-BF45-B501F246A8B7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984771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9DFF6-3241-4AE2-84E4-7640DC9F1957}" type="datetimeFigureOut">
              <a:rPr lang="es-CO" smtClean="0"/>
              <a:t>29/07/2019</a:t>
            </a:fld>
            <a:endParaRPr lang="es-CO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F6A54-2C9A-4754-BF45-B501F246A8B7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2232622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F6AFE-C092-4143-9325-E5734A4D9BA9}" type="datetimeFigureOut">
              <a:rPr lang="es-CO" smtClean="0"/>
              <a:t>29/07/2019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E7364-B772-4A6F-BE7B-6206449C8F0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678741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F6AFE-C092-4143-9325-E5734A4D9BA9}" type="datetimeFigureOut">
              <a:rPr lang="es-CO" smtClean="0"/>
              <a:t>29/07/2019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E7364-B772-4A6F-BE7B-6206449C8F0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851283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F6AFE-C092-4143-9325-E5734A4D9BA9}" type="datetimeFigureOut">
              <a:rPr lang="es-CO" smtClean="0"/>
              <a:t>29/07/2019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E7364-B772-4A6F-BE7B-6206449C8F0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21909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F6AFE-C092-4143-9325-E5734A4D9BA9}" type="datetimeFigureOut">
              <a:rPr lang="es-CO" smtClean="0"/>
              <a:t>29/07/2019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E7364-B772-4A6F-BE7B-6206449C8F0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69351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F6AFE-C092-4143-9325-E5734A4D9BA9}" type="datetimeFigureOut">
              <a:rPr lang="es-CO" smtClean="0"/>
              <a:t>29/07/2019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E7364-B772-4A6F-BE7B-6206449C8F0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459695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F6AFE-C092-4143-9325-E5734A4D9BA9}" type="datetimeFigureOut">
              <a:rPr lang="es-CO" smtClean="0"/>
              <a:t>29/07/2019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E7364-B772-4A6F-BE7B-6206449C8F0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464102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F6AFE-C092-4143-9325-E5734A4D9BA9}" type="datetimeFigureOut">
              <a:rPr lang="es-CO" smtClean="0"/>
              <a:t>29/07/2019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E7364-B772-4A6F-BE7B-6206449C8F0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677244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F6AFE-C092-4143-9325-E5734A4D9BA9}" type="datetimeFigureOut">
              <a:rPr lang="es-CO" smtClean="0"/>
              <a:t>29/07/2019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E7364-B772-4A6F-BE7B-6206449C8F0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64271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9DFF6-3241-4AE2-84E4-7640DC9F1957}" type="datetimeFigureOut">
              <a:rPr lang="es-CO" smtClean="0"/>
              <a:t>29/07/2019</a:t>
            </a:fld>
            <a:endParaRPr lang="es-CO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F6A54-2C9A-4754-BF45-B501F246A8B7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7272537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F6AFE-C092-4143-9325-E5734A4D9BA9}" type="datetimeFigureOut">
              <a:rPr lang="es-CO" smtClean="0"/>
              <a:t>29/07/2019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E7364-B772-4A6F-BE7B-6206449C8F0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557020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F6AFE-C092-4143-9325-E5734A4D9BA9}" type="datetimeFigureOut">
              <a:rPr lang="es-CO" smtClean="0"/>
              <a:t>29/07/2019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E7364-B772-4A6F-BE7B-6206449C8F0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417858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F6AFE-C092-4143-9325-E5734A4D9BA9}" type="datetimeFigureOut">
              <a:rPr lang="es-CO" smtClean="0"/>
              <a:t>29/07/2019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E7364-B772-4A6F-BE7B-6206449C8F0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69081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9DFF6-3241-4AE2-84E4-7640DC9F1957}" type="datetimeFigureOut">
              <a:rPr lang="es-CO" smtClean="0"/>
              <a:t>29/07/2019</a:t>
            </a:fld>
            <a:endParaRPr lang="es-CO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F6A54-2C9A-4754-BF45-B501F246A8B7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040493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9DFF6-3241-4AE2-84E4-7640DC9F1957}" type="datetimeFigureOut">
              <a:rPr lang="es-CO" smtClean="0"/>
              <a:t>29/07/2019</a:t>
            </a:fld>
            <a:endParaRPr lang="es-CO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F6A54-2C9A-4754-BF45-B501F246A8B7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09984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9DFF6-3241-4AE2-84E4-7640DC9F1957}" type="datetimeFigureOut">
              <a:rPr lang="es-CO" smtClean="0"/>
              <a:t>29/07/2019</a:t>
            </a:fld>
            <a:endParaRPr lang="es-CO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F6A54-2C9A-4754-BF45-B501F246A8B7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899351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9DFF6-3241-4AE2-84E4-7640DC9F1957}" type="datetimeFigureOut">
              <a:rPr lang="es-CO" smtClean="0"/>
              <a:t>29/07/2019</a:t>
            </a:fld>
            <a:endParaRPr lang="es-CO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F6A54-2C9A-4754-BF45-B501F246A8B7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34403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9DFF6-3241-4AE2-84E4-7640DC9F1957}" type="datetimeFigureOut">
              <a:rPr lang="es-CO" smtClean="0"/>
              <a:t>29/07/2019</a:t>
            </a:fld>
            <a:endParaRPr lang="es-CO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F6A54-2C9A-4754-BF45-B501F246A8B7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376370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9DFF6-3241-4AE2-84E4-7640DC9F1957}" type="datetimeFigureOut">
              <a:rPr lang="es-CO" smtClean="0"/>
              <a:t>29/07/2019</a:t>
            </a:fld>
            <a:endParaRPr lang="es-CO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F6A54-2C9A-4754-BF45-B501F246A8B7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826491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9DFF6-3241-4AE2-84E4-7640DC9F1957}" type="datetimeFigureOut">
              <a:rPr lang="es-CO" smtClean="0"/>
              <a:t>29/07/2019</a:t>
            </a:fld>
            <a:endParaRPr lang="es-CO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F6A54-2C9A-4754-BF45-B501F246A8B7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77727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s-CO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9DFF6-3241-4AE2-84E4-7640DC9F1957}" type="datetimeFigureOut">
              <a:rPr lang="es-CO" smtClean="0"/>
              <a:t>29/07/2019</a:t>
            </a:fld>
            <a:endParaRPr lang="es-CO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FF6A54-2C9A-4754-BF45-B501F246A8B7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63653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F6AFE-C092-4143-9325-E5734A4D9BA9}" type="datetimeFigureOut">
              <a:rPr lang="es-CO" smtClean="0"/>
              <a:t>29/07/2019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5E7364-B772-4A6F-BE7B-6206449C8F0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96173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 bwMode="gray">
          <a:xfrm>
            <a:off x="971600" y="332656"/>
            <a:ext cx="7772400" cy="360040"/>
          </a:xfrm>
        </p:spPr>
        <p:txBody>
          <a:bodyPr>
            <a:noAutofit/>
          </a:bodyPr>
          <a:lstStyle/>
          <a:p>
            <a:r>
              <a:rPr lang="es-CO" sz="2000" dirty="0" smtClean="0"/>
              <a:t>ARITMETICA DE LA COMPUTADORA</a:t>
            </a:r>
            <a:endParaRPr lang="es-CO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Subtítulo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827584" y="1340768"/>
                <a:ext cx="7632848" cy="4752528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es-CO" sz="1800" b="1" dirty="0" smtClean="0">
                    <a:solidFill>
                      <a:schemeClr val="tx1"/>
                    </a:solidFill>
                  </a:rPr>
                  <a:t>TEOREMA FUNDAMENTAL DE LA NUMERACIÓN</a:t>
                </a:r>
              </a:p>
              <a:p>
                <a:pPr algn="just"/>
                <a:r>
                  <a:rPr lang="es-CO" sz="1800" dirty="0" smtClean="0">
                    <a:solidFill>
                      <a:schemeClr val="tx1"/>
                    </a:solidFill>
                  </a:rPr>
                  <a:t>Sea X=(d</a:t>
                </a:r>
                <a:r>
                  <a:rPr lang="es-CO" sz="1800" baseline="-25000" dirty="0" smtClean="0">
                    <a:solidFill>
                      <a:schemeClr val="tx1"/>
                    </a:solidFill>
                  </a:rPr>
                  <a:t>n</a:t>
                </a:r>
                <a:r>
                  <a:rPr lang="es-CO" sz="1800" dirty="0" smtClean="0">
                    <a:solidFill>
                      <a:schemeClr val="tx1"/>
                    </a:solidFill>
                  </a:rPr>
                  <a:t>d</a:t>
                </a:r>
                <a:r>
                  <a:rPr lang="es-CO" sz="1800" baseline="-25000" dirty="0" smtClean="0">
                    <a:solidFill>
                      <a:schemeClr val="tx1"/>
                    </a:solidFill>
                  </a:rPr>
                  <a:t>n-1</a:t>
                </a:r>
                <a:r>
                  <a:rPr lang="es-CO" sz="1800" dirty="0" smtClean="0">
                    <a:solidFill>
                      <a:schemeClr val="tx1"/>
                    </a:solidFill>
                  </a:rPr>
                  <a:t>……d</a:t>
                </a:r>
                <a:r>
                  <a:rPr lang="es-CO" sz="1800" baseline="-25000" dirty="0" smtClean="0">
                    <a:solidFill>
                      <a:schemeClr val="tx1"/>
                    </a:solidFill>
                  </a:rPr>
                  <a:t>1</a:t>
                </a:r>
                <a:r>
                  <a:rPr lang="es-CO" sz="1800" dirty="0" smtClean="0">
                    <a:solidFill>
                      <a:schemeClr val="tx1"/>
                    </a:solidFill>
                  </a:rPr>
                  <a:t>d</a:t>
                </a:r>
                <a:r>
                  <a:rPr lang="es-CO" sz="1800" baseline="-25000" dirty="0" smtClean="0">
                    <a:solidFill>
                      <a:schemeClr val="tx1"/>
                    </a:solidFill>
                  </a:rPr>
                  <a:t>o</a:t>
                </a:r>
                <a:r>
                  <a:rPr lang="es-CO" sz="1800" dirty="0" smtClean="0">
                    <a:solidFill>
                      <a:schemeClr val="tx1"/>
                    </a:solidFill>
                  </a:rPr>
                  <a:t>.d</a:t>
                </a:r>
                <a:r>
                  <a:rPr lang="es-CO" sz="1800" baseline="-25000" dirty="0" smtClean="0">
                    <a:solidFill>
                      <a:schemeClr val="tx1"/>
                    </a:solidFill>
                  </a:rPr>
                  <a:t>-1</a:t>
                </a:r>
                <a:r>
                  <a:rPr lang="es-CO" sz="1800" dirty="0" smtClean="0">
                    <a:solidFill>
                      <a:schemeClr val="tx1"/>
                    </a:solidFill>
                  </a:rPr>
                  <a:t>d</a:t>
                </a:r>
                <a:r>
                  <a:rPr lang="es-CO" sz="1800" baseline="-25000" dirty="0" smtClean="0">
                    <a:solidFill>
                      <a:schemeClr val="tx1"/>
                    </a:solidFill>
                  </a:rPr>
                  <a:t>-2</a:t>
                </a:r>
                <a:r>
                  <a:rPr lang="es-CO" sz="1800" dirty="0" smtClean="0">
                    <a:solidFill>
                      <a:schemeClr val="tx1"/>
                    </a:solidFill>
                  </a:rPr>
                  <a:t>….d</a:t>
                </a:r>
                <a:r>
                  <a:rPr lang="es-CO" sz="1800" baseline="-25000" dirty="0" smtClean="0">
                    <a:solidFill>
                      <a:schemeClr val="tx1"/>
                    </a:solidFill>
                  </a:rPr>
                  <a:t>-m</a:t>
                </a:r>
                <a:r>
                  <a:rPr lang="es-CO" sz="1800" dirty="0" smtClean="0">
                    <a:solidFill>
                      <a:schemeClr val="tx1"/>
                    </a:solidFill>
                  </a:rPr>
                  <a:t>)</a:t>
                </a:r>
                <a:r>
                  <a:rPr lang="es-CO" sz="1800" baseline="-25000" dirty="0" smtClean="0">
                    <a:solidFill>
                      <a:schemeClr val="tx1"/>
                    </a:solidFill>
                    <a:sym typeface="Symbol"/>
                  </a:rPr>
                  <a:t></a:t>
                </a:r>
                <a:r>
                  <a:rPr lang="es-CO" sz="1800" dirty="0">
                    <a:solidFill>
                      <a:schemeClr val="tx1"/>
                    </a:solidFill>
                    <a:sym typeface="Symbol"/>
                  </a:rPr>
                  <a:t> </a:t>
                </a:r>
                <a:r>
                  <a:rPr lang="es-CO" sz="1800" dirty="0" smtClean="0">
                    <a:solidFill>
                      <a:schemeClr val="tx1"/>
                    </a:solidFill>
                    <a:sym typeface="Symbol"/>
                  </a:rPr>
                  <a:t>, un número dado en una base  donde   es  entero positivo mayor que 1 y los d</a:t>
                </a:r>
                <a:r>
                  <a:rPr lang="es-CO" sz="1800" baseline="-25000" dirty="0" smtClean="0">
                    <a:solidFill>
                      <a:schemeClr val="tx1"/>
                    </a:solidFill>
                    <a:sym typeface="Symbol"/>
                  </a:rPr>
                  <a:t>i</a:t>
                </a:r>
                <a:r>
                  <a:rPr lang="es-CO" sz="1800" dirty="0" smtClean="0">
                    <a:solidFill>
                      <a:schemeClr val="tx1"/>
                    </a:solidFill>
                    <a:sym typeface="Symbol"/>
                  </a:rPr>
                  <a:t> son dígitos tales que d</a:t>
                </a:r>
                <a:r>
                  <a:rPr lang="es-CO" sz="1800" baseline="-25000" dirty="0" smtClean="0">
                    <a:solidFill>
                      <a:schemeClr val="tx1"/>
                    </a:solidFill>
                    <a:sym typeface="Symbol"/>
                  </a:rPr>
                  <a:t>i</a:t>
                </a:r>
                <a:r>
                  <a:rPr lang="es-CO" sz="1800" dirty="0" smtClean="0">
                    <a:solidFill>
                      <a:schemeClr val="tx1"/>
                    </a:solidFill>
                    <a:sym typeface="Symbol"/>
                  </a:rPr>
                  <a:t>&lt;  . Entonces  X puede expresarse como un número en base 10 mediante la forma:</a:t>
                </a:r>
              </a:p>
              <a:p>
                <a:pPr algn="just"/>
                <a:endParaRPr lang="es-CO" sz="1800" dirty="0" smtClean="0">
                  <a:solidFill>
                    <a:schemeClr val="tx1"/>
                  </a:solidFill>
                  <a:sym typeface="Symbol"/>
                </a:endParaRPr>
              </a:p>
              <a:p>
                <a:r>
                  <a:rPr lang="es-CO" sz="1800" dirty="0" smtClean="0">
                    <a:solidFill>
                      <a:schemeClr val="tx1"/>
                    </a:solidFill>
                    <a:sym typeface="Symbol"/>
                  </a:rPr>
                  <a:t>X</a:t>
                </a:r>
                <a:r>
                  <a:rPr lang="es-CO" sz="1800" baseline="-25000" dirty="0" smtClean="0">
                    <a:solidFill>
                      <a:schemeClr val="tx1"/>
                    </a:solidFill>
                    <a:sym typeface="Symbol"/>
                  </a:rPr>
                  <a:t>10</a:t>
                </a:r>
                <a:r>
                  <a:rPr lang="es-CO" sz="1800" dirty="0" smtClean="0">
                    <a:solidFill>
                      <a:schemeClr val="tx1"/>
                    </a:solidFill>
                    <a:sym typeface="Symbol"/>
                  </a:rPr>
                  <a:t>=</a:t>
                </a:r>
                <a:r>
                  <a:rPr lang="es-CO" sz="1800" dirty="0" smtClean="0">
                    <a:solidFill>
                      <a:schemeClr val="tx1"/>
                    </a:solidFill>
                  </a:rPr>
                  <a:t>d</a:t>
                </a:r>
                <a:r>
                  <a:rPr lang="es-CO" sz="1800" baseline="-25000" dirty="0" smtClean="0">
                    <a:solidFill>
                      <a:schemeClr val="tx1"/>
                    </a:solidFill>
                  </a:rPr>
                  <a:t>n</a:t>
                </a:r>
                <a:r>
                  <a:rPr lang="es-CO" sz="1800" dirty="0" smtClean="0">
                    <a:solidFill>
                      <a:schemeClr val="tx1"/>
                    </a:solidFill>
                  </a:rPr>
                  <a:t>*</a:t>
                </a:r>
                <a:r>
                  <a:rPr lang="es-CO" sz="1800" dirty="0" smtClean="0">
                    <a:solidFill>
                      <a:schemeClr val="tx1"/>
                    </a:solidFill>
                    <a:sym typeface="Symbol"/>
                  </a:rPr>
                  <a:t> </a:t>
                </a:r>
                <a:r>
                  <a:rPr lang="es-CO" sz="1800" baseline="30000" dirty="0" smtClean="0">
                    <a:solidFill>
                      <a:schemeClr val="tx1"/>
                    </a:solidFill>
                    <a:sym typeface="Symbol"/>
                  </a:rPr>
                  <a:t>n</a:t>
                </a:r>
                <a:r>
                  <a:rPr lang="es-CO" sz="1800" dirty="0" smtClean="0">
                    <a:solidFill>
                      <a:schemeClr val="tx1"/>
                    </a:solidFill>
                    <a:sym typeface="Symbol"/>
                  </a:rPr>
                  <a:t> + </a:t>
                </a:r>
                <a:r>
                  <a:rPr lang="es-CO" sz="1800" dirty="0" smtClean="0">
                    <a:solidFill>
                      <a:schemeClr val="tx1"/>
                    </a:solidFill>
                  </a:rPr>
                  <a:t>d</a:t>
                </a:r>
                <a:r>
                  <a:rPr lang="es-CO" sz="1800" baseline="-25000" dirty="0" smtClean="0">
                    <a:solidFill>
                      <a:schemeClr val="tx1"/>
                    </a:solidFill>
                  </a:rPr>
                  <a:t>n-1</a:t>
                </a:r>
                <a:r>
                  <a:rPr lang="es-CO" sz="1800" dirty="0" smtClean="0">
                    <a:solidFill>
                      <a:schemeClr val="tx1"/>
                    </a:solidFill>
                  </a:rPr>
                  <a:t>*</a:t>
                </a:r>
                <a:r>
                  <a:rPr lang="es-CO" sz="1800" dirty="0" smtClean="0">
                    <a:solidFill>
                      <a:schemeClr val="tx1"/>
                    </a:solidFill>
                    <a:sym typeface="Symbol"/>
                  </a:rPr>
                  <a:t> </a:t>
                </a:r>
                <a:r>
                  <a:rPr lang="es-CO" sz="1800" baseline="30000" dirty="0" smtClean="0">
                    <a:solidFill>
                      <a:schemeClr val="tx1"/>
                    </a:solidFill>
                    <a:sym typeface="Symbol"/>
                  </a:rPr>
                  <a:t>n-1</a:t>
                </a:r>
                <a:r>
                  <a:rPr lang="es-CO" sz="1800" dirty="0" smtClean="0">
                    <a:solidFill>
                      <a:schemeClr val="tx1"/>
                    </a:solidFill>
                    <a:sym typeface="Symbol"/>
                  </a:rPr>
                  <a:t> +…+ </a:t>
                </a:r>
                <a:r>
                  <a:rPr lang="es-CO" sz="1800" dirty="0" smtClean="0">
                    <a:solidFill>
                      <a:schemeClr val="tx1"/>
                    </a:solidFill>
                  </a:rPr>
                  <a:t>d</a:t>
                </a:r>
                <a:r>
                  <a:rPr lang="es-CO" sz="1800" baseline="-25000" dirty="0" smtClean="0">
                    <a:solidFill>
                      <a:schemeClr val="tx1"/>
                    </a:solidFill>
                  </a:rPr>
                  <a:t>1</a:t>
                </a:r>
                <a:r>
                  <a:rPr lang="es-CO" sz="1800" dirty="0" smtClean="0">
                    <a:solidFill>
                      <a:schemeClr val="tx1"/>
                    </a:solidFill>
                  </a:rPr>
                  <a:t>*</a:t>
                </a:r>
                <a:r>
                  <a:rPr lang="es-CO" sz="1800" dirty="0" smtClean="0">
                    <a:solidFill>
                      <a:schemeClr val="tx1"/>
                    </a:solidFill>
                    <a:sym typeface="Symbol"/>
                  </a:rPr>
                  <a:t> </a:t>
                </a:r>
                <a:r>
                  <a:rPr lang="es-CO" sz="1800" baseline="30000" dirty="0" smtClean="0">
                    <a:solidFill>
                      <a:schemeClr val="tx1"/>
                    </a:solidFill>
                    <a:sym typeface="Symbol"/>
                  </a:rPr>
                  <a:t>1</a:t>
                </a:r>
                <a:r>
                  <a:rPr lang="es-CO" sz="1800" dirty="0" smtClean="0">
                    <a:solidFill>
                      <a:schemeClr val="tx1"/>
                    </a:solidFill>
                    <a:sym typeface="Symbol"/>
                  </a:rPr>
                  <a:t> +</a:t>
                </a:r>
                <a:r>
                  <a:rPr lang="es-CO" sz="1800" dirty="0" smtClean="0">
                    <a:solidFill>
                      <a:schemeClr val="tx1"/>
                    </a:solidFill>
                  </a:rPr>
                  <a:t> d</a:t>
                </a:r>
                <a:r>
                  <a:rPr lang="es-CO" sz="1800" baseline="-25000" dirty="0" smtClean="0">
                    <a:solidFill>
                      <a:schemeClr val="tx1"/>
                    </a:solidFill>
                  </a:rPr>
                  <a:t>0</a:t>
                </a:r>
                <a:r>
                  <a:rPr lang="es-CO" sz="1800" dirty="0" smtClean="0">
                    <a:solidFill>
                      <a:schemeClr val="tx1"/>
                    </a:solidFill>
                  </a:rPr>
                  <a:t>*</a:t>
                </a:r>
                <a:r>
                  <a:rPr lang="es-CO" sz="1800" dirty="0" smtClean="0">
                    <a:solidFill>
                      <a:schemeClr val="tx1"/>
                    </a:solidFill>
                    <a:sym typeface="Symbol"/>
                  </a:rPr>
                  <a:t> </a:t>
                </a:r>
                <a:r>
                  <a:rPr lang="es-CO" sz="1800" baseline="30000" dirty="0" smtClean="0">
                    <a:solidFill>
                      <a:schemeClr val="tx1"/>
                    </a:solidFill>
                    <a:sym typeface="Symbol"/>
                  </a:rPr>
                  <a:t>0</a:t>
                </a:r>
                <a:r>
                  <a:rPr lang="es-CO" sz="1800" dirty="0" smtClean="0">
                    <a:solidFill>
                      <a:schemeClr val="tx1"/>
                    </a:solidFill>
                    <a:sym typeface="Symbol"/>
                  </a:rPr>
                  <a:t> +</a:t>
                </a:r>
                <a:r>
                  <a:rPr lang="es-CO" sz="1800" dirty="0" smtClean="0">
                    <a:solidFill>
                      <a:schemeClr val="tx1"/>
                    </a:solidFill>
                  </a:rPr>
                  <a:t> d</a:t>
                </a:r>
                <a:r>
                  <a:rPr lang="es-CO" sz="1800" baseline="-25000" dirty="0" smtClean="0">
                    <a:solidFill>
                      <a:schemeClr val="tx1"/>
                    </a:solidFill>
                  </a:rPr>
                  <a:t>-1</a:t>
                </a:r>
                <a:r>
                  <a:rPr lang="es-CO" sz="1800" dirty="0" smtClean="0">
                    <a:solidFill>
                      <a:schemeClr val="tx1"/>
                    </a:solidFill>
                  </a:rPr>
                  <a:t>*</a:t>
                </a:r>
                <a:r>
                  <a:rPr lang="es-CO" sz="1800" dirty="0" smtClean="0">
                    <a:solidFill>
                      <a:schemeClr val="tx1"/>
                    </a:solidFill>
                    <a:sym typeface="Symbol"/>
                  </a:rPr>
                  <a:t> </a:t>
                </a:r>
                <a:r>
                  <a:rPr lang="es-CO" sz="1800" baseline="30000" dirty="0" smtClean="0">
                    <a:solidFill>
                      <a:schemeClr val="tx1"/>
                    </a:solidFill>
                    <a:sym typeface="Symbol"/>
                  </a:rPr>
                  <a:t>-1</a:t>
                </a:r>
                <a:r>
                  <a:rPr lang="es-CO" sz="1800" dirty="0" smtClean="0">
                    <a:solidFill>
                      <a:schemeClr val="tx1"/>
                    </a:solidFill>
                    <a:sym typeface="Symbol"/>
                  </a:rPr>
                  <a:t>+ </a:t>
                </a:r>
                <a:r>
                  <a:rPr lang="es-CO" sz="1800" dirty="0" smtClean="0">
                    <a:solidFill>
                      <a:schemeClr val="tx1"/>
                    </a:solidFill>
                  </a:rPr>
                  <a:t>d</a:t>
                </a:r>
                <a:r>
                  <a:rPr lang="es-CO" sz="1800" baseline="-25000" dirty="0" smtClean="0">
                    <a:solidFill>
                      <a:schemeClr val="tx1"/>
                    </a:solidFill>
                  </a:rPr>
                  <a:t>-2</a:t>
                </a:r>
                <a:r>
                  <a:rPr lang="es-CO" sz="1800" dirty="0" smtClean="0">
                    <a:solidFill>
                      <a:schemeClr val="tx1"/>
                    </a:solidFill>
                  </a:rPr>
                  <a:t>*</a:t>
                </a:r>
                <a:r>
                  <a:rPr lang="es-CO" sz="1800" dirty="0" smtClean="0">
                    <a:solidFill>
                      <a:schemeClr val="tx1"/>
                    </a:solidFill>
                    <a:sym typeface="Symbol"/>
                  </a:rPr>
                  <a:t> </a:t>
                </a:r>
                <a:r>
                  <a:rPr lang="es-CO" sz="1800" baseline="30000" dirty="0" smtClean="0">
                    <a:solidFill>
                      <a:schemeClr val="tx1"/>
                    </a:solidFill>
                    <a:sym typeface="Symbol"/>
                  </a:rPr>
                  <a:t>-2</a:t>
                </a:r>
                <a:r>
                  <a:rPr lang="es-CO" sz="1800" dirty="0" smtClean="0">
                    <a:solidFill>
                      <a:schemeClr val="tx1"/>
                    </a:solidFill>
                    <a:sym typeface="Symbol"/>
                  </a:rPr>
                  <a:t> +…+ </a:t>
                </a:r>
                <a:r>
                  <a:rPr lang="es-CO" sz="1800" dirty="0" smtClean="0">
                    <a:solidFill>
                      <a:schemeClr val="tx1"/>
                    </a:solidFill>
                  </a:rPr>
                  <a:t>d</a:t>
                </a:r>
                <a:r>
                  <a:rPr lang="es-CO" sz="1800" baseline="-25000" dirty="0" smtClean="0">
                    <a:solidFill>
                      <a:schemeClr val="tx1"/>
                    </a:solidFill>
                  </a:rPr>
                  <a:t>-m</a:t>
                </a:r>
                <a:r>
                  <a:rPr lang="es-CO" sz="1800" dirty="0" smtClean="0">
                    <a:solidFill>
                      <a:schemeClr val="tx1"/>
                    </a:solidFill>
                  </a:rPr>
                  <a:t>*</a:t>
                </a:r>
                <a:r>
                  <a:rPr lang="es-CO" sz="1800" dirty="0" smtClean="0">
                    <a:solidFill>
                      <a:schemeClr val="tx1"/>
                    </a:solidFill>
                    <a:sym typeface="Symbol"/>
                  </a:rPr>
                  <a:t> </a:t>
                </a:r>
                <a:r>
                  <a:rPr lang="es-CO" sz="1800" baseline="30000" dirty="0" smtClean="0">
                    <a:solidFill>
                      <a:schemeClr val="tx1"/>
                    </a:solidFill>
                    <a:sym typeface="Symbol"/>
                  </a:rPr>
                  <a:t>-m</a:t>
                </a:r>
                <a:r>
                  <a:rPr lang="es-CO" sz="1800" dirty="0" smtClean="0">
                    <a:solidFill>
                      <a:schemeClr val="tx1"/>
                    </a:solidFill>
                    <a:sym typeface="Symbol"/>
                  </a:rPr>
                  <a:t>  </a:t>
                </a:r>
              </a:p>
              <a:p>
                <a:endParaRPr lang="es-CO" sz="1800" dirty="0">
                  <a:solidFill>
                    <a:schemeClr val="tx1"/>
                  </a:solidFill>
                  <a:sym typeface="Symbol"/>
                </a:endParaRPr>
              </a:p>
              <a:p>
                <a:pPr algn="just"/>
                <a:r>
                  <a:rPr lang="es-CO" sz="1800" dirty="0" smtClean="0">
                    <a:solidFill>
                      <a:schemeClr val="tx1"/>
                    </a:solidFill>
                    <a:sym typeface="Symbol"/>
                  </a:rPr>
                  <a:t>Ejercicios de conversión Sistema decimal </a:t>
                </a:r>
                <a:r>
                  <a:rPr lang="es-CO" sz="1800" dirty="0" smtClean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&lt;-&gt; Sistema binario</a:t>
                </a:r>
              </a:p>
              <a:p>
                <a:pPr marL="342900" indent="-342900" algn="just">
                  <a:buAutoNum type="arabicPeriod"/>
                </a:pPr>
                <a:r>
                  <a:rPr lang="es-CO" sz="1800" dirty="0" smtClean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Convertir el número binario 1011.1101 a decimal</a:t>
                </a:r>
              </a:p>
              <a:p>
                <a:pPr marL="342900" indent="-342900" algn="just">
                  <a:buAutoNum type="arabicPeriod"/>
                </a:pPr>
                <a:r>
                  <a:rPr lang="es-CO" sz="1800" dirty="0" smtClean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Convertir el número decimal 16/3 a sistema binario</a:t>
                </a:r>
              </a:p>
              <a:p>
                <a:pPr marL="342900" indent="-342900" algn="just">
                  <a:buAutoNum type="arabicPeriod"/>
                </a:pPr>
                <a:r>
                  <a:rPr lang="es-CO" sz="1800" dirty="0" smtClean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Convertir el número binario 1011.01010101….  a sistema decimal. </a:t>
                </a:r>
                <a:endParaRPr lang="es-CO" sz="1800" dirty="0">
                  <a:solidFill>
                    <a:schemeClr val="tx1"/>
                  </a:solidFill>
                  <a:sym typeface="Wingdings" panose="05000000000000000000" pitchFamily="2" charset="2"/>
                </a:endParaRPr>
              </a:p>
              <a:p>
                <a:pPr algn="just"/>
                <a:r>
                  <a:rPr lang="es-CO" sz="1800" dirty="0" smtClean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      Recordar: La serie geométrica </a:t>
                </a:r>
              </a:p>
              <a:p>
                <a:pPr algn="just"/>
                <a:r>
                  <a:rPr lang="es-CO" sz="18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es-CO" sz="1800" dirty="0" smtClean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                   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s-CO" sz="1800" i="1" smtClean="0">
                            <a:solidFill>
                              <a:schemeClr val="tx1"/>
                            </a:solidFill>
                            <a:latin typeface="Cambria Math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CO" sz="1800" b="0" i="1" smtClean="0">
                            <a:solidFill>
                              <a:schemeClr val="tx1"/>
                            </a:solidFill>
                            <a:latin typeface="Cambria Math"/>
                            <a:sym typeface="Wingdings" panose="05000000000000000000" pitchFamily="2" charset="2"/>
                          </a:rPr>
                          <m:t>𝑘</m:t>
                        </m:r>
                        <m:r>
                          <a:rPr lang="es-CO" sz="1800" b="0" i="1" smtClean="0">
                            <a:solidFill>
                              <a:schemeClr val="tx1"/>
                            </a:solidFill>
                            <a:latin typeface="Cambria Math"/>
                            <a:sym typeface="Wingdings" panose="05000000000000000000" pitchFamily="2" charset="2"/>
                          </a:rPr>
                          <m:t>=0</m:t>
                        </m:r>
                      </m:sub>
                      <m:sup>
                        <m:r>
                          <a:rPr lang="es-CO" sz="1800" i="1" smtClean="0">
                            <a:solidFill>
                              <a:schemeClr val="tx1"/>
                            </a:solidFill>
                            <a:latin typeface="Cambria Math"/>
                            <a:sym typeface="Symbol"/>
                          </a:rPr>
                          <m:t></m:t>
                        </m:r>
                      </m:sup>
                      <m:e>
                        <m:r>
                          <a:rPr lang="es-CO" sz="1800" b="0" i="1" smtClean="0">
                            <a:solidFill>
                              <a:schemeClr val="tx1"/>
                            </a:solidFill>
                            <a:latin typeface="Cambria Math"/>
                            <a:sym typeface="Wingdings" panose="05000000000000000000" pitchFamily="2" charset="2"/>
                          </a:rPr>
                          <m:t>𝑟</m:t>
                        </m:r>
                        <m:r>
                          <a:rPr lang="es-CO" sz="1800" b="0" i="1" baseline="30000" smtClean="0">
                            <a:solidFill>
                              <a:schemeClr val="tx1"/>
                            </a:solidFill>
                            <a:latin typeface="Cambria Math"/>
                            <a:sym typeface="Wingdings" panose="05000000000000000000" pitchFamily="2" charset="2"/>
                          </a:rPr>
                          <m:t>𝑘</m:t>
                        </m:r>
                      </m:e>
                    </m:nary>
                  </m:oMath>
                </a14:m>
                <a:r>
                  <a:rPr lang="es-CO" sz="1800" dirty="0" smtClean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= 1/(1- r) cuando |r|&lt;1</a:t>
                </a:r>
              </a:p>
              <a:p>
                <a:pPr algn="just"/>
                <a:r>
                  <a:rPr lang="es-CO" sz="1800" dirty="0" smtClean="0">
                    <a:solidFill>
                      <a:schemeClr val="tx1"/>
                    </a:solidFill>
                    <a:sym typeface="Symbol"/>
                  </a:rPr>
                  <a:t>                     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s-CO" sz="1800" i="1">
                            <a:solidFill>
                              <a:schemeClr val="tx1"/>
                            </a:solidFill>
                            <a:latin typeface="Cambria Math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CO" sz="1800" i="1">
                            <a:solidFill>
                              <a:schemeClr val="tx1"/>
                            </a:solidFill>
                            <a:latin typeface="Cambria Math"/>
                            <a:sym typeface="Wingdings" panose="05000000000000000000" pitchFamily="2" charset="2"/>
                          </a:rPr>
                          <m:t>𝑘</m:t>
                        </m:r>
                        <m:r>
                          <a:rPr lang="es-CO" sz="1800" i="1">
                            <a:solidFill>
                              <a:schemeClr val="tx1"/>
                            </a:solidFill>
                            <a:latin typeface="Cambria Math"/>
                            <a:sym typeface="Wingdings" panose="05000000000000000000" pitchFamily="2" charset="2"/>
                          </a:rPr>
                          <m:t>=0</m:t>
                        </m:r>
                      </m:sub>
                      <m:sup>
                        <m:r>
                          <a:rPr lang="es-CO" sz="1800" b="0" i="1" smtClean="0">
                            <a:solidFill>
                              <a:schemeClr val="tx1"/>
                            </a:solidFill>
                            <a:latin typeface="Cambria Math"/>
                            <a:sym typeface="Symbol"/>
                          </a:rPr>
                          <m:t>𝑛</m:t>
                        </m:r>
                      </m:sup>
                      <m:e>
                        <m:r>
                          <a:rPr lang="es-CO" sz="1800" b="0" i="1" smtClean="0">
                            <a:solidFill>
                              <a:schemeClr val="tx1"/>
                            </a:solidFill>
                            <a:latin typeface="Cambria Math"/>
                            <a:sym typeface="Symbol"/>
                          </a:rPr>
                          <m:t>𝑎</m:t>
                        </m:r>
                        <m:r>
                          <a:rPr lang="es-CO" sz="1800" i="1">
                            <a:solidFill>
                              <a:schemeClr val="tx1"/>
                            </a:solidFill>
                            <a:latin typeface="Cambria Math"/>
                            <a:sym typeface="Wingdings" panose="05000000000000000000" pitchFamily="2" charset="2"/>
                          </a:rPr>
                          <m:t>𝑟</m:t>
                        </m:r>
                        <m:r>
                          <a:rPr lang="es-CO" sz="1800" i="1" baseline="30000">
                            <a:solidFill>
                              <a:schemeClr val="tx1"/>
                            </a:solidFill>
                            <a:latin typeface="Cambria Math"/>
                            <a:sym typeface="Wingdings" panose="05000000000000000000" pitchFamily="2" charset="2"/>
                          </a:rPr>
                          <m:t>𝑘</m:t>
                        </m:r>
                      </m:e>
                    </m:nary>
                  </m:oMath>
                </a14:m>
                <a:r>
                  <a:rPr lang="es-CO" sz="18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= </a:t>
                </a:r>
                <a:r>
                  <a:rPr lang="es-CO" sz="1800" dirty="0" smtClean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a((1-r</a:t>
                </a:r>
                <a:r>
                  <a:rPr lang="es-CO" sz="1800" baseline="30000" dirty="0" smtClean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n</a:t>
                </a:r>
                <a:r>
                  <a:rPr lang="es-CO" sz="1800" dirty="0" smtClean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)/(</a:t>
                </a:r>
                <a:r>
                  <a:rPr lang="es-CO" sz="18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1- r</a:t>
                </a:r>
                <a:r>
                  <a:rPr lang="es-CO" sz="1800" dirty="0" smtClean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))</a:t>
                </a:r>
                <a:endParaRPr lang="es-CO" sz="1800" dirty="0" smtClean="0">
                  <a:solidFill>
                    <a:schemeClr val="tx1"/>
                  </a:solidFill>
                  <a:sym typeface="Symbol"/>
                </a:endParaRPr>
              </a:p>
              <a:p>
                <a:pPr algn="just"/>
                <a:endParaRPr lang="es-CO" sz="1800" dirty="0">
                  <a:sym typeface="Symbol"/>
                </a:endParaRPr>
              </a:p>
              <a:p>
                <a:pPr algn="just"/>
                <a:endParaRPr lang="es-CO" sz="1800" dirty="0"/>
              </a:p>
            </p:txBody>
          </p:sp>
        </mc:Choice>
        <mc:Fallback xmlns="">
          <p:sp>
            <p:nvSpPr>
              <p:cNvPr id="3" name="2 Subtítul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827584" y="1340768"/>
                <a:ext cx="7632848" cy="4752528"/>
              </a:xfrm>
              <a:blipFill rotWithShape="1">
                <a:blip r:embed="rId2"/>
                <a:stretch>
                  <a:fillRect l="-719" t="-641" r="-639" b="-10128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0740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55576" y="332657"/>
            <a:ext cx="7772400" cy="360040"/>
          </a:xfrm>
        </p:spPr>
        <p:txBody>
          <a:bodyPr>
            <a:noAutofit/>
          </a:bodyPr>
          <a:lstStyle/>
          <a:p>
            <a:r>
              <a:rPr lang="es-CO" sz="2000" dirty="0" smtClean="0"/>
              <a:t>ARITMETICA DE LA COMPUTADORA</a:t>
            </a:r>
            <a:endParaRPr lang="es-CO" sz="20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827584" y="1340768"/>
            <a:ext cx="7632848" cy="3888432"/>
          </a:xfrm>
        </p:spPr>
        <p:txBody>
          <a:bodyPr>
            <a:normAutofit/>
          </a:bodyPr>
          <a:lstStyle/>
          <a:p>
            <a:pPr algn="l"/>
            <a:r>
              <a:rPr lang="es-CO" sz="1800" dirty="0" smtClean="0">
                <a:solidFill>
                  <a:schemeClr val="tx1"/>
                </a:solidFill>
              </a:rPr>
              <a:t>Notación científica </a:t>
            </a:r>
          </a:p>
          <a:p>
            <a:pPr algn="l"/>
            <a:r>
              <a:rPr lang="es-CO" sz="1800" dirty="0" smtClean="0">
                <a:solidFill>
                  <a:schemeClr val="tx1"/>
                </a:solidFill>
              </a:rPr>
              <a:t>Es aquella notación que se utiliza para representar un número X dado en un sistema numérico de base </a:t>
            </a:r>
            <a:r>
              <a:rPr lang="es-CO" sz="1800" dirty="0" smtClean="0">
                <a:solidFill>
                  <a:schemeClr val="tx1"/>
                </a:solidFill>
                <a:sym typeface="Symbol"/>
              </a:rPr>
              <a:t>, en la forma:</a:t>
            </a:r>
          </a:p>
          <a:p>
            <a:pPr algn="l"/>
            <a:endParaRPr lang="es-CO" sz="1800" dirty="0" smtClean="0">
              <a:solidFill>
                <a:schemeClr val="tx1"/>
              </a:solidFill>
              <a:sym typeface="Symbol"/>
            </a:endParaRPr>
          </a:p>
          <a:p>
            <a:r>
              <a:rPr lang="es-CO" sz="1800" dirty="0" smtClean="0">
                <a:solidFill>
                  <a:schemeClr val="tx1"/>
                </a:solidFill>
                <a:sym typeface="Symbol"/>
              </a:rPr>
              <a:t>X = mantisa* </a:t>
            </a:r>
            <a:r>
              <a:rPr lang="es-CO" sz="1800" baseline="30000" dirty="0" smtClean="0">
                <a:solidFill>
                  <a:schemeClr val="tx1"/>
                </a:solidFill>
                <a:sym typeface="Symbol"/>
              </a:rPr>
              <a:t>exponente</a:t>
            </a:r>
          </a:p>
          <a:p>
            <a:endParaRPr lang="es-CO" sz="1800" baseline="30000" dirty="0" smtClean="0">
              <a:solidFill>
                <a:schemeClr val="tx1"/>
              </a:solidFill>
              <a:sym typeface="Symbol"/>
            </a:endParaRPr>
          </a:p>
          <a:p>
            <a:pPr algn="just"/>
            <a:endParaRPr lang="es-CO" sz="1800" dirty="0" smtClean="0">
              <a:solidFill>
                <a:schemeClr val="tx1"/>
              </a:solidFill>
            </a:endParaRPr>
          </a:p>
          <a:p>
            <a:pPr algn="just"/>
            <a:r>
              <a:rPr lang="es-CO" sz="1800" dirty="0" smtClean="0">
                <a:solidFill>
                  <a:schemeClr val="tx1"/>
                </a:solidFill>
              </a:rPr>
              <a:t>Notación científica normalizada</a:t>
            </a:r>
          </a:p>
          <a:p>
            <a:pPr algn="just"/>
            <a:r>
              <a:rPr lang="es-CO" sz="1800" dirty="0" smtClean="0">
                <a:solidFill>
                  <a:schemeClr val="tx1"/>
                </a:solidFill>
              </a:rPr>
              <a:t>Es un número expresado en notación científico en donde  la mantisa se caracteriza en que el dígito ubicado a la izquierda del punto o coma decimal es mayor que 0 y menor que </a:t>
            </a:r>
            <a:r>
              <a:rPr lang="es-CO" sz="1800" dirty="0" smtClean="0">
                <a:solidFill>
                  <a:schemeClr val="tx1"/>
                </a:solidFill>
                <a:sym typeface="Symbol"/>
              </a:rPr>
              <a:t></a:t>
            </a:r>
            <a:r>
              <a:rPr lang="es-CO" sz="1800" dirty="0" smtClean="0">
                <a:solidFill>
                  <a:schemeClr val="tx1"/>
                </a:solidFill>
              </a:rPr>
              <a:t>. (0&lt;dígito a la izquierda del punto  &lt; </a:t>
            </a:r>
            <a:r>
              <a:rPr lang="es-CO" sz="1800" dirty="0" smtClean="0">
                <a:solidFill>
                  <a:schemeClr val="tx1"/>
                </a:solidFill>
                <a:sym typeface="Symbol"/>
              </a:rPr>
              <a:t>)</a:t>
            </a:r>
            <a:endParaRPr lang="es-CO" sz="1800" dirty="0" smtClean="0">
              <a:solidFill>
                <a:schemeClr val="tx1"/>
              </a:solidFill>
            </a:endParaRPr>
          </a:p>
          <a:p>
            <a:pPr algn="just"/>
            <a:endParaRPr lang="es-CO" sz="1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611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55576" y="332657"/>
            <a:ext cx="7772400" cy="360040"/>
          </a:xfrm>
        </p:spPr>
        <p:txBody>
          <a:bodyPr>
            <a:noAutofit/>
          </a:bodyPr>
          <a:lstStyle/>
          <a:p>
            <a:r>
              <a:rPr lang="es-CO" sz="2000" dirty="0" smtClean="0"/>
              <a:t>ARITMETICA DE LA COMPUTADORA</a:t>
            </a:r>
            <a:endParaRPr lang="es-CO" sz="20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95536" y="800680"/>
            <a:ext cx="8496944" cy="5328592"/>
          </a:xfrm>
        </p:spPr>
        <p:txBody>
          <a:bodyPr>
            <a:normAutofit/>
          </a:bodyPr>
          <a:lstStyle/>
          <a:p>
            <a:pPr algn="l"/>
            <a:r>
              <a:rPr lang="es-CO" sz="1800" b="1" dirty="0" smtClean="0">
                <a:solidFill>
                  <a:schemeClr val="tx1"/>
                </a:solidFill>
              </a:rPr>
              <a:t>FORMATO DE PUNTO FLOTANTE  IEEE 754</a:t>
            </a:r>
          </a:p>
          <a:p>
            <a:pPr algn="just"/>
            <a:r>
              <a:rPr lang="es-CO" sz="1800" dirty="0" smtClean="0">
                <a:solidFill>
                  <a:schemeClr val="tx1"/>
                </a:solidFill>
                <a:sym typeface="Symbol"/>
              </a:rPr>
              <a:t>Es el formato que utiliza la computadora  para almacenar números reales, el cual se asimila a la notación científica normalizada.</a:t>
            </a:r>
          </a:p>
          <a:p>
            <a:pPr algn="just"/>
            <a:endParaRPr lang="es-CO" sz="1800" dirty="0" smtClean="0">
              <a:solidFill>
                <a:schemeClr val="tx1"/>
              </a:solidFill>
              <a:sym typeface="Symbol"/>
            </a:endParaRPr>
          </a:p>
          <a:p>
            <a:pPr algn="just"/>
            <a:r>
              <a:rPr lang="es-CO" sz="1800" b="1" dirty="0" smtClean="0">
                <a:solidFill>
                  <a:schemeClr val="tx1"/>
                </a:solidFill>
              </a:rPr>
              <a:t>FORMATO DE PUNTO FLOTANTE SIMPLE PRECISIÓN (32 BITS)</a:t>
            </a:r>
          </a:p>
          <a:p>
            <a:pPr algn="just"/>
            <a:endParaRPr lang="es-CO" sz="1800" dirty="0" smtClean="0">
              <a:solidFill>
                <a:schemeClr val="tx1"/>
              </a:solidFill>
              <a:sym typeface="Symbol"/>
            </a:endParaRPr>
          </a:p>
          <a:p>
            <a:pPr algn="just"/>
            <a:endParaRPr lang="es-CO" sz="1800" dirty="0" smtClean="0">
              <a:sym typeface="Symbol"/>
            </a:endParaRPr>
          </a:p>
          <a:p>
            <a:pPr algn="just"/>
            <a:r>
              <a:rPr lang="es-CO" sz="1800" dirty="0" smtClean="0"/>
              <a:t>       </a:t>
            </a:r>
          </a:p>
          <a:p>
            <a:pPr algn="just"/>
            <a:endParaRPr lang="es-CO" sz="1800" dirty="0"/>
          </a:p>
          <a:p>
            <a:pPr algn="just"/>
            <a:r>
              <a:rPr lang="es-CO" sz="1800" dirty="0" smtClean="0"/>
              <a:t>               </a:t>
            </a:r>
            <a:r>
              <a:rPr lang="es-CO" sz="1800" dirty="0" smtClean="0">
                <a:solidFill>
                  <a:schemeClr val="tx1"/>
                </a:solidFill>
              </a:rPr>
              <a:t>Signo de la mantisa (0 para positivos 1 para negativos)</a:t>
            </a:r>
          </a:p>
          <a:p>
            <a:pPr algn="just"/>
            <a:endParaRPr lang="es-CO" sz="1800" dirty="0" smtClean="0"/>
          </a:p>
          <a:p>
            <a:pPr algn="just"/>
            <a:r>
              <a:rPr lang="es-CO" sz="1800" dirty="0" smtClean="0"/>
              <a:t>               </a:t>
            </a:r>
            <a:r>
              <a:rPr lang="es-CO" sz="1800" dirty="0" smtClean="0">
                <a:solidFill>
                  <a:schemeClr val="tx1"/>
                </a:solidFill>
              </a:rPr>
              <a:t>Exponente  ( Exponente decimal (positivo o negativo)+127 convertido a binario)</a:t>
            </a:r>
          </a:p>
          <a:p>
            <a:pPr algn="just"/>
            <a:endParaRPr lang="es-CO" sz="1800" dirty="0" smtClean="0">
              <a:solidFill>
                <a:schemeClr val="tx1"/>
              </a:solidFill>
            </a:endParaRPr>
          </a:p>
          <a:p>
            <a:pPr algn="just"/>
            <a:r>
              <a:rPr lang="es-CO" sz="1800" dirty="0" smtClean="0"/>
              <a:t>             </a:t>
            </a:r>
            <a:r>
              <a:rPr lang="es-CO" sz="1800" dirty="0" smtClean="0">
                <a:solidFill>
                  <a:schemeClr val="tx1"/>
                </a:solidFill>
              </a:rPr>
              <a:t>Mantisa normalizada posición 2</a:t>
            </a:r>
            <a:r>
              <a:rPr lang="es-CO" sz="1800" baseline="30000" dirty="0" smtClean="0">
                <a:solidFill>
                  <a:schemeClr val="tx1"/>
                </a:solidFill>
              </a:rPr>
              <a:t>-1</a:t>
            </a:r>
            <a:r>
              <a:rPr lang="es-CO" sz="1800" dirty="0" smtClean="0">
                <a:solidFill>
                  <a:schemeClr val="tx1"/>
                </a:solidFill>
              </a:rPr>
              <a:t>  a 2</a:t>
            </a:r>
            <a:r>
              <a:rPr lang="es-CO" sz="1800" baseline="30000" dirty="0" smtClean="0">
                <a:solidFill>
                  <a:schemeClr val="tx1"/>
                </a:solidFill>
              </a:rPr>
              <a:t>-23</a:t>
            </a:r>
            <a:r>
              <a:rPr lang="es-CO" sz="1800" dirty="0" smtClean="0">
                <a:solidFill>
                  <a:schemeClr val="tx1"/>
                </a:solidFill>
              </a:rPr>
              <a:t> (*la posición </a:t>
            </a:r>
            <a:r>
              <a:rPr lang="es-CO" sz="1800" dirty="0" smtClean="0">
                <a:solidFill>
                  <a:schemeClr val="tx1"/>
                </a:solidFill>
              </a:rPr>
              <a:t>2</a:t>
            </a:r>
            <a:r>
              <a:rPr lang="es-CO" sz="1800" baseline="30000" dirty="0" smtClean="0">
                <a:solidFill>
                  <a:schemeClr val="tx1"/>
                </a:solidFill>
              </a:rPr>
              <a:t>-1</a:t>
            </a:r>
            <a:r>
              <a:rPr lang="es-CO" sz="1800" dirty="0" smtClean="0">
                <a:solidFill>
                  <a:schemeClr val="tx1"/>
                </a:solidFill>
              </a:rPr>
              <a:t> </a:t>
            </a:r>
            <a:r>
              <a:rPr lang="es-CO" sz="1800" dirty="0" smtClean="0">
                <a:solidFill>
                  <a:schemeClr val="tx1"/>
                </a:solidFill>
              </a:rPr>
              <a:t>almacena siempre un 1)</a:t>
            </a:r>
          </a:p>
        </p:txBody>
      </p:sp>
      <p:sp>
        <p:nvSpPr>
          <p:cNvPr id="6" name="5 Rectángulo"/>
          <p:cNvSpPr/>
          <p:nvPr/>
        </p:nvSpPr>
        <p:spPr>
          <a:xfrm>
            <a:off x="611560" y="3212976"/>
            <a:ext cx="252000" cy="252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rgbClr val="FF0000"/>
                </a:solidFill>
              </a:rPr>
              <a:t>0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878800" y="3212976"/>
            <a:ext cx="252000" cy="25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1115616" y="3212976"/>
            <a:ext cx="252000" cy="252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9" name="8 Rectángulo"/>
          <p:cNvSpPr/>
          <p:nvPr/>
        </p:nvSpPr>
        <p:spPr>
          <a:xfrm>
            <a:off x="1367672" y="3212976"/>
            <a:ext cx="252000" cy="252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0" name="9 Rectángulo"/>
          <p:cNvSpPr/>
          <p:nvPr/>
        </p:nvSpPr>
        <p:spPr>
          <a:xfrm>
            <a:off x="2627784" y="3212976"/>
            <a:ext cx="252000" cy="252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1" name="10 Rectángulo"/>
          <p:cNvSpPr/>
          <p:nvPr/>
        </p:nvSpPr>
        <p:spPr>
          <a:xfrm>
            <a:off x="2879840" y="3212976"/>
            <a:ext cx="252000" cy="25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2" name="11 Rectángulo"/>
          <p:cNvSpPr/>
          <p:nvPr/>
        </p:nvSpPr>
        <p:spPr>
          <a:xfrm>
            <a:off x="3131840" y="3212976"/>
            <a:ext cx="252000" cy="25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3" name="12 Rectángulo"/>
          <p:cNvSpPr/>
          <p:nvPr/>
        </p:nvSpPr>
        <p:spPr>
          <a:xfrm>
            <a:off x="3383896" y="3212976"/>
            <a:ext cx="252000" cy="25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4" name="13 Rectángulo"/>
          <p:cNvSpPr/>
          <p:nvPr/>
        </p:nvSpPr>
        <p:spPr>
          <a:xfrm>
            <a:off x="1619672" y="3212976"/>
            <a:ext cx="252000" cy="252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5" name="14 Rectángulo"/>
          <p:cNvSpPr/>
          <p:nvPr/>
        </p:nvSpPr>
        <p:spPr>
          <a:xfrm>
            <a:off x="1871728" y="3212976"/>
            <a:ext cx="252000" cy="252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6" name="15 Rectángulo"/>
          <p:cNvSpPr/>
          <p:nvPr/>
        </p:nvSpPr>
        <p:spPr>
          <a:xfrm>
            <a:off x="2123728" y="3212976"/>
            <a:ext cx="252000" cy="252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7" name="16 Rectángulo"/>
          <p:cNvSpPr/>
          <p:nvPr/>
        </p:nvSpPr>
        <p:spPr>
          <a:xfrm>
            <a:off x="2375784" y="3212976"/>
            <a:ext cx="252000" cy="252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8" name="17 Rectángulo"/>
          <p:cNvSpPr/>
          <p:nvPr/>
        </p:nvSpPr>
        <p:spPr>
          <a:xfrm>
            <a:off x="3635896" y="3212976"/>
            <a:ext cx="252000" cy="25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9" name="18 Rectángulo"/>
          <p:cNvSpPr/>
          <p:nvPr/>
        </p:nvSpPr>
        <p:spPr>
          <a:xfrm>
            <a:off x="3887952" y="3212976"/>
            <a:ext cx="252000" cy="25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0" name="19 Rectángulo"/>
          <p:cNvSpPr/>
          <p:nvPr/>
        </p:nvSpPr>
        <p:spPr>
          <a:xfrm>
            <a:off x="4139952" y="3212976"/>
            <a:ext cx="252000" cy="25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1" name="20 Rectángulo"/>
          <p:cNvSpPr/>
          <p:nvPr/>
        </p:nvSpPr>
        <p:spPr>
          <a:xfrm>
            <a:off x="4392008" y="3212976"/>
            <a:ext cx="252000" cy="25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2" name="21 Rectángulo"/>
          <p:cNvSpPr/>
          <p:nvPr/>
        </p:nvSpPr>
        <p:spPr>
          <a:xfrm>
            <a:off x="5652120" y="3212976"/>
            <a:ext cx="252000" cy="25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3" name="22 Rectángulo"/>
          <p:cNvSpPr/>
          <p:nvPr/>
        </p:nvSpPr>
        <p:spPr>
          <a:xfrm>
            <a:off x="5904176" y="3212976"/>
            <a:ext cx="252000" cy="25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4" name="23 Rectángulo"/>
          <p:cNvSpPr/>
          <p:nvPr/>
        </p:nvSpPr>
        <p:spPr>
          <a:xfrm>
            <a:off x="6156176" y="3212976"/>
            <a:ext cx="252000" cy="25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5" name="24 Rectángulo"/>
          <p:cNvSpPr/>
          <p:nvPr/>
        </p:nvSpPr>
        <p:spPr>
          <a:xfrm>
            <a:off x="6408232" y="3212976"/>
            <a:ext cx="252000" cy="25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6" name="25 Rectángulo"/>
          <p:cNvSpPr/>
          <p:nvPr/>
        </p:nvSpPr>
        <p:spPr>
          <a:xfrm>
            <a:off x="4644008" y="3212976"/>
            <a:ext cx="252000" cy="25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7" name="26 Rectángulo"/>
          <p:cNvSpPr/>
          <p:nvPr/>
        </p:nvSpPr>
        <p:spPr>
          <a:xfrm>
            <a:off x="4896064" y="3212976"/>
            <a:ext cx="252000" cy="25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8" name="27 Rectángulo"/>
          <p:cNvSpPr/>
          <p:nvPr/>
        </p:nvSpPr>
        <p:spPr>
          <a:xfrm>
            <a:off x="5148064" y="3212976"/>
            <a:ext cx="252000" cy="25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9" name="28 Rectángulo"/>
          <p:cNvSpPr/>
          <p:nvPr/>
        </p:nvSpPr>
        <p:spPr>
          <a:xfrm>
            <a:off x="5400120" y="3212976"/>
            <a:ext cx="252000" cy="25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30" name="29 Rectángulo"/>
          <p:cNvSpPr/>
          <p:nvPr/>
        </p:nvSpPr>
        <p:spPr>
          <a:xfrm>
            <a:off x="6660232" y="3212976"/>
            <a:ext cx="252000" cy="25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31" name="30 Rectángulo"/>
          <p:cNvSpPr/>
          <p:nvPr/>
        </p:nvSpPr>
        <p:spPr>
          <a:xfrm>
            <a:off x="6912288" y="3212976"/>
            <a:ext cx="252000" cy="25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32" name="31 Rectángulo"/>
          <p:cNvSpPr/>
          <p:nvPr/>
        </p:nvSpPr>
        <p:spPr>
          <a:xfrm>
            <a:off x="7164288" y="3212976"/>
            <a:ext cx="252000" cy="25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33" name="32 Rectángulo"/>
          <p:cNvSpPr/>
          <p:nvPr/>
        </p:nvSpPr>
        <p:spPr>
          <a:xfrm>
            <a:off x="7416344" y="3212976"/>
            <a:ext cx="252000" cy="25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34" name="33 Rectángulo"/>
          <p:cNvSpPr/>
          <p:nvPr/>
        </p:nvSpPr>
        <p:spPr>
          <a:xfrm>
            <a:off x="7668344" y="3212976"/>
            <a:ext cx="252000" cy="25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35" name="34 Rectángulo"/>
          <p:cNvSpPr/>
          <p:nvPr/>
        </p:nvSpPr>
        <p:spPr>
          <a:xfrm>
            <a:off x="7920400" y="3212976"/>
            <a:ext cx="252000" cy="25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36" name="35 Rectángulo"/>
          <p:cNvSpPr/>
          <p:nvPr/>
        </p:nvSpPr>
        <p:spPr>
          <a:xfrm>
            <a:off x="8172400" y="3212976"/>
            <a:ext cx="252000" cy="25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37" name="36 Rectángulo"/>
          <p:cNvSpPr/>
          <p:nvPr/>
        </p:nvSpPr>
        <p:spPr>
          <a:xfrm>
            <a:off x="8424456" y="3212976"/>
            <a:ext cx="252000" cy="25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38" name="37 Rectángulo"/>
          <p:cNvSpPr/>
          <p:nvPr/>
        </p:nvSpPr>
        <p:spPr>
          <a:xfrm>
            <a:off x="827584" y="3789040"/>
            <a:ext cx="287976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39" name="38 Rectángulo"/>
          <p:cNvSpPr/>
          <p:nvPr/>
        </p:nvSpPr>
        <p:spPr>
          <a:xfrm>
            <a:off x="863560" y="4437112"/>
            <a:ext cx="252000" cy="252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rgbClr val="FFFF00"/>
              </a:solidFill>
            </a:endParaRPr>
          </a:p>
        </p:txBody>
      </p:sp>
      <p:sp>
        <p:nvSpPr>
          <p:cNvPr id="40" name="39 Rectángulo"/>
          <p:cNvSpPr/>
          <p:nvPr/>
        </p:nvSpPr>
        <p:spPr>
          <a:xfrm>
            <a:off x="863616" y="5157192"/>
            <a:ext cx="252000" cy="25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42" name="41 Rectángulo"/>
          <p:cNvSpPr/>
          <p:nvPr/>
        </p:nvSpPr>
        <p:spPr>
          <a:xfrm>
            <a:off x="877486" y="3212976"/>
            <a:ext cx="252000" cy="252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928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55576" y="332657"/>
            <a:ext cx="7772400" cy="360040"/>
          </a:xfrm>
        </p:spPr>
        <p:txBody>
          <a:bodyPr>
            <a:noAutofit/>
          </a:bodyPr>
          <a:lstStyle/>
          <a:p>
            <a:r>
              <a:rPr lang="es-CO" sz="2000" dirty="0" smtClean="0"/>
              <a:t>ARITMETICA DE LA COMPUTADORA</a:t>
            </a:r>
            <a:endParaRPr lang="es-CO" sz="20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827584" y="1196752"/>
            <a:ext cx="7992888" cy="5184576"/>
          </a:xfrm>
        </p:spPr>
        <p:txBody>
          <a:bodyPr>
            <a:normAutofit/>
          </a:bodyPr>
          <a:lstStyle/>
          <a:p>
            <a:pPr algn="just"/>
            <a:r>
              <a:rPr lang="es-CO" sz="1800" b="1" dirty="0" smtClean="0">
                <a:solidFill>
                  <a:schemeClr val="tx1"/>
                </a:solidFill>
              </a:rPr>
              <a:t>NÚMERO MÁQUINA : Todo número real que puede ser almacenado en el formato de punto flotante. Existen números máquinas que caben exactamente en el formato de punto flotante y otros a los cuales hay que aplicarle  alguna técnica de redondeo para su almacenamiento.</a:t>
            </a:r>
          </a:p>
          <a:p>
            <a:pPr algn="just"/>
            <a:r>
              <a:rPr lang="es-CO" sz="1800" b="1" dirty="0" smtClean="0">
                <a:solidFill>
                  <a:schemeClr val="tx1"/>
                </a:solidFill>
              </a:rPr>
              <a:t>TÉCNICAS DE REDONDEO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1800" b="1" dirty="0" smtClean="0">
                <a:solidFill>
                  <a:schemeClr val="tx1"/>
                </a:solidFill>
              </a:rPr>
              <a:t>Truncamiento: Se representa el número binario en notación científica normalizada y se trunca su mantisa en la posición 2</a:t>
            </a:r>
            <a:r>
              <a:rPr lang="es-CO" sz="1800" b="1" baseline="30000" dirty="0" smtClean="0">
                <a:solidFill>
                  <a:schemeClr val="tx1"/>
                </a:solidFill>
              </a:rPr>
              <a:t>-23</a:t>
            </a:r>
            <a:r>
              <a:rPr lang="es-CO" sz="1800" b="1" dirty="0" smtClean="0">
                <a:solidFill>
                  <a:schemeClr val="tx1"/>
                </a:solidFill>
              </a:rPr>
              <a:t>. Se nota como X’.</a:t>
            </a:r>
            <a:endParaRPr lang="es-CO" sz="1800" b="1" baseline="30000" dirty="0" smtClean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1800" b="1" dirty="0" smtClean="0">
                <a:solidFill>
                  <a:schemeClr val="tx1"/>
                </a:solidFill>
              </a:rPr>
              <a:t>Redondeo: Se realiza truncamiento y a la posición 2</a:t>
            </a:r>
            <a:r>
              <a:rPr lang="es-CO" sz="1800" b="1" baseline="30000" dirty="0" smtClean="0">
                <a:solidFill>
                  <a:schemeClr val="tx1"/>
                </a:solidFill>
              </a:rPr>
              <a:t>-23</a:t>
            </a:r>
            <a:r>
              <a:rPr lang="es-CO" sz="1800" b="1" dirty="0" smtClean="0">
                <a:solidFill>
                  <a:schemeClr val="tx1"/>
                </a:solidFill>
              </a:rPr>
              <a:t> se le suma 1 en binario. Se nota como X”.</a:t>
            </a:r>
          </a:p>
          <a:p>
            <a:pPr algn="just"/>
            <a:r>
              <a:rPr lang="es-CO" sz="1800" b="1" dirty="0" smtClean="0">
                <a:solidFill>
                  <a:schemeClr val="tx1"/>
                </a:solidFill>
              </a:rPr>
              <a:t>      * Cuanto vale  X’’-X’ ?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1800" b="1" dirty="0" smtClean="0">
                <a:solidFill>
                  <a:schemeClr val="tx1"/>
                </a:solidFill>
              </a:rPr>
              <a:t>Redondeo Correcto: Se escoge entre las dos representaciones anteriores aquella que produce menor error absoluto. Se nota  como X*.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1800" b="1" dirty="0" smtClean="0">
                <a:solidFill>
                  <a:schemeClr val="tx1"/>
                </a:solidFill>
              </a:rPr>
              <a:t>Error absoluto: Ea= |valor exacto – valor aproximado |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1800" b="1" dirty="0" smtClean="0">
                <a:solidFill>
                  <a:schemeClr val="tx1"/>
                </a:solidFill>
              </a:rPr>
              <a:t>Error relativo: Er</a:t>
            </a:r>
            <a:r>
              <a:rPr lang="es-CO" sz="1800" b="1" dirty="0">
                <a:solidFill>
                  <a:schemeClr val="tx1"/>
                </a:solidFill>
              </a:rPr>
              <a:t>= |valor exacto – valor aproximado </a:t>
            </a:r>
            <a:r>
              <a:rPr lang="es-CO" sz="1800" b="1" dirty="0" smtClean="0">
                <a:solidFill>
                  <a:schemeClr val="tx1"/>
                </a:solidFill>
              </a:rPr>
              <a:t>|/|valor exacto|</a:t>
            </a:r>
            <a:endParaRPr lang="es-CO" sz="1800" b="1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1800" b="1" dirty="0" smtClean="0">
                <a:solidFill>
                  <a:schemeClr val="tx1"/>
                </a:solidFill>
              </a:rPr>
              <a:t>Teorema: </a:t>
            </a:r>
            <a:r>
              <a:rPr lang="es-CO" sz="1800" b="1" dirty="0">
                <a:solidFill>
                  <a:schemeClr val="tx1"/>
                </a:solidFill>
              </a:rPr>
              <a:t>Sea </a:t>
            </a:r>
            <a:r>
              <a:rPr lang="es-CO" sz="1800" b="1" dirty="0" smtClean="0">
                <a:solidFill>
                  <a:schemeClr val="tx1"/>
                </a:solidFill>
              </a:rPr>
              <a:t>x un  </a:t>
            </a:r>
            <a:r>
              <a:rPr lang="es-CO" sz="1800" b="1" dirty="0" smtClean="0">
                <a:solidFill>
                  <a:schemeClr val="tx1"/>
                </a:solidFill>
              </a:rPr>
              <a:t>número real </a:t>
            </a:r>
            <a:r>
              <a:rPr lang="es-CO" sz="1800" b="1" dirty="0" smtClean="0">
                <a:solidFill>
                  <a:schemeClr val="tx1"/>
                </a:solidFill>
              </a:rPr>
              <a:t>distinto </a:t>
            </a:r>
            <a:r>
              <a:rPr lang="es-CO" sz="1800" b="1" dirty="0" smtClean="0">
                <a:solidFill>
                  <a:schemeClr val="tx1"/>
                </a:solidFill>
              </a:rPr>
              <a:t>de 0 , entonces el  número máquina x* más cercano a x satisface la desigualdad |(x –x*)/x |&lt;= 2</a:t>
            </a:r>
            <a:r>
              <a:rPr lang="es-CO" sz="1800" b="1" baseline="30000" dirty="0" smtClean="0">
                <a:solidFill>
                  <a:schemeClr val="tx1"/>
                </a:solidFill>
              </a:rPr>
              <a:t>-23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CO" sz="1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6334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55576" y="260648"/>
            <a:ext cx="7772400" cy="360040"/>
          </a:xfrm>
        </p:spPr>
        <p:txBody>
          <a:bodyPr>
            <a:noAutofit/>
          </a:bodyPr>
          <a:lstStyle/>
          <a:p>
            <a:r>
              <a:rPr lang="es-CO" sz="2000" dirty="0" smtClean="0"/>
              <a:t>ARITMETICA DE LA COMPUTADORA</a:t>
            </a:r>
            <a:endParaRPr lang="es-CO" sz="20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827584" y="1196752"/>
            <a:ext cx="7992888" cy="5184576"/>
          </a:xfrm>
        </p:spPr>
        <p:txBody>
          <a:bodyPr>
            <a:normAutofit/>
          </a:bodyPr>
          <a:lstStyle/>
          <a:p>
            <a:pPr algn="just"/>
            <a:endParaRPr lang="es-CO" sz="1800" b="1" dirty="0" smtClean="0"/>
          </a:p>
          <a:p>
            <a:pPr algn="just"/>
            <a:r>
              <a:rPr lang="es-CO" sz="1800" b="1" dirty="0" smtClean="0">
                <a:solidFill>
                  <a:schemeClr val="tx1"/>
                </a:solidFill>
              </a:rPr>
              <a:t>Ejemplo: Sea x= 42.9, calcule el error de redondeo  relativo (aquel que se produce al aplicar redondeo correcto), al utilizar el formato de punto flotante de la norma IEEE 754.</a:t>
            </a:r>
          </a:p>
          <a:p>
            <a:pPr algn="just"/>
            <a:endParaRPr lang="es-CO" sz="1800" b="1" dirty="0" smtClean="0">
              <a:solidFill>
                <a:schemeClr val="tx1"/>
              </a:solidFill>
            </a:endParaRPr>
          </a:p>
          <a:p>
            <a:pPr algn="just"/>
            <a:r>
              <a:rPr lang="es-CO" sz="1800" b="1" dirty="0">
                <a:solidFill>
                  <a:schemeClr val="tx1"/>
                </a:solidFill>
              </a:rPr>
              <a:t>Ejemplo: Sea x= </a:t>
            </a:r>
            <a:r>
              <a:rPr lang="es-CO" sz="1800" b="1" dirty="0" smtClean="0">
                <a:solidFill>
                  <a:schemeClr val="tx1"/>
                </a:solidFill>
              </a:rPr>
              <a:t>0.31426 x 10</a:t>
            </a:r>
            <a:r>
              <a:rPr lang="es-CO" sz="1800" b="1" baseline="30000" dirty="0" smtClean="0">
                <a:solidFill>
                  <a:schemeClr val="tx1"/>
                </a:solidFill>
              </a:rPr>
              <a:t>3</a:t>
            </a:r>
            <a:r>
              <a:rPr lang="es-CO" sz="1800" b="1" dirty="0" smtClean="0">
                <a:solidFill>
                  <a:schemeClr val="tx1"/>
                </a:solidFill>
              </a:rPr>
              <a:t> e y=0.92577 x 10</a:t>
            </a:r>
            <a:r>
              <a:rPr lang="es-CO" sz="1800" b="1" baseline="30000" dirty="0" smtClean="0">
                <a:solidFill>
                  <a:schemeClr val="tx1"/>
                </a:solidFill>
              </a:rPr>
              <a:t>5</a:t>
            </a:r>
            <a:r>
              <a:rPr lang="es-CO" sz="1800" b="1" dirty="0" smtClean="0">
                <a:solidFill>
                  <a:schemeClr val="tx1"/>
                </a:solidFill>
              </a:rPr>
              <a:t> números máquinas en una computadora decimal que opera con cinco dígitos decimales en su sistema numérico. Calcule </a:t>
            </a:r>
            <a:r>
              <a:rPr lang="es-CO" sz="1800" b="1" dirty="0">
                <a:solidFill>
                  <a:schemeClr val="tx1"/>
                </a:solidFill>
              </a:rPr>
              <a:t>el error </a:t>
            </a:r>
            <a:r>
              <a:rPr lang="es-CO" sz="1800" b="1" dirty="0" smtClean="0">
                <a:solidFill>
                  <a:schemeClr val="tx1"/>
                </a:solidFill>
              </a:rPr>
              <a:t>relativo  al efectuar  x + y.</a:t>
            </a:r>
          </a:p>
          <a:p>
            <a:pPr algn="just"/>
            <a:endParaRPr lang="es-CO" sz="1800" b="1" dirty="0" smtClean="0">
              <a:solidFill>
                <a:schemeClr val="tx1"/>
              </a:solidFill>
            </a:endParaRPr>
          </a:p>
          <a:p>
            <a:pPr algn="just"/>
            <a:r>
              <a:rPr lang="es-CO" sz="1800" b="1" dirty="0">
                <a:solidFill>
                  <a:schemeClr val="tx1"/>
                </a:solidFill>
              </a:rPr>
              <a:t>Ejemplo: Sea x= </a:t>
            </a:r>
            <a:r>
              <a:rPr lang="es-CO" sz="1800" b="1" dirty="0" smtClean="0">
                <a:solidFill>
                  <a:schemeClr val="tx1"/>
                </a:solidFill>
              </a:rPr>
              <a:t>1.011</a:t>
            </a:r>
            <a:r>
              <a:rPr lang="es-CO" sz="1800" b="1" baseline="-25000" dirty="0" smtClean="0">
                <a:solidFill>
                  <a:schemeClr val="tx1"/>
                </a:solidFill>
              </a:rPr>
              <a:t>2</a:t>
            </a:r>
            <a:r>
              <a:rPr lang="es-CO" sz="1800" b="1" dirty="0" smtClean="0">
                <a:solidFill>
                  <a:schemeClr val="tx1"/>
                </a:solidFill>
              </a:rPr>
              <a:t>, </a:t>
            </a:r>
            <a:r>
              <a:rPr lang="es-CO" sz="1800" b="1" dirty="0">
                <a:solidFill>
                  <a:schemeClr val="tx1"/>
                </a:solidFill>
              </a:rPr>
              <a:t>calcule el error de redondeo  relativo (aquel que se produce al aplicar redondeo correcto), al utilizar el formato de punto flotante de la norma IEEE 754.</a:t>
            </a:r>
            <a:endParaRPr lang="es-CO" sz="1800" dirty="0">
              <a:solidFill>
                <a:schemeClr val="tx1"/>
              </a:solidFill>
            </a:endParaRPr>
          </a:p>
          <a:p>
            <a:pPr algn="just"/>
            <a:endParaRPr lang="es-CO" sz="1800" dirty="0">
              <a:solidFill>
                <a:schemeClr val="tx1"/>
              </a:solidFill>
            </a:endParaRPr>
          </a:p>
          <a:p>
            <a:pPr algn="just"/>
            <a:r>
              <a:rPr lang="es-CO" sz="1800" b="1" dirty="0" smtClean="0">
                <a:solidFill>
                  <a:schemeClr val="tx1"/>
                </a:solidFill>
              </a:rPr>
              <a:t>Épsilon de la máquina</a:t>
            </a:r>
            <a:r>
              <a:rPr lang="es-CO" sz="1800" dirty="0" smtClean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5" name="4 Conector recto"/>
          <p:cNvCxnSpPr/>
          <p:nvPr/>
        </p:nvCxnSpPr>
        <p:spPr>
          <a:xfrm flipH="1">
            <a:off x="2807804" y="4005064"/>
            <a:ext cx="3240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197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55576" y="332657"/>
            <a:ext cx="7772400" cy="360040"/>
          </a:xfrm>
        </p:spPr>
        <p:txBody>
          <a:bodyPr>
            <a:noAutofit/>
          </a:bodyPr>
          <a:lstStyle/>
          <a:p>
            <a:r>
              <a:rPr lang="es-CO" sz="2000" dirty="0" smtClean="0"/>
              <a:t>ARITMETICA DE LA COMPUTADORA</a:t>
            </a:r>
            <a:endParaRPr lang="es-CO" sz="20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827584" y="1196752"/>
            <a:ext cx="7632848" cy="5112568"/>
          </a:xfrm>
          <a:ln w="0">
            <a:solidFill>
              <a:schemeClr val="tx1"/>
            </a:solidFill>
          </a:ln>
        </p:spPr>
        <p:txBody>
          <a:bodyPr>
            <a:normAutofit fontScale="92500"/>
          </a:bodyPr>
          <a:lstStyle/>
          <a:p>
            <a:pPr algn="just"/>
            <a:r>
              <a:rPr lang="es-CO" sz="1800" b="1" dirty="0" smtClean="0">
                <a:solidFill>
                  <a:schemeClr val="tx1"/>
                </a:solidFill>
              </a:rPr>
              <a:t>Ejercicios propuestos : Dados los siguientes números X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s-CO" sz="1800" b="1" dirty="0" smtClean="0">
                <a:solidFill>
                  <a:schemeClr val="tx1"/>
                </a:solidFill>
              </a:rPr>
              <a:t>X= 2/3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s-CO" sz="1800" b="1" dirty="0">
                <a:solidFill>
                  <a:schemeClr val="tx1"/>
                </a:solidFill>
              </a:rPr>
              <a:t>X</a:t>
            </a:r>
            <a:r>
              <a:rPr lang="es-CO" sz="1800" b="1" dirty="0" smtClean="0">
                <a:solidFill>
                  <a:schemeClr val="tx1"/>
                </a:solidFill>
              </a:rPr>
              <a:t>= 2</a:t>
            </a:r>
            <a:r>
              <a:rPr lang="es-CO" sz="1800" b="1" baseline="30000" dirty="0" smtClean="0">
                <a:solidFill>
                  <a:schemeClr val="tx1"/>
                </a:solidFill>
              </a:rPr>
              <a:t>-1</a:t>
            </a:r>
            <a:r>
              <a:rPr lang="es-CO" sz="1800" b="1" dirty="0" smtClean="0">
                <a:solidFill>
                  <a:schemeClr val="tx1"/>
                </a:solidFill>
              </a:rPr>
              <a:t> + 2</a:t>
            </a:r>
            <a:r>
              <a:rPr lang="es-CO" sz="1800" b="1" baseline="30000" dirty="0" smtClean="0">
                <a:solidFill>
                  <a:schemeClr val="tx1"/>
                </a:solidFill>
              </a:rPr>
              <a:t>-26</a:t>
            </a:r>
            <a:endParaRPr lang="es-CO" sz="1800" b="1" baseline="30000" dirty="0">
              <a:solidFill>
                <a:schemeClr val="tx1"/>
              </a:solidFill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s-CO" sz="1800" b="1" dirty="0" smtClean="0">
                <a:solidFill>
                  <a:schemeClr val="tx1"/>
                </a:solidFill>
              </a:rPr>
              <a:t>X=2</a:t>
            </a:r>
            <a:r>
              <a:rPr lang="es-CO" sz="1800" b="1" baseline="30000" dirty="0" smtClean="0">
                <a:solidFill>
                  <a:schemeClr val="tx1"/>
                </a:solidFill>
              </a:rPr>
              <a:t>12</a:t>
            </a:r>
            <a:r>
              <a:rPr lang="es-CO" sz="1800" b="1" dirty="0" smtClean="0">
                <a:solidFill>
                  <a:schemeClr val="tx1"/>
                </a:solidFill>
              </a:rPr>
              <a:t> </a:t>
            </a:r>
            <a:r>
              <a:rPr lang="es-CO" sz="1800" b="1" dirty="0">
                <a:solidFill>
                  <a:schemeClr val="tx1"/>
                </a:solidFill>
              </a:rPr>
              <a:t>+ </a:t>
            </a:r>
            <a:r>
              <a:rPr lang="es-CO" sz="1800" b="1" dirty="0" smtClean="0">
                <a:solidFill>
                  <a:schemeClr val="tx1"/>
                </a:solidFill>
              </a:rPr>
              <a:t>2</a:t>
            </a:r>
            <a:r>
              <a:rPr lang="es-CO" sz="1800" b="1" baseline="30000" dirty="0" smtClean="0">
                <a:solidFill>
                  <a:schemeClr val="tx1"/>
                </a:solidFill>
              </a:rPr>
              <a:t>-12</a:t>
            </a:r>
            <a:endParaRPr lang="es-CO" sz="1800" b="1" dirty="0">
              <a:solidFill>
                <a:schemeClr val="tx1"/>
              </a:solidFill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s-CO" sz="1800" b="1" dirty="0">
                <a:solidFill>
                  <a:schemeClr val="tx1"/>
                </a:solidFill>
              </a:rPr>
              <a:t>X</a:t>
            </a:r>
            <a:r>
              <a:rPr lang="es-CO" sz="1800" b="1" dirty="0" smtClean="0">
                <a:solidFill>
                  <a:schemeClr val="tx1"/>
                </a:solidFill>
              </a:rPr>
              <a:t>= (1.1111111111111111111111111)</a:t>
            </a:r>
            <a:r>
              <a:rPr lang="es-CO" sz="1800" b="1" baseline="-25000" dirty="0" smtClean="0">
                <a:solidFill>
                  <a:schemeClr val="tx1"/>
                </a:solidFill>
              </a:rPr>
              <a:t>2</a:t>
            </a:r>
            <a:endParaRPr lang="es-CO" sz="1800" b="1" baseline="-25000" dirty="0">
              <a:solidFill>
                <a:schemeClr val="tx1"/>
              </a:solidFill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s-CO" sz="1800" b="1" dirty="0" smtClean="0">
                <a:solidFill>
                  <a:schemeClr val="tx1"/>
                </a:solidFill>
              </a:rPr>
              <a:t>X=2</a:t>
            </a:r>
            <a:r>
              <a:rPr lang="es-CO" sz="1800" b="1" baseline="30000" dirty="0">
                <a:solidFill>
                  <a:schemeClr val="tx1"/>
                </a:solidFill>
              </a:rPr>
              <a:t>3</a:t>
            </a:r>
            <a:r>
              <a:rPr lang="es-CO" sz="1800" b="1" dirty="0" smtClean="0">
                <a:solidFill>
                  <a:schemeClr val="tx1"/>
                </a:solidFill>
              </a:rPr>
              <a:t> </a:t>
            </a:r>
            <a:r>
              <a:rPr lang="es-CO" sz="1800" b="1" dirty="0">
                <a:solidFill>
                  <a:schemeClr val="tx1"/>
                </a:solidFill>
              </a:rPr>
              <a:t>+ </a:t>
            </a:r>
            <a:r>
              <a:rPr lang="es-CO" sz="1800" b="1" dirty="0" smtClean="0">
                <a:solidFill>
                  <a:schemeClr val="tx1"/>
                </a:solidFill>
              </a:rPr>
              <a:t>2</a:t>
            </a:r>
            <a:r>
              <a:rPr lang="es-CO" sz="1800" b="1" baseline="30000" dirty="0" smtClean="0">
                <a:solidFill>
                  <a:schemeClr val="tx1"/>
                </a:solidFill>
              </a:rPr>
              <a:t>-19 </a:t>
            </a:r>
            <a:r>
              <a:rPr lang="es-CO" sz="1800" b="1" dirty="0" smtClean="0">
                <a:solidFill>
                  <a:schemeClr val="tx1"/>
                </a:solidFill>
              </a:rPr>
              <a:t>+ 2</a:t>
            </a:r>
            <a:r>
              <a:rPr lang="es-CO" sz="1800" b="1" baseline="30000" dirty="0" smtClean="0">
                <a:solidFill>
                  <a:schemeClr val="tx1"/>
                </a:solidFill>
              </a:rPr>
              <a:t>-22</a:t>
            </a:r>
            <a:endParaRPr lang="es-CO" sz="1800" b="1" baseline="30000" dirty="0">
              <a:solidFill>
                <a:schemeClr val="tx1"/>
              </a:solidFill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s-CO" sz="1800" b="1" dirty="0" smtClean="0">
                <a:solidFill>
                  <a:schemeClr val="tx1"/>
                </a:solidFill>
              </a:rPr>
              <a:t>X= (1.011)</a:t>
            </a:r>
            <a:r>
              <a:rPr lang="es-CO" sz="1800" b="1" baseline="-25000" dirty="0" smtClean="0">
                <a:solidFill>
                  <a:schemeClr val="tx1"/>
                </a:solidFill>
              </a:rPr>
              <a:t>2</a:t>
            </a:r>
            <a:endParaRPr lang="es-CO" sz="1800" b="1" dirty="0">
              <a:solidFill>
                <a:schemeClr val="tx1"/>
              </a:solidFill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s-CO" sz="1800" b="1" dirty="0">
                <a:solidFill>
                  <a:schemeClr val="tx1"/>
                </a:solidFill>
              </a:rPr>
              <a:t>X</a:t>
            </a:r>
            <a:r>
              <a:rPr lang="es-CO" sz="1800" b="1" dirty="0" smtClean="0">
                <a:solidFill>
                  <a:schemeClr val="tx1"/>
                </a:solidFill>
              </a:rPr>
              <a:t>=</a:t>
            </a:r>
            <a:r>
              <a:rPr lang="es-CO" sz="1800" b="1" dirty="0">
                <a:solidFill>
                  <a:schemeClr val="tx1"/>
                </a:solidFill>
              </a:rPr>
              <a:t> (</a:t>
            </a:r>
            <a:r>
              <a:rPr lang="es-CO" sz="1800" b="1" dirty="0" smtClean="0">
                <a:solidFill>
                  <a:schemeClr val="tx1"/>
                </a:solidFill>
              </a:rPr>
              <a:t>110.1001)</a:t>
            </a:r>
            <a:r>
              <a:rPr lang="es-CO" sz="1800" b="1" baseline="-25000" dirty="0" smtClean="0">
                <a:solidFill>
                  <a:schemeClr val="tx1"/>
                </a:solidFill>
              </a:rPr>
              <a:t>2</a:t>
            </a:r>
            <a:endParaRPr lang="es-CO" sz="1800" b="1" dirty="0" smtClean="0">
              <a:solidFill>
                <a:schemeClr val="tx1"/>
              </a:solidFill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s-CO" sz="1800" b="1" dirty="0">
                <a:solidFill>
                  <a:schemeClr val="tx1"/>
                </a:solidFill>
              </a:rPr>
              <a:t>X</a:t>
            </a:r>
            <a:r>
              <a:rPr lang="es-CO" sz="1800" b="1" dirty="0" smtClean="0">
                <a:solidFill>
                  <a:schemeClr val="tx1"/>
                </a:solidFill>
              </a:rPr>
              <a:t>=</a:t>
            </a:r>
            <a:r>
              <a:rPr lang="es-CO" sz="1800" b="1" dirty="0">
                <a:solidFill>
                  <a:schemeClr val="tx1"/>
                </a:solidFill>
              </a:rPr>
              <a:t> (</a:t>
            </a:r>
            <a:r>
              <a:rPr lang="es-CO" sz="1800" b="1" dirty="0" smtClean="0">
                <a:solidFill>
                  <a:schemeClr val="tx1"/>
                </a:solidFill>
              </a:rPr>
              <a:t>110.1101)</a:t>
            </a:r>
            <a:r>
              <a:rPr lang="es-CO" sz="1800" b="1" baseline="-25000" dirty="0" smtClean="0">
                <a:solidFill>
                  <a:schemeClr val="tx1"/>
                </a:solidFill>
              </a:rPr>
              <a:t>2</a:t>
            </a:r>
            <a:endParaRPr lang="es-CO" sz="1800" b="1" dirty="0" smtClean="0">
              <a:solidFill>
                <a:schemeClr val="tx1"/>
              </a:solidFill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s-CO" sz="1800" b="1" dirty="0">
                <a:solidFill>
                  <a:schemeClr val="tx1"/>
                </a:solidFill>
              </a:rPr>
              <a:t>X</a:t>
            </a:r>
            <a:r>
              <a:rPr lang="es-CO" sz="1800" b="1" dirty="0" smtClean="0">
                <a:solidFill>
                  <a:schemeClr val="tx1"/>
                </a:solidFill>
              </a:rPr>
              <a:t>= 17/7</a:t>
            </a:r>
            <a:endParaRPr lang="es-CO" sz="1800" b="1" dirty="0">
              <a:solidFill>
                <a:schemeClr val="tx1"/>
              </a:solidFill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s-CO" sz="1800" b="1" dirty="0" smtClean="0">
                <a:solidFill>
                  <a:schemeClr val="tx1"/>
                </a:solidFill>
              </a:rPr>
              <a:t>X=42.9</a:t>
            </a:r>
          </a:p>
          <a:p>
            <a:pPr algn="just"/>
            <a:r>
              <a:rPr lang="es-CO" sz="1800" b="1" dirty="0" smtClean="0">
                <a:solidFill>
                  <a:schemeClr val="tx1"/>
                </a:solidFill>
              </a:rPr>
              <a:t>Realiza las siguientes operaciones en cada uno de ellos:</a:t>
            </a:r>
            <a:endParaRPr lang="es-CO" sz="1800" b="1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1800" b="1" dirty="0" smtClean="0">
                <a:solidFill>
                  <a:schemeClr val="tx1"/>
                </a:solidFill>
              </a:rPr>
              <a:t>Convertir  X a  sistema binario o decimal según sea el caso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1800" b="1" dirty="0" smtClean="0">
                <a:solidFill>
                  <a:schemeClr val="tx1"/>
                </a:solidFill>
              </a:rPr>
              <a:t>Calcular E</a:t>
            </a:r>
            <a:r>
              <a:rPr lang="es-CO" sz="1800" b="1" baseline="-25000" dirty="0" smtClean="0">
                <a:solidFill>
                  <a:schemeClr val="tx1"/>
                </a:solidFill>
              </a:rPr>
              <a:t>a</a:t>
            </a:r>
            <a:r>
              <a:rPr lang="es-CO" sz="1800" b="1" dirty="0" smtClean="0">
                <a:solidFill>
                  <a:schemeClr val="tx1"/>
                </a:solidFill>
              </a:rPr>
              <a:t>(X’), el error absoluto que se produce al representar a X mediante X’.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1800" b="1" dirty="0">
                <a:solidFill>
                  <a:schemeClr val="tx1"/>
                </a:solidFill>
              </a:rPr>
              <a:t>Calcular </a:t>
            </a:r>
            <a:r>
              <a:rPr lang="es-CO" sz="1800" b="1" dirty="0" smtClean="0">
                <a:solidFill>
                  <a:schemeClr val="tx1"/>
                </a:solidFill>
              </a:rPr>
              <a:t>E</a:t>
            </a:r>
            <a:r>
              <a:rPr lang="es-CO" sz="1800" b="1" baseline="-25000" dirty="0" smtClean="0">
                <a:solidFill>
                  <a:schemeClr val="tx1"/>
                </a:solidFill>
              </a:rPr>
              <a:t>a</a:t>
            </a:r>
            <a:r>
              <a:rPr lang="es-CO" sz="1800" b="1" dirty="0" smtClean="0">
                <a:solidFill>
                  <a:schemeClr val="tx1"/>
                </a:solidFill>
              </a:rPr>
              <a:t>(X”), </a:t>
            </a:r>
            <a:r>
              <a:rPr lang="es-CO" sz="1800" b="1" dirty="0">
                <a:solidFill>
                  <a:schemeClr val="tx1"/>
                </a:solidFill>
              </a:rPr>
              <a:t>el error absoluto que se produce al representar a X mediante </a:t>
            </a:r>
            <a:r>
              <a:rPr lang="es-CO" sz="1800" b="1" dirty="0" smtClean="0">
                <a:solidFill>
                  <a:schemeClr val="tx1"/>
                </a:solidFill>
              </a:rPr>
              <a:t>X”.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1800" b="1" dirty="0">
                <a:solidFill>
                  <a:schemeClr val="tx1"/>
                </a:solidFill>
              </a:rPr>
              <a:t>Calcular </a:t>
            </a:r>
            <a:r>
              <a:rPr lang="es-CO" sz="1800" b="1" dirty="0" smtClean="0">
                <a:solidFill>
                  <a:schemeClr val="tx1"/>
                </a:solidFill>
              </a:rPr>
              <a:t>E</a:t>
            </a:r>
            <a:r>
              <a:rPr lang="es-CO" sz="1800" b="1" baseline="-25000" dirty="0" smtClean="0">
                <a:solidFill>
                  <a:schemeClr val="tx1"/>
                </a:solidFill>
              </a:rPr>
              <a:t>r</a:t>
            </a:r>
            <a:r>
              <a:rPr lang="es-CO" sz="1800" b="1" dirty="0" smtClean="0">
                <a:solidFill>
                  <a:schemeClr val="tx1"/>
                </a:solidFill>
              </a:rPr>
              <a:t>(X*), </a:t>
            </a:r>
            <a:r>
              <a:rPr lang="es-CO" sz="1800" b="1" dirty="0">
                <a:solidFill>
                  <a:schemeClr val="tx1"/>
                </a:solidFill>
              </a:rPr>
              <a:t>el error relativo que se produce al </a:t>
            </a:r>
            <a:r>
              <a:rPr lang="es-CO" sz="1800" b="1" dirty="0" smtClean="0">
                <a:solidFill>
                  <a:schemeClr val="tx1"/>
                </a:solidFill>
              </a:rPr>
              <a:t>realizar redondeo correcto.</a:t>
            </a:r>
            <a:endParaRPr lang="es-CO" sz="1800" b="1" dirty="0">
              <a:solidFill>
                <a:schemeClr val="tx1"/>
              </a:solidFill>
            </a:endParaRPr>
          </a:p>
          <a:p>
            <a:pPr marL="342900" indent="-342900" algn="just">
              <a:buFont typeface="+mj-lt"/>
              <a:buAutoNum type="arabicPeriod"/>
            </a:pPr>
            <a:endParaRPr lang="es-CO" sz="1800" b="1" dirty="0">
              <a:solidFill>
                <a:schemeClr val="tx1"/>
              </a:solidFill>
            </a:endParaRPr>
          </a:p>
          <a:p>
            <a:pPr marL="342900" indent="-342900" algn="just">
              <a:buFont typeface="+mj-lt"/>
              <a:buAutoNum type="arabicPeriod"/>
            </a:pPr>
            <a:endParaRPr lang="es-CO" sz="1800" b="1" dirty="0" smtClean="0"/>
          </a:p>
          <a:p>
            <a:pPr marL="342900" indent="-342900" algn="just">
              <a:buFont typeface="+mj-lt"/>
              <a:buAutoNum type="arabicPeriod"/>
            </a:pPr>
            <a:endParaRPr lang="es-CO" sz="1800" b="1" dirty="0" smtClean="0"/>
          </a:p>
          <a:p>
            <a:pPr algn="just"/>
            <a:endParaRPr lang="es-CO" sz="1800" dirty="0" smtClean="0"/>
          </a:p>
        </p:txBody>
      </p:sp>
      <p:cxnSp>
        <p:nvCxnSpPr>
          <p:cNvPr id="5" name="4 Conector recto"/>
          <p:cNvCxnSpPr/>
          <p:nvPr/>
        </p:nvCxnSpPr>
        <p:spPr>
          <a:xfrm>
            <a:off x="1763688" y="3140968"/>
            <a:ext cx="3006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>
            <a:off x="1996413" y="3429000"/>
            <a:ext cx="38119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"/>
          <p:cNvCxnSpPr/>
          <p:nvPr/>
        </p:nvCxnSpPr>
        <p:spPr>
          <a:xfrm flipV="1">
            <a:off x="1996413" y="3762445"/>
            <a:ext cx="381190" cy="12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18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55576" y="332657"/>
            <a:ext cx="7772400" cy="360040"/>
          </a:xfrm>
        </p:spPr>
        <p:txBody>
          <a:bodyPr>
            <a:noAutofit/>
          </a:bodyPr>
          <a:lstStyle/>
          <a:p>
            <a:r>
              <a:rPr lang="es-CO" sz="2000" dirty="0" smtClean="0"/>
              <a:t>PERDIDA DE DÍGITOS SIGNIFICATIVOS (PDS)</a:t>
            </a:r>
            <a:endParaRPr lang="es-CO" sz="20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827584" y="1196752"/>
            <a:ext cx="7632848" cy="5040560"/>
          </a:xfrm>
        </p:spPr>
        <p:txBody>
          <a:bodyPr>
            <a:normAutofit/>
          </a:bodyPr>
          <a:lstStyle/>
          <a:p>
            <a:pPr algn="just"/>
            <a:r>
              <a:rPr lang="es-CO" sz="1800" b="1" dirty="0" smtClean="0">
                <a:solidFill>
                  <a:schemeClr val="tx1"/>
                </a:solidFill>
              </a:rPr>
              <a:t>Los errores de redondeo en la computadora son inevitables. ¿Es cierto?. Justifique.</a:t>
            </a:r>
          </a:p>
          <a:p>
            <a:pPr algn="just"/>
            <a:endParaRPr lang="es-CO" sz="1800" b="1" dirty="0" smtClean="0">
              <a:solidFill>
                <a:schemeClr val="tx1"/>
              </a:solidFill>
            </a:endParaRPr>
          </a:p>
          <a:p>
            <a:pPr algn="just"/>
            <a:r>
              <a:rPr lang="es-CO" sz="1800" b="1" dirty="0" smtClean="0">
                <a:solidFill>
                  <a:schemeClr val="tx1"/>
                </a:solidFill>
              </a:rPr>
              <a:t>Hay otros errores que aparecen por descuido en la programación, que pueden ser evitables o reducidos: Sustracción de cantidades casi iguales</a:t>
            </a:r>
          </a:p>
          <a:p>
            <a:pPr algn="just"/>
            <a:endParaRPr lang="es-CO" sz="1800" b="1" dirty="0" smtClean="0">
              <a:solidFill>
                <a:schemeClr val="tx1"/>
              </a:solidFill>
            </a:endParaRPr>
          </a:p>
          <a:p>
            <a:pPr algn="just"/>
            <a:r>
              <a:rPr lang="es-CO" sz="1800" b="1" dirty="0" smtClean="0">
                <a:solidFill>
                  <a:schemeClr val="tx1"/>
                </a:solidFill>
              </a:rPr>
              <a:t>Ejemplo:  Sea x=0.3721478693; y=0.3720230572, si se utiliza una computadora digital con mantisa de 5 dígitos. Cuál es el error relativo al calcular x-y?</a:t>
            </a:r>
          </a:p>
          <a:p>
            <a:pPr algn="just"/>
            <a:endParaRPr lang="es-CO" sz="1800" b="1" dirty="0" smtClean="0">
              <a:solidFill>
                <a:schemeClr val="tx1"/>
              </a:solidFill>
            </a:endParaRPr>
          </a:p>
          <a:p>
            <a:pPr algn="just"/>
            <a:r>
              <a:rPr lang="es-CO" sz="1800" b="1" dirty="0" smtClean="0">
                <a:solidFill>
                  <a:schemeClr val="tx1"/>
                </a:solidFill>
              </a:rPr>
              <a:t>Teorema sobre la pérdida de precisión : Si x </a:t>
            </a:r>
            <a:r>
              <a:rPr lang="es-CO" sz="1800" b="1" dirty="0">
                <a:solidFill>
                  <a:schemeClr val="tx1"/>
                </a:solidFill>
              </a:rPr>
              <a:t>,</a:t>
            </a:r>
            <a:r>
              <a:rPr lang="es-CO" sz="1800" b="1" dirty="0" smtClean="0">
                <a:solidFill>
                  <a:schemeClr val="tx1"/>
                </a:solidFill>
              </a:rPr>
              <a:t>y son números de máquina binarios normalizados de punto flotante, positivos  tales que x&gt;y  y 2</a:t>
            </a:r>
            <a:r>
              <a:rPr lang="es-CO" sz="1800" b="1" baseline="30000" dirty="0" smtClean="0">
                <a:solidFill>
                  <a:schemeClr val="tx1"/>
                </a:solidFill>
              </a:rPr>
              <a:t>-q</a:t>
            </a:r>
            <a:r>
              <a:rPr lang="es-CO" sz="1800" b="1" dirty="0" smtClean="0">
                <a:solidFill>
                  <a:schemeClr val="tx1"/>
                </a:solidFill>
              </a:rPr>
              <a:t> &lt;= 1-(y/x) &lt;= 2</a:t>
            </a:r>
            <a:r>
              <a:rPr lang="es-CO" sz="1800" b="1" baseline="30000" dirty="0" smtClean="0">
                <a:solidFill>
                  <a:schemeClr val="tx1"/>
                </a:solidFill>
              </a:rPr>
              <a:t>-p</a:t>
            </a:r>
            <a:r>
              <a:rPr lang="es-CO" sz="1800" b="1" dirty="0" smtClean="0">
                <a:solidFill>
                  <a:schemeClr val="tx1"/>
                </a:solidFill>
              </a:rPr>
              <a:t> , entonces en la resta x-y se pierden a lo más q, y al menos p bits significativos .</a:t>
            </a:r>
          </a:p>
          <a:p>
            <a:pPr algn="just"/>
            <a:endParaRPr lang="es-CO" sz="1800" b="1" dirty="0" smtClean="0">
              <a:solidFill>
                <a:schemeClr val="tx1"/>
              </a:solidFill>
            </a:endParaRPr>
          </a:p>
          <a:p>
            <a:pPr algn="just"/>
            <a:r>
              <a:rPr lang="es-CO" sz="1800" b="1" dirty="0" smtClean="0">
                <a:solidFill>
                  <a:schemeClr val="tx1"/>
                </a:solidFill>
              </a:rPr>
              <a:t>Ejemplo: Cuántos bits de precisión se pierden una computadora cuando efectuamos la sustracción x-seno(x) para x=0.5?</a:t>
            </a:r>
          </a:p>
          <a:p>
            <a:pPr algn="just"/>
            <a:endParaRPr lang="es-CO" sz="1800" b="1" dirty="0">
              <a:solidFill>
                <a:schemeClr val="tx1"/>
              </a:solidFill>
            </a:endParaRPr>
          </a:p>
          <a:p>
            <a:pPr algn="just"/>
            <a:endParaRPr lang="es-CO" sz="1800" b="1" dirty="0" smtClean="0"/>
          </a:p>
          <a:p>
            <a:pPr algn="just"/>
            <a:endParaRPr lang="es-CO" sz="1800" b="1" dirty="0"/>
          </a:p>
          <a:p>
            <a:pPr marL="342900" indent="-342900" algn="just">
              <a:buFont typeface="+mj-lt"/>
              <a:buAutoNum type="arabicPeriod"/>
            </a:pPr>
            <a:endParaRPr lang="es-CO" sz="1800" b="1" dirty="0"/>
          </a:p>
          <a:p>
            <a:pPr marL="342900" indent="-342900" algn="just">
              <a:buFont typeface="+mj-lt"/>
              <a:buAutoNum type="arabicPeriod"/>
            </a:pPr>
            <a:endParaRPr lang="es-CO" sz="1800" b="1" dirty="0" smtClean="0"/>
          </a:p>
          <a:p>
            <a:pPr marL="342900" indent="-342900" algn="just">
              <a:buFont typeface="+mj-lt"/>
              <a:buAutoNum type="arabicPeriod"/>
            </a:pPr>
            <a:endParaRPr lang="es-CO" sz="1800" b="1" dirty="0" smtClean="0"/>
          </a:p>
          <a:p>
            <a:pPr algn="just"/>
            <a:endParaRPr lang="es-CO" sz="1800" dirty="0" smtClean="0"/>
          </a:p>
        </p:txBody>
      </p:sp>
    </p:spTree>
    <p:extLst>
      <p:ext uri="{BB962C8B-B14F-4D97-AF65-F5344CB8AC3E}">
        <p14:creationId xmlns:p14="http://schemas.microsoft.com/office/powerpoint/2010/main" val="48503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55576" y="332657"/>
            <a:ext cx="7772400" cy="360040"/>
          </a:xfrm>
        </p:spPr>
        <p:txBody>
          <a:bodyPr>
            <a:noAutofit/>
          </a:bodyPr>
          <a:lstStyle/>
          <a:p>
            <a:r>
              <a:rPr lang="es-CO" sz="2000" dirty="0" smtClean="0"/>
              <a:t>PERDIDA DE DÍGITOS SIGNIFICATIVOS</a:t>
            </a:r>
            <a:endParaRPr lang="es-CO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Subtítulo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827584" y="1196752"/>
                <a:ext cx="7632848" cy="5040560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s-CO" sz="1800" b="1" dirty="0" smtClean="0">
                    <a:solidFill>
                      <a:schemeClr val="tx1"/>
                    </a:solidFill>
                  </a:rPr>
                  <a:t>Estrategias para evitar la resta de números cercanos:</a:t>
                </a:r>
              </a:p>
              <a:p>
                <a:pPr marL="342900" indent="-342900" algn="just">
                  <a:buAutoNum type="arabicPeriod"/>
                </a:pPr>
                <a:r>
                  <a:rPr lang="es-CO" sz="1800" b="1" dirty="0" smtClean="0">
                    <a:solidFill>
                      <a:schemeClr val="tx1"/>
                    </a:solidFill>
                  </a:rPr>
                  <a:t>Si es posible escribir la asignación problema mediante otra asignación equivalente que no presente resta de números cercanos</a:t>
                </a:r>
              </a:p>
              <a:p>
                <a:pPr marL="342900" indent="-342900" algn="just">
                  <a:buAutoNum type="arabicPeriod"/>
                </a:pPr>
                <a:r>
                  <a:rPr lang="es-CO" sz="1800" b="1" dirty="0" smtClean="0">
                    <a:solidFill>
                      <a:schemeClr val="tx1"/>
                    </a:solidFill>
                  </a:rPr>
                  <a:t>Representar la asignación problema mediante una asignación aproximada utilizando expansión en series de Taylor.</a:t>
                </a:r>
              </a:p>
              <a:p>
                <a:pPr marL="342900" indent="-342900" algn="just">
                  <a:buAutoNum type="arabicPeriod"/>
                </a:pPr>
                <a:r>
                  <a:rPr lang="es-CO" sz="1800" b="1" dirty="0" smtClean="0">
                    <a:solidFill>
                      <a:schemeClr val="tx1"/>
                    </a:solidFill>
                  </a:rPr>
                  <a:t>Si el lenguaje utilizado en la computadora lo permite , “expandir el formato”.</a:t>
                </a:r>
              </a:p>
              <a:p>
                <a:pPr algn="just"/>
                <a:endParaRPr lang="es-CO" sz="1800" b="1" dirty="0" smtClean="0">
                  <a:solidFill>
                    <a:schemeClr val="tx1"/>
                  </a:solidFill>
                </a:endParaRPr>
              </a:p>
              <a:p>
                <a:pPr algn="just"/>
                <a:r>
                  <a:rPr lang="es-CO" sz="1800" b="1" dirty="0" smtClean="0">
                    <a:solidFill>
                      <a:schemeClr val="tx1"/>
                    </a:solidFill>
                  </a:rPr>
                  <a:t>Ejemplo: En las siguientes asignaciones analiza y corrige la PDS</a:t>
                </a:r>
              </a:p>
              <a:p>
                <a:pPr marL="342900" indent="-342900" algn="just">
                  <a:buAutoNum type="arabicPeriod"/>
                </a:pPr>
                <a:r>
                  <a:rPr lang="es-CO" sz="1800" b="1" dirty="0" smtClean="0">
                    <a:solidFill>
                      <a:schemeClr val="tx1"/>
                    </a:solidFill>
                  </a:rPr>
                  <a:t>y</a:t>
                </a:r>
                <a:r>
                  <a:rPr lang="es-CO" sz="1800" b="1" dirty="0" smtClean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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s-CO" sz="1800" b="1" i="1" smtClean="0">
                            <a:solidFill>
                              <a:schemeClr val="tx1"/>
                            </a:solidFill>
                            <a:latin typeface="Cambria Math"/>
                            <a:sym typeface="Wingdings" panose="05000000000000000000" pitchFamily="2" charset="2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s-CO" sz="1800" b="1" dirty="0">
                            <a:solidFill>
                              <a:schemeClr val="tx1"/>
                            </a:solidFill>
                            <a:sym typeface="Wingdings" panose="05000000000000000000" pitchFamily="2" charset="2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s-CO" sz="1800" b="1" baseline="30000" dirty="0">
                            <a:solidFill>
                              <a:schemeClr val="tx1"/>
                            </a:solidFill>
                            <a:sym typeface="Wingdings" panose="05000000000000000000" pitchFamily="2" charset="2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s-CO" sz="1800" b="1" dirty="0">
                            <a:solidFill>
                              <a:schemeClr val="tx1"/>
                            </a:solidFill>
                            <a:sym typeface="Wingdings" panose="05000000000000000000" pitchFamily="2" charset="2"/>
                          </a:rPr>
                          <m:t>+1</m:t>
                        </m:r>
                      </m:e>
                    </m:rad>
                    <m:r>
                      <a:rPr lang="es-CO" sz="1800" b="1" i="0" smtClean="0">
                        <a:solidFill>
                          <a:schemeClr val="tx1"/>
                        </a:solidFill>
                        <a:latin typeface="Cambria Math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r>
                  <a:rPr lang="es-CO" sz="1800" b="1" dirty="0" smtClean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-1</a:t>
                </a:r>
              </a:p>
              <a:p>
                <a:pPr marL="342900" indent="-342900" algn="just">
                  <a:buFont typeface="Arial" panose="020B0604020202020204" pitchFamily="34" charset="0"/>
                  <a:buAutoNum type="arabicPeriod"/>
                </a:pPr>
                <a:r>
                  <a:rPr lang="es-CO" sz="1800" b="1" dirty="0">
                    <a:solidFill>
                      <a:schemeClr val="tx1"/>
                    </a:solidFill>
                  </a:rPr>
                  <a:t>y</a:t>
                </a:r>
                <a:r>
                  <a:rPr lang="es-CO" sz="1800" b="1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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s-CO" sz="1800" b="1" i="1">
                            <a:solidFill>
                              <a:schemeClr val="tx1"/>
                            </a:solidFill>
                            <a:latin typeface="Cambria Math"/>
                            <a:sym typeface="Wingdings" panose="05000000000000000000" pitchFamily="2" charset="2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s-CO" sz="1800" b="1" dirty="0">
                            <a:solidFill>
                              <a:schemeClr val="tx1"/>
                            </a:solidFill>
                            <a:sym typeface="Wingdings" panose="05000000000000000000" pitchFamily="2" charset="2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s-CO" sz="1800" b="1" baseline="30000" dirty="0">
                            <a:solidFill>
                              <a:schemeClr val="tx1"/>
                            </a:solidFill>
                            <a:sym typeface="Wingdings" panose="05000000000000000000" pitchFamily="2" charset="2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s-CO" sz="1800" b="1" dirty="0">
                            <a:solidFill>
                              <a:schemeClr val="tx1"/>
                            </a:solidFill>
                            <a:sym typeface="Wingdings" panose="05000000000000000000" pitchFamily="2" charset="2"/>
                          </a:rPr>
                          <m:t>+1</m:t>
                        </m:r>
                      </m:e>
                    </m:rad>
                    <m:r>
                      <a:rPr lang="es-CO" sz="1800" b="1" i="1" dirty="0">
                        <a:solidFill>
                          <a:schemeClr val="tx1"/>
                        </a:solidFill>
                        <a:latin typeface="Cambria Math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r>
                  <a:rPr lang="es-CO" sz="1800" b="1" dirty="0" smtClean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- x</a:t>
                </a:r>
                <a:endParaRPr lang="es-CO" sz="1800" b="1" dirty="0">
                  <a:solidFill>
                    <a:schemeClr val="tx1"/>
                  </a:solidFill>
                  <a:sym typeface="Wingdings" panose="05000000000000000000" pitchFamily="2" charset="2"/>
                </a:endParaRPr>
              </a:p>
              <a:p>
                <a:pPr marL="342900" indent="-342900" algn="just">
                  <a:buFont typeface="Arial" panose="020B0604020202020204" pitchFamily="34" charset="0"/>
                  <a:buAutoNum type="arabicPeriod"/>
                </a:pPr>
                <a:r>
                  <a:rPr lang="es-CO" sz="1800" b="1" dirty="0">
                    <a:solidFill>
                      <a:schemeClr val="tx1"/>
                    </a:solidFill>
                  </a:rPr>
                  <a:t>y</a:t>
                </a:r>
                <a:r>
                  <a:rPr lang="es-CO" sz="1800" b="1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 </a:t>
                </a:r>
                <a:r>
                  <a:rPr lang="es-CO" sz="1800" b="1" dirty="0" smtClean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log(x) – log(y)</a:t>
                </a:r>
                <a:endParaRPr lang="es-CO" sz="1800" b="1" dirty="0">
                  <a:solidFill>
                    <a:schemeClr val="tx1"/>
                  </a:solidFill>
                  <a:sym typeface="Wingdings" panose="05000000000000000000" pitchFamily="2" charset="2"/>
                </a:endParaRPr>
              </a:p>
              <a:p>
                <a:pPr marL="342900" indent="-342900" algn="just">
                  <a:buFont typeface="Arial" panose="020B0604020202020204" pitchFamily="34" charset="0"/>
                  <a:buAutoNum type="arabicPeriod"/>
                </a:pPr>
                <a:r>
                  <a:rPr lang="es-CO" sz="1800" b="1" dirty="0">
                    <a:solidFill>
                      <a:schemeClr val="tx1"/>
                    </a:solidFill>
                  </a:rPr>
                  <a:t>y</a:t>
                </a:r>
                <a:r>
                  <a:rPr lang="es-CO" sz="1800" b="1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 </a:t>
                </a:r>
                <a:r>
                  <a:rPr lang="es-CO" sz="1800" b="1" dirty="0" smtClean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seno(x) – tan(x)</a:t>
                </a:r>
              </a:p>
              <a:p>
                <a:pPr marL="342900" indent="-342900" algn="just">
                  <a:buFont typeface="Arial" panose="020B0604020202020204" pitchFamily="34" charset="0"/>
                  <a:buAutoNum type="arabicPeriod"/>
                </a:pPr>
                <a:r>
                  <a:rPr lang="es-CO" sz="1800" b="1" dirty="0">
                    <a:solidFill>
                      <a:schemeClr val="tx1"/>
                    </a:solidFill>
                  </a:rPr>
                  <a:t>y</a:t>
                </a:r>
                <a:r>
                  <a:rPr lang="es-CO" sz="1800" b="1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 Cos</a:t>
                </a:r>
                <a:r>
                  <a:rPr lang="es-CO" sz="1800" b="1" baseline="300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2</a:t>
                </a:r>
                <a:r>
                  <a:rPr lang="es-CO" sz="1800" b="1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(x</a:t>
                </a:r>
                <a:r>
                  <a:rPr lang="es-CO" sz="1800" b="1" dirty="0" smtClean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)-sen</a:t>
                </a:r>
                <a:r>
                  <a:rPr lang="es-CO" sz="1800" b="1" baseline="30000" dirty="0" smtClean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2</a:t>
                </a:r>
                <a:r>
                  <a:rPr lang="es-CO" sz="1800" b="1" dirty="0" smtClean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(x)</a:t>
                </a:r>
              </a:p>
              <a:p>
                <a:pPr marL="342900" indent="-342900" algn="just">
                  <a:buFont typeface="Arial" panose="020B0604020202020204" pitchFamily="34" charset="0"/>
                  <a:buAutoNum type="arabicPeriod"/>
                </a:pPr>
                <a:endParaRPr lang="es-CO" sz="1800" b="1" dirty="0" smtClean="0">
                  <a:solidFill>
                    <a:schemeClr val="tx1"/>
                  </a:solidFill>
                  <a:sym typeface="Wingdings" panose="05000000000000000000" pitchFamily="2" charset="2"/>
                </a:endParaRPr>
              </a:p>
              <a:p>
                <a:pPr marL="342900" indent="-342900" algn="just">
                  <a:buFont typeface="Arial" panose="020B0604020202020204" pitchFamily="34" charset="0"/>
                  <a:buAutoNum type="arabicPeriod"/>
                </a:pPr>
                <a:endParaRPr lang="es-CO" sz="1800" b="1" dirty="0" smtClean="0">
                  <a:sym typeface="Wingdings" panose="05000000000000000000" pitchFamily="2" charset="2"/>
                </a:endParaRPr>
              </a:p>
              <a:p>
                <a:pPr marL="342900" indent="-342900" algn="just">
                  <a:buAutoNum type="arabicPeriod"/>
                </a:pPr>
                <a:endParaRPr lang="es-CO" sz="1800" b="1" dirty="0"/>
              </a:p>
              <a:p>
                <a:pPr marL="342900" indent="-342900" algn="just">
                  <a:buAutoNum type="arabicPeriod"/>
                </a:pPr>
                <a:endParaRPr lang="es-CO" sz="1800" b="1" dirty="0" smtClean="0"/>
              </a:p>
              <a:p>
                <a:pPr algn="just"/>
                <a:endParaRPr lang="es-CO" sz="1800" b="1" dirty="0"/>
              </a:p>
              <a:p>
                <a:pPr algn="just"/>
                <a:endParaRPr lang="es-CO" sz="1800" b="1" dirty="0" smtClean="0"/>
              </a:p>
              <a:p>
                <a:pPr algn="just"/>
                <a:endParaRPr lang="es-CO" sz="1800" b="1" dirty="0"/>
              </a:p>
              <a:p>
                <a:pPr marL="342900" indent="-342900" algn="just">
                  <a:buFont typeface="+mj-lt"/>
                  <a:buAutoNum type="arabicPeriod"/>
                </a:pPr>
                <a:endParaRPr lang="es-CO" sz="1800" b="1" dirty="0"/>
              </a:p>
              <a:p>
                <a:pPr marL="342900" indent="-342900" algn="just">
                  <a:buFont typeface="+mj-lt"/>
                  <a:buAutoNum type="arabicPeriod"/>
                </a:pPr>
                <a:endParaRPr lang="es-CO" sz="1800" b="1" dirty="0" smtClean="0"/>
              </a:p>
              <a:p>
                <a:pPr marL="342900" indent="-342900" algn="just">
                  <a:buFont typeface="+mj-lt"/>
                  <a:buAutoNum type="arabicPeriod"/>
                </a:pPr>
                <a:endParaRPr lang="es-CO" sz="1800" b="1" dirty="0" smtClean="0"/>
              </a:p>
              <a:p>
                <a:pPr algn="just"/>
                <a:endParaRPr lang="es-CO" sz="1800" dirty="0" smtClean="0"/>
              </a:p>
            </p:txBody>
          </p:sp>
        </mc:Choice>
        <mc:Fallback xmlns="">
          <p:sp>
            <p:nvSpPr>
              <p:cNvPr id="3" name="2 Subtítul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827584" y="1196752"/>
                <a:ext cx="7632848" cy="5040560"/>
              </a:xfrm>
              <a:blipFill rotWithShape="1">
                <a:blip r:embed="rId2"/>
                <a:stretch>
                  <a:fillRect l="-719" t="-605" r="-63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9538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55576" y="332657"/>
            <a:ext cx="7772400" cy="360040"/>
          </a:xfrm>
        </p:spPr>
        <p:txBody>
          <a:bodyPr>
            <a:noAutofit/>
          </a:bodyPr>
          <a:lstStyle/>
          <a:p>
            <a:r>
              <a:rPr lang="es-CO" sz="2000" dirty="0"/>
              <a:t>ARITMETICA DE LA COMPUTADORA</a:t>
            </a:r>
            <a:endParaRPr lang="es-CO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Subtítulo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827584" y="692696"/>
                <a:ext cx="7632848" cy="5544616"/>
              </a:xfrm>
            </p:spPr>
            <p:txBody>
              <a:bodyPr>
                <a:normAutofit fontScale="92500" lnSpcReduction="10000"/>
              </a:bodyPr>
              <a:lstStyle/>
              <a:p>
                <a:pPr algn="just"/>
                <a:r>
                  <a:rPr lang="es-CO" sz="1800" b="1" dirty="0" smtClean="0">
                    <a:solidFill>
                      <a:schemeClr val="tx1"/>
                    </a:solidFill>
                    <a:effectLst/>
                  </a:rPr>
                  <a:t>EXPANSIÓN EN SERIES DE TAYLOR</a:t>
                </a:r>
              </a:p>
              <a:p>
                <a:pPr algn="just"/>
                <a:r>
                  <a:rPr lang="es-CO" sz="1800" b="1" dirty="0" smtClean="0">
                    <a:solidFill>
                      <a:schemeClr val="tx1"/>
                    </a:solidFill>
                  </a:rPr>
                  <a:t>Teorema </a:t>
                </a:r>
                <a:r>
                  <a:rPr lang="es-CO" sz="1800" b="1" dirty="0">
                    <a:solidFill>
                      <a:schemeClr val="tx1"/>
                    </a:solidFill>
                  </a:rPr>
                  <a:t>de Taylor en R</a:t>
                </a:r>
              </a:p>
              <a:p>
                <a:pPr algn="just"/>
                <a:r>
                  <a:rPr lang="es-CO" sz="1800" b="1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Sea n </a:t>
                </a:r>
                <a14:m>
                  <m:oMath xmlns:m="http://schemas.openxmlformats.org/officeDocument/2006/math">
                    <m:r>
                      <a:rPr lang="es-CO" sz="1800" b="1" i="1">
                        <a:solidFill>
                          <a:schemeClr val="tx1"/>
                        </a:solidFill>
                        <a:latin typeface="Cambria Math"/>
                        <a:ea typeface="Cambria Math"/>
                        <a:sym typeface="Wingdings" panose="05000000000000000000" pitchFamily="2" charset="2"/>
                      </a:rPr>
                      <m:t>∈</m:t>
                    </m:r>
                  </m:oMath>
                </a14:m>
                <a:r>
                  <a:rPr lang="es-CO" sz="1800" b="1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N, sea I=[a,b] y sea f: I -&gt; R tal que f y sus derivadas f’, . . . , </a:t>
                </a:r>
                <a:r>
                  <a:rPr lang="es-CO" sz="1800" b="1" dirty="0">
                    <a:solidFill>
                      <a:schemeClr val="tx1"/>
                    </a:solidFill>
                  </a:rPr>
                  <a:t>f</a:t>
                </a:r>
                <a:r>
                  <a:rPr lang="es-CO" sz="1800" b="1" baseline="30000" dirty="0">
                    <a:solidFill>
                      <a:schemeClr val="tx1"/>
                    </a:solidFill>
                  </a:rPr>
                  <a:t>(n) </a:t>
                </a:r>
                <a:r>
                  <a:rPr lang="es-CO" sz="1800" b="1" dirty="0">
                    <a:solidFill>
                      <a:schemeClr val="tx1"/>
                    </a:solidFill>
                  </a:rPr>
                  <a:t>son continuas</a:t>
                </a:r>
                <a:r>
                  <a:rPr lang="es-CO" sz="1800" b="1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en I y que   </a:t>
                </a:r>
                <a14:m>
                  <m:oMath xmlns:m="http://schemas.openxmlformats.org/officeDocument/2006/math">
                    <m:r>
                      <a:rPr lang="es-CO" sz="1800" b="1" i="1">
                        <a:solidFill>
                          <a:schemeClr val="tx1"/>
                        </a:solidFill>
                        <a:latin typeface="Cambria Math"/>
                        <a:sym typeface="Wingdings" panose="05000000000000000000" pitchFamily="2" charset="2"/>
                      </a:rPr>
                      <m:t>𝒇</m:t>
                    </m:r>
                    <m:r>
                      <a:rPr lang="es-CO" sz="1800" b="1">
                        <a:solidFill>
                          <a:schemeClr val="tx1"/>
                        </a:solidFill>
                        <a:latin typeface="Cambria Math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r>
                  <a:rPr lang="es-CO" sz="1800" b="1" baseline="300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(n+1)</a:t>
                </a:r>
                <a:r>
                  <a:rPr lang="es-CO" sz="1800" b="1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existe en (a,b). Si </a:t>
                </a:r>
                <a:r>
                  <a:rPr lang="es-CO" sz="1800" b="1" dirty="0">
                    <a:solidFill>
                      <a:schemeClr val="tx1"/>
                    </a:solidFill>
                  </a:rPr>
                  <a:t>x</a:t>
                </a:r>
                <a:r>
                  <a:rPr lang="es-CO" sz="1800" b="1" baseline="-25000" dirty="0">
                    <a:solidFill>
                      <a:schemeClr val="tx1"/>
                    </a:solidFill>
                  </a:rPr>
                  <a:t>o </a:t>
                </a:r>
                <a14:m>
                  <m:oMath xmlns:m="http://schemas.openxmlformats.org/officeDocument/2006/math">
                    <m:r>
                      <a:rPr lang="es-CO" sz="1800" b="1" i="1">
                        <a:solidFill>
                          <a:schemeClr val="tx1"/>
                        </a:solidFill>
                        <a:latin typeface="Cambria Math"/>
                        <a:ea typeface="Cambria Math"/>
                        <a:sym typeface="Wingdings" panose="05000000000000000000" pitchFamily="2" charset="2"/>
                      </a:rPr>
                      <m:t>∈</m:t>
                    </m:r>
                  </m:oMath>
                </a14:m>
                <a:r>
                  <a:rPr lang="es-CO" sz="1800" b="1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I entonces para cualesquier  x en I existe  un punto c entre x y </a:t>
                </a:r>
                <a:r>
                  <a:rPr lang="es-CO" sz="1800" b="1" dirty="0">
                    <a:solidFill>
                      <a:schemeClr val="tx1"/>
                    </a:solidFill>
                  </a:rPr>
                  <a:t>x</a:t>
                </a:r>
                <a:r>
                  <a:rPr lang="es-CO" sz="1800" b="1" baseline="-25000" dirty="0">
                    <a:solidFill>
                      <a:schemeClr val="tx1"/>
                    </a:solidFill>
                  </a:rPr>
                  <a:t>o</a:t>
                </a:r>
                <a:r>
                  <a:rPr lang="es-CO" sz="1800" b="1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tal que</a:t>
                </a:r>
                <a14:m>
                  <m:oMath xmlns:m="http://schemas.openxmlformats.org/officeDocument/2006/math">
                    <m:r>
                      <a:rPr lang="es-CO" sz="1800" b="1">
                        <a:solidFill>
                          <a:schemeClr val="tx1"/>
                        </a:solidFill>
                        <a:latin typeface="Cambria Math"/>
                        <a:sym typeface="Wingdings" panose="05000000000000000000" pitchFamily="2" charset="2"/>
                      </a:rPr>
                      <m:t> </m:t>
                    </m:r>
                    <m:r>
                      <a:rPr lang="es-CO" sz="1800" b="1" i="1">
                        <a:solidFill>
                          <a:schemeClr val="tx1"/>
                        </a:solidFill>
                        <a:latin typeface="Cambria Math"/>
                        <a:sym typeface="Wingdings" panose="05000000000000000000" pitchFamily="2" charset="2"/>
                      </a:rPr>
                      <m:t>𝒇</m:t>
                    </m:r>
                  </m:oMath>
                </a14:m>
                <a:r>
                  <a:rPr lang="es-CO" sz="1800" b="1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(x)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s-CO" sz="1800" b="1" i="1">
                            <a:solidFill>
                              <a:schemeClr val="tx1"/>
                            </a:solidFill>
                            <a:latin typeface="Cambria Math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CO" sz="1800" b="1" i="1">
                            <a:solidFill>
                              <a:schemeClr val="tx1"/>
                            </a:solidFill>
                            <a:latin typeface="Cambria Math"/>
                            <a:sym typeface="Wingdings" panose="05000000000000000000" pitchFamily="2" charset="2"/>
                          </a:rPr>
                          <m:t>𝒌</m:t>
                        </m:r>
                        <m:r>
                          <a:rPr lang="es-CO" sz="1800" b="1" i="1">
                            <a:solidFill>
                              <a:schemeClr val="tx1"/>
                            </a:solidFill>
                            <a:latin typeface="Cambria Math"/>
                            <a:sym typeface="Wingdings" panose="05000000000000000000" pitchFamily="2" charset="2"/>
                          </a:rPr>
                          <m:t>=</m:t>
                        </m:r>
                        <m:r>
                          <a:rPr lang="es-CO" sz="1800" b="1" i="1">
                            <a:solidFill>
                              <a:schemeClr val="tx1"/>
                            </a:solidFill>
                            <a:latin typeface="Cambria Math"/>
                            <a:sym typeface="Wingdings" panose="05000000000000000000" pitchFamily="2" charset="2"/>
                          </a:rPr>
                          <m:t>𝟎</m:t>
                        </m:r>
                      </m:sub>
                      <m:sup>
                        <m:r>
                          <a:rPr lang="es-CO" sz="1800" b="1" i="1">
                            <a:solidFill>
                              <a:schemeClr val="tx1"/>
                            </a:solidFill>
                            <a:latin typeface="Cambria Math"/>
                            <a:sym typeface="Wingdings" panose="05000000000000000000" pitchFamily="2" charset="2"/>
                          </a:rPr>
                          <m:t>𝒏</m:t>
                        </m:r>
                      </m:sup>
                      <m:e>
                        <m:d>
                          <m:dPr>
                            <m:ctrlPr>
                              <a:rPr lang="es-CO" sz="1800" b="1" i="1">
                                <a:solidFill>
                                  <a:schemeClr val="tx1"/>
                                </a:solidFill>
                                <a:latin typeface="Cambria Math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s-CO" sz="1800" b="1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sym typeface="Wingdings" panose="05000000000000000000" pitchFamily="2" charset="2"/>
                                  </a:rPr>
                                </m:ctrlPr>
                              </m:fPr>
                              <m:num>
                                <m:r>
                                  <a:rPr lang="es-CO" sz="1800" b="1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sym typeface="Wingdings" panose="05000000000000000000" pitchFamily="2" charset="2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es-CO" sz="1800" b="1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sym typeface="Wingdings" panose="05000000000000000000" pitchFamily="2" charset="2"/>
                                  </a:rPr>
                                  <m:t>𝒌</m:t>
                                </m:r>
                                <m:r>
                                  <a:rPr lang="es-CO" sz="1800" b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sym typeface="Wingdings" panose="05000000000000000000" pitchFamily="2" charset="2"/>
                                  </a:rPr>
                                  <m:t>!</m:t>
                                </m:r>
                              </m:den>
                            </m:f>
                          </m:e>
                        </m:d>
                        <m:sSup>
                          <m:sSupPr>
                            <m:ctrlPr>
                              <a:rPr lang="es-CO" sz="1800" b="1" i="1">
                                <a:solidFill>
                                  <a:schemeClr val="tx1"/>
                                </a:solidFill>
                                <a:latin typeface="Cambria Math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s-CO" sz="1800" b="1" i="1">
                                <a:solidFill>
                                  <a:schemeClr val="tx1"/>
                                </a:solidFill>
                                <a:latin typeface="Cambria Math"/>
                                <a:sym typeface="Wingdings" panose="05000000000000000000" pitchFamily="2" charset="2"/>
                              </a:rPr>
                              <m:t>𝒇</m:t>
                            </m:r>
                          </m:e>
                          <m:sup>
                            <m:d>
                              <m:dPr>
                                <m:ctrlPr>
                                  <a:rPr lang="es-CO" sz="1800" b="1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r>
                                  <a:rPr lang="es-CO" sz="1800" b="1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sym typeface="Wingdings" panose="05000000000000000000" pitchFamily="2" charset="2"/>
                                  </a:rPr>
                                  <m:t>𝒌</m:t>
                                </m:r>
                              </m:e>
                            </m:d>
                          </m:sup>
                        </m:sSup>
                        <m:r>
                          <m:rPr>
                            <m:nor/>
                          </m:rPr>
                          <a:rPr lang="es-CO" sz="1800" b="1" dirty="0">
                            <a:solidFill>
                              <a:schemeClr val="tx1"/>
                            </a:solidFill>
                            <a:sym typeface="Wingdings" panose="05000000000000000000" pitchFamily="2" charset="2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s-CO" sz="1800" b="1" dirty="0">
                            <a:solidFill>
                              <a:schemeClr val="tx1"/>
                            </a:solidFill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s-CO" sz="1800" b="1" baseline="-25000" dirty="0">
                            <a:solidFill>
                              <a:schemeClr val="tx1"/>
                            </a:solidFill>
                          </a:rPr>
                          <m:t>o</m:t>
                        </m:r>
                        <m:r>
                          <m:rPr>
                            <m:nor/>
                          </m:rPr>
                          <a:rPr lang="es-CO" sz="1800" b="1" dirty="0">
                            <a:solidFill>
                              <a:schemeClr val="tx1"/>
                            </a:solidFill>
                            <a:sym typeface="Wingdings" panose="05000000000000000000" pitchFamily="2" charset="2"/>
                          </a:rPr>
                          <m:t>)(</m:t>
                        </m:r>
                        <m:r>
                          <m:rPr>
                            <m:nor/>
                          </m:rPr>
                          <a:rPr lang="es-CO" sz="1800" b="1" dirty="0">
                            <a:solidFill>
                              <a:schemeClr val="tx1"/>
                            </a:solidFill>
                            <a:sym typeface="Wingdings" panose="05000000000000000000" pitchFamily="2" charset="2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s-CO" sz="1800" b="1" dirty="0">
                            <a:solidFill>
                              <a:schemeClr val="tx1"/>
                            </a:solidFill>
                            <a:sym typeface="Wingdings" panose="05000000000000000000" pitchFamily="2" charset="2"/>
                          </a:rPr>
                          <m:t> –</m:t>
                        </m:r>
                        <m:r>
                          <m:rPr>
                            <m:nor/>
                          </m:rPr>
                          <a:rPr lang="es-CO" sz="1800" b="1" dirty="0">
                            <a:solidFill>
                              <a:schemeClr val="tx1"/>
                            </a:solidFill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s-CO" sz="1800" b="1" baseline="-25000" dirty="0">
                            <a:solidFill>
                              <a:schemeClr val="tx1"/>
                            </a:solidFill>
                          </a:rPr>
                          <m:t>o</m:t>
                        </m:r>
                        <m:r>
                          <m:rPr>
                            <m:nor/>
                          </m:rPr>
                          <a:rPr lang="es-CO" sz="1800" b="1" dirty="0">
                            <a:solidFill>
                              <a:schemeClr val="tx1"/>
                            </a:solidFill>
                            <a:sym typeface="Wingdings" panose="05000000000000000000" pitchFamily="2" charset="2"/>
                          </a:rPr>
                          <m:t>)</m:t>
                        </m:r>
                        <m:r>
                          <a:rPr lang="es-CO" sz="1800" b="1" i="1" baseline="30000">
                            <a:solidFill>
                              <a:schemeClr val="tx1"/>
                            </a:solidFill>
                            <a:latin typeface="Cambria Math"/>
                            <a:sym typeface="Wingdings" panose="05000000000000000000" pitchFamily="2" charset="2"/>
                          </a:rPr>
                          <m:t>𝒌</m:t>
                        </m:r>
                      </m:e>
                    </m:nary>
                  </m:oMath>
                </a14:m>
                <a:r>
                  <a:rPr lang="es-CO" sz="1800" b="1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+ E</a:t>
                </a:r>
                <a:r>
                  <a:rPr lang="es-CO" sz="1800" b="1" baseline="-250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n</a:t>
                </a:r>
                <a:r>
                  <a:rPr lang="es-CO" sz="1800" b="1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(x) donde  </a:t>
                </a:r>
                <a:r>
                  <a:rPr lang="es-CO" sz="1800" b="1" dirty="0" smtClean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E</a:t>
                </a:r>
                <a:r>
                  <a:rPr lang="es-CO" sz="1800" b="1" baseline="-25000" dirty="0" smtClean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n</a:t>
                </a:r>
                <a:r>
                  <a:rPr lang="es-CO" sz="1800" b="1" dirty="0" smtClean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(x</a:t>
                </a:r>
                <a:r>
                  <a:rPr lang="es-CO" sz="1800" b="1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)=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CO" sz="1800" b="1" i="1">
                            <a:solidFill>
                              <a:schemeClr val="tx1"/>
                            </a:solidFill>
                            <a:latin typeface="Cambria Math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s-CO" sz="1800" b="1" i="1">
                            <a:solidFill>
                              <a:schemeClr val="tx1"/>
                            </a:solidFill>
                            <a:latin typeface="Cambria Math"/>
                            <a:sym typeface="Wingdings" panose="05000000000000000000" pitchFamily="2" charset="2"/>
                          </a:rPr>
                          <m:t>𝟏</m:t>
                        </m:r>
                      </m:num>
                      <m:den>
                        <m:d>
                          <m:dPr>
                            <m:ctrlPr>
                              <a:rPr lang="es-CO" sz="1800" b="1" i="1">
                                <a:solidFill>
                                  <a:schemeClr val="tx1"/>
                                </a:solidFill>
                                <a:latin typeface="Cambria Math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s-CO" sz="1800" b="1" i="1">
                                <a:solidFill>
                                  <a:schemeClr val="tx1"/>
                                </a:solidFill>
                                <a:latin typeface="Cambria Math"/>
                                <a:sym typeface="Wingdings" panose="05000000000000000000" pitchFamily="2" charset="2"/>
                              </a:rPr>
                              <m:t>𝒏</m:t>
                            </m:r>
                            <m:r>
                              <a:rPr lang="es-CO" sz="1800" b="1">
                                <a:solidFill>
                                  <a:schemeClr val="tx1"/>
                                </a:solidFill>
                                <a:latin typeface="Cambria Math"/>
                                <a:sym typeface="Wingdings" panose="05000000000000000000" pitchFamily="2" charset="2"/>
                              </a:rPr>
                              <m:t>+</m:t>
                            </m:r>
                            <m:r>
                              <a:rPr lang="es-CO" sz="1800" b="1" i="1">
                                <a:solidFill>
                                  <a:schemeClr val="tx1"/>
                                </a:solidFill>
                                <a:latin typeface="Cambria Math"/>
                                <a:sym typeface="Wingdings" panose="05000000000000000000" pitchFamily="2" charset="2"/>
                              </a:rPr>
                              <m:t>𝟏</m:t>
                            </m:r>
                          </m:e>
                        </m:d>
                        <m:r>
                          <a:rPr lang="es-CO" sz="1800" b="1">
                            <a:solidFill>
                              <a:schemeClr val="tx1"/>
                            </a:solidFill>
                            <a:latin typeface="Cambria Math"/>
                            <a:sym typeface="Wingdings" panose="05000000000000000000" pitchFamily="2" charset="2"/>
                          </a:rPr>
                          <m:t>!</m:t>
                        </m:r>
                      </m:den>
                    </m:f>
                    <m:sSup>
                      <m:sSupPr>
                        <m:ctrlPr>
                          <a:rPr lang="es-CO" sz="1800" b="1" i="1">
                            <a:solidFill>
                              <a:schemeClr val="tx1"/>
                            </a:solidFill>
                            <a:latin typeface="Cambria Math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s-CO" sz="1800" b="1" i="1">
                            <a:solidFill>
                              <a:schemeClr val="tx1"/>
                            </a:solidFill>
                            <a:latin typeface="Cambria Math"/>
                            <a:sym typeface="Wingdings" panose="05000000000000000000" pitchFamily="2" charset="2"/>
                          </a:rPr>
                          <m:t>𝒇</m:t>
                        </m:r>
                      </m:e>
                      <m:sup>
                        <m:r>
                          <a:rPr lang="es-CO" sz="1800" b="1">
                            <a:solidFill>
                              <a:schemeClr val="tx1"/>
                            </a:solidFill>
                            <a:latin typeface="Cambria Math"/>
                            <a:sym typeface="Wingdings" panose="05000000000000000000" pitchFamily="2" charset="2"/>
                          </a:rPr>
                          <m:t>(</m:t>
                        </m:r>
                        <m:r>
                          <a:rPr lang="es-CO" sz="1800" b="1" i="1">
                            <a:solidFill>
                              <a:schemeClr val="tx1"/>
                            </a:solidFill>
                            <a:latin typeface="Cambria Math"/>
                            <a:sym typeface="Wingdings" panose="05000000000000000000" pitchFamily="2" charset="2"/>
                          </a:rPr>
                          <m:t>𝒏</m:t>
                        </m:r>
                        <m:r>
                          <a:rPr lang="es-CO" sz="1800" b="1">
                            <a:solidFill>
                              <a:schemeClr val="tx1"/>
                            </a:solidFill>
                            <a:latin typeface="Cambria Math"/>
                            <a:sym typeface="Wingdings" panose="05000000000000000000" pitchFamily="2" charset="2"/>
                          </a:rPr>
                          <m:t>+</m:t>
                        </m:r>
                        <m:r>
                          <a:rPr lang="es-CO" sz="1800" b="1" i="1">
                            <a:solidFill>
                              <a:schemeClr val="tx1"/>
                            </a:solidFill>
                            <a:latin typeface="Cambria Math"/>
                            <a:sym typeface="Wingdings" panose="05000000000000000000" pitchFamily="2" charset="2"/>
                          </a:rPr>
                          <m:t>𝟏</m:t>
                        </m:r>
                        <m:r>
                          <a:rPr lang="es-CO" sz="1800" b="1">
                            <a:solidFill>
                              <a:schemeClr val="tx1"/>
                            </a:solidFill>
                            <a:latin typeface="Cambria Math"/>
                            <a:sym typeface="Wingdings" panose="05000000000000000000" pitchFamily="2" charset="2"/>
                          </a:rPr>
                          <m:t>)</m:t>
                        </m:r>
                      </m:sup>
                    </m:sSup>
                  </m:oMath>
                </a14:m>
                <a:r>
                  <a:rPr lang="es-CO" sz="1800" b="1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(c)(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s-CO" sz="1800" b="1" dirty="0">
                        <a:solidFill>
                          <a:schemeClr val="tx1"/>
                        </a:solidFill>
                        <a:sym typeface="Wingdings" panose="05000000000000000000" pitchFamily="2" charset="2"/>
                      </a:rPr>
                      <m:t>x</m:t>
                    </m:r>
                    <m:r>
                      <m:rPr>
                        <m:nor/>
                      </m:rPr>
                      <a:rPr lang="es-CO" sz="1800" b="1" dirty="0">
                        <a:solidFill>
                          <a:schemeClr val="tx1"/>
                        </a:solidFill>
                        <a:sym typeface="Wingdings" panose="05000000000000000000" pitchFamily="2" charset="2"/>
                      </a:rPr>
                      <m:t> –</m:t>
                    </m:r>
                    <m:r>
                      <m:rPr>
                        <m:nor/>
                      </m:rPr>
                      <a:rPr lang="es-CO" sz="1800" b="1" dirty="0">
                        <a:solidFill>
                          <a:schemeClr val="tx1"/>
                        </a:solidFill>
                      </a:rPr>
                      <m:t>x</m:t>
                    </m:r>
                    <m:r>
                      <m:rPr>
                        <m:nor/>
                      </m:rPr>
                      <a:rPr lang="es-CO" sz="1800" b="1" baseline="-25000" dirty="0">
                        <a:solidFill>
                          <a:schemeClr val="tx1"/>
                        </a:solidFill>
                      </a:rPr>
                      <m:t>o</m:t>
                    </m:r>
                  </m:oMath>
                </a14:m>
                <a:r>
                  <a:rPr lang="es-CO" sz="1800" b="1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)</a:t>
                </a:r>
                <a:r>
                  <a:rPr lang="es-CO" sz="1800" b="1" baseline="300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n+1</a:t>
                </a:r>
                <a:r>
                  <a:rPr lang="es-CO" sz="1800" b="1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es el valor del error al truncar la serie en el término  n-ésimo de la serie</a:t>
                </a:r>
                <a:r>
                  <a:rPr lang="es-CO" sz="1800" b="1" dirty="0" smtClean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.</a:t>
                </a:r>
              </a:p>
              <a:p>
                <a:pPr algn="just"/>
                <a:endParaRPr lang="es-CO" sz="1800" b="1" dirty="0">
                  <a:solidFill>
                    <a:schemeClr val="tx1"/>
                  </a:solidFill>
                  <a:sym typeface="Wingdings" panose="05000000000000000000" pitchFamily="2" charset="2"/>
                </a:endParaRPr>
              </a:p>
              <a:p>
                <a:pPr algn="just"/>
                <a:r>
                  <a:rPr lang="es-CO" sz="1800" b="1" dirty="0" smtClean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Ejercicio</a:t>
                </a:r>
                <a:r>
                  <a:rPr lang="es-CO" sz="1800" b="1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:  Analice y corrija la perdida de dígitos significativos en la siguiente asignación:</a:t>
                </a:r>
              </a:p>
              <a:p>
                <a:pPr algn="just"/>
                <a:r>
                  <a:rPr lang="es-CO" sz="1800" b="1" dirty="0" smtClean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                                   y  x </a:t>
                </a:r>
                <a:r>
                  <a:rPr lang="es-CO" sz="1800" b="1" smtClean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– seno(x)</a:t>
                </a:r>
                <a:endParaRPr lang="es-CO" sz="1800" b="1" dirty="0" smtClean="0">
                  <a:solidFill>
                    <a:schemeClr val="tx1"/>
                  </a:solidFill>
                  <a:sym typeface="Wingdings" panose="05000000000000000000" pitchFamily="2" charset="2"/>
                </a:endParaRPr>
              </a:p>
              <a:p>
                <a:pPr algn="just"/>
                <a:r>
                  <a:rPr lang="es-CO" sz="1800" b="1" dirty="0" smtClean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Ejercicio</a:t>
                </a:r>
                <a:r>
                  <a:rPr lang="es-CO" sz="1800" b="1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:  Analice y corrija la perdida de dígitos significativos en la siguiente asignación:</a:t>
                </a:r>
              </a:p>
              <a:p>
                <a:pPr algn="just"/>
                <a:r>
                  <a:rPr lang="es-CO" sz="1800" b="1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                                   y 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CO" sz="1800" b="1" i="1" dirty="0">
                            <a:solidFill>
                              <a:schemeClr val="tx1"/>
                            </a:solidFill>
                            <a:latin typeface="Cambria Math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s-CO" sz="1800" b="1" dirty="0">
                            <a:solidFill>
                              <a:schemeClr val="tx1"/>
                            </a:solidFill>
                            <a:latin typeface="Cambria Math"/>
                            <a:sym typeface="Wingdings" panose="05000000000000000000" pitchFamily="2" charset="2"/>
                          </a:rPr>
                          <m:t>(</m:t>
                        </m:r>
                        <m:r>
                          <a:rPr lang="es-CO" sz="1800" b="1" dirty="0">
                            <a:solidFill>
                              <a:schemeClr val="tx1"/>
                            </a:solidFill>
                            <a:latin typeface="Cambria Math"/>
                            <a:sym typeface="Wingdings" panose="05000000000000000000" pitchFamily="2" charset="2"/>
                          </a:rPr>
                          <m:t>𝐞</m:t>
                        </m:r>
                      </m:e>
                      <m:sup>
                        <m:r>
                          <a:rPr lang="es-CO" sz="1800" b="1" dirty="0">
                            <a:solidFill>
                              <a:schemeClr val="tx1"/>
                            </a:solidFill>
                            <a:latin typeface="Cambria Math"/>
                            <a:sym typeface="Wingdings" panose="05000000000000000000" pitchFamily="2" charset="2"/>
                          </a:rPr>
                          <m:t>𝐭𝐚𝐧</m:t>
                        </m:r>
                        <m:d>
                          <m:dPr>
                            <m:ctrlPr>
                              <a:rPr lang="es-CO" sz="1800" b="1" i="1" dirty="0">
                                <a:solidFill>
                                  <a:schemeClr val="tx1"/>
                                </a:solidFill>
                                <a:latin typeface="Cambria Math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s-CO" sz="1800" b="1" dirty="0">
                                <a:solidFill>
                                  <a:schemeClr val="tx1"/>
                                </a:solidFill>
                                <a:latin typeface="Cambria Math"/>
                                <a:sym typeface="Wingdings" panose="05000000000000000000" pitchFamily="2" charset="2"/>
                              </a:rPr>
                              <m:t>𝐱</m:t>
                            </m:r>
                          </m:e>
                        </m:d>
                        <m:r>
                          <a:rPr lang="es-CO" sz="1800" b="1" dirty="0">
                            <a:solidFill>
                              <a:schemeClr val="tx1"/>
                            </a:solidFill>
                            <a:latin typeface="Cambria Math"/>
                            <a:sym typeface="Wingdings" panose="05000000000000000000" pitchFamily="2" charset="2"/>
                          </a:rPr>
                          <m:t> </m:t>
                        </m:r>
                      </m:sup>
                    </m:sSup>
                  </m:oMath>
                </a14:m>
                <a:r>
                  <a:rPr lang="es-CO" sz="1800" b="1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CO" sz="1800" b="1" i="1" dirty="0">
                            <a:solidFill>
                              <a:schemeClr val="tx1"/>
                            </a:solidFill>
                            <a:latin typeface="Cambria Math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s-CO" sz="1800" b="1" dirty="0">
                            <a:solidFill>
                              <a:schemeClr val="tx1"/>
                            </a:solidFill>
                            <a:latin typeface="Cambria Math"/>
                            <a:sym typeface="Wingdings" panose="05000000000000000000" pitchFamily="2" charset="2"/>
                          </a:rPr>
                          <m:t> </m:t>
                        </m:r>
                        <m:r>
                          <a:rPr lang="es-CO" sz="1800" b="1" dirty="0">
                            <a:solidFill>
                              <a:schemeClr val="tx1"/>
                            </a:solidFill>
                            <a:latin typeface="Cambria Math"/>
                            <a:sym typeface="Wingdings" panose="05000000000000000000" pitchFamily="2" charset="2"/>
                          </a:rPr>
                          <m:t>𝐞</m:t>
                        </m:r>
                      </m:e>
                      <m:sup>
                        <m:r>
                          <a:rPr lang="es-CO" sz="1800" b="1" dirty="0">
                            <a:solidFill>
                              <a:schemeClr val="tx1"/>
                            </a:solidFill>
                            <a:latin typeface="Cambria Math"/>
                            <a:sym typeface="Wingdings" panose="05000000000000000000" pitchFamily="2" charset="2"/>
                          </a:rPr>
                          <m:t>𝐱</m:t>
                        </m:r>
                      </m:sup>
                    </m:sSup>
                  </m:oMath>
                </a14:m>
                <a:r>
                  <a:rPr lang="es-CO" sz="1800" b="1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)/ </a:t>
                </a:r>
                <a14:m>
                  <m:oMath xmlns:m="http://schemas.openxmlformats.org/officeDocument/2006/math">
                    <m:r>
                      <a:rPr lang="es-CO" sz="1800" b="1" dirty="0">
                        <a:solidFill>
                          <a:schemeClr val="tx1"/>
                        </a:solidFill>
                        <a:latin typeface="Cambria Math"/>
                        <a:sym typeface="Wingdings" panose="05000000000000000000" pitchFamily="2" charset="2"/>
                      </a:rPr>
                      <m:t>𝐱</m:t>
                    </m:r>
                  </m:oMath>
                </a14:m>
                <a:r>
                  <a:rPr lang="es-CO" sz="1800" b="1" baseline="300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3</a:t>
                </a:r>
              </a:p>
              <a:p>
                <a:pPr algn="just"/>
                <a:r>
                  <a:rPr lang="es-CO" sz="1800" b="1" dirty="0" smtClean="0">
                    <a:solidFill>
                      <a:schemeClr val="tx1"/>
                    </a:solidFill>
                  </a:rPr>
                  <a:t>Ejercicio:  Utilice </a:t>
                </a:r>
                <a:r>
                  <a:rPr lang="es-CO" sz="1800" b="1" dirty="0">
                    <a:solidFill>
                      <a:schemeClr val="tx1"/>
                    </a:solidFill>
                  </a:rPr>
                  <a:t>el teorema de Taylor para aproximar 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es-CO" sz="1800" b="1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s-CO" sz="18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𝟑</m:t>
                        </m:r>
                      </m:deg>
                      <m:e>
                        <m:r>
                          <a:rPr lang="es-CO" sz="18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s-CO" sz="18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s-CO" sz="18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𝒙</m:t>
                        </m:r>
                        <m:r>
                          <a:rPr lang="es-CO" sz="18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</m:e>
                    </m:rad>
                  </m:oMath>
                </a14:m>
                <a:r>
                  <a:rPr lang="es-CO" sz="1800" b="1" dirty="0">
                    <a:solidFill>
                      <a:schemeClr val="tx1"/>
                    </a:solidFill>
                  </a:rPr>
                  <a:t> para x&gt;-1,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s-CO" sz="1800" b="1" dirty="0">
                        <a:solidFill>
                          <a:schemeClr val="tx1"/>
                        </a:solidFill>
                      </a:rPr>
                      <m:t>x</m:t>
                    </m:r>
                    <m:r>
                      <m:rPr>
                        <m:nor/>
                      </m:rPr>
                      <a:rPr lang="es-CO" sz="1800" b="1" baseline="-25000" dirty="0">
                        <a:solidFill>
                          <a:schemeClr val="tx1"/>
                        </a:solidFill>
                      </a:rPr>
                      <m:t>o</m:t>
                    </m:r>
                  </m:oMath>
                </a14:m>
                <a:r>
                  <a:rPr lang="es-CO" sz="1800" b="1" dirty="0">
                    <a:solidFill>
                      <a:schemeClr val="tx1"/>
                    </a:solidFill>
                  </a:rPr>
                  <a:t>=0 y n=2. Calcule el mayor error que produce esta aproximación si x=0.3.</a:t>
                </a:r>
              </a:p>
              <a:p>
                <a:pPr algn="just"/>
                <a:endParaRPr lang="es-CO" sz="1800" b="1" dirty="0" smtClean="0">
                  <a:solidFill>
                    <a:schemeClr val="tx1"/>
                  </a:solidFill>
                </a:endParaRPr>
              </a:p>
              <a:p>
                <a:pPr algn="just"/>
                <a:r>
                  <a:rPr lang="es-CO" sz="1800" b="1" dirty="0" smtClean="0">
                    <a:solidFill>
                      <a:schemeClr val="tx1"/>
                    </a:solidFill>
                  </a:rPr>
                  <a:t>Ejercicio: </a:t>
                </a:r>
                <a:r>
                  <a:rPr lang="es-CO" sz="1800" b="1" dirty="0">
                    <a:solidFill>
                      <a:schemeClr val="tx1"/>
                    </a:solidFill>
                  </a:rPr>
                  <a:t>¿Qué tan buena es la aproximación </a:t>
                </a:r>
                <a:r>
                  <a:rPr lang="es-CO" sz="1800" b="1" dirty="0" err="1">
                    <a:solidFill>
                      <a:schemeClr val="tx1"/>
                    </a:solidFill>
                  </a:rPr>
                  <a:t>cos</a:t>
                </a:r>
                <a:r>
                  <a:rPr lang="es-CO" sz="1800" b="1" dirty="0">
                    <a:solidFill>
                      <a:schemeClr val="tx1"/>
                    </a:solidFill>
                  </a:rPr>
                  <a:t>(x) ≈ 1 para valores pequeños de x? ¿Cuál es el valor de x si queremos una precisión de 0.5*10</a:t>
                </a:r>
                <a:r>
                  <a:rPr lang="es-CO" sz="1800" b="1" baseline="30000" dirty="0">
                    <a:solidFill>
                      <a:schemeClr val="tx1"/>
                    </a:solidFill>
                  </a:rPr>
                  <a:t>-8</a:t>
                </a:r>
                <a:r>
                  <a:rPr lang="es-CO" sz="1800" b="1" dirty="0">
                    <a:solidFill>
                      <a:schemeClr val="tx1"/>
                    </a:solidFill>
                  </a:rPr>
                  <a:t>?</a:t>
                </a:r>
              </a:p>
              <a:p>
                <a:pPr algn="just"/>
                <a:endParaRPr lang="es-CO" sz="1800" b="1" dirty="0">
                  <a:solidFill>
                    <a:schemeClr val="tx1"/>
                  </a:solidFill>
                  <a:sym typeface="Wingdings" panose="05000000000000000000" pitchFamily="2" charset="2"/>
                </a:endParaRPr>
              </a:p>
              <a:p>
                <a:pPr algn="just"/>
                <a:endParaRPr lang="es-CO" sz="1800" b="1" dirty="0" smtClean="0">
                  <a:solidFill>
                    <a:schemeClr val="tx1"/>
                  </a:solidFill>
                  <a:effectLst/>
                  <a:sym typeface="Wingdings" panose="05000000000000000000" pitchFamily="2" charset="2"/>
                </a:endParaRPr>
              </a:p>
              <a:p>
                <a:pPr marL="342900" indent="-342900" algn="just">
                  <a:buFont typeface="Arial" panose="020B0604020202020204" pitchFamily="34" charset="0"/>
                  <a:buAutoNum type="arabicPeriod"/>
                </a:pPr>
                <a:endParaRPr lang="es-CO" sz="1800" b="1" dirty="0" smtClean="0">
                  <a:effectLst/>
                  <a:sym typeface="Wingdings" panose="05000000000000000000" pitchFamily="2" charset="2"/>
                </a:endParaRPr>
              </a:p>
              <a:p>
                <a:pPr marL="342900" indent="-342900" algn="just">
                  <a:buAutoNum type="arabicPeriod"/>
                </a:pPr>
                <a:endParaRPr lang="es-CO" sz="1800" b="1" dirty="0" smtClean="0"/>
              </a:p>
              <a:p>
                <a:pPr algn="just"/>
                <a:endParaRPr lang="es-CO" sz="1800" b="1" dirty="0"/>
              </a:p>
              <a:p>
                <a:pPr algn="just"/>
                <a:endParaRPr lang="es-CO" sz="1800" b="1" dirty="0" smtClean="0"/>
              </a:p>
              <a:p>
                <a:pPr algn="just"/>
                <a:endParaRPr lang="es-CO" sz="1800" b="1" dirty="0"/>
              </a:p>
              <a:p>
                <a:pPr marL="342900" indent="-342900" algn="just">
                  <a:buFont typeface="+mj-lt"/>
                  <a:buAutoNum type="arabicPeriod"/>
                </a:pPr>
                <a:endParaRPr lang="es-CO" sz="1800" b="1" dirty="0"/>
              </a:p>
              <a:p>
                <a:pPr marL="342900" indent="-342900" algn="just">
                  <a:buFont typeface="+mj-lt"/>
                  <a:buAutoNum type="arabicPeriod"/>
                </a:pPr>
                <a:endParaRPr lang="es-CO" sz="1800" b="1" dirty="0" smtClean="0"/>
              </a:p>
              <a:p>
                <a:pPr marL="342900" indent="-342900" algn="just">
                  <a:buFont typeface="+mj-lt"/>
                  <a:buAutoNum type="arabicPeriod"/>
                </a:pPr>
                <a:endParaRPr lang="es-CO" sz="1800" b="1" dirty="0" smtClean="0"/>
              </a:p>
              <a:p>
                <a:pPr algn="just"/>
                <a:endParaRPr lang="es-CO" sz="1800" dirty="0" smtClean="0"/>
              </a:p>
            </p:txBody>
          </p:sp>
        </mc:Choice>
        <mc:Fallback xmlns="">
          <p:sp>
            <p:nvSpPr>
              <p:cNvPr id="3" name="2 Subtítul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827584" y="692696"/>
                <a:ext cx="7632848" cy="5544616"/>
              </a:xfrm>
              <a:blipFill rotWithShape="1">
                <a:blip r:embed="rId2"/>
                <a:stretch>
                  <a:fillRect l="-559" t="-770" r="-47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451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1067</TotalTime>
  <Words>1297</Words>
  <Application>Microsoft Office PowerPoint</Application>
  <PresentationFormat>Presentación en pantalla (4:3)</PresentationFormat>
  <Paragraphs>132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9</vt:i4>
      </vt:variant>
    </vt:vector>
  </HeadingPairs>
  <TitlesOfParts>
    <vt:vector size="11" baseType="lpstr">
      <vt:lpstr>Tema de Office</vt:lpstr>
      <vt:lpstr>Diseño personalizado</vt:lpstr>
      <vt:lpstr>ARITMETICA DE LA COMPUTADORA</vt:lpstr>
      <vt:lpstr>ARITMETICA DE LA COMPUTADORA</vt:lpstr>
      <vt:lpstr>ARITMETICA DE LA COMPUTADORA</vt:lpstr>
      <vt:lpstr>ARITMETICA DE LA COMPUTADORA</vt:lpstr>
      <vt:lpstr>ARITMETICA DE LA COMPUTADORA</vt:lpstr>
      <vt:lpstr>ARITMETICA DE LA COMPUTADORA</vt:lpstr>
      <vt:lpstr>PERDIDA DE DÍGITOS SIGNIFICATIVOS (PDS)</vt:lpstr>
      <vt:lpstr>PERDIDA DE DÍGITOS SIGNIFICATIVOS</vt:lpstr>
      <vt:lpstr>ARITMETICA DE LA COMPUTADORA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ARITMETICA DE LA COMPUTADORA</dc:title>
  <dc:creator>Cardila</dc:creator>
  <cp:lastModifiedBy>Carlos Julio Ardila Hernandez</cp:lastModifiedBy>
  <cp:revision>83</cp:revision>
  <dcterms:created xsi:type="dcterms:W3CDTF">2016-01-22T15:32:20Z</dcterms:created>
  <dcterms:modified xsi:type="dcterms:W3CDTF">2019-07-29T20:48:13Z</dcterms:modified>
</cp:coreProperties>
</file>