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1593941e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1593941e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Agus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68f8d963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68f8d963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arenR"/>
            </a:pPr>
            <a:r>
              <a:rPr lang="es">
                <a:solidFill>
                  <a:schemeClr val="dk1"/>
                </a:solidFill>
              </a:rPr>
              <a:t>Grafana es un software para visualización y el monitoreo de Datos. </a:t>
            </a:r>
            <a:endParaRPr>
              <a:solidFill>
                <a:schemeClr val="dk1"/>
              </a:solidFill>
            </a:endParaRPr>
          </a:p>
          <a:p>
            <a:pPr indent="-317500" lvl="1" marL="914400" rtl="0" algn="l">
              <a:spcBef>
                <a:spcPts val="0"/>
              </a:spcBef>
              <a:spcAft>
                <a:spcPts val="0"/>
              </a:spcAft>
              <a:buClr>
                <a:schemeClr val="dk1"/>
              </a:buClr>
              <a:buSzPts val="1400"/>
              <a:buAutoNum type="alphaLcParenR"/>
            </a:pPr>
            <a:r>
              <a:rPr lang="es">
                <a:solidFill>
                  <a:schemeClr val="dk1"/>
                </a:solidFill>
              </a:rPr>
              <a:t>Los datos que le inyectamos proving de la tabla logs de la base de datos. que contiene todo el historial de accesos a los endpoints.</a:t>
            </a:r>
            <a:endParaRPr>
              <a:solidFill>
                <a:schemeClr val="dk1"/>
              </a:solidFill>
            </a:endParaRPr>
          </a:p>
          <a:p>
            <a:pPr indent="-317500" lvl="1" marL="914400" rtl="0" algn="l">
              <a:spcBef>
                <a:spcPts val="0"/>
              </a:spcBef>
              <a:spcAft>
                <a:spcPts val="0"/>
              </a:spcAft>
              <a:buClr>
                <a:schemeClr val="dk1"/>
              </a:buClr>
              <a:buSzPts val="1400"/>
              <a:buAutoNum type="alphaLcParenR"/>
            </a:pPr>
            <a:r>
              <a:rPr lang="es">
                <a:solidFill>
                  <a:schemeClr val="dk1"/>
                </a:solidFill>
              </a:rPr>
              <a:t>Acá vemos dos dashboards (plots obtenidos a partir de queries SQL):</a:t>
            </a:r>
            <a:endParaRPr>
              <a:solidFill>
                <a:schemeClr val="dk1"/>
              </a:solidFill>
            </a:endParaRPr>
          </a:p>
          <a:p>
            <a:pPr indent="-317500" lvl="2" marL="1371600" rtl="0" algn="l">
              <a:spcBef>
                <a:spcPts val="0"/>
              </a:spcBef>
              <a:spcAft>
                <a:spcPts val="0"/>
              </a:spcAft>
              <a:buClr>
                <a:schemeClr val="dk1"/>
              </a:buClr>
              <a:buSzPts val="1400"/>
              <a:buAutoNum type="romanLcParenR"/>
            </a:pPr>
            <a:r>
              <a:rPr lang="es">
                <a:solidFill>
                  <a:schemeClr val="dk1"/>
                </a:solidFill>
              </a:rPr>
              <a:t>Bar plot  7 expedientes con más intentos de acceso erroneo.</a:t>
            </a:r>
            <a:endParaRPr>
              <a:solidFill>
                <a:schemeClr val="dk1"/>
              </a:solidFill>
            </a:endParaRPr>
          </a:p>
          <a:p>
            <a:pPr indent="-317500" lvl="2" marL="1371600" rtl="0" algn="l">
              <a:spcBef>
                <a:spcPts val="0"/>
              </a:spcBef>
              <a:spcAft>
                <a:spcPts val="0"/>
              </a:spcAft>
              <a:buClr>
                <a:schemeClr val="dk1"/>
              </a:buClr>
              <a:buSzPts val="1400"/>
              <a:buAutoNum type="romanLcParenR"/>
            </a:pPr>
            <a:r>
              <a:rPr lang="es">
                <a:solidFill>
                  <a:schemeClr val="dk1"/>
                </a:solidFill>
              </a:rPr>
              <a:t>Serie temporal con la cantidad de request/s para visualizar el tráfico del sistema.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68f8d963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68f8d963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Otro feature que </a:t>
            </a:r>
            <a:r>
              <a:rPr lang="es"/>
              <a:t>también</a:t>
            </a:r>
            <a:r>
              <a:rPr lang="es"/>
              <a:t> usamos de grafana, son las alertas custom que creamos usando queries SQL.</a:t>
            </a:r>
            <a:endParaRPr/>
          </a:p>
          <a:p>
            <a:pPr indent="0" lvl="0" marL="0" rtl="0" algn="l">
              <a:spcBef>
                <a:spcPts val="0"/>
              </a:spcBef>
              <a:spcAft>
                <a:spcPts val="0"/>
              </a:spcAft>
              <a:buNone/>
            </a:pPr>
            <a:r>
              <a:rPr lang="es"/>
              <a:t>En Grafana podemos configuramos para escuchar esas alertas (Discord, Slack, Gmail, o un backend). </a:t>
            </a:r>
            <a:endParaRPr/>
          </a:p>
          <a:p>
            <a:pPr indent="0" lvl="0" marL="0" rtl="0" algn="l">
              <a:spcBef>
                <a:spcPts val="0"/>
              </a:spcBef>
              <a:spcAft>
                <a:spcPts val="0"/>
              </a:spcAft>
              <a:buNone/>
            </a:pPr>
            <a:r>
              <a:rPr lang="es"/>
              <a:t>Con las alertas custom podemos mitigar vulnerabilidades OSWAP TOP 10 API:</a:t>
            </a:r>
            <a:endParaRPr/>
          </a:p>
          <a:p>
            <a:pPr indent="-317500" lvl="0" marL="457200" rtl="0" algn="l">
              <a:spcBef>
                <a:spcPts val="0"/>
              </a:spcBef>
              <a:spcAft>
                <a:spcPts val="0"/>
              </a:spcAft>
              <a:buSzPts val="1400"/>
              <a:buAutoNum type="arabicParenR"/>
            </a:pPr>
            <a:r>
              <a:rPr lang="es"/>
              <a:t>como URC: con el bloqueo de ip de los usuarios que hacen </a:t>
            </a:r>
            <a:r>
              <a:rPr lang="es"/>
              <a:t>múltiple</a:t>
            </a:r>
            <a:r>
              <a:rPr lang="es"/>
              <a:t> solicitudes concurrentes.</a:t>
            </a:r>
            <a:endParaRPr/>
          </a:p>
          <a:p>
            <a:pPr indent="0" lvl="0" marL="0" rtl="0" algn="l">
              <a:spcBef>
                <a:spcPts val="0"/>
              </a:spcBef>
              <a:spcAft>
                <a:spcPts val="0"/>
              </a:spcAft>
              <a:buNone/>
            </a:pPr>
            <a:r>
              <a:rPr lang="es"/>
              <a:t>El bloqueo de la IP se lo puede delegar al nginix, para que lo haga en tiempo de </a:t>
            </a:r>
            <a:r>
              <a:rPr lang="es"/>
              <a:t>ejecución usando un script.</a:t>
            </a:r>
            <a:endParaRPr/>
          </a:p>
          <a:p>
            <a:pPr indent="0" lvl="0" marL="0" rtl="0" algn="l">
              <a:spcBef>
                <a:spcPts val="0"/>
              </a:spcBef>
              <a:spcAft>
                <a:spcPts val="0"/>
              </a:spcAft>
              <a:buNone/>
            </a:pPr>
            <a:r>
              <a:rPr lang="es"/>
              <a:t>Logrando entonces evitar ataques DDoS y EDoS. (Economic denial of services). </a:t>
            </a:r>
            <a:endParaRPr/>
          </a:p>
          <a:p>
            <a:pPr indent="0" lvl="0" marL="0" rtl="0" algn="l">
              <a:spcBef>
                <a:spcPts val="0"/>
              </a:spcBef>
              <a:spcAft>
                <a:spcPts val="0"/>
              </a:spcAft>
              <a:buNone/>
            </a:pPr>
            <a:r>
              <a:rPr lang="es"/>
              <a:t>Otra vulnerabilidad como Insufficent Logging and monitoring es mitigada creando alertas para monitorear actividad sospechosa.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68f8d963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68f8d963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Abraham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68a7199f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68a7199f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Kevin </a:t>
            </a:r>
            <a:r>
              <a:rPr b="1" lang="es">
                <a:solidFill>
                  <a:schemeClr val="dk1"/>
                </a:solidFill>
              </a:rPr>
              <a:t>(30s)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Uno de los riesgos detectados fue el almacenamiento de contraseñas en texto plano, para solucionarlo implementamos el uso de bcrypt para hashear las contraseñas antes de almacenarlas en MySQL.</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Este enfoque asegura que incluso si alguien obtiene acceso a la base de datos, las contraseñas estén protegidas y sean inutilizables sin el hash original cumpliendo con las mejores practicas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Abraham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68a7199f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68a7199f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Kevin </a:t>
            </a:r>
            <a:r>
              <a:rPr b="1" lang="es"/>
              <a:t>(1min)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Implementaremos un Identity Provider para centralizar el manejo de roles y accesos, simplificando la administración y fortaleciendo la seguridad del sistema.</a:t>
            </a:r>
            <a:endParaRPr/>
          </a:p>
          <a:p>
            <a:pPr indent="0" lvl="0" marL="0" rtl="0" algn="l">
              <a:spcBef>
                <a:spcPts val="0"/>
              </a:spcBef>
              <a:spcAft>
                <a:spcPts val="0"/>
              </a:spcAft>
              <a:buNone/>
            </a:pPr>
            <a:r>
              <a:rPr lang="es"/>
              <a:t>Agregaremos más reglas al WAF, ajustándolas según el comportamiento del tráfico y nuevas amenazas emergentes, asegurando una protección adaptativa.</a:t>
            </a:r>
            <a:endParaRPr/>
          </a:p>
          <a:p>
            <a:pPr indent="0" lvl="0" marL="0" rtl="0" algn="l">
              <a:spcBef>
                <a:spcPts val="0"/>
              </a:spcBef>
              <a:spcAft>
                <a:spcPts val="0"/>
              </a:spcAft>
              <a:buNone/>
            </a:pPr>
            <a:r>
              <a:rPr lang="es"/>
              <a:t>Como medida adicional, configuraremos un firewall para proteger el tráfico interno y prevenir accesos no autorizados, complementando las capas de seguridad existentes.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68a7199f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68a7199f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Todos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68b26757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68b2675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Agus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68b26757c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68b26757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Agus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5ce75f971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5ce75f971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Agus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d285622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d285622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Agus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68a7199f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68a7199f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Kevin </a:t>
            </a:r>
            <a:r>
              <a:rPr b="1" lang="es"/>
              <a:t>(1min)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Nginx es un servidor web muy utilizado por su rendimiento y capacidad de manejar altas cargas de </a:t>
            </a:r>
            <a:r>
              <a:rPr lang="es"/>
              <a:t>tráfico</a:t>
            </a:r>
            <a:r>
              <a:rPr lang="es"/>
              <a:t> el cual combinado con un WAF, se convierte en una solución poderosa para proteger aplicaciones web. Ademas ModSecurity es una solución altamente confiable que actúa como una capa de seguridad adicional para detectar y bloquear amenazas.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68a7199f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68a7199f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Kevin </a:t>
            </a:r>
            <a:r>
              <a:rPr b="1" lang="es"/>
              <a:t>(1min)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Con ModSecurity, hemos configurado reglas básicas para mitigar ataques como inyección SQL, cross-site scripting (XSS) y otros riesgos identificados en el OWASP Top 10.</a:t>
            </a:r>
            <a:endParaRPr/>
          </a:p>
          <a:p>
            <a:pPr indent="0" lvl="0" marL="0" rtl="0" algn="l">
              <a:spcBef>
                <a:spcPts val="0"/>
              </a:spcBef>
              <a:spcAft>
                <a:spcPts val="0"/>
              </a:spcAft>
              <a:buNone/>
            </a:pPr>
            <a:r>
              <a:rPr lang="es"/>
              <a:t>Además, el WAF nos permite monitorear continuamente el tráfico y ajustar las reglas según nuevas amenazas. Esto garantiza una protección proactiva frente a vulnerabilidades emergentes, fortaleciendo la seguridad de nuestra infraestructura."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68f8d963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68f8d963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Abraham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68f8d96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68f8d96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Abraham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www.youtube.com/watch?v=H4vWE4TdH34" TargetMode="External"/><Relationship Id="rId4" Type="http://schemas.openxmlformats.org/officeDocument/2006/relationships/image" Target="../media/image2.jpg"/><Relationship Id="rId5" Type="http://schemas.openxmlformats.org/officeDocument/2006/relationships/hyperlink" Target="https://www.youtube.com/watch?v=H4vWE4TdH3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4294967295" type="ctrTitle"/>
          </p:nvPr>
        </p:nvSpPr>
        <p:spPr>
          <a:xfrm>
            <a:off x="671250" y="1693550"/>
            <a:ext cx="7801500" cy="71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900">
                <a:solidFill>
                  <a:schemeClr val="lt2"/>
                </a:solidFill>
              </a:rPr>
              <a:t>Informe Final - Sistema Z</a:t>
            </a:r>
            <a:endParaRPr sz="2900">
              <a:solidFill>
                <a:schemeClr val="lt2"/>
              </a:solidFill>
            </a:endParaRPr>
          </a:p>
          <a:p>
            <a:pPr indent="0" lvl="0" marL="0" rtl="0" algn="ctr">
              <a:spcBef>
                <a:spcPts val="0"/>
              </a:spcBef>
              <a:spcAft>
                <a:spcPts val="0"/>
              </a:spcAft>
              <a:buNone/>
            </a:pPr>
            <a:r>
              <a:t/>
            </a:r>
            <a:endParaRPr sz="2900">
              <a:solidFill>
                <a:schemeClr val="lt2"/>
              </a:solidFill>
            </a:endParaRPr>
          </a:p>
        </p:txBody>
      </p:sp>
      <p:sp>
        <p:nvSpPr>
          <p:cNvPr id="60" name="Google Shape;60;p13"/>
          <p:cNvSpPr txBox="1"/>
          <p:nvPr>
            <p:ph idx="4294967295" type="subTitle"/>
          </p:nvPr>
        </p:nvSpPr>
        <p:spPr>
          <a:xfrm>
            <a:off x="671250" y="2163825"/>
            <a:ext cx="77553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000">
                <a:solidFill>
                  <a:schemeClr val="dk1"/>
                </a:solidFill>
              </a:rPr>
              <a:t> Empresa XY</a:t>
            </a:r>
            <a:endParaRPr sz="2000">
              <a:solidFill>
                <a:schemeClr val="dk1"/>
              </a:solidFill>
            </a:endParaRPr>
          </a:p>
        </p:txBody>
      </p:sp>
      <p:cxnSp>
        <p:nvCxnSpPr>
          <p:cNvPr id="61" name="Google Shape;61;p13"/>
          <p:cNvCxnSpPr/>
          <p:nvPr/>
        </p:nvCxnSpPr>
        <p:spPr>
          <a:xfrm>
            <a:off x="-118825" y="2716050"/>
            <a:ext cx="9845700" cy="0"/>
          </a:xfrm>
          <a:prstGeom prst="straightConnector1">
            <a:avLst/>
          </a:prstGeom>
          <a:noFill/>
          <a:ln cap="flat" cmpd="sng" w="9525">
            <a:solidFill>
              <a:schemeClr val="lt2"/>
            </a:solidFill>
            <a:prstDash val="solid"/>
            <a:round/>
            <a:headEnd len="med" w="med" type="none"/>
            <a:tailEnd len="med" w="med" type="none"/>
          </a:ln>
        </p:spPr>
      </p:cxnSp>
      <p:sp>
        <p:nvSpPr>
          <p:cNvPr id="62" name="Google Shape;62;p13"/>
          <p:cNvSpPr/>
          <p:nvPr/>
        </p:nvSpPr>
        <p:spPr>
          <a:xfrm>
            <a:off x="0" y="0"/>
            <a:ext cx="2479800" cy="94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63" name="Google Shape;63;p13"/>
          <p:cNvPicPr preferRelativeResize="0"/>
          <p:nvPr/>
        </p:nvPicPr>
        <p:blipFill>
          <a:blip r:embed="rId3">
            <a:alphaModFix/>
          </a:blip>
          <a:stretch>
            <a:fillRect/>
          </a:stretch>
        </p:blipFill>
        <p:spPr>
          <a:xfrm>
            <a:off x="184325" y="90400"/>
            <a:ext cx="1981200" cy="609600"/>
          </a:xfrm>
          <a:prstGeom prst="rect">
            <a:avLst/>
          </a:prstGeom>
          <a:noFill/>
          <a:ln>
            <a:noFill/>
          </a:ln>
        </p:spPr>
      </p:pic>
      <p:sp>
        <p:nvSpPr>
          <p:cNvPr id="64" name="Google Shape;64;p13"/>
          <p:cNvSpPr txBox="1"/>
          <p:nvPr>
            <p:ph idx="4294967295" type="subTitle"/>
          </p:nvPr>
        </p:nvSpPr>
        <p:spPr>
          <a:xfrm>
            <a:off x="4033750" y="2958300"/>
            <a:ext cx="1348500" cy="3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Grupo 6 </a:t>
            </a:r>
            <a:endParaRPr/>
          </a:p>
          <a:p>
            <a:pPr indent="0" lvl="0" marL="0" rtl="0" algn="l">
              <a:spcBef>
                <a:spcPts val="1600"/>
              </a:spcBef>
              <a:spcAft>
                <a:spcPts val="1600"/>
              </a:spcAft>
              <a:buNone/>
            </a:pPr>
            <a:r>
              <a:t/>
            </a:r>
            <a:endParaRPr sz="1500"/>
          </a:p>
        </p:txBody>
      </p:sp>
      <p:sp>
        <p:nvSpPr>
          <p:cNvPr id="65" name="Google Shape;65;p13"/>
          <p:cNvSpPr txBox="1"/>
          <p:nvPr/>
        </p:nvSpPr>
        <p:spPr>
          <a:xfrm>
            <a:off x="5026050" y="3600375"/>
            <a:ext cx="2770800" cy="94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chemeClr val="accent3"/>
                </a:solidFill>
                <a:latin typeface="Average"/>
                <a:ea typeface="Average"/>
                <a:cs typeface="Average"/>
                <a:sym typeface="Average"/>
              </a:rPr>
              <a:t>Kevin Gadacz</a:t>
            </a:r>
            <a:br>
              <a:rPr lang="es" sz="1500">
                <a:solidFill>
                  <a:schemeClr val="accent3"/>
                </a:solidFill>
                <a:latin typeface="Average"/>
                <a:ea typeface="Average"/>
                <a:cs typeface="Average"/>
                <a:sym typeface="Average"/>
              </a:rPr>
            </a:br>
            <a:r>
              <a:rPr lang="es" sz="1500">
                <a:solidFill>
                  <a:schemeClr val="accent3"/>
                </a:solidFill>
                <a:latin typeface="Average"/>
                <a:ea typeface="Average"/>
                <a:cs typeface="Average"/>
                <a:sym typeface="Average"/>
              </a:rPr>
              <a:t>Abraham Osco</a:t>
            </a:r>
            <a:br>
              <a:rPr lang="es" sz="1500">
                <a:solidFill>
                  <a:schemeClr val="accent3"/>
                </a:solidFill>
                <a:latin typeface="Average"/>
                <a:ea typeface="Average"/>
                <a:cs typeface="Average"/>
                <a:sym typeface="Average"/>
              </a:rPr>
            </a:br>
            <a:r>
              <a:rPr lang="es" sz="1500">
                <a:solidFill>
                  <a:schemeClr val="accent3"/>
                </a:solidFill>
                <a:latin typeface="Average"/>
                <a:ea typeface="Average"/>
                <a:cs typeface="Average"/>
                <a:sym typeface="Average"/>
              </a:rPr>
              <a:t>Ricardo Luizaga</a:t>
            </a:r>
            <a:endParaRPr sz="1500">
              <a:solidFill>
                <a:schemeClr val="accent3"/>
              </a:solidFill>
              <a:latin typeface="Average"/>
              <a:ea typeface="Average"/>
              <a:cs typeface="Average"/>
              <a:sym typeface="Average"/>
            </a:endParaRPr>
          </a:p>
          <a:p>
            <a:pPr indent="0" lvl="0" marL="0" rtl="0" algn="l">
              <a:spcBef>
                <a:spcPts val="1600"/>
              </a:spcBef>
              <a:spcAft>
                <a:spcPts val="0"/>
              </a:spcAft>
              <a:buNone/>
            </a:pPr>
            <a:r>
              <a:t/>
            </a:r>
            <a:endParaRPr sz="1800">
              <a:solidFill>
                <a:schemeClr val="accent3"/>
              </a:solidFill>
              <a:latin typeface="Average"/>
              <a:ea typeface="Average"/>
              <a:cs typeface="Average"/>
              <a:sym typeface="Average"/>
            </a:endParaRPr>
          </a:p>
        </p:txBody>
      </p:sp>
      <p:sp>
        <p:nvSpPr>
          <p:cNvPr id="66" name="Google Shape;66;p13"/>
          <p:cNvSpPr txBox="1"/>
          <p:nvPr/>
        </p:nvSpPr>
        <p:spPr>
          <a:xfrm>
            <a:off x="2317925" y="3600450"/>
            <a:ext cx="2608500" cy="71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800">
                <a:solidFill>
                  <a:schemeClr val="accent3"/>
                </a:solidFill>
                <a:latin typeface="Average"/>
                <a:ea typeface="Average"/>
                <a:cs typeface="Average"/>
                <a:sym typeface="Average"/>
              </a:rPr>
              <a:t>	</a:t>
            </a:r>
            <a:r>
              <a:rPr lang="es" sz="1500">
                <a:solidFill>
                  <a:schemeClr val="accent3"/>
                </a:solidFill>
                <a:latin typeface="Average"/>
                <a:ea typeface="Average"/>
                <a:cs typeface="Average"/>
                <a:sym typeface="Average"/>
              </a:rPr>
              <a:t>Pedro Flynn</a:t>
            </a:r>
            <a:br>
              <a:rPr lang="es" sz="1500">
                <a:solidFill>
                  <a:schemeClr val="accent3"/>
                </a:solidFill>
                <a:latin typeface="Average"/>
                <a:ea typeface="Average"/>
                <a:cs typeface="Average"/>
                <a:sym typeface="Average"/>
              </a:rPr>
            </a:br>
            <a:r>
              <a:rPr lang="es" sz="1500">
                <a:solidFill>
                  <a:schemeClr val="accent3"/>
                </a:solidFill>
                <a:latin typeface="Average"/>
                <a:ea typeface="Average"/>
                <a:cs typeface="Average"/>
                <a:sym typeface="Average"/>
              </a:rPr>
              <a:t>	Agustina Schmidt </a:t>
            </a:r>
            <a:br>
              <a:rPr lang="es" sz="1500">
                <a:solidFill>
                  <a:schemeClr val="accent3"/>
                </a:solidFill>
                <a:latin typeface="Average"/>
                <a:ea typeface="Average"/>
                <a:cs typeface="Average"/>
                <a:sym typeface="Average"/>
              </a:rPr>
            </a:br>
            <a:r>
              <a:rPr lang="es" sz="1500">
                <a:solidFill>
                  <a:schemeClr val="accent3"/>
                </a:solidFill>
                <a:latin typeface="Average"/>
                <a:ea typeface="Average"/>
                <a:cs typeface="Average"/>
                <a:sym typeface="Average"/>
              </a:rPr>
              <a:t>	Agustina Fraccaro</a:t>
            </a:r>
            <a:br>
              <a:rPr lang="es" sz="1500">
                <a:solidFill>
                  <a:schemeClr val="accent3"/>
                </a:solidFill>
                <a:latin typeface="Average"/>
                <a:ea typeface="Average"/>
                <a:cs typeface="Average"/>
                <a:sym typeface="Average"/>
              </a:rPr>
            </a:br>
            <a:r>
              <a:rPr lang="es" sz="1500">
                <a:solidFill>
                  <a:schemeClr val="accent3"/>
                </a:solidFill>
                <a:latin typeface="Average"/>
                <a:ea typeface="Average"/>
                <a:cs typeface="Average"/>
                <a:sym typeface="Average"/>
              </a:rPr>
              <a:t>	</a:t>
            </a:r>
            <a:endParaRPr sz="1500">
              <a:solidFill>
                <a:schemeClr val="accent3"/>
              </a:solidFill>
              <a:latin typeface="Average"/>
              <a:ea typeface="Average"/>
              <a:cs typeface="Average"/>
              <a:sym typeface="Average"/>
            </a:endParaRPr>
          </a:p>
          <a:p>
            <a:pPr indent="0" lvl="0" marL="0" rtl="0" algn="l">
              <a:spcBef>
                <a:spcPts val="160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nvSpPr>
        <p:spPr>
          <a:xfrm>
            <a:off x="1584500" y="105025"/>
            <a:ext cx="7759200" cy="45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verage"/>
              <a:buAutoNum type="arabicParenR"/>
            </a:pPr>
            <a:r>
              <a:rPr lang="es" sz="1800">
                <a:solidFill>
                  <a:schemeClr val="dk1"/>
                </a:solidFill>
                <a:latin typeface="Average"/>
                <a:ea typeface="Average"/>
                <a:cs typeface="Average"/>
                <a:sym typeface="Average"/>
              </a:rPr>
              <a:t>Visualización</a:t>
            </a:r>
            <a:r>
              <a:rPr lang="es" sz="1800">
                <a:solidFill>
                  <a:schemeClr val="dk1"/>
                </a:solidFill>
                <a:latin typeface="Average"/>
                <a:ea typeface="Average"/>
                <a:cs typeface="Average"/>
                <a:sym typeface="Average"/>
              </a:rPr>
              <a:t> y Monitoreo de datos.</a:t>
            </a:r>
            <a:endParaRPr sz="1800">
              <a:solidFill>
                <a:schemeClr val="dk1"/>
              </a:solidFill>
              <a:latin typeface="Average"/>
              <a:ea typeface="Average"/>
              <a:cs typeface="Average"/>
              <a:sym typeface="Average"/>
            </a:endParaRPr>
          </a:p>
        </p:txBody>
      </p:sp>
      <p:pic>
        <p:nvPicPr>
          <p:cNvPr id="159" name="Google Shape;159;p22"/>
          <p:cNvPicPr preferRelativeResize="0"/>
          <p:nvPr/>
        </p:nvPicPr>
        <p:blipFill>
          <a:blip r:embed="rId3">
            <a:alphaModFix/>
          </a:blip>
          <a:stretch>
            <a:fillRect/>
          </a:stretch>
        </p:blipFill>
        <p:spPr>
          <a:xfrm>
            <a:off x="132225" y="660475"/>
            <a:ext cx="4892924" cy="1973100"/>
          </a:xfrm>
          <a:prstGeom prst="rect">
            <a:avLst/>
          </a:prstGeom>
          <a:noFill/>
          <a:ln>
            <a:noFill/>
          </a:ln>
        </p:spPr>
      </p:pic>
      <p:pic>
        <p:nvPicPr>
          <p:cNvPr id="160" name="Google Shape;160;p22"/>
          <p:cNvPicPr preferRelativeResize="0"/>
          <p:nvPr/>
        </p:nvPicPr>
        <p:blipFill>
          <a:blip r:embed="rId4">
            <a:alphaModFix/>
          </a:blip>
          <a:stretch>
            <a:fillRect/>
          </a:stretch>
        </p:blipFill>
        <p:spPr>
          <a:xfrm>
            <a:off x="3013200" y="2468200"/>
            <a:ext cx="5539925" cy="2582525"/>
          </a:xfrm>
          <a:prstGeom prst="rect">
            <a:avLst/>
          </a:prstGeom>
          <a:noFill/>
          <a:ln>
            <a:noFill/>
          </a:ln>
        </p:spPr>
      </p:pic>
      <p:sp>
        <p:nvSpPr>
          <p:cNvPr id="161" name="Google Shape;161;p22"/>
          <p:cNvSpPr txBox="1"/>
          <p:nvPr>
            <p:ph type="title"/>
          </p:nvPr>
        </p:nvSpPr>
        <p:spPr>
          <a:xfrm>
            <a:off x="0" y="51200"/>
            <a:ext cx="1674600" cy="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Grafana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nvSpPr>
        <p:spPr>
          <a:xfrm>
            <a:off x="236475" y="732900"/>
            <a:ext cx="8808000" cy="394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verage"/>
              <a:buAutoNum type="arabicParenR"/>
            </a:pPr>
            <a:r>
              <a:rPr b="1" lang="es" sz="1800">
                <a:solidFill>
                  <a:schemeClr val="dk1"/>
                </a:solidFill>
                <a:latin typeface="Average"/>
                <a:ea typeface="Average"/>
                <a:cs typeface="Average"/>
                <a:sym typeface="Average"/>
              </a:rPr>
              <a:t>Alertas custom</a:t>
            </a:r>
            <a:r>
              <a:rPr lang="es" sz="1800">
                <a:solidFill>
                  <a:schemeClr val="dk1"/>
                </a:solidFill>
                <a:latin typeface="Average"/>
                <a:ea typeface="Average"/>
                <a:cs typeface="Average"/>
                <a:sym typeface="Average"/>
              </a:rPr>
              <a:t>.</a:t>
            </a:r>
            <a:r>
              <a:rPr lang="es" sz="1800">
                <a:solidFill>
                  <a:schemeClr val="dk1"/>
                </a:solidFill>
                <a:latin typeface="Average"/>
                <a:ea typeface="Average"/>
                <a:cs typeface="Average"/>
                <a:sym typeface="Average"/>
              </a:rPr>
              <a:t> </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AutoNum type="arabicParenR"/>
            </a:pPr>
            <a:r>
              <a:rPr lang="es" sz="1800">
                <a:solidFill>
                  <a:schemeClr val="dk1"/>
                </a:solidFill>
                <a:latin typeface="Average"/>
                <a:ea typeface="Average"/>
                <a:cs typeface="Average"/>
                <a:sym typeface="Average"/>
              </a:rPr>
              <a:t>Webhook (Gmail, Discord, Slack, un Backend).</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b="1" sz="1800">
              <a:solidFill>
                <a:schemeClr val="dk1"/>
              </a:solidFill>
              <a:latin typeface="Average"/>
              <a:ea typeface="Average"/>
              <a:cs typeface="Average"/>
              <a:sym typeface="Average"/>
            </a:endParaRPr>
          </a:p>
          <a:p>
            <a:pPr indent="0" lvl="0" marL="0" rtl="0" algn="l">
              <a:spcBef>
                <a:spcPts val="0"/>
              </a:spcBef>
              <a:spcAft>
                <a:spcPts val="0"/>
              </a:spcAft>
              <a:buNone/>
            </a:pPr>
            <a:r>
              <a:rPr b="1" lang="es" sz="1800">
                <a:solidFill>
                  <a:schemeClr val="dk1"/>
                </a:solidFill>
                <a:latin typeface="Average"/>
                <a:ea typeface="Average"/>
                <a:cs typeface="Average"/>
                <a:sym typeface="Average"/>
              </a:rPr>
              <a:t>Vulnerabilidades del OWASP TOP 10 API:</a:t>
            </a:r>
            <a:endParaRPr b="1" sz="1800">
              <a:solidFill>
                <a:schemeClr val="dk1"/>
              </a:solidFill>
              <a:latin typeface="Average"/>
              <a:ea typeface="Average"/>
              <a:cs typeface="Average"/>
              <a:sym typeface="Average"/>
            </a:endParaRPr>
          </a:p>
          <a:p>
            <a:pPr indent="-342900" lvl="0" marL="914400" rtl="0" algn="l">
              <a:spcBef>
                <a:spcPts val="0"/>
              </a:spcBef>
              <a:spcAft>
                <a:spcPts val="0"/>
              </a:spcAft>
              <a:buClr>
                <a:schemeClr val="dk1"/>
              </a:buClr>
              <a:buSzPts val="1800"/>
              <a:buFont typeface="Average"/>
              <a:buAutoNum type="arabicParenR"/>
            </a:pPr>
            <a:r>
              <a:rPr b="1" lang="es" sz="1800">
                <a:solidFill>
                  <a:schemeClr val="dk1"/>
                </a:solidFill>
                <a:latin typeface="Average"/>
                <a:ea typeface="Average"/>
                <a:cs typeface="Average"/>
                <a:sym typeface="Average"/>
              </a:rPr>
              <a:t>Unrestricted Resource Consumption:</a:t>
            </a:r>
            <a:r>
              <a:rPr lang="es" sz="1800">
                <a:solidFill>
                  <a:schemeClr val="dk1"/>
                </a:solidFill>
                <a:latin typeface="Average"/>
                <a:ea typeface="Average"/>
                <a:cs typeface="Average"/>
                <a:sym typeface="Average"/>
              </a:rPr>
              <a:t> bloqueando IP.</a:t>
            </a:r>
            <a:endParaRPr sz="1800">
              <a:solidFill>
                <a:schemeClr val="dk1"/>
              </a:solidFill>
              <a:latin typeface="Average"/>
              <a:ea typeface="Average"/>
              <a:cs typeface="Average"/>
              <a:sym typeface="Average"/>
            </a:endParaRPr>
          </a:p>
          <a:p>
            <a:pPr indent="0" lvl="0" marL="914400" rtl="0" algn="l">
              <a:spcBef>
                <a:spcPts val="0"/>
              </a:spcBef>
              <a:spcAft>
                <a:spcPts val="0"/>
              </a:spcAft>
              <a:buNone/>
            </a:pPr>
            <a:r>
              <a:rPr lang="es" sz="1800">
                <a:solidFill>
                  <a:schemeClr val="dk1"/>
                </a:solidFill>
                <a:latin typeface="Average"/>
                <a:ea typeface="Average"/>
                <a:cs typeface="Average"/>
                <a:sym typeface="Average"/>
              </a:rPr>
              <a:t>Evitamos:</a:t>
            </a:r>
            <a:endParaRPr sz="1800">
              <a:solidFill>
                <a:schemeClr val="dk1"/>
              </a:solidFill>
              <a:latin typeface="Average"/>
              <a:ea typeface="Average"/>
              <a:cs typeface="Average"/>
              <a:sym typeface="Average"/>
            </a:endParaRPr>
          </a:p>
          <a:p>
            <a:pPr indent="-342900" lvl="0" marL="1828800" rtl="0" algn="l">
              <a:spcBef>
                <a:spcPts val="0"/>
              </a:spcBef>
              <a:spcAft>
                <a:spcPts val="0"/>
              </a:spcAft>
              <a:buClr>
                <a:schemeClr val="dk1"/>
              </a:buClr>
              <a:buSzPts val="1800"/>
              <a:buFont typeface="Average"/>
              <a:buAutoNum type="arabicParenR"/>
            </a:pPr>
            <a:r>
              <a:rPr lang="es" sz="1800">
                <a:solidFill>
                  <a:schemeClr val="dk1"/>
                </a:solidFill>
                <a:latin typeface="Average"/>
                <a:ea typeface="Average"/>
                <a:cs typeface="Average"/>
                <a:sym typeface="Average"/>
              </a:rPr>
              <a:t>Ataques DDoS </a:t>
            </a:r>
            <a:endParaRPr sz="1800">
              <a:solidFill>
                <a:schemeClr val="dk1"/>
              </a:solidFill>
              <a:latin typeface="Average"/>
              <a:ea typeface="Average"/>
              <a:cs typeface="Average"/>
              <a:sym typeface="Average"/>
            </a:endParaRPr>
          </a:p>
          <a:p>
            <a:pPr indent="-342900" lvl="0" marL="1828800" rtl="0" algn="l">
              <a:spcBef>
                <a:spcPts val="0"/>
              </a:spcBef>
              <a:spcAft>
                <a:spcPts val="0"/>
              </a:spcAft>
              <a:buClr>
                <a:schemeClr val="dk1"/>
              </a:buClr>
              <a:buSzPts val="1800"/>
              <a:buFont typeface="Average"/>
              <a:buAutoNum type="arabicParenR"/>
            </a:pPr>
            <a:r>
              <a:rPr lang="es" sz="1800">
                <a:solidFill>
                  <a:schemeClr val="dk1"/>
                </a:solidFill>
                <a:latin typeface="Average"/>
                <a:ea typeface="Average"/>
                <a:cs typeface="Average"/>
                <a:sym typeface="Average"/>
              </a:rPr>
              <a:t>Ataques EDoS (Economic denial-of-services).</a:t>
            </a:r>
            <a:endParaRPr sz="1800">
              <a:solidFill>
                <a:schemeClr val="dk1"/>
              </a:solidFill>
              <a:latin typeface="Average"/>
              <a:ea typeface="Average"/>
              <a:cs typeface="Average"/>
              <a:sym typeface="Average"/>
            </a:endParaRPr>
          </a:p>
          <a:p>
            <a:pPr indent="-342900" lvl="0" marL="914400" rtl="0" algn="l">
              <a:spcBef>
                <a:spcPts val="0"/>
              </a:spcBef>
              <a:spcAft>
                <a:spcPts val="0"/>
              </a:spcAft>
              <a:buClr>
                <a:schemeClr val="dk1"/>
              </a:buClr>
              <a:buSzPts val="1800"/>
              <a:buFont typeface="Average"/>
              <a:buAutoNum type="arabicParenR"/>
            </a:pPr>
            <a:r>
              <a:rPr b="1" lang="es" sz="1800">
                <a:solidFill>
                  <a:schemeClr val="dk1"/>
                </a:solidFill>
                <a:latin typeface="Average"/>
                <a:ea typeface="Average"/>
                <a:cs typeface="Average"/>
                <a:sym typeface="Average"/>
              </a:rPr>
              <a:t>Insufficient Logging &amp; Monitoring: </a:t>
            </a:r>
            <a:endParaRPr b="1" sz="1800">
              <a:solidFill>
                <a:schemeClr val="dk1"/>
              </a:solidFill>
              <a:latin typeface="Average"/>
              <a:ea typeface="Average"/>
              <a:cs typeface="Average"/>
              <a:sym typeface="Average"/>
            </a:endParaRPr>
          </a:p>
          <a:p>
            <a:pPr indent="-342900" lvl="1" marL="1371600" rtl="0" algn="l">
              <a:spcBef>
                <a:spcPts val="0"/>
              </a:spcBef>
              <a:spcAft>
                <a:spcPts val="0"/>
              </a:spcAft>
              <a:buClr>
                <a:schemeClr val="dk1"/>
              </a:buClr>
              <a:buSzPts val="1800"/>
              <a:buFont typeface="Average"/>
              <a:buAutoNum type="alphaLcParenR"/>
            </a:pPr>
            <a:r>
              <a:rPr lang="es" sz="1800">
                <a:solidFill>
                  <a:schemeClr val="dk1"/>
                </a:solidFill>
                <a:latin typeface="Average"/>
                <a:ea typeface="Average"/>
                <a:cs typeface="Average"/>
                <a:sym typeface="Average"/>
              </a:rPr>
              <a:t>Realizando alertas para monitorear actividad sospechosa.</a:t>
            </a:r>
            <a:endParaRPr sz="1800">
              <a:solidFill>
                <a:schemeClr val="dk1"/>
              </a:solidFill>
              <a:latin typeface="Average"/>
              <a:ea typeface="Average"/>
              <a:cs typeface="Average"/>
              <a:sym typeface="Average"/>
            </a:endParaRPr>
          </a:p>
        </p:txBody>
      </p:sp>
      <p:pic>
        <p:nvPicPr>
          <p:cNvPr id="167" name="Google Shape;167;p23"/>
          <p:cNvPicPr preferRelativeResize="0"/>
          <p:nvPr/>
        </p:nvPicPr>
        <p:blipFill>
          <a:blip r:embed="rId3">
            <a:alphaModFix/>
          </a:blip>
          <a:stretch>
            <a:fillRect/>
          </a:stretch>
        </p:blipFill>
        <p:spPr>
          <a:xfrm>
            <a:off x="7363975" y="1817475"/>
            <a:ext cx="613050" cy="613000"/>
          </a:xfrm>
          <a:prstGeom prst="rect">
            <a:avLst/>
          </a:prstGeom>
          <a:noFill/>
          <a:ln>
            <a:noFill/>
          </a:ln>
        </p:spPr>
      </p:pic>
      <p:pic>
        <p:nvPicPr>
          <p:cNvPr id="168" name="Google Shape;168;p23"/>
          <p:cNvPicPr preferRelativeResize="0"/>
          <p:nvPr/>
        </p:nvPicPr>
        <p:blipFill>
          <a:blip r:embed="rId3">
            <a:alphaModFix/>
          </a:blip>
          <a:stretch>
            <a:fillRect/>
          </a:stretch>
        </p:blipFill>
        <p:spPr>
          <a:xfrm>
            <a:off x="7363975" y="3095675"/>
            <a:ext cx="613050" cy="613000"/>
          </a:xfrm>
          <a:prstGeom prst="rect">
            <a:avLst/>
          </a:prstGeom>
          <a:noFill/>
          <a:ln>
            <a:noFill/>
          </a:ln>
        </p:spPr>
      </p:pic>
      <p:sp>
        <p:nvSpPr>
          <p:cNvPr id="169" name="Google Shape;169;p23"/>
          <p:cNvSpPr txBox="1"/>
          <p:nvPr>
            <p:ph type="title"/>
          </p:nvPr>
        </p:nvSpPr>
        <p:spPr>
          <a:xfrm>
            <a:off x="0" y="51200"/>
            <a:ext cx="1674600" cy="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Grafana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3" name="Shape 173"/>
        <p:cNvGrpSpPr/>
        <p:nvPr/>
      </p:nvGrpSpPr>
      <p:grpSpPr>
        <a:xfrm>
          <a:off x="0" y="0"/>
          <a:ext cx="0" cy="0"/>
          <a:chOff x="0" y="0"/>
          <a:chExt cx="0" cy="0"/>
        </a:xfrm>
      </p:grpSpPr>
      <p:pic>
        <p:nvPicPr>
          <p:cNvPr id="174" name="Google Shape;174;p24"/>
          <p:cNvPicPr preferRelativeResize="0"/>
          <p:nvPr/>
        </p:nvPicPr>
        <p:blipFill rotWithShape="1">
          <a:blip r:embed="rId3">
            <a:alphaModFix/>
          </a:blip>
          <a:srcRect b="0" l="0" r="0" t="61794"/>
          <a:stretch/>
        </p:blipFill>
        <p:spPr>
          <a:xfrm>
            <a:off x="112175" y="137400"/>
            <a:ext cx="8919650" cy="1946976"/>
          </a:xfrm>
          <a:prstGeom prst="rect">
            <a:avLst/>
          </a:prstGeom>
          <a:noFill/>
          <a:ln>
            <a:noFill/>
          </a:ln>
        </p:spPr>
      </p:pic>
      <p:sp>
        <p:nvSpPr>
          <p:cNvPr id="175" name="Google Shape;175;p24"/>
          <p:cNvSpPr txBox="1"/>
          <p:nvPr>
            <p:ph type="title"/>
          </p:nvPr>
        </p:nvSpPr>
        <p:spPr>
          <a:xfrm>
            <a:off x="336388" y="0"/>
            <a:ext cx="7852200" cy="7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Grafana </a:t>
            </a:r>
            <a:endParaRPr/>
          </a:p>
        </p:txBody>
      </p:sp>
      <p:pic>
        <p:nvPicPr>
          <p:cNvPr id="176" name="Google Shape;176;p24"/>
          <p:cNvPicPr preferRelativeResize="0"/>
          <p:nvPr/>
        </p:nvPicPr>
        <p:blipFill>
          <a:blip r:embed="rId4">
            <a:alphaModFix/>
          </a:blip>
          <a:stretch>
            <a:fillRect/>
          </a:stretch>
        </p:blipFill>
        <p:spPr>
          <a:xfrm>
            <a:off x="1086000" y="2185125"/>
            <a:ext cx="6537250" cy="280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718225" y="25930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Gestión Segura de Contraseñas</a:t>
            </a:r>
            <a:endParaRPr/>
          </a:p>
        </p:txBody>
      </p:sp>
      <p:sp>
        <p:nvSpPr>
          <p:cNvPr id="182" name="Google Shape;182;p25"/>
          <p:cNvSpPr txBox="1"/>
          <p:nvPr/>
        </p:nvSpPr>
        <p:spPr>
          <a:xfrm>
            <a:off x="455100" y="1261225"/>
            <a:ext cx="3452400" cy="8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dk1"/>
                </a:solidFill>
                <a:latin typeface="Average"/>
                <a:ea typeface="Average"/>
                <a:cs typeface="Average"/>
                <a:sym typeface="Average"/>
              </a:rPr>
              <a:t>Problema detectado</a:t>
            </a:r>
            <a:endParaRPr sz="2200">
              <a:solidFill>
                <a:schemeClr val="dk1"/>
              </a:solidFill>
              <a:latin typeface="Average"/>
              <a:ea typeface="Average"/>
              <a:cs typeface="Average"/>
              <a:sym typeface="Average"/>
            </a:endParaRPr>
          </a:p>
        </p:txBody>
      </p:sp>
      <p:sp>
        <p:nvSpPr>
          <p:cNvPr id="183" name="Google Shape;183;p25"/>
          <p:cNvSpPr txBox="1"/>
          <p:nvPr/>
        </p:nvSpPr>
        <p:spPr>
          <a:xfrm>
            <a:off x="1735100" y="1707638"/>
            <a:ext cx="5660400" cy="516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Average"/>
              <a:buChar char="●"/>
            </a:pPr>
            <a:r>
              <a:rPr lang="es" sz="1900">
                <a:solidFill>
                  <a:schemeClr val="dk1"/>
                </a:solidFill>
                <a:latin typeface="Average"/>
                <a:ea typeface="Average"/>
                <a:cs typeface="Average"/>
                <a:sym typeface="Average"/>
              </a:rPr>
              <a:t>Contraseñas almacenadas en texto plano</a:t>
            </a:r>
            <a:endParaRPr sz="1900">
              <a:solidFill>
                <a:schemeClr val="dk1"/>
              </a:solidFill>
              <a:latin typeface="Average"/>
              <a:ea typeface="Average"/>
              <a:cs typeface="Average"/>
              <a:sym typeface="Average"/>
            </a:endParaRPr>
          </a:p>
        </p:txBody>
      </p:sp>
      <p:sp>
        <p:nvSpPr>
          <p:cNvPr id="184" name="Google Shape;184;p25"/>
          <p:cNvSpPr txBox="1"/>
          <p:nvPr/>
        </p:nvSpPr>
        <p:spPr>
          <a:xfrm>
            <a:off x="455100" y="2582975"/>
            <a:ext cx="37929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dk1"/>
                </a:solidFill>
                <a:latin typeface="Average"/>
                <a:ea typeface="Average"/>
                <a:cs typeface="Average"/>
                <a:sym typeface="Average"/>
              </a:rPr>
              <a:t>Solución implementada</a:t>
            </a:r>
            <a:endParaRPr sz="2200">
              <a:solidFill>
                <a:schemeClr val="dk1"/>
              </a:solidFill>
              <a:latin typeface="Average"/>
              <a:ea typeface="Average"/>
              <a:cs typeface="Average"/>
              <a:sym typeface="Average"/>
            </a:endParaRPr>
          </a:p>
        </p:txBody>
      </p:sp>
      <p:sp>
        <p:nvSpPr>
          <p:cNvPr id="185" name="Google Shape;185;p25"/>
          <p:cNvSpPr txBox="1"/>
          <p:nvPr/>
        </p:nvSpPr>
        <p:spPr>
          <a:xfrm>
            <a:off x="1658900" y="3093575"/>
            <a:ext cx="5812800" cy="4344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Average"/>
              <a:buChar char="●"/>
            </a:pPr>
            <a:r>
              <a:rPr lang="es" sz="1900">
                <a:solidFill>
                  <a:schemeClr val="dk1"/>
                </a:solidFill>
                <a:latin typeface="Average"/>
                <a:ea typeface="Average"/>
                <a:cs typeface="Average"/>
                <a:sym typeface="Average"/>
              </a:rPr>
              <a:t>Uso de bcrypt para hash de contraseñas</a:t>
            </a:r>
            <a:endParaRPr sz="1900">
              <a:solidFill>
                <a:schemeClr val="dk1"/>
              </a:solidFill>
              <a:latin typeface="Average"/>
              <a:ea typeface="Average"/>
              <a:cs typeface="Average"/>
              <a:sym typeface="Average"/>
            </a:endParaRPr>
          </a:p>
        </p:txBody>
      </p:sp>
      <p:sp>
        <p:nvSpPr>
          <p:cNvPr id="186" name="Google Shape;186;p25"/>
          <p:cNvSpPr txBox="1"/>
          <p:nvPr/>
        </p:nvSpPr>
        <p:spPr>
          <a:xfrm>
            <a:off x="525575" y="3780250"/>
            <a:ext cx="29007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dk1"/>
                </a:solidFill>
                <a:latin typeface="Average"/>
                <a:ea typeface="Average"/>
                <a:cs typeface="Average"/>
                <a:sym typeface="Average"/>
              </a:rPr>
              <a:t>Beneficios</a:t>
            </a:r>
            <a:endParaRPr sz="2200">
              <a:solidFill>
                <a:schemeClr val="dk1"/>
              </a:solidFill>
              <a:latin typeface="Average"/>
              <a:ea typeface="Average"/>
              <a:cs typeface="Average"/>
              <a:sym typeface="Average"/>
            </a:endParaRPr>
          </a:p>
        </p:txBody>
      </p:sp>
      <p:sp>
        <p:nvSpPr>
          <p:cNvPr id="187" name="Google Shape;187;p25"/>
          <p:cNvSpPr txBox="1"/>
          <p:nvPr/>
        </p:nvSpPr>
        <p:spPr>
          <a:xfrm>
            <a:off x="1658900" y="4214650"/>
            <a:ext cx="5812800" cy="4344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Average"/>
              <a:buChar char="●"/>
            </a:pPr>
            <a:r>
              <a:rPr lang="es" sz="1900">
                <a:solidFill>
                  <a:schemeClr val="dk1"/>
                </a:solidFill>
                <a:latin typeface="Average"/>
                <a:ea typeface="Average"/>
                <a:cs typeface="Average"/>
                <a:sym typeface="Average"/>
              </a:rPr>
              <a:t>Protección contra robo de credenciales</a:t>
            </a:r>
            <a:endParaRPr sz="1900">
              <a:solidFill>
                <a:schemeClr val="dk1"/>
              </a:solidFill>
              <a:latin typeface="Average"/>
              <a:ea typeface="Average"/>
              <a:cs typeface="Average"/>
              <a:sym typeface="Average"/>
            </a:endParaRPr>
          </a:p>
          <a:p>
            <a:pPr indent="-349250" lvl="0" marL="457200" rtl="0" algn="l">
              <a:spcBef>
                <a:spcPts val="0"/>
              </a:spcBef>
              <a:spcAft>
                <a:spcPts val="0"/>
              </a:spcAft>
              <a:buClr>
                <a:schemeClr val="dk1"/>
              </a:buClr>
              <a:buSzPts val="1900"/>
              <a:buFont typeface="Average"/>
              <a:buChar char="●"/>
            </a:pPr>
            <a:r>
              <a:rPr lang="es" sz="1900">
                <a:solidFill>
                  <a:schemeClr val="dk1"/>
                </a:solidFill>
                <a:latin typeface="Average"/>
                <a:ea typeface="Average"/>
                <a:cs typeface="Average"/>
                <a:sym typeface="Average"/>
              </a:rPr>
              <a:t>Cumplimiento de mejores prácticas en seguridad</a:t>
            </a:r>
            <a:endParaRPr sz="1900">
              <a:solidFill>
                <a:schemeClr val="dk1"/>
              </a:solidFill>
              <a:latin typeface="Average"/>
              <a:ea typeface="Average"/>
              <a:cs typeface="Average"/>
              <a:sym typeface="Average"/>
            </a:endParaRPr>
          </a:p>
        </p:txBody>
      </p:sp>
      <p:pic>
        <p:nvPicPr>
          <p:cNvPr id="188" name="Google Shape;188;p25"/>
          <p:cNvPicPr preferRelativeResize="0"/>
          <p:nvPr/>
        </p:nvPicPr>
        <p:blipFill>
          <a:blip r:embed="rId3">
            <a:alphaModFix/>
          </a:blip>
          <a:stretch>
            <a:fillRect/>
          </a:stretch>
        </p:blipFill>
        <p:spPr>
          <a:xfrm>
            <a:off x="7055224" y="1936250"/>
            <a:ext cx="1996401" cy="1996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6" title="Demo Version final">
            <a:hlinkClick r:id="rId3"/>
          </p:cNvPr>
          <p:cNvPicPr preferRelativeResize="0"/>
          <p:nvPr/>
        </p:nvPicPr>
        <p:blipFill>
          <a:blip r:embed="rId4">
            <a:alphaModFix/>
          </a:blip>
          <a:stretch>
            <a:fillRect/>
          </a:stretch>
        </p:blipFill>
        <p:spPr>
          <a:xfrm>
            <a:off x="659599" y="72525"/>
            <a:ext cx="7824800" cy="4401475"/>
          </a:xfrm>
          <a:prstGeom prst="rect">
            <a:avLst/>
          </a:prstGeom>
          <a:noFill/>
          <a:ln>
            <a:noFill/>
          </a:ln>
        </p:spPr>
      </p:pic>
      <p:sp>
        <p:nvSpPr>
          <p:cNvPr id="194" name="Google Shape;194;p26"/>
          <p:cNvSpPr txBox="1"/>
          <p:nvPr/>
        </p:nvSpPr>
        <p:spPr>
          <a:xfrm>
            <a:off x="1906550" y="4474000"/>
            <a:ext cx="56397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lt1"/>
                </a:solidFill>
                <a:highlight>
                  <a:schemeClr val="dk1"/>
                </a:highlight>
                <a:uFill>
                  <a:noFill/>
                </a:uFill>
                <a:latin typeface="Average"/>
                <a:ea typeface="Average"/>
                <a:cs typeface="Average"/>
                <a:sym typeface="Average"/>
                <a:hlinkClick r:id="rId5">
                  <a:extLst>
                    <a:ext uri="{A12FA001-AC4F-418D-AE19-62706E023703}">
                      <ahyp:hlinkClr val="tx"/>
                    </a:ext>
                  </a:extLst>
                </a:hlinkClick>
              </a:rPr>
              <a:t>https://www.youtube.com/watch?v=H4vWE4TdH34</a:t>
            </a:r>
            <a:endParaRPr b="1" sz="1800">
              <a:solidFill>
                <a:schemeClr val="lt1"/>
              </a:solidFill>
              <a:highlight>
                <a:schemeClr val="dk1"/>
              </a:highlight>
              <a:latin typeface="Average"/>
              <a:ea typeface="Average"/>
              <a:cs typeface="Average"/>
              <a:sym typeface="Average"/>
            </a:endParaRPr>
          </a:p>
          <a:p>
            <a:pPr indent="0" lvl="0" marL="0" rtl="0" algn="l">
              <a:spcBef>
                <a:spcPts val="0"/>
              </a:spcBef>
              <a:spcAft>
                <a:spcPts val="0"/>
              </a:spcAft>
              <a:buNone/>
            </a:pPr>
            <a:r>
              <a:t/>
            </a:r>
            <a:endParaRPr b="1" sz="1800">
              <a:solidFill>
                <a:schemeClr val="accent3"/>
              </a:solidFill>
              <a:highlight>
                <a:schemeClr val="dk1"/>
              </a:highlight>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412900" y="203625"/>
            <a:ext cx="81621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4000"/>
              <a:t>Próximos pasos en la mejora de seguridad</a:t>
            </a:r>
            <a:endParaRPr sz="4000"/>
          </a:p>
        </p:txBody>
      </p:sp>
      <p:sp>
        <p:nvSpPr>
          <p:cNvPr id="200" name="Google Shape;200;p27"/>
          <p:cNvSpPr txBox="1"/>
          <p:nvPr/>
        </p:nvSpPr>
        <p:spPr>
          <a:xfrm>
            <a:off x="261975" y="1291813"/>
            <a:ext cx="25836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500">
                <a:solidFill>
                  <a:schemeClr val="dk1"/>
                </a:solidFill>
                <a:latin typeface="Average"/>
                <a:ea typeface="Average"/>
                <a:cs typeface="Average"/>
                <a:sym typeface="Average"/>
              </a:rPr>
              <a:t>Gestión de roles</a:t>
            </a:r>
            <a:endParaRPr sz="2500">
              <a:solidFill>
                <a:schemeClr val="dk1"/>
              </a:solidFill>
              <a:latin typeface="Average"/>
              <a:ea typeface="Average"/>
              <a:cs typeface="Average"/>
              <a:sym typeface="Average"/>
            </a:endParaRPr>
          </a:p>
        </p:txBody>
      </p:sp>
      <p:sp>
        <p:nvSpPr>
          <p:cNvPr id="201" name="Google Shape;201;p27"/>
          <p:cNvSpPr txBox="1"/>
          <p:nvPr/>
        </p:nvSpPr>
        <p:spPr>
          <a:xfrm>
            <a:off x="1142725" y="1902463"/>
            <a:ext cx="6282600" cy="37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verage"/>
              <a:buChar char="●"/>
            </a:pPr>
            <a:r>
              <a:rPr lang="es" sz="1800">
                <a:solidFill>
                  <a:schemeClr val="dk1"/>
                </a:solidFill>
                <a:latin typeface="Average"/>
                <a:ea typeface="Average"/>
                <a:cs typeface="Average"/>
                <a:sym typeface="Average"/>
              </a:rPr>
              <a:t>Uso de un Identity Provider para administración de roles</a:t>
            </a:r>
            <a:endParaRPr sz="1800">
              <a:solidFill>
                <a:schemeClr val="dk1"/>
              </a:solidFill>
              <a:latin typeface="Average"/>
              <a:ea typeface="Average"/>
              <a:cs typeface="Average"/>
              <a:sym typeface="Average"/>
            </a:endParaRPr>
          </a:p>
        </p:txBody>
      </p:sp>
      <p:sp>
        <p:nvSpPr>
          <p:cNvPr id="202" name="Google Shape;202;p27"/>
          <p:cNvSpPr txBox="1"/>
          <p:nvPr/>
        </p:nvSpPr>
        <p:spPr>
          <a:xfrm>
            <a:off x="215000" y="2571738"/>
            <a:ext cx="32547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500">
                <a:solidFill>
                  <a:schemeClr val="dk1"/>
                </a:solidFill>
                <a:latin typeface="Average"/>
                <a:ea typeface="Average"/>
                <a:cs typeface="Average"/>
                <a:sym typeface="Average"/>
              </a:rPr>
              <a:t>Nuevas reglas en WAF</a:t>
            </a:r>
            <a:endParaRPr sz="2500">
              <a:solidFill>
                <a:schemeClr val="dk1"/>
              </a:solidFill>
              <a:latin typeface="Average"/>
              <a:ea typeface="Average"/>
              <a:cs typeface="Average"/>
              <a:sym typeface="Average"/>
            </a:endParaRPr>
          </a:p>
        </p:txBody>
      </p:sp>
      <p:sp>
        <p:nvSpPr>
          <p:cNvPr id="203" name="Google Shape;203;p27"/>
          <p:cNvSpPr txBox="1"/>
          <p:nvPr/>
        </p:nvSpPr>
        <p:spPr>
          <a:xfrm>
            <a:off x="1095750" y="3217638"/>
            <a:ext cx="6423600" cy="37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verage"/>
              <a:buChar char="●"/>
            </a:pPr>
            <a:r>
              <a:rPr lang="es" sz="1800">
                <a:solidFill>
                  <a:schemeClr val="dk1"/>
                </a:solidFill>
                <a:latin typeface="Average"/>
                <a:ea typeface="Average"/>
                <a:cs typeface="Average"/>
                <a:sym typeface="Average"/>
              </a:rPr>
              <a:t>Agregar nuevas reglas según el comportamiento del tráfico.</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Char char="●"/>
            </a:pPr>
            <a:r>
              <a:rPr lang="es" sz="1800">
                <a:solidFill>
                  <a:schemeClr val="dk1"/>
                </a:solidFill>
                <a:latin typeface="Average"/>
                <a:ea typeface="Average"/>
                <a:cs typeface="Average"/>
                <a:sym typeface="Average"/>
              </a:rPr>
              <a:t>Mantener actualizaciones contra amenazas emergentes.</a:t>
            </a:r>
            <a:endParaRPr sz="1800">
              <a:solidFill>
                <a:schemeClr val="dk1"/>
              </a:solidFill>
              <a:latin typeface="Average"/>
              <a:ea typeface="Average"/>
              <a:cs typeface="Average"/>
              <a:sym typeface="Average"/>
            </a:endParaRPr>
          </a:p>
        </p:txBody>
      </p:sp>
      <p:sp>
        <p:nvSpPr>
          <p:cNvPr id="204" name="Google Shape;204;p27"/>
          <p:cNvSpPr txBox="1"/>
          <p:nvPr/>
        </p:nvSpPr>
        <p:spPr>
          <a:xfrm>
            <a:off x="261975" y="4039400"/>
            <a:ext cx="59775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500">
                <a:solidFill>
                  <a:schemeClr val="dk1"/>
                </a:solidFill>
                <a:latin typeface="Average"/>
                <a:ea typeface="Average"/>
                <a:cs typeface="Average"/>
                <a:sym typeface="Average"/>
              </a:rPr>
              <a:t>Implementación de un firewall de red</a:t>
            </a:r>
            <a:endParaRPr sz="2500">
              <a:solidFill>
                <a:schemeClr val="dk1"/>
              </a:solidFill>
              <a:latin typeface="Average"/>
              <a:ea typeface="Average"/>
              <a:cs typeface="Average"/>
              <a:sym typeface="Average"/>
            </a:endParaRPr>
          </a:p>
        </p:txBody>
      </p:sp>
      <p:sp>
        <p:nvSpPr>
          <p:cNvPr id="205" name="Google Shape;205;p27"/>
          <p:cNvSpPr txBox="1"/>
          <p:nvPr/>
        </p:nvSpPr>
        <p:spPr>
          <a:xfrm>
            <a:off x="1072225" y="4532813"/>
            <a:ext cx="6423600" cy="37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verage"/>
              <a:buChar char="●"/>
            </a:pPr>
            <a:r>
              <a:rPr lang="es" sz="1800">
                <a:solidFill>
                  <a:schemeClr val="dk1"/>
                </a:solidFill>
                <a:latin typeface="Average"/>
                <a:ea typeface="Average"/>
                <a:cs typeface="Average"/>
                <a:sym typeface="Average"/>
              </a:rPr>
              <a:t>Supervisión de tráfico para prevenir accesos no autorizados</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p:txBody>
      </p:sp>
      <p:pic>
        <p:nvPicPr>
          <p:cNvPr id="206" name="Google Shape;206;p27"/>
          <p:cNvPicPr preferRelativeResize="0"/>
          <p:nvPr/>
        </p:nvPicPr>
        <p:blipFill>
          <a:blip r:embed="rId3">
            <a:alphaModFix/>
          </a:blip>
          <a:stretch>
            <a:fillRect/>
          </a:stretch>
        </p:blipFill>
        <p:spPr>
          <a:xfrm>
            <a:off x="7495825" y="1538712"/>
            <a:ext cx="1603075" cy="193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8"/>
          <p:cNvPicPr preferRelativeResize="0"/>
          <p:nvPr/>
        </p:nvPicPr>
        <p:blipFill>
          <a:blip r:embed="rId3">
            <a:alphaModFix/>
          </a:blip>
          <a:stretch>
            <a:fillRect/>
          </a:stretch>
        </p:blipFill>
        <p:spPr>
          <a:xfrm>
            <a:off x="2686150" y="1082225"/>
            <a:ext cx="3918450" cy="3918450"/>
          </a:xfrm>
          <a:prstGeom prst="rect">
            <a:avLst/>
          </a:prstGeom>
          <a:noFill/>
          <a:ln>
            <a:noFill/>
          </a:ln>
        </p:spPr>
      </p:pic>
      <p:sp>
        <p:nvSpPr>
          <p:cNvPr id="212" name="Google Shape;212;p28"/>
          <p:cNvSpPr txBox="1"/>
          <p:nvPr/>
        </p:nvSpPr>
        <p:spPr>
          <a:xfrm>
            <a:off x="3114275" y="591875"/>
            <a:ext cx="4004400" cy="8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5600">
                <a:solidFill>
                  <a:schemeClr val="dk1"/>
                </a:solidFill>
                <a:latin typeface="Oswald"/>
                <a:ea typeface="Oswald"/>
                <a:cs typeface="Oswald"/>
                <a:sym typeface="Oswald"/>
              </a:rPr>
              <a:t>Preguntas</a:t>
            </a:r>
            <a:endParaRPr sz="5600">
              <a:solidFill>
                <a:schemeClr val="dk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Vulnerabilidades</a:t>
            </a:r>
            <a:endParaRPr/>
          </a:p>
        </p:txBody>
      </p:sp>
      <p:grpSp>
        <p:nvGrpSpPr>
          <p:cNvPr id="72" name="Google Shape;72;p14"/>
          <p:cNvGrpSpPr/>
          <p:nvPr/>
        </p:nvGrpSpPr>
        <p:grpSpPr>
          <a:xfrm>
            <a:off x="431925" y="1304875"/>
            <a:ext cx="2628925" cy="3416400"/>
            <a:chOff x="431925" y="1304875"/>
            <a:chExt cx="2628925" cy="3416400"/>
          </a:xfrm>
        </p:grpSpPr>
        <p:sp>
          <p:nvSpPr>
            <p:cNvPr id="73" name="Google Shape;7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rPr>
              <a:t>OpenSSH </a:t>
            </a:r>
            <a:r>
              <a:rPr lang="es" sz="1400">
                <a:solidFill>
                  <a:schemeClr val="lt1"/>
                </a:solidFill>
              </a:rPr>
              <a:t>versión obsoleta</a:t>
            </a:r>
            <a:endParaRPr sz="1400">
              <a:solidFill>
                <a:schemeClr val="lt1"/>
              </a:solidFill>
            </a:endParaRPr>
          </a:p>
        </p:txBody>
      </p:sp>
      <p:sp>
        <p:nvSpPr>
          <p:cNvPr id="76" name="Google Shape;7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Impacto: </a:t>
            </a:r>
            <a:r>
              <a:rPr lang="es" sz="1600">
                <a:solidFill>
                  <a:srgbClr val="FF7A7A"/>
                </a:solidFill>
              </a:rPr>
              <a:t>Alto</a:t>
            </a:r>
            <a:endParaRPr sz="1600">
              <a:solidFill>
                <a:srgbClr val="FF7A7A"/>
              </a:solidFill>
            </a:endParaRPr>
          </a:p>
          <a:p>
            <a:pPr indent="0" lvl="0" marL="0" rtl="0" algn="l">
              <a:spcBef>
                <a:spcPts val="1600"/>
              </a:spcBef>
              <a:spcAft>
                <a:spcPts val="0"/>
              </a:spcAft>
              <a:buNone/>
            </a:pPr>
            <a:r>
              <a:rPr lang="es" sz="1400"/>
              <a:t>PoC:</a:t>
            </a:r>
            <a:br>
              <a:rPr lang="es" sz="1600"/>
            </a:br>
            <a:r>
              <a:rPr lang="es" sz="1600"/>
              <a:t>	</a:t>
            </a:r>
            <a:r>
              <a:rPr lang="es" sz="1600">
                <a:solidFill>
                  <a:schemeClr val="dk1"/>
                </a:solidFill>
              </a:rPr>
              <a:t>ataque fuerza bruta</a:t>
            </a:r>
            <a:br>
              <a:rPr lang="es" sz="1600">
                <a:solidFill>
                  <a:schemeClr val="dk1"/>
                </a:solidFill>
              </a:rPr>
            </a:br>
            <a:r>
              <a:rPr lang="es" sz="1600">
                <a:solidFill>
                  <a:schemeClr val="dk1"/>
                </a:solidFill>
              </a:rPr>
              <a:t>	(metasploit)</a:t>
            </a:r>
            <a:endParaRPr sz="1600">
              <a:solidFill>
                <a:schemeClr val="dk1"/>
              </a:solidFill>
            </a:endParaRPr>
          </a:p>
          <a:p>
            <a:pPr indent="0" lvl="0" marL="0" rtl="0" algn="l">
              <a:spcBef>
                <a:spcPts val="1600"/>
              </a:spcBef>
              <a:spcAft>
                <a:spcPts val="0"/>
              </a:spcAft>
              <a:buNone/>
            </a:pPr>
            <a:r>
              <a:rPr lang="es" sz="1400"/>
              <a:t>Riesgo: </a:t>
            </a:r>
            <a:r>
              <a:rPr lang="es" sz="1600">
                <a:solidFill>
                  <a:srgbClr val="FF7A7A"/>
                </a:solidFill>
              </a:rPr>
              <a:t>Alto</a:t>
            </a:r>
            <a:endParaRPr sz="1600"/>
          </a:p>
          <a:p>
            <a:pPr indent="0" lvl="0" marL="0" rtl="0" algn="l">
              <a:spcBef>
                <a:spcPts val="1600"/>
              </a:spcBef>
              <a:spcAft>
                <a:spcPts val="1600"/>
              </a:spcAft>
              <a:buNone/>
            </a:pPr>
            <a:r>
              <a:rPr lang="es" sz="1400"/>
              <a:t>Solución: </a:t>
            </a:r>
            <a:br>
              <a:rPr lang="es" sz="1600"/>
            </a:br>
            <a:r>
              <a:rPr lang="es" sz="1600"/>
              <a:t>	</a:t>
            </a:r>
            <a:r>
              <a:rPr lang="es" sz="1600">
                <a:solidFill>
                  <a:schemeClr val="dk1"/>
                </a:solidFill>
              </a:rPr>
              <a:t>Actualizar versión</a:t>
            </a:r>
            <a:endParaRPr sz="1600">
              <a:solidFill>
                <a:schemeClr val="dk1"/>
              </a:solidFill>
            </a:endParaRPr>
          </a:p>
        </p:txBody>
      </p:sp>
      <p:grpSp>
        <p:nvGrpSpPr>
          <p:cNvPr id="77" name="Google Shape;77;p14"/>
          <p:cNvGrpSpPr/>
          <p:nvPr/>
        </p:nvGrpSpPr>
        <p:grpSpPr>
          <a:xfrm>
            <a:off x="3320450" y="1304875"/>
            <a:ext cx="2632500" cy="3416400"/>
            <a:chOff x="3320450" y="1304875"/>
            <a:chExt cx="2632500" cy="3416400"/>
          </a:xfrm>
        </p:grpSpPr>
        <p:sp>
          <p:nvSpPr>
            <p:cNvPr id="78" name="Google Shape;7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rPr>
              <a:t>Credenciales expuestas</a:t>
            </a:r>
            <a:endParaRPr>
              <a:solidFill>
                <a:schemeClr val="lt1"/>
              </a:solidFill>
            </a:endParaRPr>
          </a:p>
        </p:txBody>
      </p:sp>
      <p:sp>
        <p:nvSpPr>
          <p:cNvPr id="81" name="Google Shape;8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Impacto: </a:t>
            </a:r>
            <a:r>
              <a:rPr lang="es" sz="1600">
                <a:solidFill>
                  <a:srgbClr val="FCE5CD"/>
                </a:solidFill>
              </a:rPr>
              <a:t>Medio</a:t>
            </a:r>
            <a:endParaRPr sz="1600">
              <a:solidFill>
                <a:srgbClr val="FCE5CD"/>
              </a:solidFill>
            </a:endParaRPr>
          </a:p>
          <a:p>
            <a:pPr indent="0" lvl="0" marL="0" rtl="0" algn="l">
              <a:spcBef>
                <a:spcPts val="1600"/>
              </a:spcBef>
              <a:spcAft>
                <a:spcPts val="0"/>
              </a:spcAft>
              <a:buNone/>
            </a:pPr>
            <a:r>
              <a:rPr lang="es" sz="1400"/>
              <a:t>PoC:</a:t>
            </a:r>
            <a:br>
              <a:rPr lang="es" sz="1600"/>
            </a:br>
            <a:r>
              <a:rPr lang="es" sz="1600"/>
              <a:t>	</a:t>
            </a:r>
            <a:r>
              <a:rPr lang="es" sz="1500">
                <a:solidFill>
                  <a:schemeClr val="dk1"/>
                </a:solidFill>
              </a:rPr>
              <a:t>historial de comandos</a:t>
            </a:r>
            <a:br>
              <a:rPr lang="es" sz="1500">
                <a:solidFill>
                  <a:schemeClr val="dk1"/>
                </a:solidFill>
              </a:rPr>
            </a:br>
            <a:r>
              <a:rPr lang="es" sz="1500">
                <a:solidFill>
                  <a:schemeClr val="dk1"/>
                </a:solidFill>
              </a:rPr>
              <a:t>	en /root/.bash_history</a:t>
            </a:r>
            <a:endParaRPr sz="1500">
              <a:solidFill>
                <a:schemeClr val="dk1"/>
              </a:solidFill>
            </a:endParaRPr>
          </a:p>
          <a:p>
            <a:pPr indent="0" lvl="0" marL="0" rtl="0" algn="l">
              <a:spcBef>
                <a:spcPts val="1600"/>
              </a:spcBef>
              <a:spcAft>
                <a:spcPts val="0"/>
              </a:spcAft>
              <a:buNone/>
            </a:pPr>
            <a:r>
              <a:rPr lang="es" sz="1400"/>
              <a:t>Riesgo: </a:t>
            </a:r>
            <a:r>
              <a:rPr lang="es" sz="1600">
                <a:solidFill>
                  <a:srgbClr val="FF7A7A"/>
                </a:solidFill>
              </a:rPr>
              <a:t>Alto</a:t>
            </a:r>
            <a:endParaRPr sz="1600"/>
          </a:p>
          <a:p>
            <a:pPr indent="0" lvl="0" marL="0" rtl="0" algn="l">
              <a:spcBef>
                <a:spcPts val="1600"/>
              </a:spcBef>
              <a:spcAft>
                <a:spcPts val="1600"/>
              </a:spcAft>
              <a:buNone/>
            </a:pPr>
            <a:r>
              <a:rPr lang="es" sz="1400"/>
              <a:t>Solución: </a:t>
            </a:r>
            <a:br>
              <a:rPr lang="es" sz="1600"/>
            </a:br>
            <a:r>
              <a:rPr lang="es" sz="1600"/>
              <a:t>	</a:t>
            </a:r>
            <a:r>
              <a:rPr lang="es" sz="1600">
                <a:solidFill>
                  <a:schemeClr val="dk1"/>
                </a:solidFill>
              </a:rPr>
              <a:t>Borrar historial</a:t>
            </a:r>
            <a:br>
              <a:rPr lang="es" sz="1600">
                <a:solidFill>
                  <a:schemeClr val="dk1"/>
                </a:solidFill>
              </a:rPr>
            </a:br>
            <a:r>
              <a:rPr lang="es" sz="1600">
                <a:solidFill>
                  <a:schemeClr val="dk1"/>
                </a:solidFill>
              </a:rPr>
              <a:t>	Configurar shell</a:t>
            </a:r>
            <a:endParaRPr sz="1600"/>
          </a:p>
        </p:txBody>
      </p:sp>
      <p:sp>
        <p:nvSpPr>
          <p:cNvPr id="82" name="Google Shape;82;p14"/>
          <p:cNvSpPr txBox="1"/>
          <p:nvPr>
            <p:ph idx="4294967295" type="body"/>
          </p:nvPr>
        </p:nvSpPr>
        <p:spPr>
          <a:xfrm>
            <a:off x="431925" y="920825"/>
            <a:ext cx="2628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1.</a:t>
            </a:r>
            <a:endParaRPr sz="1400">
              <a:solidFill>
                <a:schemeClr val="dk1"/>
              </a:solidFill>
            </a:endParaRPr>
          </a:p>
        </p:txBody>
      </p:sp>
      <p:sp>
        <p:nvSpPr>
          <p:cNvPr id="83" name="Google Shape;83;p14"/>
          <p:cNvSpPr txBox="1"/>
          <p:nvPr>
            <p:ph idx="4294967295" type="body"/>
          </p:nvPr>
        </p:nvSpPr>
        <p:spPr>
          <a:xfrm>
            <a:off x="3322238" y="920825"/>
            <a:ext cx="2628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2.</a:t>
            </a:r>
            <a:endParaRPr sz="1400">
              <a:solidFill>
                <a:schemeClr val="dk1"/>
              </a:solidFill>
            </a:endParaRPr>
          </a:p>
        </p:txBody>
      </p:sp>
      <p:grpSp>
        <p:nvGrpSpPr>
          <p:cNvPr id="84" name="Google Shape;84;p14"/>
          <p:cNvGrpSpPr/>
          <p:nvPr/>
        </p:nvGrpSpPr>
        <p:grpSpPr>
          <a:xfrm>
            <a:off x="6146925" y="1304875"/>
            <a:ext cx="2628925" cy="3416400"/>
            <a:chOff x="431925" y="1304875"/>
            <a:chExt cx="2628925" cy="3416400"/>
          </a:xfrm>
        </p:grpSpPr>
        <p:sp>
          <p:nvSpPr>
            <p:cNvPr id="85" name="Google Shape;85;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4"/>
          <p:cNvSpPr txBox="1"/>
          <p:nvPr>
            <p:ph idx="4294967295" type="body"/>
          </p:nvPr>
        </p:nvSpPr>
        <p:spPr>
          <a:xfrm>
            <a:off x="6221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chemeClr val="lt1"/>
                </a:solidFill>
              </a:rPr>
              <a:t>Contraseñas </a:t>
            </a:r>
            <a:r>
              <a:rPr lang="es" sz="1200">
                <a:solidFill>
                  <a:schemeClr val="lt1"/>
                </a:solidFill>
              </a:rPr>
              <a:t>vulnerables y d</a:t>
            </a:r>
            <a:r>
              <a:rPr lang="es" sz="1200">
                <a:solidFill>
                  <a:schemeClr val="lt1"/>
                </a:solidFill>
              </a:rPr>
              <a:t>ébiles</a:t>
            </a:r>
            <a:endParaRPr sz="800">
              <a:solidFill>
                <a:schemeClr val="lt1"/>
              </a:solidFill>
            </a:endParaRPr>
          </a:p>
        </p:txBody>
      </p:sp>
      <p:sp>
        <p:nvSpPr>
          <p:cNvPr id="88" name="Google Shape;88;p14"/>
          <p:cNvSpPr txBox="1"/>
          <p:nvPr>
            <p:ph idx="4294967295" type="body"/>
          </p:nvPr>
        </p:nvSpPr>
        <p:spPr>
          <a:xfrm>
            <a:off x="6223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Impacto: </a:t>
            </a:r>
            <a:r>
              <a:rPr lang="es" sz="1600">
                <a:solidFill>
                  <a:srgbClr val="FF7A7A"/>
                </a:solidFill>
              </a:rPr>
              <a:t>Alto</a:t>
            </a:r>
            <a:endParaRPr sz="1600">
              <a:solidFill>
                <a:srgbClr val="FF7A7A"/>
              </a:solidFill>
            </a:endParaRPr>
          </a:p>
          <a:p>
            <a:pPr indent="0" lvl="0" marL="0" rtl="0" algn="l">
              <a:spcBef>
                <a:spcPts val="1600"/>
              </a:spcBef>
              <a:spcAft>
                <a:spcPts val="0"/>
              </a:spcAft>
              <a:buNone/>
            </a:pPr>
            <a:r>
              <a:rPr lang="es" sz="1400"/>
              <a:t>PoC:</a:t>
            </a:r>
            <a:br>
              <a:rPr lang="es" sz="1600"/>
            </a:br>
            <a:r>
              <a:rPr lang="es" sz="1600"/>
              <a:t>	</a:t>
            </a:r>
            <a:r>
              <a:rPr lang="es" sz="1500">
                <a:solidFill>
                  <a:schemeClr val="dk1"/>
                </a:solidFill>
              </a:rPr>
              <a:t>se accedió a la tabla </a:t>
            </a:r>
            <a:br>
              <a:rPr lang="es" sz="1500">
                <a:solidFill>
                  <a:schemeClr val="dk1"/>
                </a:solidFill>
              </a:rPr>
            </a:br>
            <a:r>
              <a:rPr lang="es" sz="1500">
                <a:solidFill>
                  <a:schemeClr val="dk1"/>
                </a:solidFill>
              </a:rPr>
              <a:t>	</a:t>
            </a:r>
            <a:r>
              <a:rPr b="1" i="1" lang="es" sz="1500">
                <a:solidFill>
                  <a:schemeClr val="dk1"/>
                </a:solidFill>
              </a:rPr>
              <a:t>usuario </a:t>
            </a:r>
            <a:r>
              <a:rPr lang="es" sz="1500">
                <a:solidFill>
                  <a:schemeClr val="dk1"/>
                </a:solidFill>
              </a:rPr>
              <a:t>de MySQL</a:t>
            </a:r>
            <a:endParaRPr sz="1600">
              <a:solidFill>
                <a:schemeClr val="dk1"/>
              </a:solidFill>
            </a:endParaRPr>
          </a:p>
          <a:p>
            <a:pPr indent="0" lvl="0" marL="0" rtl="0" algn="l">
              <a:spcBef>
                <a:spcPts val="1600"/>
              </a:spcBef>
              <a:spcAft>
                <a:spcPts val="0"/>
              </a:spcAft>
              <a:buNone/>
            </a:pPr>
            <a:r>
              <a:rPr lang="es" sz="1400"/>
              <a:t>Riesgo: </a:t>
            </a:r>
            <a:r>
              <a:rPr lang="es" sz="1600">
                <a:solidFill>
                  <a:srgbClr val="FF7A7A"/>
                </a:solidFill>
              </a:rPr>
              <a:t>Alto</a:t>
            </a:r>
            <a:endParaRPr sz="1600"/>
          </a:p>
          <a:p>
            <a:pPr indent="0" lvl="0" marL="0" rtl="0" algn="l">
              <a:spcBef>
                <a:spcPts val="1600"/>
              </a:spcBef>
              <a:spcAft>
                <a:spcPts val="1600"/>
              </a:spcAft>
              <a:buNone/>
            </a:pPr>
            <a:r>
              <a:rPr lang="es" sz="1400"/>
              <a:t>Solución: </a:t>
            </a:r>
            <a:br>
              <a:rPr lang="es" sz="1600"/>
            </a:br>
            <a:r>
              <a:rPr lang="es" sz="1600"/>
              <a:t>	</a:t>
            </a:r>
            <a:r>
              <a:rPr lang="es" sz="1400">
                <a:solidFill>
                  <a:schemeClr val="dk1"/>
                </a:solidFill>
              </a:rPr>
              <a:t>contraseñas encriptadas</a:t>
            </a:r>
            <a:endParaRPr sz="1400">
              <a:solidFill>
                <a:schemeClr val="dk1"/>
              </a:solidFill>
            </a:endParaRPr>
          </a:p>
        </p:txBody>
      </p:sp>
      <p:sp>
        <p:nvSpPr>
          <p:cNvPr id="89" name="Google Shape;89;p14"/>
          <p:cNvSpPr txBox="1"/>
          <p:nvPr>
            <p:ph idx="4294967295" type="body"/>
          </p:nvPr>
        </p:nvSpPr>
        <p:spPr>
          <a:xfrm>
            <a:off x="6146925" y="920825"/>
            <a:ext cx="2628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3</a:t>
            </a:r>
            <a:r>
              <a:rPr lang="es">
                <a:solidFill>
                  <a:schemeClr val="dk1"/>
                </a:solidFill>
              </a:rPr>
              <a:t>.</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Vulnerabilidades</a:t>
            </a:r>
            <a:endParaRPr/>
          </a:p>
        </p:txBody>
      </p:sp>
      <p:grpSp>
        <p:nvGrpSpPr>
          <p:cNvPr id="95" name="Google Shape;95;p15"/>
          <p:cNvGrpSpPr/>
          <p:nvPr/>
        </p:nvGrpSpPr>
        <p:grpSpPr>
          <a:xfrm>
            <a:off x="3320450" y="1304875"/>
            <a:ext cx="2632500" cy="3416400"/>
            <a:chOff x="3320450" y="1304875"/>
            <a:chExt cx="2632500" cy="3416400"/>
          </a:xfrm>
        </p:grpSpPr>
        <p:sp>
          <p:nvSpPr>
            <p:cNvPr id="96" name="Google Shape;96;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rPr>
              <a:t>Expedientes expuestos</a:t>
            </a:r>
            <a:endParaRPr>
              <a:solidFill>
                <a:schemeClr val="lt1"/>
              </a:solidFill>
            </a:endParaRPr>
          </a:p>
        </p:txBody>
      </p:sp>
      <p:sp>
        <p:nvSpPr>
          <p:cNvPr id="99" name="Google Shape;99;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Impacto: </a:t>
            </a:r>
            <a:r>
              <a:rPr lang="es" sz="1600">
                <a:solidFill>
                  <a:srgbClr val="FF4242"/>
                </a:solidFill>
              </a:rPr>
              <a:t>Crítico</a:t>
            </a:r>
            <a:endParaRPr sz="1600">
              <a:solidFill>
                <a:srgbClr val="FF4242"/>
              </a:solidFill>
            </a:endParaRPr>
          </a:p>
          <a:p>
            <a:pPr indent="0" lvl="0" marL="0" rtl="0" algn="l">
              <a:spcBef>
                <a:spcPts val="1600"/>
              </a:spcBef>
              <a:spcAft>
                <a:spcPts val="0"/>
              </a:spcAft>
              <a:buNone/>
            </a:pPr>
            <a:r>
              <a:rPr lang="es" sz="1400"/>
              <a:t>PoC:</a:t>
            </a:r>
            <a:br>
              <a:rPr lang="es" sz="1600"/>
            </a:br>
            <a:r>
              <a:rPr lang="es" sz="1600"/>
              <a:t>	</a:t>
            </a:r>
            <a:r>
              <a:rPr lang="es" sz="1200">
                <a:solidFill>
                  <a:schemeClr val="dk1"/>
                </a:solidFill>
              </a:rPr>
              <a:t>un usuario puede acceder a </a:t>
            </a:r>
            <a:br>
              <a:rPr lang="es" sz="1200">
                <a:solidFill>
                  <a:schemeClr val="dk1"/>
                </a:solidFill>
              </a:rPr>
            </a:br>
            <a:r>
              <a:rPr lang="es" sz="1200">
                <a:solidFill>
                  <a:schemeClr val="dk1"/>
                </a:solidFill>
              </a:rPr>
              <a:t>	cualquier expediente</a:t>
            </a:r>
            <a:endParaRPr sz="1200">
              <a:solidFill>
                <a:schemeClr val="dk1"/>
              </a:solidFill>
            </a:endParaRPr>
          </a:p>
          <a:p>
            <a:pPr indent="0" lvl="0" marL="0" rtl="0" algn="l">
              <a:spcBef>
                <a:spcPts val="1600"/>
              </a:spcBef>
              <a:spcAft>
                <a:spcPts val="0"/>
              </a:spcAft>
              <a:buNone/>
            </a:pPr>
            <a:r>
              <a:rPr lang="es" sz="1400"/>
              <a:t>Riesgo: </a:t>
            </a:r>
            <a:r>
              <a:rPr lang="es" sz="1600">
                <a:solidFill>
                  <a:srgbClr val="FF4242"/>
                </a:solidFill>
              </a:rPr>
              <a:t>Crítico</a:t>
            </a:r>
            <a:endParaRPr sz="1600"/>
          </a:p>
          <a:p>
            <a:pPr indent="0" lvl="0" marL="0" rtl="0" algn="l">
              <a:spcBef>
                <a:spcPts val="1600"/>
              </a:spcBef>
              <a:spcAft>
                <a:spcPts val="1600"/>
              </a:spcAft>
              <a:buNone/>
            </a:pPr>
            <a:r>
              <a:rPr lang="es" sz="1400"/>
              <a:t>Solución: </a:t>
            </a:r>
            <a:br>
              <a:rPr lang="es" sz="1600"/>
            </a:br>
            <a:r>
              <a:rPr lang="es" sz="1600"/>
              <a:t>	</a:t>
            </a:r>
            <a:r>
              <a:rPr lang="es" sz="1600">
                <a:solidFill>
                  <a:schemeClr val="dk1"/>
                </a:solidFill>
              </a:rPr>
              <a:t>Limitar acceso</a:t>
            </a:r>
            <a:endParaRPr sz="1600"/>
          </a:p>
        </p:txBody>
      </p:sp>
      <p:grpSp>
        <p:nvGrpSpPr>
          <p:cNvPr id="100" name="Google Shape;100;p15"/>
          <p:cNvGrpSpPr/>
          <p:nvPr/>
        </p:nvGrpSpPr>
        <p:grpSpPr>
          <a:xfrm>
            <a:off x="6212550" y="1304875"/>
            <a:ext cx="2632500" cy="3416400"/>
            <a:chOff x="6212550" y="1304875"/>
            <a:chExt cx="2632500" cy="3416400"/>
          </a:xfrm>
        </p:grpSpPr>
        <p:sp>
          <p:nvSpPr>
            <p:cNvPr id="101" name="Google Shape;101;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5"/>
          <p:cNvSpPr txBox="1"/>
          <p:nvPr>
            <p:ph idx="4294967295" type="body"/>
          </p:nvPr>
        </p:nvSpPr>
        <p:spPr>
          <a:xfrm>
            <a:off x="6272475" y="1304875"/>
            <a:ext cx="2572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rPr>
              <a:t>Datos expuestos </a:t>
            </a:r>
            <a:r>
              <a:rPr lang="es" sz="1200">
                <a:solidFill>
                  <a:schemeClr val="lt1"/>
                </a:solidFill>
              </a:rPr>
              <a:t>al loguearse</a:t>
            </a:r>
            <a:endParaRPr sz="1200">
              <a:solidFill>
                <a:schemeClr val="lt1"/>
              </a:solidFill>
            </a:endParaRPr>
          </a:p>
        </p:txBody>
      </p:sp>
      <p:sp>
        <p:nvSpPr>
          <p:cNvPr id="104" name="Google Shape;104;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Impacto: </a:t>
            </a:r>
            <a:r>
              <a:rPr lang="es" sz="1600">
                <a:solidFill>
                  <a:srgbClr val="FCE5CD"/>
                </a:solidFill>
              </a:rPr>
              <a:t>Medio</a:t>
            </a:r>
            <a:endParaRPr sz="1600">
              <a:solidFill>
                <a:srgbClr val="FCE5CD"/>
              </a:solidFill>
            </a:endParaRPr>
          </a:p>
          <a:p>
            <a:pPr indent="0" lvl="0" marL="0" rtl="0" algn="l">
              <a:spcBef>
                <a:spcPts val="1600"/>
              </a:spcBef>
              <a:spcAft>
                <a:spcPts val="0"/>
              </a:spcAft>
              <a:buNone/>
            </a:pPr>
            <a:r>
              <a:rPr lang="es" sz="1400"/>
              <a:t>PoC:</a:t>
            </a:r>
            <a:br>
              <a:rPr lang="es" sz="1600"/>
            </a:br>
            <a:r>
              <a:rPr lang="es" sz="1600"/>
              <a:t>	</a:t>
            </a:r>
            <a:r>
              <a:rPr lang="es" sz="1500">
                <a:solidFill>
                  <a:schemeClr val="dk1"/>
                </a:solidFill>
              </a:rPr>
              <a:t>inspección a la red</a:t>
            </a:r>
            <a:br>
              <a:rPr lang="es" sz="1500">
                <a:solidFill>
                  <a:schemeClr val="dk1"/>
                </a:solidFill>
              </a:rPr>
            </a:br>
            <a:r>
              <a:rPr lang="es" sz="1500">
                <a:solidFill>
                  <a:schemeClr val="dk1"/>
                </a:solidFill>
              </a:rPr>
              <a:t>	muestra los datos	</a:t>
            </a:r>
            <a:endParaRPr sz="1500">
              <a:solidFill>
                <a:schemeClr val="dk1"/>
              </a:solidFill>
            </a:endParaRPr>
          </a:p>
          <a:p>
            <a:pPr indent="0" lvl="0" marL="0" rtl="0" algn="l">
              <a:spcBef>
                <a:spcPts val="1600"/>
              </a:spcBef>
              <a:spcAft>
                <a:spcPts val="0"/>
              </a:spcAft>
              <a:buNone/>
            </a:pPr>
            <a:r>
              <a:rPr lang="es" sz="1400"/>
              <a:t>Riesgo: </a:t>
            </a:r>
            <a:r>
              <a:rPr lang="es" sz="1600">
                <a:solidFill>
                  <a:srgbClr val="FCE5CD"/>
                </a:solidFill>
              </a:rPr>
              <a:t>Medio</a:t>
            </a:r>
            <a:endParaRPr sz="1600"/>
          </a:p>
          <a:p>
            <a:pPr indent="0" lvl="0" marL="0" rtl="0" algn="l">
              <a:spcBef>
                <a:spcPts val="1600"/>
              </a:spcBef>
              <a:spcAft>
                <a:spcPts val="1600"/>
              </a:spcAft>
              <a:buNone/>
            </a:pPr>
            <a:r>
              <a:rPr lang="es" sz="1400"/>
              <a:t>Solución: </a:t>
            </a:r>
            <a:br>
              <a:rPr lang="es" sz="1600"/>
            </a:br>
            <a:r>
              <a:rPr lang="es" sz="1600"/>
              <a:t>	</a:t>
            </a:r>
            <a:r>
              <a:rPr lang="es" sz="1400">
                <a:solidFill>
                  <a:schemeClr val="dk1"/>
                </a:solidFill>
              </a:rPr>
              <a:t>Encriptar contraseñas</a:t>
            </a:r>
            <a:endParaRPr sz="1400"/>
          </a:p>
        </p:txBody>
      </p:sp>
      <p:sp>
        <p:nvSpPr>
          <p:cNvPr id="105" name="Google Shape;105;p15"/>
          <p:cNvSpPr txBox="1"/>
          <p:nvPr>
            <p:ph idx="4294967295" type="body"/>
          </p:nvPr>
        </p:nvSpPr>
        <p:spPr>
          <a:xfrm>
            <a:off x="3322238" y="920825"/>
            <a:ext cx="2628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5.</a:t>
            </a:r>
            <a:endParaRPr sz="1400">
              <a:solidFill>
                <a:schemeClr val="dk1"/>
              </a:solidFill>
            </a:endParaRPr>
          </a:p>
        </p:txBody>
      </p:sp>
      <p:sp>
        <p:nvSpPr>
          <p:cNvPr id="106" name="Google Shape;106;p15"/>
          <p:cNvSpPr txBox="1"/>
          <p:nvPr>
            <p:ph idx="4294967295" type="body"/>
          </p:nvPr>
        </p:nvSpPr>
        <p:spPr>
          <a:xfrm>
            <a:off x="6212538" y="920825"/>
            <a:ext cx="2628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6.</a:t>
            </a:r>
            <a:endParaRPr sz="1400">
              <a:solidFill>
                <a:schemeClr val="dk1"/>
              </a:solidFill>
            </a:endParaRPr>
          </a:p>
        </p:txBody>
      </p:sp>
      <p:grpSp>
        <p:nvGrpSpPr>
          <p:cNvPr id="107" name="Google Shape;107;p15"/>
          <p:cNvGrpSpPr/>
          <p:nvPr/>
        </p:nvGrpSpPr>
        <p:grpSpPr>
          <a:xfrm>
            <a:off x="428575" y="1304875"/>
            <a:ext cx="2632500" cy="3416400"/>
            <a:chOff x="6212550" y="1304875"/>
            <a:chExt cx="2632500" cy="3416400"/>
          </a:xfrm>
        </p:grpSpPr>
        <p:sp>
          <p:nvSpPr>
            <p:cNvPr id="108" name="Google Shape;108;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5"/>
          <p:cNvSpPr txBox="1"/>
          <p:nvPr>
            <p:ph idx="4294967295" type="body"/>
          </p:nvPr>
        </p:nvSpPr>
        <p:spPr>
          <a:xfrm>
            <a:off x="488500" y="1304875"/>
            <a:ext cx="2572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rPr>
              <a:t>Datos expuestos </a:t>
            </a:r>
            <a:r>
              <a:rPr lang="es" sz="1200">
                <a:solidFill>
                  <a:schemeClr val="lt1"/>
                </a:solidFill>
              </a:rPr>
              <a:t>al crear exp</a:t>
            </a:r>
            <a:endParaRPr sz="1200">
              <a:solidFill>
                <a:schemeClr val="lt1"/>
              </a:solidFill>
            </a:endParaRPr>
          </a:p>
        </p:txBody>
      </p:sp>
      <p:sp>
        <p:nvSpPr>
          <p:cNvPr id="111" name="Google Shape;111;p15"/>
          <p:cNvSpPr txBox="1"/>
          <p:nvPr>
            <p:ph idx="4294967295" type="body"/>
          </p:nvPr>
        </p:nvSpPr>
        <p:spPr>
          <a:xfrm>
            <a:off x="5024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Impacto: </a:t>
            </a:r>
            <a:r>
              <a:rPr lang="es" sz="1600">
                <a:solidFill>
                  <a:srgbClr val="FCE5CD"/>
                </a:solidFill>
              </a:rPr>
              <a:t>Medio</a:t>
            </a:r>
            <a:endParaRPr sz="1600">
              <a:solidFill>
                <a:srgbClr val="FCE5CD"/>
              </a:solidFill>
            </a:endParaRPr>
          </a:p>
          <a:p>
            <a:pPr indent="0" lvl="0" marL="0" rtl="0" algn="l">
              <a:spcBef>
                <a:spcPts val="1600"/>
              </a:spcBef>
              <a:spcAft>
                <a:spcPts val="0"/>
              </a:spcAft>
              <a:buNone/>
            </a:pPr>
            <a:r>
              <a:rPr lang="es" sz="1400"/>
              <a:t>PoC:</a:t>
            </a:r>
            <a:br>
              <a:rPr lang="es" sz="1600"/>
            </a:br>
            <a:r>
              <a:rPr lang="es" sz="1600"/>
              <a:t>	</a:t>
            </a:r>
            <a:r>
              <a:rPr lang="es" sz="1500">
                <a:solidFill>
                  <a:schemeClr val="dk1"/>
                </a:solidFill>
              </a:rPr>
              <a:t>inspección a la red</a:t>
            </a:r>
            <a:br>
              <a:rPr lang="es" sz="1500">
                <a:solidFill>
                  <a:schemeClr val="dk1"/>
                </a:solidFill>
              </a:rPr>
            </a:br>
            <a:r>
              <a:rPr lang="es" sz="1500">
                <a:solidFill>
                  <a:schemeClr val="dk1"/>
                </a:solidFill>
              </a:rPr>
              <a:t>	muestra los datos	</a:t>
            </a:r>
            <a:endParaRPr sz="1500">
              <a:solidFill>
                <a:schemeClr val="dk1"/>
              </a:solidFill>
            </a:endParaRPr>
          </a:p>
          <a:p>
            <a:pPr indent="0" lvl="0" marL="0" rtl="0" algn="l">
              <a:spcBef>
                <a:spcPts val="1600"/>
              </a:spcBef>
              <a:spcAft>
                <a:spcPts val="0"/>
              </a:spcAft>
              <a:buNone/>
            </a:pPr>
            <a:r>
              <a:rPr lang="es" sz="1400"/>
              <a:t>Riesgo: </a:t>
            </a:r>
            <a:r>
              <a:rPr lang="es" sz="1600">
                <a:solidFill>
                  <a:srgbClr val="FCE5CD"/>
                </a:solidFill>
              </a:rPr>
              <a:t>Medio</a:t>
            </a:r>
            <a:endParaRPr sz="1600"/>
          </a:p>
          <a:p>
            <a:pPr indent="0" lvl="0" marL="0" rtl="0" algn="l">
              <a:spcBef>
                <a:spcPts val="1600"/>
              </a:spcBef>
              <a:spcAft>
                <a:spcPts val="1600"/>
              </a:spcAft>
              <a:buNone/>
            </a:pPr>
            <a:r>
              <a:rPr lang="es" sz="1400"/>
              <a:t>Solución: </a:t>
            </a:r>
            <a:br>
              <a:rPr lang="es" sz="1600"/>
            </a:br>
            <a:r>
              <a:rPr lang="es" sz="1600"/>
              <a:t>	</a:t>
            </a:r>
            <a:r>
              <a:rPr lang="es" sz="1400">
                <a:solidFill>
                  <a:schemeClr val="dk1"/>
                </a:solidFill>
              </a:rPr>
              <a:t>Encriptar contenido</a:t>
            </a:r>
            <a:endParaRPr sz="1400"/>
          </a:p>
        </p:txBody>
      </p:sp>
      <p:sp>
        <p:nvSpPr>
          <p:cNvPr id="112" name="Google Shape;112;p15"/>
          <p:cNvSpPr txBox="1"/>
          <p:nvPr>
            <p:ph idx="4294967295" type="body"/>
          </p:nvPr>
        </p:nvSpPr>
        <p:spPr>
          <a:xfrm>
            <a:off x="428563" y="920825"/>
            <a:ext cx="2628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4</a:t>
            </a:r>
            <a:r>
              <a:rPr lang="es">
                <a:solidFill>
                  <a:schemeClr val="dk1"/>
                </a:solidFill>
              </a:rPr>
              <a:t>.</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645900" y="395688"/>
            <a:ext cx="7852200" cy="83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Arquitectura</a:t>
            </a:r>
            <a:endParaRPr/>
          </a:p>
        </p:txBody>
      </p:sp>
      <p:pic>
        <p:nvPicPr>
          <p:cNvPr id="118" name="Google Shape;118;p16"/>
          <p:cNvPicPr preferRelativeResize="0"/>
          <p:nvPr/>
        </p:nvPicPr>
        <p:blipFill>
          <a:blip r:embed="rId3">
            <a:alphaModFix/>
          </a:blip>
          <a:stretch>
            <a:fillRect/>
          </a:stretch>
        </p:blipFill>
        <p:spPr>
          <a:xfrm>
            <a:off x="115963" y="1233600"/>
            <a:ext cx="8912075" cy="347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FrontEnd</a:t>
            </a:r>
            <a:endParaRPr/>
          </a:p>
        </p:txBody>
      </p:sp>
      <p:sp>
        <p:nvSpPr>
          <p:cNvPr id="124" name="Google Shape;124;p17"/>
          <p:cNvSpPr txBox="1"/>
          <p:nvPr/>
        </p:nvSpPr>
        <p:spPr>
          <a:xfrm>
            <a:off x="542450" y="1278600"/>
            <a:ext cx="6528600" cy="2673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verage"/>
              <a:buChar char="●"/>
            </a:pPr>
            <a:r>
              <a:rPr lang="es" sz="1800">
                <a:solidFill>
                  <a:schemeClr val="dk1"/>
                </a:solidFill>
                <a:latin typeface="Average"/>
                <a:ea typeface="Average"/>
                <a:cs typeface="Average"/>
                <a:sym typeface="Average"/>
              </a:rPr>
              <a:t>Guardado de Tokens en cookies con vencimiento.</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Char char="●"/>
            </a:pPr>
            <a:r>
              <a:rPr lang="es" sz="1800">
                <a:solidFill>
                  <a:schemeClr val="dk1"/>
                </a:solidFill>
                <a:latin typeface="Average"/>
                <a:ea typeface="Average"/>
                <a:cs typeface="Average"/>
                <a:sym typeface="Average"/>
              </a:rPr>
              <a:t>Endpoints protegidos con JWT.</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Char char="●"/>
            </a:pPr>
            <a:r>
              <a:rPr lang="es" sz="1800">
                <a:solidFill>
                  <a:schemeClr val="dk1"/>
                </a:solidFill>
                <a:latin typeface="Average"/>
                <a:ea typeface="Average"/>
                <a:cs typeface="Average"/>
                <a:sym typeface="Average"/>
              </a:rPr>
              <a:t>REGEX para validación de inputs.</a:t>
            </a:r>
            <a:endParaRPr sz="1800">
              <a:solidFill>
                <a:schemeClr val="dk1"/>
              </a:solidFill>
              <a:latin typeface="Average"/>
              <a:ea typeface="Average"/>
              <a:cs typeface="Average"/>
              <a:sym typeface="Average"/>
            </a:endParaRPr>
          </a:p>
        </p:txBody>
      </p:sp>
      <p:pic>
        <p:nvPicPr>
          <p:cNvPr id="125" name="Google Shape;125;p17"/>
          <p:cNvPicPr preferRelativeResize="0"/>
          <p:nvPr/>
        </p:nvPicPr>
        <p:blipFill>
          <a:blip r:embed="rId3">
            <a:alphaModFix/>
          </a:blip>
          <a:stretch>
            <a:fillRect/>
          </a:stretch>
        </p:blipFill>
        <p:spPr>
          <a:xfrm>
            <a:off x="5581225" y="1754700"/>
            <a:ext cx="3056150" cy="305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800425" y="4619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Protección Avanzada con Nginx y WAF</a:t>
            </a:r>
            <a:endParaRPr/>
          </a:p>
        </p:txBody>
      </p:sp>
      <p:sp>
        <p:nvSpPr>
          <p:cNvPr id="131" name="Google Shape;131;p18"/>
          <p:cNvSpPr txBox="1"/>
          <p:nvPr/>
        </p:nvSpPr>
        <p:spPr>
          <a:xfrm>
            <a:off x="1084275" y="2294600"/>
            <a:ext cx="7750500" cy="186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verage"/>
              <a:buChar char="●"/>
            </a:pPr>
            <a:r>
              <a:rPr b="1" lang="es" sz="1800">
                <a:solidFill>
                  <a:schemeClr val="dk1"/>
                </a:solidFill>
                <a:latin typeface="Average"/>
                <a:ea typeface="Average"/>
                <a:cs typeface="Average"/>
                <a:sym typeface="Average"/>
              </a:rPr>
              <a:t>Nginx:</a:t>
            </a:r>
            <a:r>
              <a:rPr lang="es" sz="1800">
                <a:solidFill>
                  <a:schemeClr val="dk1"/>
                </a:solidFill>
                <a:latin typeface="Average"/>
                <a:ea typeface="Average"/>
                <a:cs typeface="Average"/>
                <a:sym typeface="Average"/>
              </a:rPr>
              <a:t> Servidor web y proxy inverso ligero y escalable.</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Char char="●"/>
            </a:pPr>
            <a:r>
              <a:rPr b="1" lang="es" sz="1800">
                <a:solidFill>
                  <a:schemeClr val="dk1"/>
                </a:solidFill>
                <a:latin typeface="Average"/>
                <a:ea typeface="Average"/>
                <a:cs typeface="Average"/>
                <a:sym typeface="Average"/>
              </a:rPr>
              <a:t>WAF (Web Application Firewall):</a:t>
            </a:r>
            <a:r>
              <a:rPr lang="es" sz="1800">
                <a:solidFill>
                  <a:schemeClr val="dk1"/>
                </a:solidFill>
                <a:latin typeface="Average"/>
                <a:ea typeface="Average"/>
                <a:cs typeface="Average"/>
                <a:sym typeface="Average"/>
              </a:rPr>
              <a:t> Filtro que protege contra ataques web como inyección SQL, XSS, entre otros.</a:t>
            </a:r>
            <a:endParaRPr sz="1800">
              <a:solidFill>
                <a:schemeClr val="dk1"/>
              </a:solidFill>
              <a:latin typeface="Average"/>
              <a:ea typeface="Average"/>
              <a:cs typeface="Average"/>
              <a:sym typeface="Average"/>
            </a:endParaRPr>
          </a:p>
          <a:p>
            <a:pPr indent="0" lvl="0" marL="457200" rtl="0" algn="l">
              <a:spcBef>
                <a:spcPts val="0"/>
              </a:spcBef>
              <a:spcAft>
                <a:spcPts val="0"/>
              </a:spcAft>
              <a:buNone/>
            </a:pPr>
            <a:r>
              <a:t/>
            </a:r>
            <a:endParaRPr sz="1800">
              <a:solidFill>
                <a:schemeClr val="dk1"/>
              </a:solidFill>
              <a:latin typeface="Average"/>
              <a:ea typeface="Average"/>
              <a:cs typeface="Average"/>
              <a:sym typeface="Average"/>
            </a:endParaRPr>
          </a:p>
          <a:p>
            <a:pPr indent="0" lvl="0" marL="457200" rtl="0" algn="l">
              <a:spcBef>
                <a:spcPts val="0"/>
              </a:spcBef>
              <a:spcAft>
                <a:spcPts val="0"/>
              </a:spcAft>
              <a:buNone/>
            </a:pPr>
            <a:r>
              <a:rPr lang="es" sz="1800">
                <a:solidFill>
                  <a:schemeClr val="dk1"/>
                </a:solidFill>
                <a:latin typeface="Average"/>
                <a:ea typeface="Average"/>
                <a:cs typeface="Average"/>
                <a:sym typeface="Average"/>
              </a:rPr>
              <a:t>Hemos decidido utilizar </a:t>
            </a:r>
            <a:r>
              <a:rPr b="1" lang="es" sz="1800">
                <a:solidFill>
                  <a:schemeClr val="dk1"/>
                </a:solidFill>
                <a:latin typeface="Average"/>
                <a:ea typeface="Average"/>
                <a:cs typeface="Average"/>
                <a:sym typeface="Average"/>
              </a:rPr>
              <a:t>ModSecurity </a:t>
            </a:r>
            <a:r>
              <a:rPr lang="es" sz="1800">
                <a:solidFill>
                  <a:schemeClr val="dk1"/>
                </a:solidFill>
                <a:latin typeface="Average"/>
                <a:ea typeface="Average"/>
                <a:cs typeface="Average"/>
                <a:sym typeface="Average"/>
              </a:rPr>
              <a:t>como nuestro WAF</a:t>
            </a:r>
            <a:endParaRPr sz="1800">
              <a:solidFill>
                <a:schemeClr val="dk1"/>
              </a:solidFill>
              <a:latin typeface="Average"/>
              <a:ea typeface="Average"/>
              <a:cs typeface="Average"/>
              <a:sym typeface="Average"/>
            </a:endParaRPr>
          </a:p>
        </p:txBody>
      </p:sp>
      <p:sp>
        <p:nvSpPr>
          <p:cNvPr id="132" name="Google Shape;132;p18"/>
          <p:cNvSpPr txBox="1"/>
          <p:nvPr/>
        </p:nvSpPr>
        <p:spPr>
          <a:xfrm>
            <a:off x="3008575" y="1322975"/>
            <a:ext cx="4239300" cy="5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700">
                <a:solidFill>
                  <a:schemeClr val="dk1"/>
                </a:solidFill>
                <a:latin typeface="Oswald"/>
                <a:ea typeface="Oswald"/>
                <a:cs typeface="Oswald"/>
                <a:sym typeface="Oswald"/>
              </a:rPr>
              <a:t>¿Qué es Nginx y WAF?</a:t>
            </a:r>
            <a:endParaRPr sz="2700">
              <a:solidFill>
                <a:schemeClr val="dk1"/>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645900" y="6498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4000"/>
              <a:t>Beneficios de Nginx con WAF</a:t>
            </a:r>
            <a:endParaRPr sz="4000"/>
          </a:p>
        </p:txBody>
      </p:sp>
      <p:sp>
        <p:nvSpPr>
          <p:cNvPr id="138" name="Google Shape;138;p19"/>
          <p:cNvSpPr txBox="1"/>
          <p:nvPr/>
        </p:nvSpPr>
        <p:spPr>
          <a:xfrm>
            <a:off x="883175" y="2316300"/>
            <a:ext cx="5824500" cy="1197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Average"/>
              <a:buChar char="●"/>
            </a:pPr>
            <a:r>
              <a:rPr lang="es" sz="2000">
                <a:solidFill>
                  <a:schemeClr val="dk1"/>
                </a:solidFill>
                <a:latin typeface="Average"/>
                <a:ea typeface="Average"/>
                <a:cs typeface="Average"/>
                <a:sym typeface="Average"/>
              </a:rPr>
              <a:t>Mitigación de ataques </a:t>
            </a:r>
            <a:r>
              <a:rPr lang="es" sz="2000">
                <a:solidFill>
                  <a:schemeClr val="dk1"/>
                </a:solidFill>
                <a:latin typeface="Average"/>
                <a:ea typeface="Average"/>
                <a:cs typeface="Average"/>
                <a:sym typeface="Average"/>
              </a:rPr>
              <a:t>OWASP</a:t>
            </a:r>
            <a:endParaRPr sz="2000">
              <a:solidFill>
                <a:schemeClr val="dk1"/>
              </a:solidFill>
              <a:latin typeface="Average"/>
              <a:ea typeface="Average"/>
              <a:cs typeface="Average"/>
              <a:sym typeface="Average"/>
            </a:endParaRPr>
          </a:p>
          <a:p>
            <a:pPr indent="-355600" lvl="0" marL="457200" rtl="0" algn="l">
              <a:spcBef>
                <a:spcPts val="0"/>
              </a:spcBef>
              <a:spcAft>
                <a:spcPts val="0"/>
              </a:spcAft>
              <a:buClr>
                <a:schemeClr val="dk1"/>
              </a:buClr>
              <a:buSzPts val="2000"/>
              <a:buFont typeface="Average"/>
              <a:buChar char="●"/>
            </a:pPr>
            <a:r>
              <a:rPr lang="es" sz="2000">
                <a:solidFill>
                  <a:schemeClr val="dk1"/>
                </a:solidFill>
                <a:latin typeface="Average"/>
                <a:ea typeface="Average"/>
                <a:cs typeface="Average"/>
                <a:sym typeface="Average"/>
              </a:rPr>
              <a:t>Prevención de explotación de vulnerabilidades.</a:t>
            </a:r>
            <a:endParaRPr sz="2000">
              <a:solidFill>
                <a:schemeClr val="dk1"/>
              </a:solidFill>
              <a:latin typeface="Average"/>
              <a:ea typeface="Average"/>
              <a:cs typeface="Average"/>
              <a:sym typeface="Average"/>
            </a:endParaRPr>
          </a:p>
          <a:p>
            <a:pPr indent="-355600" lvl="0" marL="457200" rtl="0" algn="l">
              <a:spcBef>
                <a:spcPts val="0"/>
              </a:spcBef>
              <a:spcAft>
                <a:spcPts val="0"/>
              </a:spcAft>
              <a:buClr>
                <a:schemeClr val="dk1"/>
              </a:buClr>
              <a:buSzPts val="2000"/>
              <a:buFont typeface="Average"/>
              <a:buChar char="●"/>
            </a:pPr>
            <a:r>
              <a:rPr lang="es" sz="2000">
                <a:solidFill>
                  <a:schemeClr val="dk1"/>
                </a:solidFill>
                <a:latin typeface="Average"/>
                <a:ea typeface="Average"/>
                <a:cs typeface="Average"/>
                <a:sym typeface="Average"/>
              </a:rPr>
              <a:t>Mejora en la seguridad general del sistema.</a:t>
            </a:r>
            <a:endParaRPr sz="2000">
              <a:solidFill>
                <a:schemeClr val="dk1"/>
              </a:solidFill>
              <a:latin typeface="Average"/>
              <a:ea typeface="Average"/>
              <a:cs typeface="Average"/>
              <a:sym typeface="Average"/>
            </a:endParaRPr>
          </a:p>
        </p:txBody>
      </p:sp>
      <p:pic>
        <p:nvPicPr>
          <p:cNvPr id="139" name="Google Shape;139;p19"/>
          <p:cNvPicPr preferRelativeResize="0"/>
          <p:nvPr/>
        </p:nvPicPr>
        <p:blipFill>
          <a:blip r:embed="rId3">
            <a:alphaModFix/>
          </a:blip>
          <a:stretch>
            <a:fillRect/>
          </a:stretch>
        </p:blipFill>
        <p:spPr>
          <a:xfrm>
            <a:off x="6707675" y="1917800"/>
            <a:ext cx="1843675" cy="18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00575" y="121850"/>
            <a:ext cx="7852200" cy="7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HTTPS</a:t>
            </a:r>
            <a:endParaRPr/>
          </a:p>
        </p:txBody>
      </p:sp>
      <p:sp>
        <p:nvSpPr>
          <p:cNvPr id="145" name="Google Shape;145;p20"/>
          <p:cNvSpPr txBox="1"/>
          <p:nvPr/>
        </p:nvSpPr>
        <p:spPr>
          <a:xfrm>
            <a:off x="300575" y="854750"/>
            <a:ext cx="7759200" cy="1881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verage"/>
              <a:buAutoNum type="arabicParenR"/>
            </a:pPr>
            <a:r>
              <a:rPr lang="es" sz="1800">
                <a:solidFill>
                  <a:schemeClr val="dk1"/>
                </a:solidFill>
                <a:latin typeface="Average"/>
                <a:ea typeface="Average"/>
                <a:cs typeface="Average"/>
                <a:sym typeface="Average"/>
              </a:rPr>
              <a:t>Uso de TLS para encriptar la comunicación.</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AutoNum type="arabicParenR"/>
            </a:pPr>
            <a:r>
              <a:rPr lang="es" sz="1800">
                <a:solidFill>
                  <a:schemeClr val="dk1"/>
                </a:solidFill>
                <a:latin typeface="Average"/>
                <a:ea typeface="Average"/>
                <a:cs typeface="Average"/>
                <a:sym typeface="Average"/>
              </a:rPr>
              <a:t>Garantiza:</a:t>
            </a:r>
            <a:endParaRPr sz="1800">
              <a:solidFill>
                <a:schemeClr val="dk1"/>
              </a:solidFill>
              <a:latin typeface="Average"/>
              <a:ea typeface="Average"/>
              <a:cs typeface="Average"/>
              <a:sym typeface="Average"/>
            </a:endParaRPr>
          </a:p>
          <a:p>
            <a:pPr indent="-342900" lvl="1" marL="914400" rtl="0" algn="l">
              <a:spcBef>
                <a:spcPts val="0"/>
              </a:spcBef>
              <a:spcAft>
                <a:spcPts val="0"/>
              </a:spcAft>
              <a:buClr>
                <a:schemeClr val="dk1"/>
              </a:buClr>
              <a:buSzPts val="1800"/>
              <a:buFont typeface="Average"/>
              <a:buAutoNum type="alphaLcParenR"/>
            </a:pPr>
            <a:r>
              <a:rPr lang="es" sz="1800">
                <a:solidFill>
                  <a:schemeClr val="dk1"/>
                </a:solidFill>
                <a:latin typeface="Average"/>
                <a:ea typeface="Average"/>
                <a:cs typeface="Average"/>
                <a:sym typeface="Average"/>
              </a:rPr>
              <a:t>Encriptación de datos que se transfiere.</a:t>
            </a:r>
            <a:endParaRPr sz="1800">
              <a:solidFill>
                <a:schemeClr val="dk1"/>
              </a:solidFill>
              <a:latin typeface="Average"/>
              <a:ea typeface="Average"/>
              <a:cs typeface="Average"/>
              <a:sym typeface="Average"/>
            </a:endParaRPr>
          </a:p>
          <a:p>
            <a:pPr indent="-342900" lvl="1" marL="914400" rtl="0" algn="l">
              <a:spcBef>
                <a:spcPts val="0"/>
              </a:spcBef>
              <a:spcAft>
                <a:spcPts val="0"/>
              </a:spcAft>
              <a:buClr>
                <a:schemeClr val="dk1"/>
              </a:buClr>
              <a:buSzPts val="1800"/>
              <a:buFont typeface="Average"/>
              <a:buAutoNum type="alphaLcParenR"/>
            </a:pPr>
            <a:r>
              <a:rPr lang="es" sz="1800">
                <a:solidFill>
                  <a:schemeClr val="dk1"/>
                </a:solidFill>
                <a:latin typeface="Average"/>
                <a:ea typeface="Average"/>
                <a:cs typeface="Average"/>
                <a:sym typeface="Average"/>
              </a:rPr>
              <a:t>Autenticación e Integridad de los datos.</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AutoNum type="arabicParenR"/>
            </a:pPr>
            <a:r>
              <a:rPr lang="es" sz="1800">
                <a:solidFill>
                  <a:schemeClr val="dk1"/>
                </a:solidFill>
                <a:latin typeface="Average"/>
                <a:ea typeface="Average"/>
                <a:cs typeface="Average"/>
                <a:sym typeface="Average"/>
              </a:rPr>
              <a:t>CA Local con certificado autofirmado. </a:t>
            </a:r>
            <a:endParaRPr sz="1800">
              <a:solidFill>
                <a:schemeClr val="dk1"/>
              </a:solidFill>
              <a:latin typeface="Average"/>
              <a:ea typeface="Average"/>
              <a:cs typeface="Average"/>
              <a:sym typeface="Average"/>
            </a:endParaRPr>
          </a:p>
        </p:txBody>
      </p:sp>
      <p:pic>
        <p:nvPicPr>
          <p:cNvPr id="146" name="Google Shape;146;p20"/>
          <p:cNvPicPr preferRelativeResize="0"/>
          <p:nvPr/>
        </p:nvPicPr>
        <p:blipFill>
          <a:blip r:embed="rId3">
            <a:alphaModFix/>
          </a:blip>
          <a:stretch>
            <a:fillRect/>
          </a:stretch>
        </p:blipFill>
        <p:spPr>
          <a:xfrm>
            <a:off x="862626" y="2347175"/>
            <a:ext cx="7047276" cy="2714100"/>
          </a:xfrm>
          <a:prstGeom prst="rect">
            <a:avLst/>
          </a:prstGeom>
          <a:noFill/>
          <a:ln>
            <a:noFill/>
          </a:ln>
        </p:spPr>
      </p:pic>
      <p:pic>
        <p:nvPicPr>
          <p:cNvPr id="147" name="Google Shape;147;p20"/>
          <p:cNvPicPr preferRelativeResize="0"/>
          <p:nvPr/>
        </p:nvPicPr>
        <p:blipFill>
          <a:blip r:embed="rId4">
            <a:alphaModFix/>
          </a:blip>
          <a:stretch>
            <a:fillRect/>
          </a:stretch>
        </p:blipFill>
        <p:spPr>
          <a:xfrm>
            <a:off x="6452497" y="4140300"/>
            <a:ext cx="818628" cy="818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300575" y="121850"/>
            <a:ext cx="7852200" cy="7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Backend </a:t>
            </a:r>
            <a:endParaRPr/>
          </a:p>
        </p:txBody>
      </p:sp>
      <p:sp>
        <p:nvSpPr>
          <p:cNvPr id="153" name="Google Shape;153;p21"/>
          <p:cNvSpPr txBox="1"/>
          <p:nvPr/>
        </p:nvSpPr>
        <p:spPr>
          <a:xfrm>
            <a:off x="167450" y="1223850"/>
            <a:ext cx="8774700" cy="31311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Font typeface="Average"/>
              <a:buAutoNum type="arabicParenR"/>
            </a:pPr>
            <a:r>
              <a:rPr lang="es" sz="2500">
                <a:solidFill>
                  <a:schemeClr val="dk1"/>
                </a:solidFill>
                <a:latin typeface="Average"/>
                <a:ea typeface="Average"/>
                <a:cs typeface="Average"/>
                <a:sym typeface="Average"/>
              </a:rPr>
              <a:t>Regex para validar bodys, queryParameters.</a:t>
            </a:r>
            <a:endParaRPr sz="2500">
              <a:solidFill>
                <a:schemeClr val="dk1"/>
              </a:solidFill>
              <a:latin typeface="Average"/>
              <a:ea typeface="Average"/>
              <a:cs typeface="Average"/>
              <a:sym typeface="Average"/>
            </a:endParaRPr>
          </a:p>
          <a:p>
            <a:pPr indent="-387350" lvl="0" marL="457200" rtl="0" algn="l">
              <a:spcBef>
                <a:spcPts val="0"/>
              </a:spcBef>
              <a:spcAft>
                <a:spcPts val="0"/>
              </a:spcAft>
              <a:buClr>
                <a:schemeClr val="dk1"/>
              </a:buClr>
              <a:buSzPts val="2500"/>
              <a:buFont typeface="Average"/>
              <a:buAutoNum type="arabicParenR"/>
            </a:pPr>
            <a:r>
              <a:rPr lang="es" sz="2500">
                <a:solidFill>
                  <a:schemeClr val="dk1"/>
                </a:solidFill>
                <a:latin typeface="Average"/>
                <a:ea typeface="Average"/>
                <a:cs typeface="Average"/>
                <a:sym typeface="Average"/>
              </a:rPr>
              <a:t>Responses con la información min justa y necesaria. </a:t>
            </a:r>
            <a:endParaRPr sz="2500">
              <a:solidFill>
                <a:schemeClr val="dk1"/>
              </a:solidFill>
              <a:latin typeface="Average"/>
              <a:ea typeface="Average"/>
              <a:cs typeface="Average"/>
              <a:sym typeface="Average"/>
            </a:endParaRPr>
          </a:p>
          <a:p>
            <a:pPr indent="-387350" lvl="0" marL="457200" rtl="0" algn="l">
              <a:spcBef>
                <a:spcPts val="0"/>
              </a:spcBef>
              <a:spcAft>
                <a:spcPts val="0"/>
              </a:spcAft>
              <a:buClr>
                <a:schemeClr val="dk1"/>
              </a:buClr>
              <a:buSzPts val="2500"/>
              <a:buFont typeface="Average"/>
              <a:buAutoNum type="arabicParenR"/>
            </a:pPr>
            <a:r>
              <a:rPr lang="es" sz="2500">
                <a:solidFill>
                  <a:schemeClr val="dk1"/>
                </a:solidFill>
                <a:latin typeface="Average"/>
                <a:ea typeface="Average"/>
                <a:cs typeface="Average"/>
                <a:sym typeface="Average"/>
              </a:rPr>
              <a:t>Middleware (Guard) para proteger endpoints.</a:t>
            </a:r>
            <a:endParaRPr sz="2500">
              <a:solidFill>
                <a:schemeClr val="dk1"/>
              </a:solidFill>
              <a:latin typeface="Average"/>
              <a:ea typeface="Average"/>
              <a:cs typeface="Average"/>
              <a:sym typeface="Average"/>
            </a:endParaRPr>
          </a:p>
          <a:p>
            <a:pPr indent="-387350" lvl="0" marL="457200" rtl="0" algn="l">
              <a:spcBef>
                <a:spcPts val="0"/>
              </a:spcBef>
              <a:spcAft>
                <a:spcPts val="0"/>
              </a:spcAft>
              <a:buClr>
                <a:schemeClr val="dk1"/>
              </a:buClr>
              <a:buSzPts val="2500"/>
              <a:buFont typeface="Average"/>
              <a:buAutoNum type="arabicParenR"/>
            </a:pPr>
            <a:r>
              <a:rPr lang="es" sz="2500">
                <a:solidFill>
                  <a:schemeClr val="dk1"/>
                </a:solidFill>
                <a:latin typeface="Average"/>
                <a:ea typeface="Average"/>
                <a:cs typeface="Average"/>
                <a:sym typeface="Average"/>
              </a:rPr>
              <a:t>Tabla de logs:</a:t>
            </a:r>
            <a:endParaRPr sz="2500">
              <a:solidFill>
                <a:schemeClr val="dk1"/>
              </a:solidFill>
              <a:latin typeface="Average"/>
              <a:ea typeface="Average"/>
              <a:cs typeface="Average"/>
              <a:sym typeface="Average"/>
            </a:endParaRPr>
          </a:p>
          <a:p>
            <a:pPr indent="-387350" lvl="1" marL="914400" rtl="0" algn="l">
              <a:spcBef>
                <a:spcPts val="0"/>
              </a:spcBef>
              <a:spcAft>
                <a:spcPts val="0"/>
              </a:spcAft>
              <a:buClr>
                <a:schemeClr val="dk1"/>
              </a:buClr>
              <a:buSzPts val="2500"/>
              <a:buFont typeface="Average"/>
              <a:buAutoNum type="alphaLcParenR"/>
            </a:pPr>
            <a:r>
              <a:rPr lang="es" sz="2500">
                <a:solidFill>
                  <a:schemeClr val="dk1"/>
                </a:solidFill>
                <a:latin typeface="Average"/>
                <a:ea typeface="Average"/>
                <a:cs typeface="Average"/>
                <a:sym typeface="Average"/>
              </a:rPr>
              <a:t>Intentos de Login.</a:t>
            </a:r>
            <a:endParaRPr sz="2500">
              <a:solidFill>
                <a:schemeClr val="dk1"/>
              </a:solidFill>
              <a:latin typeface="Average"/>
              <a:ea typeface="Average"/>
              <a:cs typeface="Average"/>
              <a:sym typeface="Average"/>
            </a:endParaRPr>
          </a:p>
          <a:p>
            <a:pPr indent="-387350" lvl="1" marL="914400" rtl="0" algn="l">
              <a:spcBef>
                <a:spcPts val="0"/>
              </a:spcBef>
              <a:spcAft>
                <a:spcPts val="0"/>
              </a:spcAft>
              <a:buClr>
                <a:schemeClr val="dk1"/>
              </a:buClr>
              <a:buSzPts val="2500"/>
              <a:buFont typeface="Average"/>
              <a:buAutoNum type="alphaLcParenR"/>
            </a:pPr>
            <a:r>
              <a:rPr lang="es" sz="2500">
                <a:solidFill>
                  <a:schemeClr val="dk1"/>
                </a:solidFill>
                <a:latin typeface="Average"/>
                <a:ea typeface="Average"/>
                <a:cs typeface="Average"/>
                <a:sym typeface="Average"/>
              </a:rPr>
              <a:t>Historial de los accesos/resultados de los endpoints.</a:t>
            </a:r>
            <a:endParaRPr sz="2500">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