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  <p:embeddedFont>
      <p:font typeface="Google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13" Type="http://schemas.openxmlformats.org/officeDocument/2006/relationships/font" Target="fonts/GoogleSans-bold.fntdata"/><Relationship Id="rId12" Type="http://schemas.openxmlformats.org/officeDocument/2006/relationships/font" Target="fonts/Google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bold.fntdata"/><Relationship Id="rId15" Type="http://schemas.openxmlformats.org/officeDocument/2006/relationships/font" Target="fonts/GoogleSans-boldItalic.fntdata"/><Relationship Id="rId14" Type="http://schemas.openxmlformats.org/officeDocument/2006/relationships/font" Target="fonts/Google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9419f719b3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9419f719b3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virustotal.com/gui/domain/a.sinkhole.yourtrap.com" TargetMode="External"/><Relationship Id="rId4" Type="http://schemas.openxmlformats.org/officeDocument/2006/relationships/hyperlink" Target="https://www.virustotal.com/gui/ip-address/108.177.120.103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311700" y="419550"/>
            <a:ext cx="7684800" cy="9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" sz="179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Has this file been identified as malicious? Explain why or why not.</a:t>
            </a:r>
            <a:endParaRPr b="1" sz="179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b="1" sz="179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b="1" sz="179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1060100"/>
            <a:ext cx="7538700" cy="10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This hash belongs to a Trojan named </a:t>
            </a:r>
            <a:r>
              <a:rPr b="1" lang="en" sz="1100">
                <a:solidFill>
                  <a:schemeClr val="dk1"/>
                </a:solidFill>
              </a:rPr>
              <a:t>"trojan.flagpro/fragtor."</a:t>
            </a:r>
            <a:r>
              <a:rPr lang="en" sz="1100">
                <a:solidFill>
                  <a:schemeClr val="dk1"/>
                </a:solidFill>
              </a:rPr>
              <a:t> In many systems where it's been detected, it appears as a </a:t>
            </a:r>
            <a:r>
              <a:rPr b="1" lang="en" sz="1100">
                <a:solidFill>
                  <a:schemeClr val="dk1"/>
                </a:solidFill>
              </a:rPr>
              <a:t>"backdoor."</a:t>
            </a:r>
            <a:r>
              <a:rPr lang="en" sz="1100">
                <a:solidFill>
                  <a:schemeClr val="dk1"/>
                </a:solidFill>
              </a:rPr>
              <a:t> It has been observed in companies such as McAfee, Malware Bytes, Google, Fortinet, and others.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It's a </a:t>
            </a:r>
            <a:r>
              <a:rPr b="1" lang="en" sz="1100">
                <a:solidFill>
                  <a:schemeClr val="dk1"/>
                </a:solidFill>
              </a:rPr>
              <a:t>Win.exe</a:t>
            </a:r>
            <a:r>
              <a:rPr lang="en" sz="1100">
                <a:solidFill>
                  <a:schemeClr val="dk1"/>
                </a:solidFill>
              </a:rPr>
              <a:t> executable, meaning it's a Windows executable. It runs on Windows systems, opening a backdoor in the system by making connections to external shells with other devices on the network.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14"/>
          <p:cNvGrpSpPr/>
          <p:nvPr/>
        </p:nvGrpSpPr>
        <p:grpSpPr>
          <a:xfrm>
            <a:off x="52400" y="399200"/>
            <a:ext cx="5417400" cy="4685400"/>
            <a:chOff x="52400" y="399200"/>
            <a:chExt cx="5417400" cy="4685400"/>
          </a:xfrm>
        </p:grpSpPr>
        <p:sp>
          <p:nvSpPr>
            <p:cNvPr id="61" name="Google Shape;61;p14"/>
            <p:cNvSpPr/>
            <p:nvPr/>
          </p:nvSpPr>
          <p:spPr>
            <a:xfrm>
              <a:off x="52400" y="399200"/>
              <a:ext cx="5417400" cy="4685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2" name="Google Shape;62;p14"/>
            <p:cNvCxnSpPr/>
            <p:nvPr/>
          </p:nvCxnSpPr>
          <p:spPr>
            <a:xfrm>
              <a:off x="2174888" y="1426450"/>
              <a:ext cx="11625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" name="Google Shape;63;p14"/>
            <p:cNvCxnSpPr/>
            <p:nvPr/>
          </p:nvCxnSpPr>
          <p:spPr>
            <a:xfrm>
              <a:off x="1714500" y="2214625"/>
              <a:ext cx="20940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" name="Google Shape;64;p14"/>
            <p:cNvCxnSpPr/>
            <p:nvPr/>
          </p:nvCxnSpPr>
          <p:spPr>
            <a:xfrm>
              <a:off x="1269525" y="2976625"/>
              <a:ext cx="2970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" name="Google Shape;65;p14"/>
            <p:cNvCxnSpPr/>
            <p:nvPr/>
          </p:nvCxnSpPr>
          <p:spPr>
            <a:xfrm>
              <a:off x="903063" y="3665615"/>
              <a:ext cx="3729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" name="Google Shape;66;p14"/>
            <p:cNvCxnSpPr/>
            <p:nvPr/>
          </p:nvCxnSpPr>
          <p:spPr>
            <a:xfrm>
              <a:off x="484250" y="4351425"/>
              <a:ext cx="45417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7" name="Google Shape;67;p14"/>
          <p:cNvSpPr txBox="1"/>
          <p:nvPr/>
        </p:nvSpPr>
        <p:spPr>
          <a:xfrm>
            <a:off x="2424313" y="863775"/>
            <a:ext cx="805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TTPs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2411226" y="1578950"/>
            <a:ext cx="805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Tools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1792100" y="2294125"/>
            <a:ext cx="1991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Network/host artifacts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1978962" y="311867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Domain names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1978962" y="375532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IP addresses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1978962" y="445742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Hash values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73" name="Google Shape;73;p14"/>
          <p:cNvCxnSpPr/>
          <p:nvPr/>
        </p:nvCxnSpPr>
        <p:spPr>
          <a:xfrm>
            <a:off x="3153750" y="1086374"/>
            <a:ext cx="1694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" name="Google Shape;74;p14"/>
          <p:cNvSpPr/>
          <p:nvPr/>
        </p:nvSpPr>
        <p:spPr>
          <a:xfrm>
            <a:off x="4848450" y="824324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Adversary-controlled code</a:t>
            </a:r>
            <a:endParaRPr sz="1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75" name="Google Shape;75;p14"/>
          <p:cNvCxnSpPr>
            <a:endCxn id="76" idx="1"/>
          </p:cNvCxnSpPr>
          <p:nvPr/>
        </p:nvCxnSpPr>
        <p:spPr>
          <a:xfrm>
            <a:off x="3578825" y="1801549"/>
            <a:ext cx="1694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" name="Google Shape;76;p14"/>
          <p:cNvSpPr/>
          <p:nvPr/>
        </p:nvSpPr>
        <p:spPr>
          <a:xfrm>
            <a:off x="5273525" y="1539499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Input capture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7" name="Google Shape;77;p14"/>
          <p:cNvCxnSpPr>
            <a:endCxn id="78" idx="1"/>
          </p:cNvCxnSpPr>
          <p:nvPr/>
        </p:nvCxnSpPr>
        <p:spPr>
          <a:xfrm>
            <a:off x="3986625" y="2571149"/>
            <a:ext cx="1694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8" name="Google Shape;78;p14"/>
          <p:cNvSpPr/>
          <p:nvPr/>
        </p:nvSpPr>
        <p:spPr>
          <a:xfrm>
            <a:off x="5681325" y="2309099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HTTP Requests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9" name="Google Shape;79;p14"/>
          <p:cNvCxnSpPr>
            <a:endCxn id="80" idx="1"/>
          </p:cNvCxnSpPr>
          <p:nvPr/>
        </p:nvCxnSpPr>
        <p:spPr>
          <a:xfrm>
            <a:off x="4426175" y="3274536"/>
            <a:ext cx="1694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" name="Google Shape;80;p14"/>
          <p:cNvSpPr/>
          <p:nvPr/>
        </p:nvSpPr>
        <p:spPr>
          <a:xfrm>
            <a:off x="6120875" y="3012486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a.sinkhole.yourtrap.com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1" name="Google Shape;81;p14"/>
          <p:cNvCxnSpPr>
            <a:endCxn id="82" idx="1"/>
          </p:cNvCxnSpPr>
          <p:nvPr/>
        </p:nvCxnSpPr>
        <p:spPr>
          <a:xfrm>
            <a:off x="4835525" y="3977924"/>
            <a:ext cx="1694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" name="Google Shape;82;p14"/>
          <p:cNvSpPr/>
          <p:nvPr/>
        </p:nvSpPr>
        <p:spPr>
          <a:xfrm>
            <a:off x="6530225" y="3715874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108.177.120.103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3" name="Google Shape;83;p14"/>
          <p:cNvCxnSpPr/>
          <p:nvPr/>
        </p:nvCxnSpPr>
        <p:spPr>
          <a:xfrm>
            <a:off x="5211175" y="4680024"/>
            <a:ext cx="16053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14"/>
          <p:cNvSpPr/>
          <p:nvPr/>
        </p:nvSpPr>
        <p:spPr>
          <a:xfrm>
            <a:off x="6816475" y="4417974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54e6ea47eb04634d3e87fd7787e2136ccfbcc80ade34f246a12cf93bab527f6b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