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68" r:id="rId13"/>
    <p:sldId id="265" r:id="rId14"/>
    <p:sldId id="269" r:id="rId15"/>
    <p:sldId id="270" r:id="rId16"/>
    <p:sldId id="267" r:id="rId17"/>
  </p:sldIdLst>
  <p:sldSz cx="12192000" cy="6858000"/>
  <p:notesSz cx="6858000" cy="9144000"/>
  <p:embeddedFontLst>
    <p:embeddedFont>
      <p:font typeface="Bebas Neue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CuCbTxRRxY/YZPIa34cR0SlLf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869839-0AE5-4055-A3C5-55080F4E8349}">
  <a:tblStyle styleId="{D3869839-0AE5-4055-A3C5-55080F4E83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0c43817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0c438172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50c438172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0c43817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0c438172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50c438172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893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0c43817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0c438172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50c438172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973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0c43817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0c438172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50c438172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12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3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704976" y="715380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10-bit Custom Risc-V Microprocessor</a:t>
            </a: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4138778" y="1819984"/>
            <a:ext cx="4069080" cy="4026432"/>
            <a:chOff x="4199075" y="1459651"/>
            <a:chExt cx="4069080" cy="4026432"/>
          </a:xfrm>
        </p:grpSpPr>
        <p:sp>
          <p:nvSpPr>
            <p:cNvPr id="90" name="Google Shape;90;p1"/>
            <p:cNvSpPr/>
            <p:nvPr/>
          </p:nvSpPr>
          <p:spPr>
            <a:xfrm rot="10800000">
              <a:off x="4199075" y="1561512"/>
              <a:ext cx="4035998" cy="3924571"/>
            </a:xfrm>
            <a:prstGeom prst="blockArc">
              <a:avLst>
                <a:gd name="adj1" fmla="val 12501300"/>
                <a:gd name="adj2" fmla="val 219713"/>
                <a:gd name="adj3" fmla="val 4618"/>
              </a:avLst>
            </a:prstGeom>
            <a:solidFill>
              <a:schemeClr val="lt1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232157" y="1459651"/>
              <a:ext cx="4035998" cy="3924571"/>
            </a:xfrm>
            <a:prstGeom prst="blockArc">
              <a:avLst>
                <a:gd name="adj1" fmla="val 12501300"/>
                <a:gd name="adj2" fmla="val 219713"/>
                <a:gd name="adj3" fmla="val 4618"/>
              </a:avLst>
            </a:prstGeom>
            <a:solidFill>
              <a:schemeClr val="lt1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728274" y="1375657"/>
            <a:ext cx="4908113" cy="4937642"/>
            <a:chOff x="3539589" y="1403358"/>
            <a:chExt cx="4908113" cy="4937642"/>
          </a:xfrm>
        </p:grpSpPr>
        <p:sp>
          <p:nvSpPr>
            <p:cNvPr id="93" name="Google Shape;93;p1"/>
            <p:cNvSpPr/>
            <p:nvPr/>
          </p:nvSpPr>
          <p:spPr>
            <a:xfrm rot="873689">
              <a:off x="3983170" y="1847689"/>
              <a:ext cx="4035998" cy="3924571"/>
            </a:xfrm>
            <a:prstGeom prst="blockArc">
              <a:avLst>
                <a:gd name="adj1" fmla="val 12501300"/>
                <a:gd name="adj2" fmla="val 20178636"/>
                <a:gd name="adj3" fmla="val 11866"/>
              </a:avLst>
            </a:prstGeom>
            <a:solidFill>
              <a:srgbClr val="3E7C77">
                <a:alpha val="7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9970347">
              <a:off x="3950093" y="1990994"/>
              <a:ext cx="4035998" cy="3924571"/>
            </a:xfrm>
            <a:prstGeom prst="blockArc">
              <a:avLst>
                <a:gd name="adj1" fmla="val 12501300"/>
                <a:gd name="adj2" fmla="val 20178636"/>
                <a:gd name="adj3" fmla="val 11866"/>
              </a:avLst>
            </a:prstGeom>
            <a:solidFill>
              <a:srgbClr val="3E7C77">
                <a:alpha val="7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4440667" y="2150349"/>
            <a:ext cx="3432219" cy="3407153"/>
            <a:chOff x="298921" y="1459651"/>
            <a:chExt cx="3432219" cy="3407153"/>
          </a:xfrm>
        </p:grpSpPr>
        <p:sp>
          <p:nvSpPr>
            <p:cNvPr id="96" name="Google Shape;96;p1"/>
            <p:cNvSpPr/>
            <p:nvPr/>
          </p:nvSpPr>
          <p:spPr>
            <a:xfrm rot="10800000">
              <a:off x="298921" y="1561511"/>
              <a:ext cx="3399137" cy="3305293"/>
            </a:xfrm>
            <a:prstGeom prst="blockArc">
              <a:avLst>
                <a:gd name="adj1" fmla="val 12551698"/>
                <a:gd name="adj2" fmla="val 60593"/>
                <a:gd name="adj3" fmla="val 257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32003" y="1459651"/>
              <a:ext cx="3399137" cy="3305293"/>
            </a:xfrm>
            <a:prstGeom prst="blockArc">
              <a:avLst>
                <a:gd name="adj1" fmla="val 12501300"/>
                <a:gd name="adj2" fmla="val 178740"/>
                <a:gd name="adj3" fmla="val 209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6849" y="2333625"/>
            <a:ext cx="2896777" cy="2989037"/>
          </a:xfrm>
          <a:prstGeom prst="ellipse">
            <a:avLst/>
          </a:prstGeom>
          <a:noFill/>
          <a:ln w="190500" cap="rnd" cmpd="sng">
            <a:solidFill>
              <a:srgbClr val="C8C6BD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38E9C-839A-4443-A71C-AC9D2720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94" y="112269"/>
            <a:ext cx="6183178" cy="6527143"/>
          </a:xfrm>
          <a:prstGeom prst="rect">
            <a:avLst/>
          </a:prstGeom>
        </p:spPr>
      </p:pic>
      <p:sp>
        <p:nvSpPr>
          <p:cNvPr id="4" name="Google Shape;203;p7">
            <a:extLst>
              <a:ext uri="{FF2B5EF4-FFF2-40B4-BE49-F238E27FC236}">
                <a16:creationId xmlns:a16="http://schemas.microsoft.com/office/drawing/2014/main" id="{5EF430F7-3066-4692-87ED-B42B5C7500E2}"/>
              </a:ext>
            </a:extLst>
          </p:cNvPr>
          <p:cNvSpPr/>
          <p:nvPr/>
        </p:nvSpPr>
        <p:spPr>
          <a:xfrm>
            <a:off x="127012" y="112269"/>
            <a:ext cx="3816439" cy="915094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UML DIAGRAM-ASSEMBLER</a:t>
            </a:r>
            <a:endParaRPr sz="1000" dirty="0"/>
          </a:p>
        </p:txBody>
      </p:sp>
      <p:sp>
        <p:nvSpPr>
          <p:cNvPr id="5" name="Google Shape;204;p7">
            <a:extLst>
              <a:ext uri="{FF2B5EF4-FFF2-40B4-BE49-F238E27FC236}">
                <a16:creationId xmlns:a16="http://schemas.microsoft.com/office/drawing/2014/main" id="{40C68EF8-3D01-429A-8347-727630BE2DAF}"/>
              </a:ext>
            </a:extLst>
          </p:cNvPr>
          <p:cNvSpPr/>
          <p:nvPr/>
        </p:nvSpPr>
        <p:spPr>
          <a:xfrm>
            <a:off x="-27329" y="1121120"/>
            <a:ext cx="4049789" cy="45719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5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0c4381721_0_0"/>
          <p:cNvSpPr/>
          <p:nvPr/>
        </p:nvSpPr>
        <p:spPr>
          <a:xfrm>
            <a:off x="127012" y="112269"/>
            <a:ext cx="3816300" cy="9150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251" name="Google Shape;251;g150c4381721_0_0"/>
          <p:cNvSpPr/>
          <p:nvPr/>
        </p:nvSpPr>
        <p:spPr>
          <a:xfrm>
            <a:off x="-27329" y="1121120"/>
            <a:ext cx="4049700" cy="456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150c4381721_0_0"/>
          <p:cNvPicPr preferRelativeResize="0"/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99" y="1429725"/>
            <a:ext cx="4937800" cy="5137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8F382-4672-426D-B220-F269ED3C22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9233" y="2356113"/>
            <a:ext cx="3842989" cy="3680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0c4381721_0_0"/>
          <p:cNvSpPr/>
          <p:nvPr/>
        </p:nvSpPr>
        <p:spPr>
          <a:xfrm>
            <a:off x="127012" y="112269"/>
            <a:ext cx="3816300" cy="9150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REG FILE</a:t>
            </a:r>
            <a:endParaRPr dirty="0"/>
          </a:p>
        </p:txBody>
      </p:sp>
      <p:sp>
        <p:nvSpPr>
          <p:cNvPr id="251" name="Google Shape;251;g150c4381721_0_0"/>
          <p:cNvSpPr/>
          <p:nvPr/>
        </p:nvSpPr>
        <p:spPr>
          <a:xfrm>
            <a:off x="-27329" y="1121120"/>
            <a:ext cx="4049700" cy="456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C4B40-F758-45FF-9228-4E16F46C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851" y="1677971"/>
            <a:ext cx="7184190" cy="4976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EC20D-D776-4027-ACFE-9CBBC6B064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2878" y="2194278"/>
            <a:ext cx="3095083" cy="3754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81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/>
        </p:nvSpPr>
        <p:spPr>
          <a:xfrm>
            <a:off x="238124" y="209550"/>
            <a:ext cx="301942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UNIT TABLE</a:t>
            </a:r>
            <a:endParaRPr/>
          </a:p>
        </p:txBody>
      </p:sp>
      <p:graphicFrame>
        <p:nvGraphicFramePr>
          <p:cNvPr id="244" name="Google Shape;244;p10"/>
          <p:cNvGraphicFramePr/>
          <p:nvPr>
            <p:extLst>
              <p:ext uri="{D42A27DB-BD31-4B8C-83A1-F6EECF244321}">
                <p14:modId xmlns:p14="http://schemas.microsoft.com/office/powerpoint/2010/main" val="3735274525"/>
              </p:ext>
            </p:extLst>
          </p:nvPr>
        </p:nvGraphicFramePr>
        <p:xfrm>
          <a:off x="1028700" y="824440"/>
          <a:ext cx="9939300" cy="5298472"/>
        </p:xfrm>
        <a:graphic>
          <a:graphicData uri="http://schemas.openxmlformats.org/drawingml/2006/table">
            <a:tbl>
              <a:tblPr firstRow="1" bandRow="1">
                <a:noFill/>
                <a:tableStyleId>{D3869839-0AE5-4055-A3C5-55080F4E8349}</a:tableStyleId>
              </a:tblPr>
              <a:tblGrid>
                <a:gridCol w="82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OPCODE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R/I TYPE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 WRITE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 SRC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Binv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 op(6,7,8)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 TO REG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JUMP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AND</a:t>
                      </a:r>
                      <a:endParaRPr sz="17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</a:t>
                      </a:r>
                      <a:endParaRPr sz="17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OR</a:t>
                      </a:r>
                      <a:endParaRPr sz="17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7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ADD</a:t>
                      </a:r>
                      <a:endParaRPr sz="17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0010</a:t>
                      </a:r>
                      <a:endParaRPr sz="17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SUB</a:t>
                      </a:r>
                      <a:endParaRPr sz="17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0011</a:t>
                      </a:r>
                      <a:endParaRPr sz="17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ADDi</a:t>
                      </a:r>
                      <a:endParaRPr sz="17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0100</a:t>
                      </a:r>
                      <a:endParaRPr sz="17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SUBi</a:t>
                      </a:r>
                      <a:endParaRPr sz="17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0101</a:t>
                      </a:r>
                      <a:endParaRPr sz="17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LW</a:t>
                      </a:r>
                      <a:endParaRPr sz="17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0110</a:t>
                      </a:r>
                      <a:endParaRPr sz="17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SW</a:t>
                      </a:r>
                      <a:endParaRPr sz="17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0111</a:t>
                      </a:r>
                      <a:endParaRPr sz="17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7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5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0c4381721_0_0"/>
          <p:cNvSpPr/>
          <p:nvPr/>
        </p:nvSpPr>
        <p:spPr>
          <a:xfrm>
            <a:off x="127012" y="112269"/>
            <a:ext cx="3816300" cy="9150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CONTROL UNIT</a:t>
            </a:r>
            <a:endParaRPr lang="en-US" dirty="0"/>
          </a:p>
        </p:txBody>
      </p:sp>
      <p:sp>
        <p:nvSpPr>
          <p:cNvPr id="251" name="Google Shape;251;g150c4381721_0_0"/>
          <p:cNvSpPr/>
          <p:nvPr/>
        </p:nvSpPr>
        <p:spPr>
          <a:xfrm>
            <a:off x="-27329" y="1121120"/>
            <a:ext cx="4049700" cy="456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D7236-F44A-4FD7-AB15-B2806C08A0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7390" y="1260571"/>
            <a:ext cx="3083526" cy="5437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C4A55-621B-449C-AD79-89CB4CF8D8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4734" y="1747720"/>
            <a:ext cx="2776532" cy="44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7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0c4381721_0_0"/>
          <p:cNvSpPr/>
          <p:nvPr/>
        </p:nvSpPr>
        <p:spPr>
          <a:xfrm>
            <a:off x="127011" y="112269"/>
            <a:ext cx="6302069" cy="822519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SINGLE CYCLE DATAPATH</a:t>
            </a:r>
            <a:endParaRPr lang="en-US" dirty="0"/>
          </a:p>
        </p:txBody>
      </p:sp>
      <p:sp>
        <p:nvSpPr>
          <p:cNvPr id="251" name="Google Shape;251;g150c4381721_0_0"/>
          <p:cNvSpPr/>
          <p:nvPr/>
        </p:nvSpPr>
        <p:spPr>
          <a:xfrm>
            <a:off x="127011" y="1112363"/>
            <a:ext cx="6429080" cy="5435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51026-183D-468F-B376-85C13BF231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254" y="1310431"/>
            <a:ext cx="10105534" cy="543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79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/>
          <p:nvPr/>
        </p:nvSpPr>
        <p:spPr>
          <a:xfrm>
            <a:off x="8119791" y="3087737"/>
            <a:ext cx="188865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39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2"/>
          <p:cNvSpPr/>
          <p:nvPr/>
        </p:nvSpPr>
        <p:spPr>
          <a:xfrm flipH="1">
            <a:off x="-2" y="-324466"/>
            <a:ext cx="12801601" cy="7182465"/>
          </a:xfrm>
          <a:prstGeom prst="rtTriangle">
            <a:avLst/>
          </a:prstGeom>
          <a:solidFill>
            <a:srgbClr val="0C0C0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711157" y="634926"/>
            <a:ext cx="1084588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   U</a:t>
            </a:r>
            <a:endParaRPr/>
          </a:p>
        </p:txBody>
      </p:sp>
      <p:cxnSp>
        <p:nvCxnSpPr>
          <p:cNvPr id="261" name="Google Shape;261;p12"/>
          <p:cNvCxnSpPr/>
          <p:nvPr/>
        </p:nvCxnSpPr>
        <p:spPr>
          <a:xfrm>
            <a:off x="1345691" y="650500"/>
            <a:ext cx="5142798" cy="0"/>
          </a:xfrm>
          <a:prstGeom prst="straightConnector1">
            <a:avLst/>
          </a:prstGeom>
          <a:noFill/>
          <a:ln w="57150" cap="rnd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12"/>
          <p:cNvCxnSpPr/>
          <p:nvPr/>
        </p:nvCxnSpPr>
        <p:spPr>
          <a:xfrm>
            <a:off x="7552133" y="2850917"/>
            <a:ext cx="3551287" cy="0"/>
          </a:xfrm>
          <a:prstGeom prst="straightConnector1">
            <a:avLst/>
          </a:prstGeom>
          <a:noFill/>
          <a:ln w="57150" cap="rnd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p12"/>
          <p:cNvSpPr txBox="1"/>
          <p:nvPr/>
        </p:nvSpPr>
        <p:spPr>
          <a:xfrm>
            <a:off x="6054221" y="4343633"/>
            <a:ext cx="60198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</a:t>
            </a:r>
            <a:endParaRPr sz="8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7950" y="889862"/>
            <a:ext cx="1672339" cy="170612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5915025"/>
            <a:ext cx="12192000" cy="942975"/>
          </a:xfrm>
          <a:prstGeom prst="rect">
            <a:avLst/>
          </a:prstGeom>
          <a:solidFill>
            <a:srgbClr val="3E7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233487" y="1649412"/>
            <a:ext cx="1028700" cy="1028700"/>
          </a:xfrm>
          <a:prstGeom prst="ellipse">
            <a:avLst/>
          </a:prstGeom>
          <a:noFill/>
          <a:ln w="12700" cap="flat" cmpd="sng">
            <a:solidFill>
              <a:srgbClr val="3E7C7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314950" y="1649412"/>
            <a:ext cx="1028700" cy="1028700"/>
          </a:xfrm>
          <a:prstGeom prst="ellipse">
            <a:avLst/>
          </a:prstGeom>
          <a:noFill/>
          <a:ln w="12700" cap="flat" cmpd="sng">
            <a:solidFill>
              <a:srgbClr val="3E7C7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9558337" y="1649412"/>
            <a:ext cx="1028700" cy="1028700"/>
          </a:xfrm>
          <a:prstGeom prst="ellipse">
            <a:avLst/>
          </a:prstGeom>
          <a:noFill/>
          <a:ln w="12700" cap="flat" cmpd="sng">
            <a:solidFill>
              <a:srgbClr val="3E7C7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519238" y="1849438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600700" y="1849438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9844087" y="1849438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>
            <a:off x="704850" y="2921000"/>
            <a:ext cx="2071687" cy="0"/>
          </a:xfrm>
          <a:prstGeom prst="straightConnector1">
            <a:avLst/>
          </a:prstGeom>
          <a:noFill/>
          <a:ln w="28575" cap="flat" cmpd="sng">
            <a:solidFill>
              <a:srgbClr val="FF339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2"/>
          <p:cNvCxnSpPr/>
          <p:nvPr/>
        </p:nvCxnSpPr>
        <p:spPr>
          <a:xfrm>
            <a:off x="4624386" y="2921000"/>
            <a:ext cx="2366964" cy="0"/>
          </a:xfrm>
          <a:prstGeom prst="straightConnector1">
            <a:avLst/>
          </a:prstGeom>
          <a:noFill/>
          <a:ln w="28575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2"/>
          <p:cNvCxnSpPr/>
          <p:nvPr/>
        </p:nvCxnSpPr>
        <p:spPr>
          <a:xfrm>
            <a:off x="8682036" y="2921000"/>
            <a:ext cx="2781302" cy="0"/>
          </a:xfrm>
          <a:prstGeom prst="straightConnector1">
            <a:avLst/>
          </a:prstGeom>
          <a:noFill/>
          <a:ln w="28575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"/>
          <p:cNvSpPr txBox="1"/>
          <p:nvPr/>
        </p:nvSpPr>
        <p:spPr>
          <a:xfrm>
            <a:off x="508000" y="3092451"/>
            <a:ext cx="2641600" cy="369332"/>
          </a:xfrm>
          <a:prstGeom prst="rect">
            <a:avLst/>
          </a:prstGeom>
          <a:noFill/>
          <a:ln w="19050" cap="flat" cmpd="sng">
            <a:solidFill>
              <a:srgbClr val="3E7C7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Parsa Alam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336624" y="3092450"/>
            <a:ext cx="2800776" cy="369332"/>
          </a:xfrm>
          <a:prstGeom prst="rect">
            <a:avLst/>
          </a:prstGeom>
          <a:noFill/>
          <a:ln w="19050" cap="flat" cmpd="sng">
            <a:solidFill>
              <a:srgbClr val="3E7C7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Rian Ahmed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8509000" y="3092450"/>
            <a:ext cx="3292474" cy="369332"/>
          </a:xfrm>
          <a:prstGeom prst="rect">
            <a:avLst/>
          </a:prstGeom>
          <a:noFill/>
          <a:ln w="19050" cap="flat" cmpd="sng">
            <a:solidFill>
              <a:srgbClr val="3E7C7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 Ashraful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2152" y="6078141"/>
            <a:ext cx="2302921" cy="8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5300662" y="3973512"/>
            <a:ext cx="1028700" cy="1028700"/>
          </a:xfrm>
          <a:prstGeom prst="ellipse">
            <a:avLst/>
          </a:prstGeom>
          <a:noFill/>
          <a:ln w="12700" cap="flat" cmpd="sng">
            <a:solidFill>
              <a:srgbClr val="3E7C7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586413" y="4173538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>
            <a:off x="4772025" y="5245100"/>
            <a:ext cx="2071687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2"/>
          <p:cNvSpPr txBox="1"/>
          <p:nvPr/>
        </p:nvSpPr>
        <p:spPr>
          <a:xfrm>
            <a:off x="4575175" y="5416551"/>
            <a:ext cx="2641600" cy="369332"/>
          </a:xfrm>
          <a:prstGeom prst="rect">
            <a:avLst/>
          </a:prstGeom>
          <a:noFill/>
          <a:ln w="19050" cap="flat" cmpd="sng">
            <a:solidFill>
              <a:srgbClr val="3E7C7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Abraham Kaikobad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r="44472"/>
          <a:stretch/>
        </p:blipFill>
        <p:spPr>
          <a:xfrm>
            <a:off x="79375" y="4487690"/>
            <a:ext cx="1754908" cy="237031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l="55527" t="3055" b="-1"/>
          <a:stretch/>
        </p:blipFill>
        <p:spPr>
          <a:xfrm>
            <a:off x="1835149" y="4560094"/>
            <a:ext cx="1405505" cy="229790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27" name="Google Shape;127;p3"/>
          <p:cNvSpPr txBox="1"/>
          <p:nvPr/>
        </p:nvSpPr>
        <p:spPr>
          <a:xfrm>
            <a:off x="1933573" y="1605410"/>
            <a:ext cx="23526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cxnSp>
        <p:nvCxnSpPr>
          <p:cNvPr id="128" name="Google Shape;128;p3"/>
          <p:cNvCxnSpPr/>
          <p:nvPr/>
        </p:nvCxnSpPr>
        <p:spPr>
          <a:xfrm>
            <a:off x="776860" y="2297906"/>
            <a:ext cx="4666102" cy="0"/>
          </a:xfrm>
          <a:prstGeom prst="straightConnector1">
            <a:avLst/>
          </a:prstGeom>
          <a:noFill/>
          <a:ln w="57150" cap="flat" cmpd="sng">
            <a:solidFill>
              <a:srgbClr val="33996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3"/>
          <p:cNvSpPr txBox="1"/>
          <p:nvPr/>
        </p:nvSpPr>
        <p:spPr>
          <a:xfrm>
            <a:off x="5930492" y="952956"/>
            <a:ext cx="60931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6691085" y="2667082"/>
            <a:ext cx="45646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solve particular arithmetic calculations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5762170" y="3888479"/>
            <a:ext cx="64298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to perform these instructions</a:t>
            </a:r>
            <a:endParaRPr sz="2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6298982" y="4772898"/>
            <a:ext cx="53562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know how single cycle works</a:t>
            </a:r>
            <a:endParaRPr dirty="0"/>
          </a:p>
        </p:txBody>
      </p:sp>
      <p:sp>
        <p:nvSpPr>
          <p:cNvPr id="133" name="Google Shape;133;p3"/>
          <p:cNvSpPr/>
          <p:nvPr/>
        </p:nvSpPr>
        <p:spPr>
          <a:xfrm>
            <a:off x="7997588" y="3611265"/>
            <a:ext cx="1951630" cy="141869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7997588" y="4560094"/>
            <a:ext cx="1951630" cy="141869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997588" y="5374440"/>
            <a:ext cx="1951630" cy="141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590549" y="2297906"/>
            <a:ext cx="50387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a 10 bit custom Microprocessor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1336966" y="1907783"/>
            <a:ext cx="1596572" cy="1596572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747935" y="2954894"/>
            <a:ext cx="1569550" cy="523220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Op code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7488864" y="2944832"/>
            <a:ext cx="1569550" cy="523220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rs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5640929" y="2954583"/>
            <a:ext cx="1569550" cy="523220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>
            <a:off x="3456604" y="2807516"/>
            <a:ext cx="0" cy="371021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4"/>
          <p:cNvCxnSpPr/>
          <p:nvPr/>
        </p:nvCxnSpPr>
        <p:spPr>
          <a:xfrm>
            <a:off x="2151926" y="2735148"/>
            <a:ext cx="1304678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4"/>
          <p:cNvSpPr txBox="1"/>
          <p:nvPr/>
        </p:nvSpPr>
        <p:spPr>
          <a:xfrm>
            <a:off x="1426770" y="2444103"/>
            <a:ext cx="1416964" cy="523220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Type</a:t>
            </a:r>
            <a:endParaRPr/>
          </a:p>
        </p:txBody>
      </p:sp>
      <p:cxnSp>
        <p:nvCxnSpPr>
          <p:cNvPr id="148" name="Google Shape;148;p4"/>
          <p:cNvCxnSpPr/>
          <p:nvPr/>
        </p:nvCxnSpPr>
        <p:spPr>
          <a:xfrm>
            <a:off x="3456055" y="3161782"/>
            <a:ext cx="216999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4"/>
          <p:cNvSpPr/>
          <p:nvPr/>
        </p:nvSpPr>
        <p:spPr>
          <a:xfrm>
            <a:off x="261258" y="116117"/>
            <a:ext cx="3577313" cy="97614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Instruction Type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50685" y="1191457"/>
            <a:ext cx="3681626" cy="45719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9380774" y="2954893"/>
            <a:ext cx="1569550" cy="523220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rt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3766985" y="3840719"/>
            <a:ext cx="1569550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4 bit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7507914" y="3830657"/>
            <a:ext cx="1569550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2 bit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5659979" y="3840408"/>
            <a:ext cx="1569550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2 bit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9399824" y="3840718"/>
            <a:ext cx="1569550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2 bit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1336966" y="1907783"/>
            <a:ext cx="1596572" cy="1596572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3747935" y="2954894"/>
            <a:ext cx="1569550" cy="523220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Op code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7488864" y="2944832"/>
            <a:ext cx="1569550" cy="523220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rt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5640929" y="2954583"/>
            <a:ext cx="1569550" cy="523220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rs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" name="Google Shape;164;p5"/>
          <p:cNvCxnSpPr/>
          <p:nvPr/>
        </p:nvCxnSpPr>
        <p:spPr>
          <a:xfrm>
            <a:off x="3456604" y="2807516"/>
            <a:ext cx="0" cy="371021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5"/>
          <p:cNvCxnSpPr/>
          <p:nvPr/>
        </p:nvCxnSpPr>
        <p:spPr>
          <a:xfrm>
            <a:off x="2151926" y="2735148"/>
            <a:ext cx="1304678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5"/>
          <p:cNvSpPr txBox="1"/>
          <p:nvPr/>
        </p:nvSpPr>
        <p:spPr>
          <a:xfrm>
            <a:off x="1426770" y="2444103"/>
            <a:ext cx="1416964" cy="523220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 Type</a:t>
            </a:r>
            <a:endParaRPr/>
          </a:p>
        </p:txBody>
      </p:sp>
      <p:cxnSp>
        <p:nvCxnSpPr>
          <p:cNvPr id="167" name="Google Shape;167;p5"/>
          <p:cNvCxnSpPr/>
          <p:nvPr/>
        </p:nvCxnSpPr>
        <p:spPr>
          <a:xfrm>
            <a:off x="3456055" y="3161782"/>
            <a:ext cx="216999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5"/>
          <p:cNvSpPr/>
          <p:nvPr/>
        </p:nvSpPr>
        <p:spPr>
          <a:xfrm>
            <a:off x="261258" y="116117"/>
            <a:ext cx="3577313" cy="97614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 Type</a:t>
            </a:r>
            <a:endParaRPr sz="3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50685" y="1191457"/>
            <a:ext cx="3681626" cy="45719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9380774" y="2954893"/>
            <a:ext cx="2030176" cy="461665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Immediate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3766985" y="3840719"/>
            <a:ext cx="1569550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4 bit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7507914" y="3830657"/>
            <a:ext cx="1569550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2 bit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5659979" y="3840408"/>
            <a:ext cx="1569550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2 bit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9399824" y="3840718"/>
            <a:ext cx="2011126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2 bit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2337091" y="2003033"/>
            <a:ext cx="1596572" cy="1596572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4748060" y="3050144"/>
            <a:ext cx="1569550" cy="523220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Opcode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6641054" y="3049833"/>
            <a:ext cx="1569550" cy="646331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Target Address</a:t>
            </a:r>
            <a:endParaRPr sz="1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2" name="Google Shape;182;p6"/>
          <p:cNvCxnSpPr/>
          <p:nvPr/>
        </p:nvCxnSpPr>
        <p:spPr>
          <a:xfrm>
            <a:off x="4456729" y="2902766"/>
            <a:ext cx="0" cy="371021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6"/>
          <p:cNvCxnSpPr/>
          <p:nvPr/>
        </p:nvCxnSpPr>
        <p:spPr>
          <a:xfrm>
            <a:off x="3152051" y="2830398"/>
            <a:ext cx="1304678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6"/>
          <p:cNvSpPr txBox="1"/>
          <p:nvPr/>
        </p:nvSpPr>
        <p:spPr>
          <a:xfrm>
            <a:off x="2426895" y="2539353"/>
            <a:ext cx="1416964" cy="523220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 Type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4456180" y="3257032"/>
            <a:ext cx="216999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/>
          <p:nvPr/>
        </p:nvSpPr>
        <p:spPr>
          <a:xfrm>
            <a:off x="261258" y="116117"/>
            <a:ext cx="3577313" cy="97614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 Type</a:t>
            </a:r>
            <a:endParaRPr sz="3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50685" y="1191457"/>
            <a:ext cx="3681626" cy="45719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4767110" y="3935969"/>
            <a:ext cx="1569550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4bit</a:t>
            </a:r>
            <a:endParaRPr sz="2800" b="0" i="0" u="none" strike="noStrike" cap="none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6660104" y="3935658"/>
            <a:ext cx="1569550" cy="523220"/>
          </a:xfrm>
          <a:prstGeom prst="rect">
            <a:avLst/>
          </a:prstGeom>
          <a:noFill/>
          <a:ln w="9525" cap="flat" cmpd="sng">
            <a:solidFill>
              <a:srgbClr val="3A96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Open Sans"/>
              <a:buNone/>
            </a:pPr>
            <a:r>
              <a:rPr lang="en-US" sz="2800" b="0" i="0" u="none" strike="noStrike" cap="none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 6 bit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7"/>
          <p:cNvCxnSpPr>
            <a:stCxn id="195" idx="0"/>
          </p:cNvCxnSpPr>
          <p:nvPr/>
        </p:nvCxnSpPr>
        <p:spPr>
          <a:xfrm>
            <a:off x="6249491" y="1366242"/>
            <a:ext cx="4861200" cy="0"/>
          </a:xfrm>
          <a:prstGeom prst="straightConnector1">
            <a:avLst/>
          </a:prstGeom>
          <a:noFill/>
          <a:ln w="9525" cap="flat" cmpd="sng">
            <a:solidFill>
              <a:srgbClr val="388D86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96" name="Google Shape;196;p7"/>
          <p:cNvGrpSpPr/>
          <p:nvPr/>
        </p:nvGrpSpPr>
        <p:grpSpPr>
          <a:xfrm>
            <a:off x="5393791" y="1366242"/>
            <a:ext cx="2065031" cy="1564043"/>
            <a:chOff x="5091330" y="1297910"/>
            <a:chExt cx="2065031" cy="1564043"/>
          </a:xfrm>
        </p:grpSpPr>
        <p:sp>
          <p:nvSpPr>
            <p:cNvPr id="195" name="Google Shape;195;p7"/>
            <p:cNvSpPr/>
            <p:nvPr/>
          </p:nvSpPr>
          <p:spPr>
            <a:xfrm>
              <a:off x="5091330" y="1297910"/>
              <a:ext cx="1711399" cy="1555817"/>
            </a:xfrm>
            <a:prstGeom prst="triangle">
              <a:avLst>
                <a:gd name="adj" fmla="val 50000"/>
              </a:avLst>
            </a:prstGeom>
            <a:solidFill>
              <a:srgbClr val="388D86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5554943" y="1538514"/>
              <a:ext cx="160141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98" name="Google Shape;198;p7"/>
          <p:cNvGrpSpPr/>
          <p:nvPr/>
        </p:nvGrpSpPr>
        <p:grpSpPr>
          <a:xfrm>
            <a:off x="5384071" y="3001363"/>
            <a:ext cx="2132807" cy="1572304"/>
            <a:chOff x="5081610" y="2933031"/>
            <a:chExt cx="2132807" cy="1572304"/>
          </a:xfrm>
        </p:grpSpPr>
        <p:sp>
          <p:nvSpPr>
            <p:cNvPr id="199" name="Google Shape;199;p7"/>
            <p:cNvSpPr/>
            <p:nvPr/>
          </p:nvSpPr>
          <p:spPr>
            <a:xfrm rot="10800000" flipH="1">
              <a:off x="5081610" y="2949518"/>
              <a:ext cx="1711399" cy="1555817"/>
            </a:xfrm>
            <a:prstGeom prst="triangle">
              <a:avLst>
                <a:gd name="adj" fmla="val 50000"/>
              </a:avLst>
            </a:prstGeom>
            <a:solidFill>
              <a:srgbClr val="24283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5612999" y="2933031"/>
              <a:ext cx="160141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1" name="Google Shape;201;p7"/>
          <p:cNvSpPr txBox="1"/>
          <p:nvPr/>
        </p:nvSpPr>
        <p:spPr>
          <a:xfrm>
            <a:off x="8954233" y="1505246"/>
            <a:ext cx="26209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Register Based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1322510" y="4609550"/>
            <a:ext cx="26209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Memory Based</a:t>
            </a: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127012" y="112269"/>
            <a:ext cx="3816439" cy="915094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Operands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-27329" y="1121120"/>
            <a:ext cx="4049789" cy="45719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7"/>
          <p:cNvCxnSpPr/>
          <p:nvPr/>
        </p:nvCxnSpPr>
        <p:spPr>
          <a:xfrm>
            <a:off x="1391741" y="4585692"/>
            <a:ext cx="4861179" cy="0"/>
          </a:xfrm>
          <a:prstGeom prst="straightConnector1">
            <a:avLst/>
          </a:prstGeom>
          <a:noFill/>
          <a:ln w="9525" cap="flat" cmpd="sng">
            <a:solidFill>
              <a:srgbClr val="388D86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 rot="5400000">
            <a:off x="7524852" y="2611498"/>
            <a:ext cx="405046" cy="3002171"/>
          </a:xfrm>
          <a:prstGeom prst="rect">
            <a:avLst/>
          </a:prstGeom>
          <a:solidFill>
            <a:srgbClr val="FE7E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rot="5400000">
            <a:off x="5248055" y="2518076"/>
            <a:ext cx="552250" cy="1629985"/>
          </a:xfrm>
          <a:prstGeom prst="rect">
            <a:avLst/>
          </a:prstGeom>
          <a:solidFill>
            <a:srgbClr val="F42C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5400000">
            <a:off x="3870086" y="2410471"/>
            <a:ext cx="550814" cy="2931454"/>
          </a:xfrm>
          <a:prstGeom prst="rect">
            <a:avLst/>
          </a:prstGeom>
          <a:solidFill>
            <a:srgbClr val="0041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 rot="5400000">
            <a:off x="1883673" y="2058550"/>
            <a:ext cx="601993" cy="2271306"/>
          </a:xfrm>
          <a:prstGeom prst="rect">
            <a:avLst/>
          </a:prstGeom>
          <a:solidFill>
            <a:srgbClr val="039C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 rot="5400000">
            <a:off x="2219969" y="4911010"/>
            <a:ext cx="579942" cy="2514812"/>
          </a:xfrm>
          <a:prstGeom prst="rect">
            <a:avLst/>
          </a:prstGeom>
          <a:solidFill>
            <a:srgbClr val="039C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84844" y="2893206"/>
            <a:ext cx="667690" cy="3565181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308" y="7817"/>
                </a:lnTo>
                <a:cubicBezTo>
                  <a:pt x="205" y="5211"/>
                  <a:pt x="103" y="2606"/>
                  <a:pt x="0" y="0"/>
                </a:cubicBezTo>
                <a:close/>
              </a:path>
            </a:pathLst>
          </a:custGeom>
          <a:solidFill>
            <a:srgbClr val="02B9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 rot="10800000">
            <a:off x="3298673" y="2901061"/>
            <a:ext cx="691551" cy="3557325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308" y="7817"/>
                </a:lnTo>
                <a:cubicBezTo>
                  <a:pt x="205" y="5211"/>
                  <a:pt x="103" y="2606"/>
                  <a:pt x="0" y="0"/>
                </a:cubicBezTo>
                <a:close/>
              </a:path>
            </a:pathLst>
          </a:custGeom>
          <a:solidFill>
            <a:srgbClr val="02B9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 rot="5400000">
            <a:off x="3589883" y="-559539"/>
            <a:ext cx="449625" cy="2475119"/>
          </a:xfrm>
          <a:prstGeom prst="rect">
            <a:avLst/>
          </a:prstGeom>
          <a:solidFill>
            <a:srgbClr val="0041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2102069" y="425191"/>
            <a:ext cx="574473" cy="3688547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308" y="7817"/>
                </a:lnTo>
                <a:cubicBezTo>
                  <a:pt x="205" y="5211"/>
                  <a:pt x="103" y="2606"/>
                  <a:pt x="0" y="0"/>
                </a:cubicBezTo>
                <a:close/>
              </a:path>
            </a:pathLst>
          </a:custGeom>
          <a:solidFill>
            <a:srgbClr val="216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 rot="10800000">
            <a:off x="5052254" y="486575"/>
            <a:ext cx="558966" cy="3683149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308" y="7817"/>
                </a:lnTo>
                <a:cubicBezTo>
                  <a:pt x="205" y="5211"/>
                  <a:pt x="103" y="2606"/>
                  <a:pt x="0" y="0"/>
                </a:cubicBezTo>
                <a:close/>
              </a:path>
            </a:pathLst>
          </a:custGeom>
          <a:solidFill>
            <a:srgbClr val="216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 rot="5400000">
            <a:off x="5527284" y="4613751"/>
            <a:ext cx="546590" cy="2039892"/>
          </a:xfrm>
          <a:prstGeom prst="rect">
            <a:avLst/>
          </a:prstGeom>
          <a:solidFill>
            <a:srgbClr val="F42C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4295969" y="3056189"/>
            <a:ext cx="515137" cy="2865128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308" y="7817"/>
                </a:lnTo>
                <a:cubicBezTo>
                  <a:pt x="205" y="5211"/>
                  <a:pt x="103" y="2606"/>
                  <a:pt x="0" y="0"/>
                </a:cubicBezTo>
                <a:close/>
              </a:path>
            </a:pathLst>
          </a:custGeom>
          <a:solidFill>
            <a:srgbClr val="F351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 rot="10800000">
            <a:off x="6339172" y="3056188"/>
            <a:ext cx="507859" cy="2850803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308" y="7817"/>
                </a:lnTo>
                <a:cubicBezTo>
                  <a:pt x="205" y="5211"/>
                  <a:pt x="103" y="2606"/>
                  <a:pt x="0" y="0"/>
                </a:cubicBezTo>
                <a:close/>
              </a:path>
            </a:pathLst>
          </a:custGeom>
          <a:solidFill>
            <a:srgbClr val="F351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 rot="5400000">
            <a:off x="7736877" y="4584117"/>
            <a:ext cx="400901" cy="3422073"/>
          </a:xfrm>
          <a:prstGeom prst="rect">
            <a:avLst/>
          </a:prstGeom>
          <a:solidFill>
            <a:srgbClr val="FE7E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5784672" y="3910060"/>
            <a:ext cx="458157" cy="260999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308" y="7817"/>
                </a:lnTo>
                <a:cubicBezTo>
                  <a:pt x="205" y="5211"/>
                  <a:pt x="103" y="2606"/>
                  <a:pt x="0" y="0"/>
                </a:cubicBezTo>
                <a:close/>
              </a:path>
            </a:pathLst>
          </a:custGeom>
          <a:solidFill>
            <a:srgbClr val="FF99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 rot="10800000">
            <a:off x="9228461" y="3893893"/>
            <a:ext cx="450678" cy="2601712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308" y="7817"/>
                </a:lnTo>
                <a:cubicBezTo>
                  <a:pt x="205" y="5211"/>
                  <a:pt x="103" y="2606"/>
                  <a:pt x="0" y="0"/>
                </a:cubicBezTo>
                <a:close/>
              </a:path>
            </a:pathLst>
          </a:custGeom>
          <a:solidFill>
            <a:srgbClr val="FF99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1390509" y="4682168"/>
            <a:ext cx="1977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Arithmetic</a:t>
            </a:r>
            <a:endParaRPr/>
          </a:p>
        </p:txBody>
      </p:sp>
      <p:sp>
        <p:nvSpPr>
          <p:cNvPr id="227" name="Google Shape;227;p8"/>
          <p:cNvSpPr txBox="1"/>
          <p:nvPr/>
        </p:nvSpPr>
        <p:spPr>
          <a:xfrm>
            <a:off x="2754198" y="1906198"/>
            <a:ext cx="22713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Transfer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6943373" y="4922667"/>
            <a:ext cx="225858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Conditional Branch</a:t>
            </a:r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135563" y="857190"/>
            <a:ext cx="1536855" cy="3847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OPERATIONS</a:t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106957" y="237480"/>
            <a:ext cx="1600563" cy="166871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4888737" y="4258277"/>
            <a:ext cx="15921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logical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6480836" y="1247775"/>
            <a:ext cx="4796700" cy="646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Use 4 opcodes so that we can perform 16 operation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/>
        </p:nvSpPr>
        <p:spPr>
          <a:xfrm>
            <a:off x="238124" y="209550"/>
            <a:ext cx="301942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TABLE</a:t>
            </a:r>
            <a:endParaRPr/>
          </a:p>
        </p:txBody>
      </p:sp>
      <p:graphicFrame>
        <p:nvGraphicFramePr>
          <p:cNvPr id="238" name="Google Shape;238;p9"/>
          <p:cNvGraphicFramePr/>
          <p:nvPr>
            <p:extLst>
              <p:ext uri="{D42A27DB-BD31-4B8C-83A1-F6EECF244321}">
                <p14:modId xmlns:p14="http://schemas.microsoft.com/office/powerpoint/2010/main" val="1474883517"/>
              </p:ext>
            </p:extLst>
          </p:nvPr>
        </p:nvGraphicFramePr>
        <p:xfrm>
          <a:off x="1277389" y="1216590"/>
          <a:ext cx="9804375" cy="5297084"/>
        </p:xfrm>
        <a:graphic>
          <a:graphicData uri="http://schemas.openxmlformats.org/drawingml/2006/table">
            <a:tbl>
              <a:tblPr firstRow="1" bandRow="1">
                <a:noFill/>
                <a:tableStyleId>{D3869839-0AE5-4055-A3C5-55080F4E8349}</a:tableStyleId>
              </a:tblPr>
              <a:tblGrid>
                <a:gridCol w="140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704">
                <a:tc>
                  <a:txBody>
                    <a:bodyPr/>
                    <a:lstStyle/>
                    <a:p>
                      <a:pPr marL="2667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Catagory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953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Syntax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50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76">
                <a:tc>
                  <a:txBody>
                    <a:bodyPr/>
                    <a:lstStyle/>
                    <a:p>
                      <a:pPr marL="2159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Arithmetic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</a:t>
                      </a:r>
                      <a:endParaRPr sz="1000"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$</a:t>
                      </a: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$</a:t>
                      </a: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$rt</a:t>
                      </a:r>
                      <a:endParaRPr sz="1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50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Three register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operands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647">
                <a:tc>
                  <a:txBody>
                    <a:bodyPr/>
                    <a:lstStyle/>
                    <a:p>
                      <a:pPr marL="2159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Arithmetic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 as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Subtraction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</a:t>
                      </a:r>
                      <a:endParaRPr sz="1000"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0011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 $</a:t>
                      </a: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$</a:t>
                      </a: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50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Three register</a:t>
                      </a:r>
                    </a:p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operands</a:t>
                      </a: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793">
                <a:tc>
                  <a:txBody>
                    <a:bodyPr/>
                    <a:lstStyle/>
                    <a:p>
                      <a:pPr marL="2159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Arithmetic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159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 immediate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</a:t>
                      </a:r>
                      <a:endParaRPr sz="1000"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1001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$</a:t>
                      </a: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,$</a:t>
                      </a: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rt,const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95300" marR="39370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add constants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8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Transfer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word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lw</a:t>
                      </a:r>
                      <a:endParaRPr sz="1000"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1011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lw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$</a:t>
                      </a: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offset</a:t>
                      </a:r>
                      <a:endParaRPr sz="1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data from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50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memory to register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8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Transfer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word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</a:t>
                      </a:r>
                      <a:endParaRPr sz="1000" b="1" i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offset($</a:t>
                      </a: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data from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50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 to memory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98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27000" marR="127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beq</a:t>
                      </a:r>
                      <a:endParaRPr sz="1000"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beq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$</a:t>
                      </a: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offset</a:t>
                      </a:r>
                      <a:endParaRPr sz="1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50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equality if else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50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Unconditional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Jump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Jmp</a:t>
                      </a:r>
                      <a:endParaRPr sz="1000"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1110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Jmp</a:t>
                      </a: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offset</a:t>
                      </a:r>
                      <a:endParaRPr sz="1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50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Jump to Given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50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BEBE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374</Words>
  <Application>Microsoft Office PowerPoint</Application>
  <PresentationFormat>Widescreen</PresentationFormat>
  <Paragraphs>239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Century Gothic</vt:lpstr>
      <vt:lpstr>Times New Roman</vt:lpstr>
      <vt:lpstr>Calibri</vt:lpstr>
      <vt:lpstr>Arial</vt:lpstr>
      <vt:lpstr>Open Sans</vt:lpstr>
      <vt:lpstr>Bebas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X</dc:creator>
  <cp:lastModifiedBy>Abrham Kaikobad</cp:lastModifiedBy>
  <cp:revision>7</cp:revision>
  <dcterms:created xsi:type="dcterms:W3CDTF">2016-08-20T18:48:22Z</dcterms:created>
  <dcterms:modified xsi:type="dcterms:W3CDTF">2022-08-27T21:11:22Z</dcterms:modified>
</cp:coreProperties>
</file>