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ink/ink1.xml" ContentType="application/inkml+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41"/>
  </p:notesMasterIdLst>
  <p:sldIdLst>
    <p:sldId id="1310" r:id="rId2"/>
    <p:sldId id="723" r:id="rId3"/>
    <p:sldId id="448" r:id="rId4"/>
    <p:sldId id="466" r:id="rId5"/>
    <p:sldId id="468" r:id="rId6"/>
    <p:sldId id="256" r:id="rId7"/>
    <p:sldId id="469" r:id="rId8"/>
    <p:sldId id="511" r:id="rId9"/>
    <p:sldId id="512" r:id="rId10"/>
    <p:sldId id="1311" r:id="rId11"/>
    <p:sldId id="506" r:id="rId12"/>
    <p:sldId id="1312" r:id="rId13"/>
    <p:sldId id="1313" r:id="rId14"/>
    <p:sldId id="1314" r:id="rId15"/>
    <p:sldId id="1315" r:id="rId16"/>
    <p:sldId id="1316" r:id="rId17"/>
    <p:sldId id="1317" r:id="rId18"/>
    <p:sldId id="708" r:id="rId19"/>
    <p:sldId id="514" r:id="rId20"/>
    <p:sldId id="482" r:id="rId21"/>
    <p:sldId id="486" r:id="rId22"/>
    <p:sldId id="487" r:id="rId23"/>
    <p:sldId id="483" r:id="rId24"/>
    <p:sldId id="473" r:id="rId25"/>
    <p:sldId id="474" r:id="rId26"/>
    <p:sldId id="477" r:id="rId27"/>
    <p:sldId id="478" r:id="rId28"/>
    <p:sldId id="488" r:id="rId29"/>
    <p:sldId id="499" r:id="rId30"/>
    <p:sldId id="510" r:id="rId31"/>
    <p:sldId id="504" r:id="rId32"/>
    <p:sldId id="480" r:id="rId33"/>
    <p:sldId id="712" r:id="rId34"/>
    <p:sldId id="502" r:id="rId35"/>
    <p:sldId id="503" r:id="rId36"/>
    <p:sldId id="713" r:id="rId37"/>
    <p:sldId id="1307" r:id="rId38"/>
    <p:sldId id="1308" r:id="rId39"/>
    <p:sldId id="498" r:id="rId4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83" d="100"/>
          <a:sy n="83" d="100"/>
        </p:scale>
        <p:origin x="210" y="30"/>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2736" units="cm"/>
          <inkml:channel name="Y" type="integer" max="1824" units="cm"/>
          <inkml:channel name="T" type="integer" max="2.14748E9" units="dev"/>
        </inkml:traceFormat>
        <inkml:channelProperties>
          <inkml:channelProperty channel="X" name="resolution" value="105.23077" units="1/cm"/>
          <inkml:channelProperty channel="Y" name="resolution" value="105.43353" units="1/cm"/>
          <inkml:channelProperty channel="T" name="resolution" value="1" units="1/dev"/>
        </inkml:channelProperties>
      </inkml:inkSource>
      <inkml:timestamp xml:id="ts0" timeString="2020-03-07T16:12:10.577"/>
    </inkml:context>
    <inkml:brush xml:id="br0">
      <inkml:brushProperty name="width" value="0.05292" units="cm"/>
      <inkml:brushProperty name="height" value="0.05292" units="cm"/>
      <inkml:brushProperty name="color" value="#FF0000"/>
    </inkml:brush>
  </inkml:definitions>
  <inkml:trace contextRef="#ctx0" brushRef="#br0">11004 3924 0</inkml:trace>
</inkml:ink>
</file>

<file path=ppt/ink/ink2.xml><?xml version="1.0" encoding="utf-8"?>
<inkml:ink xmlns:inkml="http://www.w3.org/2003/InkML">
  <inkml:definitions>
    <inkml:context xml:id="ctx0">
      <inkml:inkSource xml:id="inkSrc0">
        <inkml:traceFormat>
          <inkml:channel name="X" type="integer" max="3200" units="cm"/>
          <inkml:channel name="Y" type="integer" max="2000" units="cm"/>
          <inkml:channel name="T" type="integer" max="2.14748E9" units="dev"/>
        </inkml:traceFormat>
        <inkml:channelProperties>
          <inkml:channelProperty channel="X" name="resolution" value="93.02325" units="1/cm"/>
          <inkml:channelProperty channel="Y" name="resolution" value="93.02325" units="1/cm"/>
          <inkml:channelProperty channel="T" name="resolution" value="1" units="1/dev"/>
        </inkml:channelProperties>
      </inkml:inkSource>
      <inkml:timestamp xml:id="ts0" timeString="2023-09-07T18:32:34.706"/>
    </inkml:context>
    <inkml:brush xml:id="br0">
      <inkml:brushProperty name="width" value="0.15875" units="cm"/>
      <inkml:brushProperty name="height" value="0.15875" units="cm"/>
      <inkml:brushProperty name="color" value="#FF0000"/>
    </inkml:brush>
  </inkml:definitions>
  <inkml:trace contextRef="#ctx0" brushRef="#br0">14753 3048 0,'-10'0'16,"10"-11"46,-64 1-31,-42-11 1,43 10-17,-1 11 1,1 0-1,-1 0 1,-31-21 31,53 21-16,-64 10-31,11 33 16,-1-33-1,33 12 1,10-12 0,-11 11-1,-221 53 17,200-63-32,-21 31 15,-53 11 1,43 0 15,95-42-15,0-1-16,10-10 31,0 21-15,1-10-16,-1 0 15,-20 10-15,9 0 16,-9 11-1,-33 21 1,-31 31 15,-22 86 1,86-107-17,31-21 1,-21 75-1,21-75 1,0 53 0,0-52-1,0-1-15,10 53 32,1-31-17,20 31 1,1-53-1,32 54 1,-11-43 0,-11-11-1,53 43 1,-21-32 0,149 52-1,-181-83 16,74 20-15,32 0-16,-52-21 16,94-21-16,22 22 31,63-22-15,74 0 15,-264 0-16,-22 0-15,128 0 32,-138-11-17,106-42 1,84-10 15,-148 20-15,106-52-1,127-64 17,-285 127-17,-1 1-15,85-54 32,-106 11-1,-10 21-16,10 11-15,11-64 32,-22 53-1,-10 0 0,0 0-15,0-63 15,-10 73-15,-22-10-16,-10 11 15,-75-43 1,-31 11 15,85 43-15,-75-43-1,43 42 1,-22-32 0,64 43-1,1-11 1,-12-10 15,43 31-15,-106-31 15,63 21-15,1 0-16,31 10 15,-31 1 1,-1-12-16,1 22 16,31-10-1,-127-22 16,138 32-15,-32 0 0,42-21-1,-41 21 1,30 0 15,-20 0-15,10 0-16,22 0 15,-33 0 1,-10 0 0,-42 0 15,63 0-15,11 0-1,-10-11 16,-12 11-15,-10-10 0,11 10-1,21 0 1,-74 0 15,31-21-15,-42 21 15,74 0 0,22 0 16,-1 0-16,-20 0 1,-33 0-17,43 0-15,-21 0 16,-11 0 0,31 0-16,-9 0 15,10 0 1,-85 0 15,63 0-15,1 0-16,-11 0 15,32 0 1,-95 0 15,31 0-15,0 0-1,-148 0 1,85 0-16,-21 0 31,127 0-15,-11 0-16,0 0 31,10 0-15,12 0-16,-75 0 31,42 10-15,-105 1 15,105 10-15,-295 32 15,115-11 0,128 1-15,21-22-16,31-11 15,-148 33 1,128-33 15,31 11-15,42-21-16,-10 11 15,-32-11 1,11 11-16,-32 20 31,-22 22-15,75-53-16,-10 21 16,-22 11-1,-32-21-15,-42 52 31,42-42-15,-10 22 0,21 10-1,-95 21 17,73-21-17,1-11 16,-32 21-15,32-31 0,-106 74 15,127-42 0,-22-22 0,54-10 1,-53 52-1,-32 12 0,32 9 0,63-52 1,21-42-1,1-1-15,-33 33 15,43-33-16,-10-10 17,10 22 15,0-12 62,-11-10 141,11-21-172,0-43-47,0-41 1,0 62-32,0-31 31,0 42-31,0 11 31,0 95 203,0 138-202,0-170-17,-21 11 1,21-10-16,0-1 16,-11 0 15,11-31 0,0 10 63,11-21 93,158-53-171,-126 53-16,-33-10 31,22 10 0,-11 0-15,0 0 15,-10 0-15,0-22 15,-1 22 0</inkml:trace>
  <inkml:trace contextRef="#ctx0" brushRef="#br0" timeOffset="1122.97">5651 4413 0,'0'-10'31,"53"-107"1,32 85-1,-53 32-15,21 0 15,-22 0 0,75 75 0,-85-44 1,-10 33-1,-22 10 0,-137 32 0,85-64 1,42-10-1,21 0 0,0 42 0,42-11 1,43 64-1,-64-85-16,32 43 17,-43-32-1</inkml:trace>
  <inkml:trace contextRef="#ctx0" brushRef="#br0" timeOffset="1574.03">5757 5228 0,'32'11'109,"10"20"-93,11 1-16,-21 0 16,0 0-1,-22-22-15,12 1 16,-12 10-1,22 0 17,-22-63 46</inkml:trace>
  <inkml:trace contextRef="#ctx0" brushRef="#br0" timeOffset="2963.98">6382 3450 0,'-11'0'15,"22"0"-15,-54-10 47,33 10-31,-96-32 15,-180 32 0,149 0-15,-33 0-1,-211 32 1,233 10 0,53 21-1,-32 43 1,21 0-16,-10 63 31,94-52-15,-20 179-1,21-158 1,21 10-16,0 106 31,32-106-15,10-21 0,85 169-1,-11-116 1,371 371 15,-264-403 0,-128-85-15,32-31 0,391 10-1,-41-95 16,-319-10-15,43-85 0,-105 74-1,84-201 17,-159 73-17,0-168 1,-21 201 15,0-64-15,-64-63 15,33 243-15,-33-96-1,-73-62 16,105 158-31,-53-85 32,53 107-17,-147-149 17,52 127-17,-22-21 1,-94-22 15,63 22 0,-21 53-15,-169-21 15,116 42-15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9/8/2023</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1709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1167011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7</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1706484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25</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26</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32</a:t>
            </a:fld>
            <a:endParaRPr lang="en-US" altLang="zh-CN"/>
          </a:p>
        </p:txBody>
      </p:sp>
    </p:spTree>
    <p:extLst>
      <p:ext uri="{BB962C8B-B14F-4D97-AF65-F5344CB8AC3E}">
        <p14:creationId xmlns:p14="http://schemas.microsoft.com/office/powerpoint/2010/main" val="561506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35</a:t>
            </a:fld>
            <a:endParaRPr lang="en-US" altLang="zh-CN"/>
          </a:p>
        </p:txBody>
      </p:sp>
    </p:spTree>
    <p:extLst>
      <p:ext uri="{BB962C8B-B14F-4D97-AF65-F5344CB8AC3E}">
        <p14:creationId xmlns:p14="http://schemas.microsoft.com/office/powerpoint/2010/main" val="1311786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966F891-39E4-4949-84B5-293BD1F65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4" name="Rectangle 10"/>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7"/>
            <a:ext cx="6117446"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700">
              <a:solidFill>
                <a:srgbClr val="FFFFFF"/>
              </a:solidFill>
            </a:endParaRPr>
          </a:p>
        </p:txBody>
      </p:sp>
      <p:sp>
        <p:nvSpPr>
          <p:cNvPr id="6" name="Rectangle 14"/>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7"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dirty="0">
              <a:solidFill>
                <a:srgbClr val="FFFFFF"/>
              </a:solidFill>
            </a:endParaRPr>
          </a:p>
        </p:txBody>
      </p:sp>
      <p:sp>
        <p:nvSpPr>
          <p:cNvPr id="8" name="Title 7"/>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5812317" cy="568735"/>
          </a:xfrm>
          <a:prstGeom prst="rect">
            <a:avLst/>
          </a:prstGeom>
        </p:spPr>
        <p:txBody>
          <a:bodyPr anchor="ctr"/>
          <a:lstStyle>
            <a:lvl1pPr marL="0" indent="0" algn="ctr">
              <a:buNone/>
              <a:defRPr sz="2400" baseline="0">
                <a:solidFill>
                  <a:schemeClr val="tx2"/>
                </a:solidFill>
                <a:latin typeface="+mn-lt"/>
                <a:ea typeface="+mn-ea"/>
                <a:cs typeface="+mj-cs"/>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p:nvPr>
        </p:nvSpPr>
        <p:spPr>
          <a:xfrm>
            <a:off x="5280025" y="5550204"/>
            <a:ext cx="4273554" cy="790860"/>
          </a:xfrm>
          <a:prstGeom prst="rect">
            <a:avLst/>
          </a:prstGeom>
        </p:spPr>
        <p:txBody>
          <a:bodyPr/>
          <a:lstStyle>
            <a:lvl1pPr marL="0" indent="0" algn="ctr">
              <a:buNone/>
              <a:defRPr sz="2400" baseline="0">
                <a:solidFill>
                  <a:schemeClr val="accent1">
                    <a:lumMod val="60000"/>
                    <a:lumOff val="40000"/>
                  </a:schemeClr>
                </a:solidFill>
                <a:latin typeface="+mn-lt"/>
                <a:ea typeface="+mn-ea"/>
              </a:defRPr>
            </a:lvl1pPr>
          </a:lstStyle>
          <a:p>
            <a:pPr lvl="0"/>
            <a:r>
              <a:rPr lang="zh-CN" altLang="en-US"/>
              <a:t>编辑母版文本样式</a:t>
            </a:r>
          </a:p>
        </p:txBody>
      </p:sp>
    </p:spTree>
    <p:extLst>
      <p:ext uri="{BB962C8B-B14F-4D97-AF65-F5344CB8AC3E}">
        <p14:creationId xmlns:p14="http://schemas.microsoft.com/office/powerpoint/2010/main" val="371443204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section">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BBD6FA-A54A-485F-87D9-C9652F58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16" name="Rectangle 10">
            <a:extLst>
              <a:ext uri="{FF2B5EF4-FFF2-40B4-BE49-F238E27FC236}">
                <a16:creationId xmlns:a16="http://schemas.microsoft.com/office/drawing/2014/main" id="{80B6937C-32A7-4CC7-BE4A-AB7A564C7186}"/>
              </a:ext>
            </a:extLst>
          </p:cNvPr>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7" name="Rectangle 14">
            <a:extLst>
              <a:ext uri="{FF2B5EF4-FFF2-40B4-BE49-F238E27FC236}">
                <a16:creationId xmlns:a16="http://schemas.microsoft.com/office/drawing/2014/main" id="{EDC16F34-8BA1-4A4E-B0D4-81397E1E7CD0}"/>
              </a:ext>
            </a:extLst>
          </p:cNvPr>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8" name="Title 7">
            <a:extLst>
              <a:ext uri="{FF2B5EF4-FFF2-40B4-BE49-F238E27FC236}">
                <a16:creationId xmlns:a16="http://schemas.microsoft.com/office/drawing/2014/main" id="{66A552C8-61F4-43FC-A974-9DE54534BA38}"/>
              </a:ext>
            </a:extLst>
          </p:cNvPr>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18562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050A8B-65E7-4672-9976-F9678ACCF210}"/>
              </a:ext>
            </a:extLst>
          </p:cNvPr>
          <p:cNvSpPr>
            <a:spLocks noGrp="1"/>
          </p:cNvSpPr>
          <p:nvPr>
            <p:ph type="title"/>
          </p:nvPr>
        </p:nvSpPr>
        <p:spPr/>
        <p:txBody>
          <a:bodyPr/>
          <a:lstStyle/>
          <a:p>
            <a:r>
              <a:rPr lang="zh-CN" altLang="en-US"/>
              <a:t>单击此处编辑母版标题样式</a:t>
            </a:r>
          </a:p>
        </p:txBody>
      </p:sp>
      <p:sp>
        <p:nvSpPr>
          <p:cNvPr id="8" name="Text Placeholder 12">
            <a:extLst>
              <a:ext uri="{FF2B5EF4-FFF2-40B4-BE49-F238E27FC236}">
                <a16:creationId xmlns:a16="http://schemas.microsoft.com/office/drawing/2014/main" id="{B69B4C9B-667A-475B-923C-B441E63112E2}"/>
              </a:ext>
            </a:extLst>
          </p:cNvPr>
          <p:cNvSpPr>
            <a:spLocks noGrp="1"/>
          </p:cNvSpPr>
          <p:nvPr>
            <p:ph idx="1"/>
          </p:nvPr>
        </p:nvSpPr>
        <p:spPr bwMode="auto">
          <a:xfrm>
            <a:off x="609600" y="990600"/>
            <a:ext cx="10972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21309231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3B309-5F91-4EC3-B303-AAA2C66728F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7259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066799"/>
            <a:ext cx="54864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8" name="Text Placeholder 12">
            <a:extLst>
              <a:ext uri="{FF2B5EF4-FFF2-40B4-BE49-F238E27FC236}">
                <a16:creationId xmlns:a16="http://schemas.microsoft.com/office/drawing/2014/main" id="{6DDB8618-EAD8-4F6C-91B0-8D6B79685A8E}"/>
              </a:ext>
            </a:extLst>
          </p:cNvPr>
          <p:cNvSpPr>
            <a:spLocks noGrp="1"/>
          </p:cNvSpPr>
          <p:nvPr>
            <p:ph idx="10"/>
          </p:nvPr>
        </p:nvSpPr>
        <p:spPr bwMode="auto">
          <a:xfrm>
            <a:off x="6248400" y="1066800"/>
            <a:ext cx="5334000" cy="518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endParaRPr lang="zh-CN" altLang="en-US" dirty="0"/>
          </a:p>
        </p:txBody>
      </p:sp>
      <p:cxnSp>
        <p:nvCxnSpPr>
          <p:cNvPr id="6" name="直接连接符 5">
            <a:extLst>
              <a:ext uri="{FF2B5EF4-FFF2-40B4-BE49-F238E27FC236}">
                <a16:creationId xmlns:a16="http://schemas.microsoft.com/office/drawing/2014/main" id="{8BBF6941-949E-4A04-9A27-6C5758225CF1}"/>
              </a:ext>
            </a:extLst>
          </p:cNvPr>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9503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Text_IMG">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599" y="990600"/>
            <a:ext cx="5885794"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4" name="直接连接符 3">
            <a:extLst>
              <a:ext uri="{FF2B5EF4-FFF2-40B4-BE49-F238E27FC236}">
                <a16:creationId xmlns:a16="http://schemas.microsoft.com/office/drawing/2014/main" id="{F4E9E31A-5EEF-4165-B7AF-A4322917E67F}"/>
              </a:ext>
            </a:extLst>
          </p:cNvPr>
          <p:cNvCxnSpPr>
            <a:cxnSpLocks/>
          </p:cNvCxnSpPr>
          <p:nvPr/>
        </p:nvCxnSpPr>
        <p:spPr>
          <a:xfrm>
            <a:off x="6553200" y="10668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1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44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10972800" cy="7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90599"/>
            <a:ext cx="10972800" cy="541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endParaRPr lang="en-US" altLang="zh-CN" dirty="0"/>
          </a:p>
        </p:txBody>
      </p:sp>
      <p:sp>
        <p:nvSpPr>
          <p:cNvPr id="1032" name="Straight Connector 28"/>
          <p:cNvSpPr>
            <a:spLocks noChangeShapeType="1"/>
          </p:cNvSpPr>
          <p:nvPr/>
        </p:nvSpPr>
        <p:spPr bwMode="auto">
          <a:xfrm>
            <a:off x="609600" y="898949"/>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Footer Placeholder 2">
            <a:extLst>
              <a:ext uri="{FF2B5EF4-FFF2-40B4-BE49-F238E27FC236}">
                <a16:creationId xmlns:a16="http://schemas.microsoft.com/office/drawing/2014/main" id="{B4DA9BC6-43CA-408A-BEB7-8746EA49C870}"/>
              </a:ext>
            </a:extLst>
          </p:cNvPr>
          <p:cNvSpPr txBox="1">
            <a:spLocks/>
          </p:cNvSpPr>
          <p:nvPr/>
        </p:nvSpPr>
        <p:spPr>
          <a:xfrm>
            <a:off x="4114800" y="6492875"/>
            <a:ext cx="3962400" cy="365125"/>
          </a:xfrm>
          <a:prstGeom prst="rect">
            <a:avLst/>
          </a:prstGeom>
        </p:spPr>
        <p:txBody>
          <a:bodyPr vert="horz" wrap="square" lIns="0" tIns="0" rIns="0" bIns="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3" name="Rectangle 17">
            <a:extLst>
              <a:ext uri="{FF2B5EF4-FFF2-40B4-BE49-F238E27FC236}">
                <a16:creationId xmlns:a16="http://schemas.microsoft.com/office/drawing/2014/main" id="{5ED38AFC-6FCA-41F0-B286-064BF4E13FFB}"/>
              </a:ext>
            </a:extLst>
          </p:cNvPr>
          <p:cNvSpPr/>
          <p:nvPr/>
        </p:nvSpPr>
        <p:spPr>
          <a:xfrm>
            <a:off x="10972800" y="6521549"/>
            <a:ext cx="375424" cy="307777"/>
          </a:xfrm>
          <a:prstGeom prst="rect">
            <a:avLst/>
          </a:prstGeom>
        </p:spPr>
        <p:txBody>
          <a:bodyPr wrap="none" anchor="ctr">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
        <p:nvSpPr>
          <p:cNvPr id="12" name="Straight Connector 27">
            <a:extLst>
              <a:ext uri="{FF2B5EF4-FFF2-40B4-BE49-F238E27FC236}">
                <a16:creationId xmlns:a16="http://schemas.microsoft.com/office/drawing/2014/main" id="{D59285DE-C1F6-4B21-8CFE-2BDB4A08D1BB}"/>
              </a:ext>
            </a:extLst>
          </p:cNvPr>
          <p:cNvSpPr>
            <a:spLocks noChangeShapeType="1"/>
          </p:cNvSpPr>
          <p:nvPr userDrawn="1"/>
        </p:nvSpPr>
        <p:spPr bwMode="auto">
          <a:xfrm>
            <a:off x="609600" y="6477000"/>
            <a:ext cx="109728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Tree>
    <p:extLst>
      <p:ext uri="{BB962C8B-B14F-4D97-AF65-F5344CB8AC3E}">
        <p14:creationId xmlns:p14="http://schemas.microsoft.com/office/powerpoint/2010/main" val="289573449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Lst>
  <p:hf hdr="0" ftr="0" dt="0"/>
  <p:txStyles>
    <p:titleStyle>
      <a:lvl1pPr algn="l" rtl="0" eaLnBrk="1" fontAlgn="base" hangingPunct="1">
        <a:spcBef>
          <a:spcPct val="0"/>
        </a:spcBef>
        <a:spcAft>
          <a:spcPct val="0"/>
        </a:spcAft>
        <a:defRPr sz="3200" kern="1200">
          <a:solidFill>
            <a:srgbClr val="000000"/>
          </a:solidFill>
          <a:latin typeface="+mj-lt"/>
          <a:ea typeface="+mj-ea"/>
          <a:cs typeface="+mj-cs"/>
        </a:defRPr>
      </a:lvl1pPr>
      <a:lvl2pPr algn="l" rtl="0" eaLnBrk="1" fontAlgn="base" hangingPunct="1">
        <a:spcBef>
          <a:spcPct val="0"/>
        </a:spcBef>
        <a:spcAft>
          <a:spcPct val="0"/>
        </a:spcAft>
        <a:defRPr sz="2025">
          <a:solidFill>
            <a:schemeClr val="tx2"/>
          </a:solidFill>
          <a:latin typeface="Calibri" panose="020F0502020204030204" pitchFamily="34" charset="0"/>
        </a:defRPr>
      </a:lvl2pPr>
      <a:lvl3pPr algn="l" rtl="0" eaLnBrk="1" fontAlgn="base" hangingPunct="1">
        <a:spcBef>
          <a:spcPct val="0"/>
        </a:spcBef>
        <a:spcAft>
          <a:spcPct val="0"/>
        </a:spcAft>
        <a:defRPr sz="2025">
          <a:solidFill>
            <a:schemeClr val="tx2"/>
          </a:solidFill>
          <a:latin typeface="Calibri" panose="020F0502020204030204" pitchFamily="34" charset="0"/>
        </a:defRPr>
      </a:lvl3pPr>
      <a:lvl4pPr algn="l" rtl="0" eaLnBrk="1" fontAlgn="base" hangingPunct="1">
        <a:spcBef>
          <a:spcPct val="0"/>
        </a:spcBef>
        <a:spcAft>
          <a:spcPct val="0"/>
        </a:spcAft>
        <a:defRPr sz="2025">
          <a:solidFill>
            <a:schemeClr val="tx2"/>
          </a:solidFill>
          <a:latin typeface="Calibri" panose="020F0502020204030204" pitchFamily="34" charset="0"/>
        </a:defRPr>
      </a:lvl4pPr>
      <a:lvl5pPr algn="l" rtl="0" eaLnBrk="1" fontAlgn="base" hangingPunct="1">
        <a:spcBef>
          <a:spcPct val="0"/>
        </a:spcBef>
        <a:spcAft>
          <a:spcPct val="0"/>
        </a:spcAft>
        <a:defRPr sz="2025">
          <a:solidFill>
            <a:schemeClr val="tx2"/>
          </a:solidFill>
          <a:latin typeface="Calibri" panose="020F0502020204030204" pitchFamily="34" charset="0"/>
        </a:defRPr>
      </a:lvl5pPr>
      <a:lvl6pPr marL="257175" algn="l" rtl="0" eaLnBrk="1" fontAlgn="base" hangingPunct="1">
        <a:spcBef>
          <a:spcPct val="0"/>
        </a:spcBef>
        <a:spcAft>
          <a:spcPct val="0"/>
        </a:spcAft>
        <a:defRPr sz="1800">
          <a:solidFill>
            <a:schemeClr val="tx2"/>
          </a:solidFill>
          <a:latin typeface="Calibri" panose="020F0502020204030204" pitchFamily="34" charset="0"/>
        </a:defRPr>
      </a:lvl6pPr>
      <a:lvl7pPr marL="514350" algn="l" rtl="0" eaLnBrk="1" fontAlgn="base" hangingPunct="1">
        <a:spcBef>
          <a:spcPct val="0"/>
        </a:spcBef>
        <a:spcAft>
          <a:spcPct val="0"/>
        </a:spcAft>
        <a:defRPr sz="1800">
          <a:solidFill>
            <a:schemeClr val="tx2"/>
          </a:solidFill>
          <a:latin typeface="Calibri" panose="020F0502020204030204" pitchFamily="34" charset="0"/>
        </a:defRPr>
      </a:lvl7pPr>
      <a:lvl8pPr marL="771525" algn="l" rtl="0" eaLnBrk="1" fontAlgn="base" hangingPunct="1">
        <a:spcBef>
          <a:spcPct val="0"/>
        </a:spcBef>
        <a:spcAft>
          <a:spcPct val="0"/>
        </a:spcAft>
        <a:defRPr sz="1800">
          <a:solidFill>
            <a:schemeClr val="tx2"/>
          </a:solidFill>
          <a:latin typeface="Calibri" panose="020F0502020204030204" pitchFamily="34" charset="0"/>
        </a:defRPr>
      </a:lvl8pPr>
      <a:lvl9pPr marL="1028700" algn="l" rtl="0" eaLnBrk="1" fontAlgn="base" hangingPunct="1">
        <a:spcBef>
          <a:spcPct val="0"/>
        </a:spcBef>
        <a:spcAft>
          <a:spcPct val="0"/>
        </a:spcAft>
        <a:defRPr sz="1800">
          <a:solidFill>
            <a:schemeClr val="tx2"/>
          </a:solidFill>
          <a:latin typeface="Calibri" panose="020F0502020204030204" pitchFamily="34" charset="0"/>
        </a:defRPr>
      </a:lvl9pPr>
    </p:titleStyle>
    <p:body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mp"/><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image" Target="../media/image31.tmp"/><Relationship Id="rId4" Type="http://schemas.openxmlformats.org/officeDocument/2006/relationships/image" Target="../media/image30.tmp"/></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tmp"/><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gif"/><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36.tmp"/></Relationships>
</file>

<file path=ppt/slides/_rels/slide2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39.tmp"/><Relationship Id="rId7" Type="http://schemas.openxmlformats.org/officeDocument/2006/relationships/image" Target="../media/image45.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customXml" Target="../ink/ink1.xml"/></Relationships>
</file>

<file path=ppt/slides/_rels/slide24.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12"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42.png"/><Relationship Id="rId11" Type="http://schemas.openxmlformats.org/officeDocument/2006/relationships/image" Target="../media/image43.tmp"/><Relationship Id="rId5" Type="http://schemas.openxmlformats.org/officeDocument/2006/relationships/image" Target="../media/image41.png"/><Relationship Id="rId10" Type="http://schemas.openxmlformats.org/officeDocument/2006/relationships/image" Target="../media/image30.tmp"/><Relationship Id="rId4" Type="http://schemas.openxmlformats.org/officeDocument/2006/relationships/image" Target="../media/image14.tmp"/><Relationship Id="rId9" Type="http://schemas.openxmlformats.org/officeDocument/2006/relationships/image" Target="../media/image350.png"/></Relationships>
</file>

<file path=ppt/slides/_rels/slide2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6.png"/><Relationship Id="rId7" Type="http://schemas.openxmlformats.org/officeDocument/2006/relationships/diagramQuickStyle" Target="../diagrams/quickStyle1.xml"/><Relationship Id="rId12" Type="http://schemas.openxmlformats.org/officeDocument/2006/relationships/image" Target="../media/image48.png"/><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diagramLayout" Target="../diagrams/layout1.xml"/><Relationship Id="rId11" Type="http://schemas.openxmlformats.org/officeDocument/2006/relationships/customXml" Target="../ink/ink2.xml"/><Relationship Id="rId5" Type="http://schemas.openxmlformats.org/officeDocument/2006/relationships/diagramData" Target="../diagrams/data1.xml"/><Relationship Id="rId10" Type="http://schemas.openxmlformats.org/officeDocument/2006/relationships/image" Target="../media/image3.jpeg"/><Relationship Id="rId4" Type="http://schemas.openxmlformats.org/officeDocument/2006/relationships/image" Target="../media/image47.tmp"/><Relationship Id="rId9" Type="http://schemas.microsoft.com/office/2007/relationships/diagramDrawing" Target="../diagrams/drawing1.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7.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4.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4.xml"/><Relationship Id="rId6" Type="http://schemas.openxmlformats.org/officeDocument/2006/relationships/oleObject" Target="../embeddings/oleObject4.bin"/><Relationship Id="rId11" Type="http://schemas.openxmlformats.org/officeDocument/2006/relationships/image" Target="../media/image3.jpeg"/><Relationship Id="rId5" Type="http://schemas.openxmlformats.org/officeDocument/2006/relationships/oleObject" Target="../embeddings/oleObject3.bin"/><Relationship Id="rId10" Type="http://schemas.openxmlformats.org/officeDocument/2006/relationships/image" Target="../media/image8.jpeg"/><Relationship Id="rId4" Type="http://schemas.openxmlformats.org/officeDocument/2006/relationships/oleObject" Target="../embeddings/oleObject2.bin"/><Relationship Id="rId9"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9.tmp"/><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tmp"/><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image" Target="../media/image53.tmp"/><Relationship Id="rId4" Type="http://schemas.openxmlformats.org/officeDocument/2006/relationships/image" Target="../media/image52.tmp"/></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image" Target="../media/image55.png"/><Relationship Id="rId5" Type="http://schemas.openxmlformats.org/officeDocument/2006/relationships/image" Target="../media/image3.jpeg"/><Relationship Id="rId4" Type="http://schemas.openxmlformats.org/officeDocument/2006/relationships/image" Target="../media/image54.tmp"/></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image" Target="../media/image56.tmp"/><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59.tmp"/></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0.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1.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2.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tmp"/><Relationship Id="rId1" Type="http://schemas.openxmlformats.org/officeDocument/2006/relationships/slideLayout" Target="../slideLayouts/slideLayout6.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6.tmp"/><Relationship Id="rId7" Type="http://schemas.openxmlformats.org/officeDocument/2006/relationships/image" Target="../media/image15.tmp"/><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tmp"/><Relationship Id="rId5" Type="http://schemas.openxmlformats.org/officeDocument/2006/relationships/image" Target="../media/image141.png"/><Relationship Id="rId9"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p:cNvSpPr>
            <a:spLocks noGrp="1"/>
          </p:cNvSpPr>
          <p:nvPr>
            <p:ph type="subTitle" idx="1"/>
          </p:nvPr>
        </p:nvSpPr>
        <p:spPr/>
        <p:txBody>
          <a:bodyPr/>
          <a:lstStyle/>
          <a:p>
            <a:r>
              <a:rPr lang="en-US" altLang="zh-CN" b="1" dirty="0"/>
              <a:t>《</a:t>
            </a:r>
            <a:r>
              <a:rPr lang="zh-CN" altLang="en-US" b="1" dirty="0"/>
              <a:t>神经网络与深度学习</a:t>
            </a:r>
            <a:r>
              <a:rPr lang="en-US" altLang="zh-CN" b="1" dirty="0"/>
              <a:t>》</a:t>
            </a:r>
            <a:endParaRPr lang="zh-CN" altLang="en-US" b="1" dirty="0"/>
          </a:p>
        </p:txBody>
      </p:sp>
      <p:sp>
        <p:nvSpPr>
          <p:cNvPr id="5" name="Title 1">
            <a:extLst>
              <a:ext uri="{FF2B5EF4-FFF2-40B4-BE49-F238E27FC236}">
                <a16:creationId xmlns:a16="http://schemas.microsoft.com/office/drawing/2014/main" id="{198E6C1D-E341-7D9D-4EEC-9D77E66B0570}"/>
              </a:ext>
            </a:extLst>
          </p:cNvPr>
          <p:cNvSpPr>
            <a:spLocks noGrp="1"/>
          </p:cNvSpPr>
          <p:nvPr>
            <p:ph type="ctrTitle"/>
          </p:nvPr>
        </p:nvSpPr>
        <p:spPr>
          <a:xfrm>
            <a:off x="4343400" y="3827594"/>
            <a:ext cx="6142566" cy="1280888"/>
          </a:xfrm>
        </p:spPr>
        <p:txBody>
          <a:bodyPr/>
          <a:lstStyle/>
          <a:p>
            <a:endParaRPr lang="zh-CN" altLang="en-US" dirty="0">
              <a:latin typeface="+mn-ea"/>
              <a:ea typeface="+mn-ea"/>
            </a:endParaRPr>
          </a:p>
        </p:txBody>
      </p:sp>
      <p:sp>
        <p:nvSpPr>
          <p:cNvPr id="7" name="文本框 6">
            <a:extLst>
              <a:ext uri="{FF2B5EF4-FFF2-40B4-BE49-F238E27FC236}">
                <a16:creationId xmlns:a16="http://schemas.microsoft.com/office/drawing/2014/main" id="{5DDCF143-2A1A-05DE-7975-BA0484273A56}"/>
              </a:ext>
            </a:extLst>
          </p:cNvPr>
          <p:cNvSpPr txBox="1"/>
          <p:nvPr/>
        </p:nvSpPr>
        <p:spPr>
          <a:xfrm>
            <a:off x="3124200" y="2133600"/>
            <a:ext cx="5943600" cy="830997"/>
          </a:xfrm>
          <a:prstGeom prst="rect">
            <a:avLst/>
          </a:prstGeom>
          <a:noFill/>
        </p:spPr>
        <p:txBody>
          <a:bodyPr wrap="square">
            <a:spAutoFit/>
          </a:bodyPr>
          <a:lstStyle/>
          <a:p>
            <a:pPr algn="ctr"/>
            <a:r>
              <a:rPr lang="zh-CN" altLang="en-US" sz="4800" b="1" dirty="0">
                <a:solidFill>
                  <a:schemeClr val="accent4"/>
                </a:solidFill>
              </a:rPr>
              <a:t>第二章 机器学习概述</a:t>
            </a:r>
          </a:p>
        </p:txBody>
      </p:sp>
      <p:sp>
        <p:nvSpPr>
          <p:cNvPr id="8" name="文本框 7">
            <a:extLst>
              <a:ext uri="{FF2B5EF4-FFF2-40B4-BE49-F238E27FC236}">
                <a16:creationId xmlns:a16="http://schemas.microsoft.com/office/drawing/2014/main" id="{17AD9112-DCB1-29B4-1647-A7B9B31F9ACE}"/>
              </a:ext>
            </a:extLst>
          </p:cNvPr>
          <p:cNvSpPr txBox="1"/>
          <p:nvPr/>
        </p:nvSpPr>
        <p:spPr>
          <a:xfrm>
            <a:off x="3255753" y="6019800"/>
            <a:ext cx="5680494" cy="523220"/>
          </a:xfrm>
          <a:prstGeom prst="rect">
            <a:avLst/>
          </a:prstGeom>
          <a:noFill/>
        </p:spPr>
        <p:txBody>
          <a:bodyPr wrap="square">
            <a:spAutoFit/>
          </a:bodyPr>
          <a:lstStyle/>
          <a:p>
            <a:pPr algn="ctr"/>
            <a:r>
              <a:rPr lang="zh-CN" altLang="en-US" sz="2800" dirty="0">
                <a:solidFill>
                  <a:schemeClr val="accent4"/>
                </a:solidFill>
              </a:rPr>
              <a:t>计算机科学与技术学院  安徽大学</a:t>
            </a:r>
          </a:p>
        </p:txBody>
      </p:sp>
      <p:pic>
        <p:nvPicPr>
          <p:cNvPr id="9" name="Picture 2">
            <a:extLst>
              <a:ext uri="{FF2B5EF4-FFF2-40B4-BE49-F238E27FC236}">
                <a16:creationId xmlns:a16="http://schemas.microsoft.com/office/drawing/2014/main" id="{E0A713D3-31AB-4A26-54A6-3F6FF837D75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099" t="6800" r="19099" b="6800"/>
          <a:stretch/>
        </p:blipFill>
        <p:spPr bwMode="auto">
          <a:xfrm>
            <a:off x="10485966" y="287133"/>
            <a:ext cx="14478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7DC7FF96-2B04-DCC9-E445-8AF1EC7FFED8}"/>
              </a:ext>
            </a:extLst>
          </p:cNvPr>
          <p:cNvSpPr/>
          <p:nvPr/>
        </p:nvSpPr>
        <p:spPr>
          <a:xfrm>
            <a:off x="3962400" y="3657600"/>
            <a:ext cx="6858000" cy="1828800"/>
          </a:xfrm>
          <a:prstGeom prst="rect">
            <a:avLst/>
          </a:prstGeom>
          <a:solidFill>
            <a:schemeClr val="bg1"/>
          </a:solidFill>
        </p:spPr>
        <p:txBody>
          <a:bodyPr wrap="none" rtlCol="0" anchor="ctr">
            <a:spAutoFit/>
          </a:bodyPr>
          <a:lstStyle/>
          <a:p>
            <a:pPr algn="ctr"/>
            <a:endParaRPr lang="zh-CN" altLang="en-US" sz="2400" dirty="0"/>
          </a:p>
        </p:txBody>
      </p:sp>
      <p:sp>
        <p:nvSpPr>
          <p:cNvPr id="11" name="文本框 10">
            <a:extLst>
              <a:ext uri="{FF2B5EF4-FFF2-40B4-BE49-F238E27FC236}">
                <a16:creationId xmlns:a16="http://schemas.microsoft.com/office/drawing/2014/main" id="{C771AB4E-89DD-E99E-7359-739697BE84C2}"/>
              </a:ext>
            </a:extLst>
          </p:cNvPr>
          <p:cNvSpPr txBox="1"/>
          <p:nvPr/>
        </p:nvSpPr>
        <p:spPr>
          <a:xfrm>
            <a:off x="3048000" y="4267200"/>
            <a:ext cx="6096000" cy="1077218"/>
          </a:xfrm>
          <a:prstGeom prst="rect">
            <a:avLst/>
          </a:prstGeom>
          <a:noFill/>
        </p:spPr>
        <p:txBody>
          <a:bodyPr wrap="square">
            <a:spAutoFit/>
          </a:bodyPr>
          <a:lstStyle/>
          <a:p>
            <a:pPr algn="ctr"/>
            <a:r>
              <a:rPr lang="zh-CN" altLang="en-US" sz="3200" dirty="0">
                <a:latin typeface="+mn-lt"/>
                <a:ea typeface="+mn-ea"/>
              </a:rPr>
              <a:t>王逍</a:t>
            </a:r>
            <a:endParaRPr lang="en-US" altLang="zh-CN" sz="3200" dirty="0">
              <a:latin typeface="+mn-lt"/>
            </a:endParaRPr>
          </a:p>
          <a:p>
            <a:pPr algn="ctr"/>
            <a:r>
              <a:rPr lang="en-US" altLang="zh-CN" sz="3200" dirty="0">
                <a:latin typeface="+mn-lt"/>
                <a:ea typeface="+mn-ea"/>
              </a:rPr>
              <a:t>xiaowang@ahu.edu.cn</a:t>
            </a:r>
            <a:endParaRPr lang="zh-CN" altLang="en-US" sz="3200" dirty="0">
              <a:latin typeface="+mn-lt"/>
            </a:endParaRPr>
          </a:p>
        </p:txBody>
      </p:sp>
    </p:spTree>
    <p:extLst>
      <p:ext uri="{BB962C8B-B14F-4D97-AF65-F5344CB8AC3E}">
        <p14:creationId xmlns:p14="http://schemas.microsoft.com/office/powerpoint/2010/main" val="3822588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a:t>
            </a:r>
            <a:endParaRPr lang="zh-CN" altLang="en-US" dirty="0"/>
          </a:p>
        </p:txBody>
      </p:sp>
      <p:sp>
        <p:nvSpPr>
          <p:cNvPr id="3" name="内容占位符 2"/>
          <p:cNvSpPr>
            <a:spLocks noGrp="1"/>
          </p:cNvSpPr>
          <p:nvPr>
            <p:ph idx="1"/>
          </p:nvPr>
        </p:nvSpPr>
        <p:spPr>
          <a:xfrm>
            <a:off x="609600" y="990600"/>
            <a:ext cx="10972800" cy="1600200"/>
          </a:xfrm>
        </p:spPr>
        <p:txBody>
          <a:bodyPr/>
          <a:lstStyle/>
          <a:p>
            <a:r>
              <a:rPr lang="zh-CN" altLang="en-US" dirty="0"/>
              <a:t>线性模型的假设空间为一个参数化的线性函数族，即：</a:t>
            </a:r>
            <a:endParaRPr lang="en-US" altLang="zh-CN" dirty="0"/>
          </a:p>
          <a:p>
            <a:pPr lvl="1"/>
            <a:endParaRPr lang="en-US" altLang="zh-CN" dirty="0"/>
          </a:p>
          <a:p>
            <a:pPr lvl="1"/>
            <a:endParaRPr lang="en-US" altLang="zh-CN" dirty="0"/>
          </a:p>
          <a:p>
            <a:pPr lvl="1"/>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52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9978" y="1828800"/>
            <a:ext cx="7216207" cy="4322824"/>
          </a:xfrm>
          <a:prstGeom prst="rect">
            <a:avLst/>
          </a:prstGeom>
        </p:spPr>
      </p:pic>
      <p:pic>
        <p:nvPicPr>
          <p:cNvPr id="5" name="Picture 2">
            <a:extLst>
              <a:ext uri="{FF2B5EF4-FFF2-40B4-BE49-F238E27FC236}">
                <a16:creationId xmlns:a16="http://schemas.microsoft.com/office/drawing/2014/main" id="{45B82B9F-A095-73AF-B81F-3CFA95458B7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F5BBC411-8A25-0C47-DF68-C8B2F3655644}"/>
              </a:ext>
            </a:extLst>
          </p:cNvPr>
          <p:cNvSpPr txBox="1">
            <a:spLocks/>
          </p:cNvSpPr>
          <p:nvPr/>
        </p:nvSpPr>
        <p:spPr bwMode="auto">
          <a:xfrm>
            <a:off x="609600" y="2971800"/>
            <a:ext cx="441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lt"/>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r>
              <a:rPr lang="zh-CN" altLang="en-US" dirty="0"/>
              <a:t>非线性模型：</a:t>
            </a:r>
            <a:endParaRPr lang="en-US" altLang="zh-CN" dirty="0"/>
          </a:p>
        </p:txBody>
      </p:sp>
      <p:sp>
        <p:nvSpPr>
          <p:cNvPr id="9" name="文本框 8">
            <a:extLst>
              <a:ext uri="{FF2B5EF4-FFF2-40B4-BE49-F238E27FC236}">
                <a16:creationId xmlns:a16="http://schemas.microsoft.com/office/drawing/2014/main" id="{B26E355D-98AC-7B35-5A4D-74125B3BC95F}"/>
              </a:ext>
            </a:extLst>
          </p:cNvPr>
          <p:cNvSpPr txBox="1"/>
          <p:nvPr/>
        </p:nvSpPr>
        <p:spPr>
          <a:xfrm>
            <a:off x="863988" y="3657600"/>
            <a:ext cx="3936611" cy="646331"/>
          </a:xfrm>
          <a:prstGeom prst="rect">
            <a:avLst/>
          </a:prstGeom>
          <a:noFill/>
        </p:spPr>
        <p:txBody>
          <a:bodyPr wrap="square">
            <a:spAutoFit/>
          </a:bodyPr>
          <a:lstStyle/>
          <a:p>
            <a:pPr marL="0" indent="0">
              <a:buNone/>
            </a:pPr>
            <a:r>
              <a:rPr lang="zh-CN" altLang="en-US" sz="1800" dirty="0">
                <a:solidFill>
                  <a:schemeClr val="accent4"/>
                </a:solidFill>
              </a:rPr>
              <a:t>广义的非线性模型可以写为多个非线性基函数的线性组合。</a:t>
            </a:r>
            <a:endParaRPr lang="zh-CN" altLang="en-US" dirty="0">
              <a:solidFill>
                <a:schemeClr val="accent4"/>
              </a:solidFill>
            </a:endParaRPr>
          </a:p>
        </p:txBody>
      </p:sp>
      <p:pic>
        <p:nvPicPr>
          <p:cNvPr id="11" name="图片 10">
            <a:extLst>
              <a:ext uri="{FF2B5EF4-FFF2-40B4-BE49-F238E27FC236}">
                <a16:creationId xmlns:a16="http://schemas.microsoft.com/office/drawing/2014/main" id="{EAB43720-9D64-E92B-4600-71B3930C20BD}"/>
              </a:ext>
            </a:extLst>
          </p:cNvPr>
          <p:cNvPicPr>
            <a:picLocks noChangeAspect="1"/>
          </p:cNvPicPr>
          <p:nvPr/>
        </p:nvPicPr>
        <p:blipFill>
          <a:blip r:embed="rId5"/>
          <a:stretch>
            <a:fillRect/>
          </a:stretch>
        </p:blipFill>
        <p:spPr>
          <a:xfrm>
            <a:off x="642979" y="4267201"/>
            <a:ext cx="4570042" cy="1131899"/>
          </a:xfrm>
          <a:prstGeom prst="rect">
            <a:avLst/>
          </a:prstGeom>
        </p:spPr>
      </p:pic>
    </p:spTree>
    <p:extLst>
      <p:ext uri="{BB962C8B-B14F-4D97-AF65-F5344CB8AC3E}">
        <p14:creationId xmlns:p14="http://schemas.microsoft.com/office/powerpoint/2010/main" val="1177884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idx="1"/>
          </p:nvPr>
        </p:nvSpPr>
        <p:spPr/>
        <p:txBody>
          <a:bodyPr/>
          <a:lstStyle/>
          <a:p>
            <a:r>
              <a:rPr lang="zh-CN" altLang="en-US" b="1" dirty="0"/>
              <a:t>损失函数</a:t>
            </a:r>
            <a:endParaRPr lang="en-US" altLang="zh-CN" b="1" dirty="0"/>
          </a:p>
          <a:p>
            <a:endParaRPr lang="en-US" altLang="zh-CN" dirty="0"/>
          </a:p>
          <a:p>
            <a:pPr lvl="1"/>
            <a:r>
              <a:rPr lang="en-US" altLang="zh-CN" dirty="0">
                <a:solidFill>
                  <a:srgbClr val="FF0000"/>
                </a:solidFill>
              </a:rPr>
              <a:t> </a:t>
            </a:r>
            <a:r>
              <a:rPr lang="en-US" altLang="zh-CN" b="1" dirty="0">
                <a:solidFill>
                  <a:srgbClr val="FF0000"/>
                </a:solidFill>
              </a:rPr>
              <a:t>0-1</a:t>
            </a:r>
            <a:r>
              <a:rPr lang="zh-CN" altLang="en-US" b="1" dirty="0">
                <a:solidFill>
                  <a:srgbClr val="FF0000"/>
                </a:solidFill>
              </a:rPr>
              <a:t>损失函数</a:t>
            </a:r>
            <a:endParaRPr lang="en-US" altLang="zh-CN" b="1" dirty="0">
              <a:solidFill>
                <a:srgbClr val="FF0000"/>
              </a:solidFill>
            </a:endParaRPr>
          </a:p>
          <a:p>
            <a:endParaRPr lang="en-US" altLang="zh-CN" dirty="0"/>
          </a:p>
          <a:p>
            <a:endParaRPr lang="en-US" altLang="zh-CN" dirty="0"/>
          </a:p>
          <a:p>
            <a:endParaRPr lang="en-US" altLang="zh-CN" dirty="0"/>
          </a:p>
          <a:p>
            <a:endParaRPr lang="en-US" altLang="zh-CN" dirty="0"/>
          </a:p>
          <a:p>
            <a:pPr lvl="1"/>
            <a:r>
              <a:rPr lang="zh-CN" altLang="en-US" b="1" dirty="0">
                <a:solidFill>
                  <a:srgbClr val="FF0000"/>
                </a:solidFill>
              </a:rPr>
              <a:t> 平方损失函数</a:t>
            </a:r>
            <a:endParaRPr lang="en-US" altLang="zh-CN" b="1" dirty="0">
              <a:solidFill>
                <a:srgbClr val="FF0000"/>
              </a:solidFill>
            </a:endParaRPr>
          </a:p>
          <a:p>
            <a:pPr marL="0" indent="0">
              <a:buNone/>
            </a:pPr>
            <a:endParaRPr lang="en-US" altLang="zh-CN" dirty="0"/>
          </a:p>
        </p:txBody>
      </p:sp>
      <p:pic>
        <p:nvPicPr>
          <p:cNvPr id="6" name="Picture 2">
            <a:extLst>
              <a:ext uri="{FF2B5EF4-FFF2-40B4-BE49-F238E27FC236}">
                <a16:creationId xmlns:a16="http://schemas.microsoft.com/office/drawing/2014/main" id="{E5EFD5D6-244E-ED9A-0FDB-2DB9D414C63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0C7E94B3-D587-7374-6A0A-22B58C282F78}"/>
              </a:ext>
            </a:extLst>
          </p:cNvPr>
          <p:cNvPicPr>
            <a:picLocks noChangeAspect="1"/>
          </p:cNvPicPr>
          <p:nvPr/>
        </p:nvPicPr>
        <p:blipFill>
          <a:blip r:embed="rId3"/>
          <a:stretch>
            <a:fillRect/>
          </a:stretch>
        </p:blipFill>
        <p:spPr>
          <a:xfrm>
            <a:off x="3581400" y="1066800"/>
            <a:ext cx="5279846" cy="2286000"/>
          </a:xfrm>
          <a:prstGeom prst="rect">
            <a:avLst/>
          </a:prstGeom>
        </p:spPr>
      </p:pic>
      <p:pic>
        <p:nvPicPr>
          <p:cNvPr id="10" name="图片 9">
            <a:extLst>
              <a:ext uri="{FF2B5EF4-FFF2-40B4-BE49-F238E27FC236}">
                <a16:creationId xmlns:a16="http://schemas.microsoft.com/office/drawing/2014/main" id="{2CB55D6D-1D94-4A27-15AB-C9911FA12347}"/>
              </a:ext>
            </a:extLst>
          </p:cNvPr>
          <p:cNvPicPr>
            <a:picLocks noChangeAspect="1"/>
          </p:cNvPicPr>
          <p:nvPr/>
        </p:nvPicPr>
        <p:blipFill>
          <a:blip r:embed="rId4"/>
          <a:stretch>
            <a:fillRect/>
          </a:stretch>
        </p:blipFill>
        <p:spPr>
          <a:xfrm>
            <a:off x="3581400" y="4648200"/>
            <a:ext cx="5772150" cy="1228432"/>
          </a:xfrm>
          <a:prstGeom prst="rect">
            <a:avLst/>
          </a:prstGeom>
        </p:spPr>
      </p:pic>
      <p:sp>
        <p:nvSpPr>
          <p:cNvPr id="11" name="文本框 10">
            <a:extLst>
              <a:ext uri="{FF2B5EF4-FFF2-40B4-BE49-F238E27FC236}">
                <a16:creationId xmlns:a16="http://schemas.microsoft.com/office/drawing/2014/main" id="{DF2687CD-88BC-0486-98B0-051BDA17275C}"/>
              </a:ext>
            </a:extLst>
          </p:cNvPr>
          <p:cNvSpPr txBox="1"/>
          <p:nvPr/>
        </p:nvSpPr>
        <p:spPr>
          <a:xfrm>
            <a:off x="914400" y="3560802"/>
            <a:ext cx="9982200" cy="461665"/>
          </a:xfrm>
          <a:prstGeom prst="rect">
            <a:avLst/>
          </a:prstGeom>
          <a:noFill/>
        </p:spPr>
        <p:txBody>
          <a:bodyPr wrap="square" rtlCol="0">
            <a:spAutoFit/>
          </a:bodyPr>
          <a:lstStyle/>
          <a:p>
            <a:r>
              <a:rPr lang="zh-CN" altLang="en-US" sz="2400" b="1" dirty="0"/>
              <a:t>缺点：</a:t>
            </a:r>
            <a:r>
              <a:rPr lang="zh-CN" altLang="en-US" sz="2400" dirty="0"/>
              <a:t>数学性质不好，不连续且导数为</a:t>
            </a:r>
            <a:r>
              <a:rPr lang="en-US" altLang="zh-CN" sz="2400" dirty="0"/>
              <a:t>0</a:t>
            </a:r>
            <a:r>
              <a:rPr lang="zh-CN" altLang="en-US" sz="2400" dirty="0"/>
              <a:t>，难以优化。</a:t>
            </a:r>
          </a:p>
        </p:txBody>
      </p:sp>
      <p:sp>
        <p:nvSpPr>
          <p:cNvPr id="12" name="文本框 11">
            <a:extLst>
              <a:ext uri="{FF2B5EF4-FFF2-40B4-BE49-F238E27FC236}">
                <a16:creationId xmlns:a16="http://schemas.microsoft.com/office/drawing/2014/main" id="{12134758-5EA6-911B-7CBD-B1C802A6D5AB}"/>
              </a:ext>
            </a:extLst>
          </p:cNvPr>
          <p:cNvSpPr txBox="1"/>
          <p:nvPr/>
        </p:nvSpPr>
        <p:spPr>
          <a:xfrm>
            <a:off x="914400" y="5800802"/>
            <a:ext cx="9982200" cy="461665"/>
          </a:xfrm>
          <a:prstGeom prst="rect">
            <a:avLst/>
          </a:prstGeom>
          <a:noFill/>
        </p:spPr>
        <p:txBody>
          <a:bodyPr wrap="square" rtlCol="0">
            <a:spAutoFit/>
          </a:bodyPr>
          <a:lstStyle/>
          <a:p>
            <a:r>
              <a:rPr lang="zh-CN" altLang="en-US" sz="2400" dirty="0">
                <a:latin typeface="+mn-lt"/>
              </a:rPr>
              <a:t>经常用在预测标签 </a:t>
            </a:r>
            <a:r>
              <a:rPr lang="en-US" altLang="zh-CN" sz="2400" dirty="0">
                <a:latin typeface="+mn-lt"/>
              </a:rPr>
              <a:t>y </a:t>
            </a:r>
            <a:r>
              <a:rPr lang="zh-CN" altLang="en-US" sz="2400" dirty="0">
                <a:latin typeface="+mn-lt"/>
              </a:rPr>
              <a:t>为实数值的任务中。</a:t>
            </a:r>
          </a:p>
        </p:txBody>
      </p:sp>
    </p:spTree>
    <p:extLst>
      <p:ext uri="{BB962C8B-B14F-4D97-AF65-F5344CB8AC3E}">
        <p14:creationId xmlns:p14="http://schemas.microsoft.com/office/powerpoint/2010/main" val="272963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idx="1"/>
          </p:nvPr>
        </p:nvSpPr>
        <p:spPr>
          <a:xfrm>
            <a:off x="609600" y="990600"/>
            <a:ext cx="10972800" cy="1752600"/>
          </a:xfrm>
        </p:spPr>
        <p:txBody>
          <a:bodyPr/>
          <a:lstStyle/>
          <a:p>
            <a:r>
              <a:rPr lang="zh-CN" altLang="en-US" b="1" dirty="0"/>
              <a:t>损失函数</a:t>
            </a:r>
            <a:endParaRPr lang="en-US" altLang="zh-CN" b="1" dirty="0"/>
          </a:p>
          <a:p>
            <a:endParaRPr lang="en-US" altLang="zh-CN" dirty="0"/>
          </a:p>
          <a:p>
            <a:pPr lvl="1"/>
            <a:r>
              <a:rPr lang="zh-CN" altLang="en-US" b="1" dirty="0">
                <a:solidFill>
                  <a:srgbClr val="FF0000"/>
                </a:solidFill>
              </a:rPr>
              <a:t>交叉熵损失函数（</a:t>
            </a:r>
            <a:r>
              <a:rPr lang="en-US" altLang="zh-CN" b="1" dirty="0">
                <a:solidFill>
                  <a:srgbClr val="FF0000"/>
                </a:solidFill>
              </a:rPr>
              <a:t>Cross-Entropy Loss Function</a:t>
            </a:r>
            <a:r>
              <a:rPr lang="zh-CN" altLang="en-US" b="1" dirty="0">
                <a:solidFill>
                  <a:srgbClr val="FF0000"/>
                </a:solidFill>
              </a:rPr>
              <a:t>）</a:t>
            </a:r>
            <a:endParaRPr lang="en-US" altLang="zh-CN" b="1" dirty="0">
              <a:solidFill>
                <a:srgbClr val="FF0000"/>
              </a:solidFill>
            </a:endParaRPr>
          </a:p>
        </p:txBody>
      </p:sp>
      <p:sp>
        <p:nvSpPr>
          <p:cNvPr id="4" name="文本框 3">
            <a:extLst>
              <a:ext uri="{FF2B5EF4-FFF2-40B4-BE49-F238E27FC236}">
                <a16:creationId xmlns:a16="http://schemas.microsoft.com/office/drawing/2014/main" id="{0F8F5BF6-774D-3C04-DB65-08FAA2ADE920}"/>
              </a:ext>
            </a:extLst>
          </p:cNvPr>
          <p:cNvSpPr txBox="1"/>
          <p:nvPr/>
        </p:nvSpPr>
        <p:spPr>
          <a:xfrm>
            <a:off x="914400" y="2895600"/>
            <a:ext cx="10591800" cy="341632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b="1" dirty="0">
                <a:latin typeface="+mn-lt"/>
              </a:rPr>
              <a:t>自信息 </a:t>
            </a:r>
            <a:r>
              <a:rPr lang="en-US" altLang="zh-CN" sz="2400" b="1" dirty="0">
                <a:latin typeface="+mn-lt"/>
              </a:rPr>
              <a:t>(Self Information)</a:t>
            </a:r>
            <a:r>
              <a:rPr lang="zh-CN" altLang="en-US" sz="2400" b="1" dirty="0">
                <a:latin typeface="+mn-lt"/>
              </a:rPr>
              <a:t>：</a:t>
            </a:r>
            <a:r>
              <a:rPr lang="zh-CN" altLang="en-US" sz="2400" dirty="0">
                <a:latin typeface="+mn-lt"/>
              </a:rPr>
              <a:t>表示一个随机事件所包含的信息量。一个随机事件发生的概率越高，其自信息越低。对于一个随机变量 </a:t>
            </a:r>
            <a:r>
              <a:rPr lang="en-US" altLang="zh-CN" sz="2400" dirty="0">
                <a:latin typeface="+mn-lt"/>
              </a:rPr>
              <a:t>X</a:t>
            </a:r>
            <a:r>
              <a:rPr lang="zh-CN" altLang="en-US" sz="2400" dirty="0">
                <a:latin typeface="+mn-lt"/>
              </a:rPr>
              <a:t>，当 </a:t>
            </a:r>
            <a:r>
              <a:rPr lang="en-US" altLang="zh-CN" sz="2400" dirty="0">
                <a:latin typeface="+mn-lt"/>
              </a:rPr>
              <a:t>X = x </a:t>
            </a:r>
            <a:r>
              <a:rPr lang="zh-CN" altLang="en-US" sz="2400" dirty="0">
                <a:latin typeface="+mn-lt"/>
              </a:rPr>
              <a:t>时的自信息 </a:t>
            </a:r>
            <a:r>
              <a:rPr lang="en-US" altLang="zh-CN" sz="2400" dirty="0">
                <a:latin typeface="+mn-lt"/>
              </a:rPr>
              <a:t>I(x) </a:t>
            </a:r>
            <a:r>
              <a:rPr lang="zh-CN" altLang="en-US" sz="2400" dirty="0">
                <a:latin typeface="+mn-lt"/>
              </a:rPr>
              <a:t>定义为： </a:t>
            </a:r>
            <a:endParaRPr lang="en-US" altLang="zh-CN" sz="2400" dirty="0">
              <a:latin typeface="+mn-lt"/>
            </a:endParaRPr>
          </a:p>
          <a:p>
            <a:pPr algn="ctr"/>
            <a:r>
              <a:rPr lang="en-US" altLang="zh-CN" sz="2400" dirty="0">
                <a:latin typeface="+mn-lt"/>
              </a:rPr>
              <a:t>I(x) = -log p(x) </a:t>
            </a:r>
          </a:p>
          <a:p>
            <a:pPr marL="342900" indent="-342900">
              <a:buFont typeface="Wingdings" panose="05000000000000000000" pitchFamily="2" charset="2"/>
              <a:buChar char="l"/>
            </a:pPr>
            <a:endParaRPr lang="en-US" altLang="zh-CN" sz="2400" b="1" dirty="0">
              <a:latin typeface="+mn-lt"/>
            </a:endParaRPr>
          </a:p>
          <a:p>
            <a:pPr marL="342900" indent="-342900">
              <a:buFont typeface="Wingdings" panose="05000000000000000000" pitchFamily="2" charset="2"/>
              <a:buChar char="l"/>
            </a:pPr>
            <a:r>
              <a:rPr lang="zh-CN" altLang="en-US" sz="2400" b="1" dirty="0">
                <a:latin typeface="+mn-lt"/>
              </a:rPr>
              <a:t>熵（</a:t>
            </a:r>
            <a:r>
              <a:rPr lang="en-US" altLang="zh-CN" sz="2400" b="1" dirty="0">
                <a:latin typeface="+mn-lt"/>
              </a:rPr>
              <a:t>Entropy</a:t>
            </a:r>
            <a:r>
              <a:rPr lang="zh-CN" altLang="en-US" sz="2400" b="1" dirty="0">
                <a:latin typeface="+mn-lt"/>
              </a:rPr>
              <a:t>）</a:t>
            </a:r>
            <a:r>
              <a:rPr lang="en-US" altLang="zh-CN" sz="2400" b="1" dirty="0">
                <a:latin typeface="+mn-lt"/>
              </a:rPr>
              <a:t>: </a:t>
            </a:r>
            <a:r>
              <a:rPr lang="zh-CN" altLang="en-US" sz="2400" dirty="0">
                <a:latin typeface="+mn-lt"/>
              </a:rPr>
              <a:t>最早是物理学的概念，表示一个热力学系统中无序程度。在信息论中，熵用来衡量一个随机事件的不确定性。</a:t>
            </a:r>
            <a:endParaRPr lang="en-US" altLang="zh-CN" sz="2400" dirty="0">
              <a:latin typeface="+mn-lt"/>
            </a:endParaRPr>
          </a:p>
          <a:p>
            <a:endParaRPr lang="en-US" altLang="zh-CN" sz="2400" dirty="0">
              <a:latin typeface="+mn-lt"/>
            </a:endParaRPr>
          </a:p>
          <a:p>
            <a:r>
              <a:rPr lang="en-US" altLang="zh-CN" sz="2400" dirty="0">
                <a:latin typeface="+mn-lt"/>
              </a:rPr>
              <a:t>    </a:t>
            </a:r>
            <a:r>
              <a:rPr lang="zh-CN" altLang="en-US" sz="2400" dirty="0">
                <a:latin typeface="+mn-lt"/>
              </a:rPr>
              <a:t>对于分布为 </a:t>
            </a:r>
            <a:r>
              <a:rPr lang="en-US" altLang="zh-CN" sz="2400" dirty="0">
                <a:latin typeface="+mn-lt"/>
              </a:rPr>
              <a:t>p(x) </a:t>
            </a:r>
            <a:r>
              <a:rPr lang="zh-CN" altLang="en-US" sz="2400" dirty="0">
                <a:latin typeface="+mn-lt"/>
              </a:rPr>
              <a:t>的随机变量，熵 </a:t>
            </a:r>
            <a:r>
              <a:rPr lang="en-US" altLang="zh-CN" sz="2400" dirty="0">
                <a:latin typeface="+mn-lt"/>
              </a:rPr>
              <a:t>H(p) </a:t>
            </a:r>
            <a:r>
              <a:rPr lang="zh-CN" altLang="en-US" sz="2400" dirty="0">
                <a:latin typeface="+mn-lt"/>
              </a:rPr>
              <a:t>表示其最优编码长度。</a:t>
            </a:r>
            <a:endParaRPr lang="en-US" altLang="zh-CN" sz="2400" dirty="0">
              <a:latin typeface="+mn-lt"/>
            </a:endParaRPr>
          </a:p>
        </p:txBody>
      </p:sp>
      <p:sp>
        <p:nvSpPr>
          <p:cNvPr id="5" name="文本框 4">
            <a:extLst>
              <a:ext uri="{FF2B5EF4-FFF2-40B4-BE49-F238E27FC236}">
                <a16:creationId xmlns:a16="http://schemas.microsoft.com/office/drawing/2014/main" id="{CAE1F44D-2649-809B-5F36-C0EEF9D60AFA}"/>
              </a:ext>
            </a:extLst>
          </p:cNvPr>
          <p:cNvSpPr txBox="1"/>
          <p:nvPr/>
        </p:nvSpPr>
        <p:spPr>
          <a:xfrm>
            <a:off x="3124200" y="238035"/>
            <a:ext cx="8870830" cy="1200329"/>
          </a:xfrm>
          <a:prstGeom prst="rect">
            <a:avLst/>
          </a:prstGeom>
          <a:solidFill>
            <a:schemeClr val="accent2">
              <a:lumMod val="20000"/>
              <a:lumOff val="80000"/>
            </a:schemeClr>
          </a:solidFill>
        </p:spPr>
        <p:txBody>
          <a:bodyPr wrap="square">
            <a:spAutoFit/>
          </a:bodyPr>
          <a:lstStyle/>
          <a:p>
            <a:r>
              <a:rPr lang="zh-CN" altLang="en-US" sz="2400" dirty="0">
                <a:solidFill>
                  <a:schemeClr val="accent5"/>
                </a:solidFill>
                <a:latin typeface="+mn-lt"/>
              </a:rPr>
              <a:t>信息论的研究目标之一是如何用最少得编码表示传递信息。</a:t>
            </a:r>
            <a:endParaRPr lang="en-US" altLang="zh-CN" sz="2400" dirty="0">
              <a:solidFill>
                <a:schemeClr val="accent5"/>
              </a:solidFill>
              <a:latin typeface="+mn-lt"/>
            </a:endParaRPr>
          </a:p>
          <a:p>
            <a:pPr marL="342900" indent="-342900">
              <a:buFont typeface="Wingdings" panose="05000000000000000000" pitchFamily="2" charset="2"/>
              <a:buChar char="l"/>
            </a:pPr>
            <a:r>
              <a:rPr lang="en-US" altLang="zh-CN" sz="2400" dirty="0">
                <a:solidFill>
                  <a:schemeClr val="accent5"/>
                </a:solidFill>
                <a:latin typeface="+mn-lt"/>
              </a:rPr>
              <a:t>ASCII</a:t>
            </a:r>
            <a:r>
              <a:rPr lang="zh-CN" altLang="en-US" sz="2400" dirty="0">
                <a:solidFill>
                  <a:schemeClr val="accent5"/>
                </a:solidFill>
                <a:latin typeface="+mn-lt"/>
              </a:rPr>
              <a:t>码是用固定的 </a:t>
            </a:r>
            <a:r>
              <a:rPr lang="en-US" altLang="zh-CN" sz="2400" dirty="0">
                <a:solidFill>
                  <a:schemeClr val="accent5"/>
                </a:solidFill>
                <a:latin typeface="+mn-lt"/>
              </a:rPr>
              <a:t>8bits </a:t>
            </a:r>
            <a:r>
              <a:rPr lang="zh-CN" altLang="en-US" sz="2400" dirty="0">
                <a:solidFill>
                  <a:schemeClr val="accent5"/>
                </a:solidFill>
                <a:latin typeface="+mn-lt"/>
              </a:rPr>
              <a:t>来编码每个字母，但不是最优的。</a:t>
            </a:r>
            <a:endParaRPr lang="en-US" altLang="zh-CN" sz="2400" dirty="0">
              <a:solidFill>
                <a:schemeClr val="accent5"/>
              </a:solidFill>
              <a:latin typeface="+mn-lt"/>
            </a:endParaRPr>
          </a:p>
          <a:p>
            <a:pPr marL="342900" indent="-342900">
              <a:buFont typeface="Wingdings" panose="05000000000000000000" pitchFamily="2" charset="2"/>
              <a:buChar char="l"/>
            </a:pPr>
            <a:r>
              <a:rPr lang="zh-CN" altLang="en-US" sz="2400" dirty="0">
                <a:solidFill>
                  <a:schemeClr val="accent5"/>
                </a:solidFill>
                <a:latin typeface="+mn-lt"/>
              </a:rPr>
              <a:t>高效的编码原则是：字母出现的频率越高，其编码长度越短。</a:t>
            </a:r>
          </a:p>
        </p:txBody>
      </p:sp>
    </p:spTree>
    <p:extLst>
      <p:ext uri="{BB962C8B-B14F-4D97-AF65-F5344CB8AC3E}">
        <p14:creationId xmlns:p14="http://schemas.microsoft.com/office/powerpoint/2010/main" val="86700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idx="1"/>
          </p:nvPr>
        </p:nvSpPr>
        <p:spPr>
          <a:xfrm>
            <a:off x="609600" y="990600"/>
            <a:ext cx="10972800" cy="1752600"/>
          </a:xfrm>
        </p:spPr>
        <p:txBody>
          <a:bodyPr/>
          <a:lstStyle/>
          <a:p>
            <a:r>
              <a:rPr lang="zh-CN" altLang="en-US" b="1" dirty="0"/>
              <a:t>损失函数</a:t>
            </a:r>
            <a:endParaRPr lang="en-US" altLang="zh-CN" b="1" dirty="0"/>
          </a:p>
          <a:p>
            <a:endParaRPr lang="en-US" altLang="zh-CN" dirty="0"/>
          </a:p>
          <a:p>
            <a:pPr lvl="1"/>
            <a:r>
              <a:rPr lang="zh-CN" altLang="en-US" b="1" dirty="0">
                <a:solidFill>
                  <a:srgbClr val="FF0000"/>
                </a:solidFill>
              </a:rPr>
              <a:t>交叉熵损失函数（</a:t>
            </a:r>
            <a:r>
              <a:rPr lang="en-US" altLang="zh-CN" b="1" dirty="0">
                <a:solidFill>
                  <a:srgbClr val="FF0000"/>
                </a:solidFill>
              </a:rPr>
              <a:t>Cross-Entropy Loss Function</a:t>
            </a:r>
            <a:r>
              <a:rPr lang="zh-CN" altLang="en-US" b="1" dirty="0">
                <a:solidFill>
                  <a:srgbClr val="FF0000"/>
                </a:solidFill>
              </a:rPr>
              <a:t>）</a:t>
            </a:r>
            <a:endParaRPr lang="en-US" altLang="zh-CN" b="1" dirty="0">
              <a:solidFill>
                <a:srgbClr val="FF0000"/>
              </a:solidFill>
            </a:endParaRPr>
          </a:p>
        </p:txBody>
      </p:sp>
      <p:pic>
        <p:nvPicPr>
          <p:cNvPr id="6" name="Picture 2">
            <a:extLst>
              <a:ext uri="{FF2B5EF4-FFF2-40B4-BE49-F238E27FC236}">
                <a16:creationId xmlns:a16="http://schemas.microsoft.com/office/drawing/2014/main" id="{E5EFD5D6-244E-ED9A-0FDB-2DB9D414C63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2F36F4B1-F365-ABA9-680F-B0509B11AC66}"/>
              </a:ext>
            </a:extLst>
          </p:cNvPr>
          <p:cNvPicPr>
            <a:picLocks noChangeAspect="1"/>
          </p:cNvPicPr>
          <p:nvPr/>
        </p:nvPicPr>
        <p:blipFill>
          <a:blip r:embed="rId3"/>
          <a:stretch>
            <a:fillRect/>
          </a:stretch>
        </p:blipFill>
        <p:spPr>
          <a:xfrm>
            <a:off x="381000" y="2770517"/>
            <a:ext cx="10820400" cy="2846260"/>
          </a:xfrm>
          <a:prstGeom prst="rect">
            <a:avLst/>
          </a:prstGeom>
        </p:spPr>
      </p:pic>
    </p:spTree>
    <p:extLst>
      <p:ext uri="{BB962C8B-B14F-4D97-AF65-F5344CB8AC3E}">
        <p14:creationId xmlns:p14="http://schemas.microsoft.com/office/powerpoint/2010/main" val="168468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idx="1"/>
          </p:nvPr>
        </p:nvSpPr>
        <p:spPr>
          <a:xfrm>
            <a:off x="609600" y="990600"/>
            <a:ext cx="10972800" cy="1752600"/>
          </a:xfrm>
        </p:spPr>
        <p:txBody>
          <a:bodyPr/>
          <a:lstStyle/>
          <a:p>
            <a:r>
              <a:rPr lang="zh-CN" altLang="en-US" b="1" dirty="0"/>
              <a:t>损失函数</a:t>
            </a:r>
            <a:endParaRPr lang="en-US" altLang="zh-CN" b="1" dirty="0"/>
          </a:p>
          <a:p>
            <a:endParaRPr lang="en-US" altLang="zh-CN" dirty="0"/>
          </a:p>
          <a:p>
            <a:pPr lvl="1"/>
            <a:r>
              <a:rPr lang="zh-CN" altLang="en-US" b="1" dirty="0">
                <a:solidFill>
                  <a:srgbClr val="FF0000"/>
                </a:solidFill>
              </a:rPr>
              <a:t>交叉熵损失函数（</a:t>
            </a:r>
            <a:r>
              <a:rPr lang="en-US" altLang="zh-CN" b="1" dirty="0">
                <a:solidFill>
                  <a:srgbClr val="FF0000"/>
                </a:solidFill>
              </a:rPr>
              <a:t>Cross-Entropy Loss Function</a:t>
            </a:r>
            <a:r>
              <a:rPr lang="zh-CN" altLang="en-US" b="1" dirty="0">
                <a:solidFill>
                  <a:srgbClr val="FF0000"/>
                </a:solidFill>
              </a:rPr>
              <a:t>）</a:t>
            </a:r>
            <a:endParaRPr lang="en-US" altLang="zh-CN" b="1" dirty="0">
              <a:solidFill>
                <a:srgbClr val="FF0000"/>
              </a:solidFill>
            </a:endParaRPr>
          </a:p>
        </p:txBody>
      </p:sp>
      <p:pic>
        <p:nvPicPr>
          <p:cNvPr id="6" name="Picture 2">
            <a:extLst>
              <a:ext uri="{FF2B5EF4-FFF2-40B4-BE49-F238E27FC236}">
                <a16:creationId xmlns:a16="http://schemas.microsoft.com/office/drawing/2014/main" id="{E5EFD5D6-244E-ED9A-0FDB-2DB9D414C63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0E64B5DD-F1E8-977A-0EFB-9A51A5B5D85B}"/>
              </a:ext>
            </a:extLst>
          </p:cNvPr>
          <p:cNvPicPr>
            <a:picLocks noChangeAspect="1"/>
          </p:cNvPicPr>
          <p:nvPr/>
        </p:nvPicPr>
        <p:blipFill>
          <a:blip r:embed="rId3"/>
          <a:stretch>
            <a:fillRect/>
          </a:stretch>
        </p:blipFill>
        <p:spPr>
          <a:xfrm>
            <a:off x="1697412" y="2779143"/>
            <a:ext cx="8797175" cy="3601528"/>
          </a:xfrm>
          <a:prstGeom prst="rect">
            <a:avLst/>
          </a:prstGeom>
        </p:spPr>
      </p:pic>
      <p:sp>
        <p:nvSpPr>
          <p:cNvPr id="9" name="文本框 8">
            <a:extLst>
              <a:ext uri="{FF2B5EF4-FFF2-40B4-BE49-F238E27FC236}">
                <a16:creationId xmlns:a16="http://schemas.microsoft.com/office/drawing/2014/main" id="{64939F37-2BDC-81F1-26D8-BCFA1EECDA27}"/>
              </a:ext>
            </a:extLst>
          </p:cNvPr>
          <p:cNvSpPr txBox="1"/>
          <p:nvPr/>
        </p:nvSpPr>
        <p:spPr>
          <a:xfrm>
            <a:off x="3352800" y="205770"/>
            <a:ext cx="6934200" cy="1569660"/>
          </a:xfrm>
          <a:prstGeom prst="rect">
            <a:avLst/>
          </a:prstGeom>
          <a:solidFill>
            <a:schemeClr val="accent2">
              <a:lumMod val="20000"/>
              <a:lumOff val="80000"/>
            </a:schemeClr>
          </a:solidFill>
        </p:spPr>
        <p:txBody>
          <a:bodyPr wrap="square">
            <a:spAutoFit/>
          </a:bodyPr>
          <a:lstStyle/>
          <a:p>
            <a:r>
              <a:rPr lang="zh-CN" altLang="en-US" sz="2400" dirty="0">
                <a:solidFill>
                  <a:schemeClr val="accent5"/>
                </a:solidFill>
              </a:rPr>
              <a:t>熵越高，则随机变量的信息越多；</a:t>
            </a:r>
            <a:endParaRPr lang="en-US" altLang="zh-CN" sz="2400" dirty="0">
              <a:solidFill>
                <a:schemeClr val="accent5"/>
              </a:solidFill>
            </a:endParaRPr>
          </a:p>
          <a:p>
            <a:r>
              <a:rPr lang="zh-CN" altLang="en-US" sz="2400" dirty="0">
                <a:solidFill>
                  <a:schemeClr val="accent5"/>
                </a:solidFill>
              </a:rPr>
              <a:t>熵越低，则随机变量的信息越少．</a:t>
            </a:r>
            <a:endParaRPr lang="en-US" altLang="zh-CN" sz="2400" dirty="0">
              <a:solidFill>
                <a:schemeClr val="accent5"/>
              </a:solidFill>
            </a:endParaRPr>
          </a:p>
          <a:p>
            <a:r>
              <a:rPr lang="zh-CN" altLang="en-US" sz="2400" dirty="0">
                <a:solidFill>
                  <a:schemeClr val="accent5"/>
                </a:solidFill>
              </a:rPr>
              <a:t>对于一个确定的信息，其熵为 </a:t>
            </a:r>
            <a:r>
              <a:rPr lang="en-US" altLang="zh-CN" sz="2400" dirty="0">
                <a:solidFill>
                  <a:schemeClr val="accent5"/>
                </a:solidFill>
              </a:rPr>
              <a:t>0</a:t>
            </a:r>
            <a:r>
              <a:rPr lang="zh-CN" altLang="en-US" sz="2400" dirty="0">
                <a:solidFill>
                  <a:schemeClr val="accent5"/>
                </a:solidFill>
              </a:rPr>
              <a:t>，信息量也为</a:t>
            </a:r>
            <a:r>
              <a:rPr lang="en-US" altLang="zh-CN" sz="2400" dirty="0">
                <a:solidFill>
                  <a:schemeClr val="accent5"/>
                </a:solidFill>
              </a:rPr>
              <a:t>0</a:t>
            </a:r>
            <a:r>
              <a:rPr lang="zh-CN" altLang="en-US" sz="2400" dirty="0">
                <a:solidFill>
                  <a:schemeClr val="accent5"/>
                </a:solidFill>
              </a:rPr>
              <a:t>．</a:t>
            </a:r>
            <a:endParaRPr lang="en-US" altLang="zh-CN" sz="2400" dirty="0">
              <a:solidFill>
                <a:schemeClr val="accent5"/>
              </a:solidFill>
            </a:endParaRPr>
          </a:p>
          <a:p>
            <a:r>
              <a:rPr lang="zh-CN" altLang="en-US" sz="2400" dirty="0">
                <a:solidFill>
                  <a:schemeClr val="accent5"/>
                </a:solidFill>
              </a:rPr>
              <a:t>如果其概率分布为一个均匀分布，则熵最大．</a:t>
            </a:r>
          </a:p>
        </p:txBody>
      </p:sp>
    </p:spTree>
    <p:extLst>
      <p:ext uri="{BB962C8B-B14F-4D97-AF65-F5344CB8AC3E}">
        <p14:creationId xmlns:p14="http://schemas.microsoft.com/office/powerpoint/2010/main" val="202511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idx="1"/>
          </p:nvPr>
        </p:nvSpPr>
        <p:spPr>
          <a:xfrm>
            <a:off x="609600" y="990600"/>
            <a:ext cx="10972800" cy="1752600"/>
          </a:xfrm>
        </p:spPr>
        <p:txBody>
          <a:bodyPr/>
          <a:lstStyle/>
          <a:p>
            <a:r>
              <a:rPr lang="zh-CN" altLang="en-US" b="1" dirty="0"/>
              <a:t>损失函数</a:t>
            </a:r>
            <a:endParaRPr lang="en-US" altLang="zh-CN" b="1" dirty="0"/>
          </a:p>
          <a:p>
            <a:endParaRPr lang="en-US" altLang="zh-CN" dirty="0"/>
          </a:p>
          <a:p>
            <a:pPr lvl="1"/>
            <a:r>
              <a:rPr lang="zh-CN" altLang="en-US" b="1" dirty="0">
                <a:solidFill>
                  <a:srgbClr val="FF0000"/>
                </a:solidFill>
              </a:rPr>
              <a:t>交叉熵损失函数（</a:t>
            </a:r>
            <a:r>
              <a:rPr lang="en-US" altLang="zh-CN" b="1" dirty="0">
                <a:solidFill>
                  <a:srgbClr val="FF0000"/>
                </a:solidFill>
              </a:rPr>
              <a:t>Cross-Entropy Loss Function</a:t>
            </a:r>
            <a:r>
              <a:rPr lang="zh-CN" altLang="en-US" b="1" dirty="0">
                <a:solidFill>
                  <a:srgbClr val="FF0000"/>
                </a:solidFill>
              </a:rPr>
              <a:t>）</a:t>
            </a:r>
            <a:endParaRPr lang="en-US" altLang="zh-CN" b="1" dirty="0">
              <a:solidFill>
                <a:srgbClr val="FF0000"/>
              </a:solidFill>
            </a:endParaRPr>
          </a:p>
        </p:txBody>
      </p:sp>
      <p:pic>
        <p:nvPicPr>
          <p:cNvPr id="6" name="Picture 2">
            <a:extLst>
              <a:ext uri="{FF2B5EF4-FFF2-40B4-BE49-F238E27FC236}">
                <a16:creationId xmlns:a16="http://schemas.microsoft.com/office/drawing/2014/main" id="{E5EFD5D6-244E-ED9A-0FDB-2DB9D414C63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1FBAFB79-BF46-018C-007E-FB1AC6718481}"/>
              </a:ext>
            </a:extLst>
          </p:cNvPr>
          <p:cNvSpPr txBox="1"/>
          <p:nvPr/>
        </p:nvSpPr>
        <p:spPr>
          <a:xfrm>
            <a:off x="762000" y="2782669"/>
            <a:ext cx="10972800" cy="830997"/>
          </a:xfrm>
          <a:prstGeom prst="rect">
            <a:avLst/>
          </a:prstGeom>
          <a:noFill/>
        </p:spPr>
        <p:txBody>
          <a:bodyPr wrap="square">
            <a:spAutoFit/>
          </a:bodyPr>
          <a:lstStyle/>
          <a:p>
            <a:r>
              <a:rPr lang="zh-CN" altLang="en-US" sz="2400" dirty="0">
                <a:latin typeface="+mn-lt"/>
              </a:rPr>
              <a:t>交叉熵（</a:t>
            </a:r>
            <a:r>
              <a:rPr lang="en-US" altLang="zh-CN" sz="2400" dirty="0">
                <a:latin typeface="+mn-lt"/>
              </a:rPr>
              <a:t>Cross Entropy</a:t>
            </a:r>
            <a:r>
              <a:rPr lang="zh-CN" altLang="en-US" sz="2400" dirty="0">
                <a:latin typeface="+mn-lt"/>
              </a:rPr>
              <a:t>）是按照</a:t>
            </a:r>
            <a:r>
              <a:rPr lang="zh-CN" altLang="en-US" sz="2400" b="1" u="sng" dirty="0">
                <a:solidFill>
                  <a:schemeClr val="accent3"/>
                </a:solidFill>
                <a:latin typeface="+mn-lt"/>
              </a:rPr>
              <a:t>概率分布𝑞的最优编码</a:t>
            </a:r>
            <a:r>
              <a:rPr lang="zh-CN" altLang="en-US" sz="2400" dirty="0">
                <a:latin typeface="+mn-lt"/>
              </a:rPr>
              <a:t>对</a:t>
            </a:r>
            <a:r>
              <a:rPr lang="zh-CN" altLang="en-US" sz="2400" b="1" u="sng" dirty="0">
                <a:solidFill>
                  <a:srgbClr val="0070C0"/>
                </a:solidFill>
                <a:latin typeface="+mn-lt"/>
              </a:rPr>
              <a:t>真实分布为𝑝的信息</a:t>
            </a:r>
            <a:r>
              <a:rPr lang="zh-CN" altLang="en-US" sz="2400" dirty="0">
                <a:latin typeface="+mn-lt"/>
              </a:rPr>
              <a:t>进行编码的长度，定义为：</a:t>
            </a:r>
          </a:p>
        </p:txBody>
      </p:sp>
      <p:pic>
        <p:nvPicPr>
          <p:cNvPr id="10" name="图片 9">
            <a:extLst>
              <a:ext uri="{FF2B5EF4-FFF2-40B4-BE49-F238E27FC236}">
                <a16:creationId xmlns:a16="http://schemas.microsoft.com/office/drawing/2014/main" id="{D9705048-E198-1E47-B624-878644BB6E81}"/>
              </a:ext>
            </a:extLst>
          </p:cNvPr>
          <p:cNvPicPr>
            <a:picLocks noChangeAspect="1"/>
          </p:cNvPicPr>
          <p:nvPr/>
        </p:nvPicPr>
        <p:blipFill>
          <a:blip r:embed="rId3"/>
          <a:stretch>
            <a:fillRect/>
          </a:stretch>
        </p:blipFill>
        <p:spPr>
          <a:xfrm>
            <a:off x="3771900" y="3581400"/>
            <a:ext cx="4648200" cy="1730713"/>
          </a:xfrm>
          <a:prstGeom prst="rect">
            <a:avLst/>
          </a:prstGeom>
        </p:spPr>
      </p:pic>
      <p:sp>
        <p:nvSpPr>
          <p:cNvPr id="12" name="文本框 11">
            <a:extLst>
              <a:ext uri="{FF2B5EF4-FFF2-40B4-BE49-F238E27FC236}">
                <a16:creationId xmlns:a16="http://schemas.microsoft.com/office/drawing/2014/main" id="{C788E6AC-CB13-D15E-04BB-8AC1E9332F99}"/>
              </a:ext>
            </a:extLst>
          </p:cNvPr>
          <p:cNvSpPr txBox="1"/>
          <p:nvPr/>
        </p:nvSpPr>
        <p:spPr>
          <a:xfrm>
            <a:off x="762000" y="5410200"/>
            <a:ext cx="10972800" cy="830997"/>
          </a:xfrm>
          <a:prstGeom prst="rect">
            <a:avLst/>
          </a:prstGeom>
          <a:noFill/>
        </p:spPr>
        <p:txBody>
          <a:bodyPr wrap="square">
            <a:spAutoFit/>
          </a:bodyPr>
          <a:lstStyle/>
          <a:p>
            <a:r>
              <a:rPr lang="zh-CN" altLang="en-US" sz="2400" dirty="0"/>
              <a:t>在给定 𝑝 的情况下，如果 𝑞 和 𝑝 越接近，交叉熵越小；如果 𝑞 和 𝑝 越远，交叉 熵就越大． </a:t>
            </a:r>
          </a:p>
        </p:txBody>
      </p:sp>
    </p:spTree>
    <p:extLst>
      <p:ext uri="{BB962C8B-B14F-4D97-AF65-F5344CB8AC3E}">
        <p14:creationId xmlns:p14="http://schemas.microsoft.com/office/powerpoint/2010/main" val="292772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idx="1"/>
          </p:nvPr>
        </p:nvSpPr>
        <p:spPr>
          <a:xfrm>
            <a:off x="609600" y="990600"/>
            <a:ext cx="10972800" cy="1752600"/>
          </a:xfrm>
        </p:spPr>
        <p:txBody>
          <a:bodyPr/>
          <a:lstStyle/>
          <a:p>
            <a:r>
              <a:rPr lang="zh-CN" altLang="en-US" b="1" dirty="0"/>
              <a:t>损失函数</a:t>
            </a:r>
            <a:endParaRPr lang="en-US" altLang="zh-CN" b="1" dirty="0"/>
          </a:p>
          <a:p>
            <a:endParaRPr lang="en-US" altLang="zh-CN" dirty="0"/>
          </a:p>
          <a:p>
            <a:pPr lvl="1"/>
            <a:r>
              <a:rPr lang="zh-CN" altLang="en-US" b="1" dirty="0">
                <a:solidFill>
                  <a:srgbClr val="FF0000"/>
                </a:solidFill>
              </a:rPr>
              <a:t>交叉熵损失函数（</a:t>
            </a:r>
            <a:r>
              <a:rPr lang="en-US" altLang="zh-CN" b="1" dirty="0">
                <a:solidFill>
                  <a:srgbClr val="FF0000"/>
                </a:solidFill>
              </a:rPr>
              <a:t>Cross-Entropy Loss Function</a:t>
            </a:r>
            <a:r>
              <a:rPr lang="zh-CN" altLang="en-US" b="1" dirty="0">
                <a:solidFill>
                  <a:srgbClr val="FF0000"/>
                </a:solidFill>
              </a:rPr>
              <a:t>）</a:t>
            </a:r>
            <a:endParaRPr lang="en-US" altLang="zh-CN" b="1" dirty="0">
              <a:solidFill>
                <a:srgbClr val="FF0000"/>
              </a:solidFill>
            </a:endParaRPr>
          </a:p>
        </p:txBody>
      </p:sp>
      <p:pic>
        <p:nvPicPr>
          <p:cNvPr id="6" name="Picture 2">
            <a:extLst>
              <a:ext uri="{FF2B5EF4-FFF2-40B4-BE49-F238E27FC236}">
                <a16:creationId xmlns:a16="http://schemas.microsoft.com/office/drawing/2014/main" id="{E5EFD5D6-244E-ED9A-0FDB-2DB9D414C63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1FBAFB79-BF46-018C-007E-FB1AC6718481}"/>
              </a:ext>
            </a:extLst>
          </p:cNvPr>
          <p:cNvSpPr txBox="1"/>
          <p:nvPr/>
        </p:nvSpPr>
        <p:spPr>
          <a:xfrm>
            <a:off x="762000" y="2782669"/>
            <a:ext cx="10972800" cy="830997"/>
          </a:xfrm>
          <a:prstGeom prst="rect">
            <a:avLst/>
          </a:prstGeom>
          <a:noFill/>
        </p:spPr>
        <p:txBody>
          <a:bodyPr wrap="square">
            <a:spAutoFit/>
          </a:bodyPr>
          <a:lstStyle/>
          <a:p>
            <a:r>
              <a:rPr lang="en-US" altLang="zh-CN" sz="2400" dirty="0">
                <a:latin typeface="+mn-lt"/>
              </a:rPr>
              <a:t>        </a:t>
            </a:r>
            <a:r>
              <a:rPr lang="zh-CN" altLang="en-US" sz="2400" dirty="0">
                <a:latin typeface="+mn-lt"/>
              </a:rPr>
              <a:t>假设样本的真值标签 </a:t>
            </a:r>
            <a:r>
              <a:rPr lang="en-US" altLang="zh-CN" sz="2400" dirty="0">
                <a:latin typeface="+mn-lt"/>
              </a:rPr>
              <a:t>y </a:t>
            </a:r>
            <a:r>
              <a:rPr lang="zh-CN" altLang="en-US" sz="2400" dirty="0">
                <a:latin typeface="+mn-lt"/>
              </a:rPr>
              <a:t>为 </a:t>
            </a:r>
            <a:r>
              <a:rPr lang="en-US" altLang="zh-CN" sz="2400" dirty="0">
                <a:latin typeface="+mn-lt"/>
              </a:rPr>
              <a:t>C</a:t>
            </a:r>
            <a:r>
              <a:rPr lang="zh-CN" altLang="en-US" sz="2400" dirty="0">
                <a:latin typeface="+mn-lt"/>
              </a:rPr>
              <a:t>维的 </a:t>
            </a:r>
            <a:r>
              <a:rPr lang="en-US" altLang="zh-CN" sz="2400" dirty="0">
                <a:latin typeface="+mn-lt"/>
              </a:rPr>
              <a:t>one-hot </a:t>
            </a:r>
            <a:r>
              <a:rPr lang="zh-CN" altLang="en-US" sz="2400" dirty="0">
                <a:latin typeface="+mn-lt"/>
              </a:rPr>
              <a:t>向量，模型预测分布 </a:t>
            </a:r>
            <a:r>
              <a:rPr lang="en-US" altLang="zh-CN" sz="2400" dirty="0">
                <a:latin typeface="+mn-lt"/>
              </a:rPr>
              <a:t>                </a:t>
            </a:r>
            <a:r>
              <a:rPr lang="zh-CN" altLang="en-US" sz="2400" dirty="0">
                <a:latin typeface="+mn-lt"/>
              </a:rPr>
              <a:t>，</a:t>
            </a:r>
            <a:endParaRPr lang="en-US" altLang="zh-CN" sz="2400" dirty="0">
              <a:latin typeface="+mn-lt"/>
            </a:endParaRPr>
          </a:p>
          <a:p>
            <a:r>
              <a:rPr lang="zh-CN" altLang="en-US" sz="2400" dirty="0">
                <a:latin typeface="+mn-lt"/>
              </a:rPr>
              <a:t>则它们之间的交叉熵为：</a:t>
            </a:r>
          </a:p>
        </p:txBody>
      </p:sp>
      <p:pic>
        <p:nvPicPr>
          <p:cNvPr id="5" name="图片 4">
            <a:extLst>
              <a:ext uri="{FF2B5EF4-FFF2-40B4-BE49-F238E27FC236}">
                <a16:creationId xmlns:a16="http://schemas.microsoft.com/office/drawing/2014/main" id="{2BCF7E8C-3E6E-C444-89D1-90250DB8A3FB}"/>
              </a:ext>
            </a:extLst>
          </p:cNvPr>
          <p:cNvPicPr>
            <a:picLocks noChangeAspect="1"/>
          </p:cNvPicPr>
          <p:nvPr/>
        </p:nvPicPr>
        <p:blipFill>
          <a:blip r:embed="rId3"/>
          <a:stretch>
            <a:fillRect/>
          </a:stretch>
        </p:blipFill>
        <p:spPr>
          <a:xfrm>
            <a:off x="3238500" y="3886200"/>
            <a:ext cx="5715000" cy="2206908"/>
          </a:xfrm>
          <a:prstGeom prst="rect">
            <a:avLst/>
          </a:prstGeom>
        </p:spPr>
      </p:pic>
      <p:pic>
        <p:nvPicPr>
          <p:cNvPr id="9" name="图片 8">
            <a:extLst>
              <a:ext uri="{FF2B5EF4-FFF2-40B4-BE49-F238E27FC236}">
                <a16:creationId xmlns:a16="http://schemas.microsoft.com/office/drawing/2014/main" id="{81C91410-7D01-F498-3FD5-9416479CAEDE}"/>
              </a:ext>
            </a:extLst>
          </p:cNvPr>
          <p:cNvPicPr>
            <a:picLocks noChangeAspect="1"/>
          </p:cNvPicPr>
          <p:nvPr/>
        </p:nvPicPr>
        <p:blipFill>
          <a:blip r:embed="rId4"/>
          <a:stretch>
            <a:fillRect/>
          </a:stretch>
        </p:blipFill>
        <p:spPr>
          <a:xfrm>
            <a:off x="9601200" y="2728823"/>
            <a:ext cx="1143000" cy="617483"/>
          </a:xfrm>
          <a:prstGeom prst="rect">
            <a:avLst/>
          </a:prstGeom>
        </p:spPr>
      </p:pic>
    </p:spTree>
    <p:extLst>
      <p:ext uri="{BB962C8B-B14F-4D97-AF65-F5344CB8AC3E}">
        <p14:creationId xmlns:p14="http://schemas.microsoft.com/office/powerpoint/2010/main" val="665815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idx="1"/>
          </p:nvPr>
        </p:nvSpPr>
        <p:spPr>
          <a:xfrm>
            <a:off x="609600" y="990600"/>
            <a:ext cx="10972800" cy="1752600"/>
          </a:xfrm>
        </p:spPr>
        <p:txBody>
          <a:bodyPr/>
          <a:lstStyle/>
          <a:p>
            <a:r>
              <a:rPr lang="zh-CN" altLang="en-US" b="1" dirty="0"/>
              <a:t>损失函数</a:t>
            </a:r>
            <a:endParaRPr lang="en-US" altLang="zh-CN" b="1" dirty="0"/>
          </a:p>
          <a:p>
            <a:endParaRPr lang="en-US" altLang="zh-CN" dirty="0"/>
          </a:p>
          <a:p>
            <a:pPr lvl="1"/>
            <a:r>
              <a:rPr lang="zh-CN" altLang="en-US" b="1" dirty="0">
                <a:solidFill>
                  <a:srgbClr val="FF0000"/>
                </a:solidFill>
              </a:rPr>
              <a:t>交叉熵损失函数（</a:t>
            </a:r>
            <a:r>
              <a:rPr lang="en-US" altLang="zh-CN" b="1" dirty="0">
                <a:solidFill>
                  <a:srgbClr val="FF0000"/>
                </a:solidFill>
              </a:rPr>
              <a:t>Cross-Entropy Loss Function</a:t>
            </a:r>
            <a:r>
              <a:rPr lang="zh-CN" altLang="en-US" b="1" dirty="0">
                <a:solidFill>
                  <a:srgbClr val="FF0000"/>
                </a:solidFill>
              </a:rPr>
              <a:t>）</a:t>
            </a:r>
            <a:endParaRPr lang="en-US" altLang="zh-CN" b="1" dirty="0">
              <a:solidFill>
                <a:srgbClr val="FF0000"/>
              </a:solidFill>
            </a:endParaRPr>
          </a:p>
        </p:txBody>
      </p:sp>
      <p:pic>
        <p:nvPicPr>
          <p:cNvPr id="6" name="Picture 2">
            <a:extLst>
              <a:ext uri="{FF2B5EF4-FFF2-40B4-BE49-F238E27FC236}">
                <a16:creationId xmlns:a16="http://schemas.microsoft.com/office/drawing/2014/main" id="{E5EFD5D6-244E-ED9A-0FDB-2DB9D414C63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1FBAFB79-BF46-018C-007E-FB1AC6718481}"/>
              </a:ext>
            </a:extLst>
          </p:cNvPr>
          <p:cNvSpPr txBox="1"/>
          <p:nvPr/>
        </p:nvSpPr>
        <p:spPr>
          <a:xfrm>
            <a:off x="762000" y="2782669"/>
            <a:ext cx="10972800" cy="1569660"/>
          </a:xfrm>
          <a:prstGeom prst="rect">
            <a:avLst/>
          </a:prstGeom>
          <a:noFill/>
        </p:spPr>
        <p:txBody>
          <a:bodyPr wrap="square">
            <a:spAutoFit/>
          </a:bodyPr>
          <a:lstStyle/>
          <a:p>
            <a:r>
              <a:rPr lang="zh-CN" altLang="en-US" sz="2400" dirty="0">
                <a:latin typeface="+mn-lt"/>
              </a:rPr>
              <a:t>对于三分类问题，样本标签向量 </a:t>
            </a:r>
            <a:r>
              <a:rPr lang="en-US" altLang="zh-CN" sz="2400" dirty="0">
                <a:latin typeface="+mn-lt"/>
              </a:rPr>
              <a:t>y = [0, 0, 1]</a:t>
            </a:r>
            <a:r>
              <a:rPr lang="en-US" altLang="zh-CN" sz="2400" baseline="30000" dirty="0">
                <a:latin typeface="+mn-lt"/>
              </a:rPr>
              <a:t>T</a:t>
            </a:r>
            <a:r>
              <a:rPr lang="en-US" altLang="zh-CN" sz="2400" dirty="0">
                <a:latin typeface="+mn-lt"/>
              </a:rPr>
              <a:t>, </a:t>
            </a:r>
            <a:r>
              <a:rPr lang="zh-CN" altLang="en-US" sz="2400" dirty="0">
                <a:latin typeface="+mn-lt"/>
              </a:rPr>
              <a:t>模型预测的分布为 </a:t>
            </a:r>
            <a:r>
              <a:rPr lang="en-US" altLang="zh-CN" sz="2400" dirty="0">
                <a:latin typeface="+mn-lt"/>
              </a:rPr>
              <a:t>f(x) = [0.3, 0.3, 0.4]</a:t>
            </a:r>
            <a:r>
              <a:rPr lang="en-US" altLang="zh-CN" sz="2400" baseline="30000" dirty="0">
                <a:latin typeface="+mn-lt"/>
              </a:rPr>
              <a:t>T</a:t>
            </a:r>
            <a:r>
              <a:rPr lang="en-US" altLang="zh-CN" sz="2400" dirty="0">
                <a:latin typeface="+mn-lt"/>
              </a:rPr>
              <a:t>, </a:t>
            </a:r>
            <a:r>
              <a:rPr lang="zh-CN" altLang="en-US" sz="2400" dirty="0">
                <a:latin typeface="+mn-lt"/>
              </a:rPr>
              <a:t>则它们的交叉熵为：</a:t>
            </a:r>
            <a:endParaRPr lang="en-US" altLang="zh-CN" sz="2400" dirty="0">
              <a:latin typeface="+mn-lt"/>
            </a:endParaRPr>
          </a:p>
          <a:p>
            <a:endParaRPr lang="en-US" altLang="zh-CN" sz="2400" dirty="0">
              <a:latin typeface="+mn-lt"/>
            </a:endParaRPr>
          </a:p>
          <a:p>
            <a:pPr algn="ctr"/>
            <a:r>
              <a:rPr lang="en-US" altLang="zh-CN" sz="2400" dirty="0">
                <a:latin typeface="+mn-lt"/>
              </a:rPr>
              <a:t>-(0*log(0.3) + 0*log(0.3) + 1*log(0.4)) = - log(0.4) </a:t>
            </a:r>
            <a:endParaRPr lang="zh-CN" altLang="en-US" sz="2400" dirty="0">
              <a:latin typeface="+mn-lt"/>
            </a:endParaRPr>
          </a:p>
        </p:txBody>
      </p:sp>
    </p:spTree>
    <p:extLst>
      <p:ext uri="{BB962C8B-B14F-4D97-AF65-F5344CB8AC3E}">
        <p14:creationId xmlns:p14="http://schemas.microsoft.com/office/powerpoint/2010/main" val="786061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学习准则</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期望风险未知，通过经验风险近似</a:t>
                </a:r>
                <a:endParaRPr lang="en-US" altLang="zh-CN" dirty="0"/>
              </a:p>
              <a:p>
                <a:pPr lvl="1"/>
                <a:r>
                  <a:rPr lang="zh-CN" altLang="en-US" dirty="0"/>
                  <a:t>训练数据：</a:t>
                </a:r>
                <a14:m>
                  <m:oMath xmlns:m="http://schemas.openxmlformats.org/officeDocument/2006/math">
                    <m:r>
                      <a:rPr lang="zh-CN" altLang="en-US" dirty="0">
                        <a:latin typeface="Cambria Math" panose="02040503050406030204" pitchFamily="18" charset="0"/>
                      </a:rPr>
                      <m:t>𝒟</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n</m:t>
                                </m:r>
                              </m:e>
                            </m:d>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n</m:t>
                                </m:r>
                              </m:e>
                            </m:d>
                          </m:sup>
                        </m:sSup>
                      </m:e>
                    </m:d>
                    <m:r>
                      <a:rPr lang="en-US" altLang="zh-CN" dirty="0">
                        <a:latin typeface="Cambria Math" panose="02040503050406030204" pitchFamily="18" charset="0"/>
                      </a:rPr>
                      <m:t>, </m:t>
                    </m:r>
                    <m:r>
                      <a:rPr lang="en-US" altLang="zh-CN" dirty="0">
                        <a:latin typeface="Cambria Math" panose="02040503050406030204" pitchFamily="18" charset="0"/>
                      </a:rPr>
                      <m:t>𝑖</m:t>
                    </m:r>
                    <m:r>
                      <a:rPr lang="en-US" altLang="zh-CN" dirty="0">
                        <a:latin typeface="Cambria Math" panose="02040503050406030204" pitchFamily="18" charset="0"/>
                      </a:rPr>
                      <m:t>∈[1,</m:t>
                    </m:r>
                    <m:r>
                      <a:rPr lang="en-US" altLang="zh-CN" dirty="0">
                        <a:latin typeface="Cambria Math" panose="02040503050406030204" pitchFamily="18" charset="0"/>
                      </a:rPr>
                      <m:t>𝑁</m:t>
                    </m:r>
                    <m:r>
                      <a:rPr lang="en-US" altLang="zh-CN" dirty="0">
                        <a:latin typeface="Cambria Math" panose="02040503050406030204" pitchFamily="18" charset="0"/>
                      </a:rPr>
                      <m:t>]</m:t>
                    </m:r>
                  </m:oMath>
                </a14:m>
                <a:endParaRPr lang="en-US" altLang="zh-CN" dirty="0"/>
              </a:p>
              <a:p>
                <a:pPr lvl="1"/>
                <a:endParaRPr lang="en-US" altLang="zh-CN" dirty="0"/>
              </a:p>
              <a:p>
                <a:endParaRPr lang="en-US" altLang="zh-CN" dirty="0"/>
              </a:p>
              <a:p>
                <a:endParaRPr lang="en-US" altLang="zh-CN" dirty="0"/>
              </a:p>
              <a:p>
                <a:r>
                  <a:rPr lang="zh-CN" altLang="en-US" dirty="0"/>
                  <a:t>经验风险最小化</a:t>
                </a:r>
                <a:endParaRPr lang="en-US" altLang="zh-CN" dirty="0"/>
              </a:p>
              <a:p>
                <a:pPr lvl="1"/>
                <a:r>
                  <a:rPr lang="zh-CN" altLang="en-US" dirty="0"/>
                  <a:t>在选择合适的风险函数后，我们寻找一个参数</a:t>
                </a:r>
                <a:r>
                  <a:rPr lang="en-US" altLang="zh-CN" dirty="0"/>
                  <a:t>θ∗ </a:t>
                </a:r>
                <a:r>
                  <a:rPr lang="zh-CN" altLang="en-US" dirty="0"/>
                  <a:t>，使得经验风险函数最小化。</a:t>
                </a:r>
                <a:endParaRPr lang="en-US" altLang="zh-CN" dirty="0"/>
              </a:p>
              <a:p>
                <a:endParaRPr lang="en-US" altLang="zh-CN" dirty="0"/>
              </a:p>
              <a:p>
                <a:r>
                  <a:rPr lang="zh-CN" altLang="en-US" dirty="0"/>
                  <a:t>机器学习问题转化成为一个最优化问题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8" t="-1466" r="-111"/>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2350533"/>
            <a:ext cx="4433826" cy="911689"/>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0" y="4572000"/>
            <a:ext cx="3227673" cy="848148"/>
          </a:xfrm>
          <a:prstGeom prst="rect">
            <a:avLst/>
          </a:prstGeom>
        </p:spPr>
      </p:pic>
      <p:pic>
        <p:nvPicPr>
          <p:cNvPr id="4" name="Picture 2">
            <a:extLst>
              <a:ext uri="{FF2B5EF4-FFF2-40B4-BE49-F238E27FC236}">
                <a16:creationId xmlns:a16="http://schemas.microsoft.com/office/drawing/2014/main" id="{86A2F485-A7FF-C90C-A88D-0DAB32928835}"/>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5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FA7-7FB8-4D95-8FA4-C7D615F2E010}"/>
              </a:ext>
            </a:extLst>
          </p:cNvPr>
          <p:cNvSpPr>
            <a:spLocks noGrp="1"/>
          </p:cNvSpPr>
          <p:nvPr>
            <p:ph type="title"/>
          </p:nvPr>
        </p:nvSpPr>
        <p:spPr/>
        <p:txBody>
          <a:bodyPr/>
          <a:lstStyle/>
          <a:p>
            <a:r>
              <a:rPr lang="zh-CN" altLang="en-US"/>
              <a:t>最优化问题</a:t>
            </a:r>
            <a:endParaRPr lang="zh-CN" altLang="en-US" dirty="0"/>
          </a:p>
        </p:txBody>
      </p:sp>
      <p:sp>
        <p:nvSpPr>
          <p:cNvPr id="3" name="内容占位符 2">
            <a:extLst>
              <a:ext uri="{FF2B5EF4-FFF2-40B4-BE49-F238E27FC236}">
                <a16:creationId xmlns:a16="http://schemas.microsoft.com/office/drawing/2014/main" id="{DC8119A3-864A-4564-B3F8-34845335EA8C}"/>
              </a:ext>
            </a:extLst>
          </p:cNvPr>
          <p:cNvSpPr>
            <a:spLocks noGrp="1"/>
          </p:cNvSpPr>
          <p:nvPr>
            <p:ph idx="1"/>
          </p:nvPr>
        </p:nvSpPr>
        <p:spPr/>
        <p:txBody>
          <a:bodyPr/>
          <a:lstStyle/>
          <a:p>
            <a:r>
              <a:rPr lang="zh-CN" altLang="en-US" dirty="0"/>
              <a:t>机器学习问题转化成为一个最优化问题</a:t>
            </a:r>
          </a:p>
          <a:p>
            <a:endParaRPr lang="zh-CN" altLang="en-US" dirty="0"/>
          </a:p>
        </p:txBody>
      </p:sp>
      <p:pic>
        <p:nvPicPr>
          <p:cNvPr id="5" name="图片 4">
            <a:extLst>
              <a:ext uri="{FF2B5EF4-FFF2-40B4-BE49-F238E27FC236}">
                <a16:creationId xmlns:a16="http://schemas.microsoft.com/office/drawing/2014/main" id="{234B176D-1EA5-431A-97AD-7D714A6B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5" y="5218375"/>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id="{D00EB245-16DE-433A-81D1-900C3820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2072324"/>
            <a:ext cx="6492251" cy="26081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006C8AC-5F06-3529-B342-7CF0494731A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6DC18-8714-4A33-AE48-218B03A5A098}"/>
              </a:ext>
            </a:extLst>
          </p:cNvPr>
          <p:cNvSpPr>
            <a:spLocks noGrp="1"/>
          </p:cNvSpPr>
          <p:nvPr>
            <p:ph type="title"/>
          </p:nvPr>
        </p:nvSpPr>
        <p:spPr/>
        <p:txBody>
          <a:bodyPr/>
          <a:lstStyle/>
          <a:p>
            <a:r>
              <a:rPr lang="zh-CN" altLang="en-US"/>
              <a:t>教学内容</a:t>
            </a:r>
            <a:endParaRPr lang="zh-CN" altLang="en-US" dirty="0"/>
          </a:p>
        </p:txBody>
      </p:sp>
      <p:sp>
        <p:nvSpPr>
          <p:cNvPr id="3" name="内容占位符 2">
            <a:extLst>
              <a:ext uri="{FF2B5EF4-FFF2-40B4-BE49-F238E27FC236}">
                <a16:creationId xmlns:a16="http://schemas.microsoft.com/office/drawing/2014/main" id="{AD1FBE78-11B0-4016-AC29-9A4845FDE103}"/>
              </a:ext>
            </a:extLst>
          </p:cNvPr>
          <p:cNvSpPr>
            <a:spLocks noGrp="1"/>
          </p:cNvSpPr>
          <p:nvPr>
            <p:ph idx="1"/>
          </p:nvPr>
        </p:nvSpPr>
        <p:spPr/>
        <p:txBody>
          <a:bodyPr/>
          <a:lstStyle/>
          <a:p>
            <a:r>
              <a:rPr lang="zh-CN" altLang="en-US" dirty="0"/>
              <a:t>机器学习</a:t>
            </a:r>
            <a:endParaRPr lang="en-US" altLang="zh-CN" dirty="0"/>
          </a:p>
          <a:p>
            <a:pPr lvl="1"/>
            <a:r>
              <a:rPr lang="zh-CN" altLang="en-US" dirty="0"/>
              <a:t>概念</a:t>
            </a:r>
            <a:endParaRPr lang="en-US" altLang="zh-CN" dirty="0"/>
          </a:p>
          <a:p>
            <a:pPr lvl="1"/>
            <a:r>
              <a:rPr lang="zh-CN" altLang="en-US" dirty="0"/>
              <a:t>原理</a:t>
            </a:r>
            <a:endParaRPr lang="en-US" altLang="zh-CN" dirty="0"/>
          </a:p>
          <a:p>
            <a:r>
              <a:rPr lang="zh-CN" altLang="en-US" dirty="0"/>
              <a:t>线性回归</a:t>
            </a:r>
            <a:endParaRPr lang="en-US" altLang="zh-CN" dirty="0"/>
          </a:p>
          <a:p>
            <a:pPr lvl="1"/>
            <a:r>
              <a:rPr lang="zh-CN" altLang="en-US" dirty="0"/>
              <a:t>定义</a:t>
            </a:r>
            <a:endParaRPr lang="en-US" altLang="zh-CN" dirty="0"/>
          </a:p>
          <a:p>
            <a:pPr lvl="1"/>
            <a:r>
              <a:rPr lang="zh-CN" altLang="en-US" dirty="0"/>
              <a:t>经验风险最小化</a:t>
            </a:r>
            <a:endParaRPr lang="en-US" altLang="zh-CN" dirty="0"/>
          </a:p>
          <a:p>
            <a:pPr lvl="2"/>
            <a:r>
              <a:rPr lang="zh-CN" altLang="en-US" dirty="0"/>
              <a:t>最小均方误差</a:t>
            </a:r>
            <a:endParaRPr lang="en-US" altLang="zh-CN" dirty="0"/>
          </a:p>
          <a:p>
            <a:pPr lvl="1"/>
            <a:r>
              <a:rPr lang="zh-CN" altLang="en-US" dirty="0"/>
              <a:t>结构风险最小化</a:t>
            </a:r>
            <a:endParaRPr lang="en-US" altLang="zh-CN" dirty="0"/>
          </a:p>
          <a:p>
            <a:pPr lvl="1"/>
            <a:r>
              <a:rPr lang="zh-CN" altLang="en-US" dirty="0"/>
              <a:t>最大似然估计</a:t>
            </a:r>
            <a:endParaRPr lang="en-US" altLang="zh-CN" dirty="0"/>
          </a:p>
          <a:p>
            <a:pPr lvl="1"/>
            <a:r>
              <a:rPr lang="zh-CN" altLang="en-US" dirty="0"/>
              <a:t>最大后验估计</a:t>
            </a:r>
            <a:endParaRPr lang="en-US" altLang="zh-CN" dirty="0"/>
          </a:p>
          <a:p>
            <a:r>
              <a:rPr lang="zh-CN" altLang="en-US" dirty="0"/>
              <a:t>机器学习的几个关键点</a:t>
            </a:r>
            <a:endParaRPr lang="en-US" altLang="zh-CN" dirty="0"/>
          </a:p>
          <a:p>
            <a:pPr lvl="1"/>
            <a:endParaRPr lang="en-US" altLang="zh-CN" dirty="0"/>
          </a:p>
          <a:p>
            <a:pPr lvl="1"/>
            <a:endParaRPr lang="zh-CN" altLang="en-US" dirty="0"/>
          </a:p>
        </p:txBody>
      </p:sp>
      <p:pic>
        <p:nvPicPr>
          <p:cNvPr id="4" name="Picture 2">
            <a:extLst>
              <a:ext uri="{FF2B5EF4-FFF2-40B4-BE49-F238E27FC236}">
                <a16:creationId xmlns:a16="http://schemas.microsoft.com/office/drawing/2014/main" id="{69EEA557-1614-9BEE-8BE3-76A15B863F3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02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a:t>
            </a:r>
            <a:r>
              <a:rPr lang="en-US" altLang="zh-CN" dirty="0"/>
              <a:t> Gradient Descent </a:t>
            </a:r>
            <a:r>
              <a:rPr lang="zh-CN" altLang="en-US" dirty="0"/>
              <a:t>）</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62000" y="1187571"/>
            <a:ext cx="3657600" cy="376597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5562600" y="1187571"/>
            <a:ext cx="4876800" cy="483616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a:extLst>
              <a:ext uri="{FF2B5EF4-FFF2-40B4-BE49-F238E27FC236}">
                <a16:creationId xmlns:a16="http://schemas.microsoft.com/office/drawing/2014/main" id="{3ECF805E-BB37-4D74-8900-0139FDD4BF8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143000" y="5177234"/>
            <a:ext cx="3468441" cy="1303575"/>
          </a:xfrm>
          <a:prstGeom prst="rect">
            <a:avLst/>
          </a:prstGeom>
        </p:spPr>
      </p:pic>
      <p:sp>
        <p:nvSpPr>
          <p:cNvPr id="6" name="矩形 5">
            <a:extLst>
              <a:ext uri="{FF2B5EF4-FFF2-40B4-BE49-F238E27FC236}">
                <a16:creationId xmlns:a16="http://schemas.microsoft.com/office/drawing/2014/main" id="{25B25AD8-6117-4EBF-B8BE-5F7805878416}"/>
              </a:ext>
            </a:extLst>
          </p:cNvPr>
          <p:cNvSpPr/>
          <p:nvPr/>
        </p:nvSpPr>
        <p:spPr>
          <a:xfrm>
            <a:off x="6096000" y="6023731"/>
            <a:ext cx="4800600" cy="369332"/>
          </a:xfrm>
          <a:prstGeom prst="rect">
            <a:avLst/>
          </a:prstGeom>
        </p:spPr>
        <p:txBody>
          <a:bodyPr wrap="square">
            <a:spAutoFit/>
          </a:bodyPr>
          <a:lstStyle/>
          <a:p>
            <a:r>
              <a:rPr lang="zh-CN" altLang="en-US" dirty="0"/>
              <a:t>搜索步长α中也叫作</a:t>
            </a:r>
            <a:r>
              <a:rPr lang="zh-CN" altLang="en-US" dirty="0">
                <a:solidFill>
                  <a:srgbClr val="FF0000"/>
                </a:solidFill>
              </a:rPr>
              <a:t>学习率</a:t>
            </a:r>
            <a:r>
              <a:rPr lang="zh-CN" altLang="en-US" dirty="0"/>
              <a:t>（Learning Rate）</a:t>
            </a:r>
          </a:p>
        </p:txBody>
      </p:sp>
      <p:pic>
        <p:nvPicPr>
          <p:cNvPr id="3" name="Picture 2">
            <a:extLst>
              <a:ext uri="{FF2B5EF4-FFF2-40B4-BE49-F238E27FC236}">
                <a16:creationId xmlns:a16="http://schemas.microsoft.com/office/drawing/2014/main" id="{5BBF81DD-5243-8867-5AE9-A856E35965B9}"/>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619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学习率是十分重要的超参数！</a:t>
            </a:r>
          </a:p>
        </p:txBody>
      </p:sp>
      <p:pic>
        <p:nvPicPr>
          <p:cNvPr id="8" name="Picture 2" descr="Goldilocks of learning rates">
            <a:extLst>
              <a:ext uri="{FF2B5EF4-FFF2-40B4-BE49-F238E27FC236}">
                <a16:creationId xmlns:a16="http://schemas.microsoft.com/office/drawing/2014/main" id="{B7BE837F-7116-42B7-BCA8-A881B17871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2819400"/>
            <a:ext cx="6152827" cy="2386356"/>
          </a:xfrm>
          <a:prstGeom prst="rect">
            <a:avLst/>
          </a:prstGeom>
          <a:noFill/>
          <a:extLst>
            <a:ext uri="{909E8E84-426E-40DD-AFC4-6F175D3DCCD1}">
              <a14:hiddenFill xmlns:a14="http://schemas.microsoft.com/office/drawing/2010/main">
                <a:solidFill>
                  <a:srgbClr val="FFFFFF"/>
                </a:solidFill>
              </a14:hiddenFill>
            </a:ext>
          </a:extLst>
        </p:spPr>
      </p:pic>
      <p:pic>
        <p:nvPicPr>
          <p:cNvPr id="6" name="内容占位符 3">
            <a:extLst>
              <a:ext uri="{FF2B5EF4-FFF2-40B4-BE49-F238E27FC236}">
                <a16:creationId xmlns:a16="http://schemas.microsoft.com/office/drawing/2014/main" id="{41890622-A37C-4A1F-8AB4-C55B4D319CB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304800" y="1600200"/>
            <a:ext cx="4705673" cy="424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A2B9B31B-7A32-F972-AF5B-F64B76EBC56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238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随机梯度下降法</a:t>
            </a:r>
            <a:endParaRPr lang="zh-CN" altLang="en-US" dirty="0"/>
          </a:p>
        </p:txBody>
      </p:sp>
      <p:sp>
        <p:nvSpPr>
          <p:cNvPr id="3" name="内容占位符 2"/>
          <p:cNvSpPr>
            <a:spLocks noGrp="1"/>
          </p:cNvSpPr>
          <p:nvPr>
            <p:ph idx="1"/>
          </p:nvPr>
        </p:nvSpPr>
        <p:spPr>
          <a:xfrm>
            <a:off x="609600" y="990600"/>
            <a:ext cx="10591800" cy="5410200"/>
          </a:xfrm>
        </p:spPr>
        <p:txBody>
          <a:bodyPr/>
          <a:lstStyle/>
          <a:p>
            <a:r>
              <a:rPr lang="zh-CN" altLang="en-US" b="1" u="sng" dirty="0"/>
              <a:t>批量梯度下降法（</a:t>
            </a:r>
            <a:r>
              <a:rPr lang="en-US" altLang="zh-CN" b="1" u="sng" dirty="0"/>
              <a:t>Batch Gradient Descent, BGD</a:t>
            </a:r>
            <a:r>
              <a:rPr lang="zh-CN" altLang="en-US" b="1" u="sng" dirty="0"/>
              <a:t>）：</a:t>
            </a:r>
            <a:endParaRPr lang="en-US" altLang="zh-CN" b="1" u="sng" dirty="0"/>
          </a:p>
          <a:p>
            <a:pPr marL="0" indent="0">
              <a:buNone/>
            </a:pPr>
            <a:r>
              <a:rPr lang="en-US" altLang="zh-CN" sz="2400" dirty="0">
                <a:solidFill>
                  <a:srgbClr val="0070C0"/>
                </a:solidFill>
              </a:rPr>
              <a:t>	</a:t>
            </a:r>
            <a:r>
              <a:rPr lang="zh-CN" altLang="en-US" sz="2400" dirty="0">
                <a:solidFill>
                  <a:srgbClr val="0070C0"/>
                </a:solidFill>
              </a:rPr>
              <a:t>在每次迭代过程中，需要计算每一个样本上的损失函数的梯度并求和。</a:t>
            </a:r>
            <a:endParaRPr lang="en-US" altLang="zh-CN" dirty="0">
              <a:solidFill>
                <a:srgbClr val="0070C0"/>
              </a:solidFill>
            </a:endParaRPr>
          </a:p>
          <a:p>
            <a:endParaRPr lang="en-US" altLang="zh-CN" sz="2400" b="1" u="sng" dirty="0"/>
          </a:p>
          <a:p>
            <a:r>
              <a:rPr lang="zh-CN" altLang="en-US" b="1" u="sng" dirty="0"/>
              <a:t>随机梯度下降法（</a:t>
            </a:r>
            <a:r>
              <a:rPr lang="en-US" altLang="zh-CN" b="1" u="sng" dirty="0"/>
              <a:t>Stochastic Gradient Descent</a:t>
            </a:r>
            <a:r>
              <a:rPr lang="zh-CN" altLang="en-US" b="1" u="sng" dirty="0"/>
              <a:t>，</a:t>
            </a:r>
            <a:r>
              <a:rPr lang="en-US" altLang="zh-CN" b="1" u="sng" dirty="0"/>
              <a:t>SGD</a:t>
            </a:r>
            <a:r>
              <a:rPr lang="zh-CN" altLang="en-US" b="1" u="sng" dirty="0"/>
              <a:t>）</a:t>
            </a:r>
            <a:r>
              <a:rPr lang="en-US" altLang="zh-CN" b="1" u="sng" dirty="0"/>
              <a:t>:</a:t>
            </a:r>
          </a:p>
          <a:p>
            <a:pPr marL="0" indent="0">
              <a:buNone/>
            </a:pPr>
            <a:r>
              <a:rPr lang="en-US" altLang="zh-CN" sz="2400" dirty="0">
                <a:solidFill>
                  <a:srgbClr val="0070C0"/>
                </a:solidFill>
              </a:rPr>
              <a:t>	</a:t>
            </a:r>
            <a:r>
              <a:rPr lang="zh-CN" altLang="en-US" sz="2400" dirty="0">
                <a:solidFill>
                  <a:srgbClr val="0070C0"/>
                </a:solidFill>
              </a:rPr>
              <a:t>在每次迭代中，只采样一个样本，计算其损失函数的梯度并更新参数。</a:t>
            </a:r>
            <a:endParaRPr lang="en-US" altLang="zh-CN" sz="2400" dirty="0">
              <a:solidFill>
                <a:srgbClr val="0070C0"/>
              </a:solidFill>
            </a:endParaRPr>
          </a:p>
          <a:p>
            <a:pPr marL="0" indent="0">
              <a:buNone/>
            </a:pPr>
            <a:endParaRPr lang="en-US" altLang="zh-CN" sz="2400" dirty="0"/>
          </a:p>
          <a:p>
            <a:r>
              <a:rPr lang="zh-CN" altLang="en-US" b="1" u="sng" dirty="0"/>
              <a:t>小批量（</a:t>
            </a:r>
            <a:r>
              <a:rPr lang="en-US" altLang="zh-CN" b="1" u="sng" dirty="0"/>
              <a:t>Mini-Batch</a:t>
            </a:r>
            <a:r>
              <a:rPr lang="zh-CN" altLang="en-US" b="1" u="sng" dirty="0"/>
              <a:t>）随机梯度下降法：</a:t>
            </a:r>
            <a:endParaRPr lang="en-US" altLang="zh-CN" b="1" u="sng" dirty="0"/>
          </a:p>
          <a:p>
            <a:pPr marL="0" indent="0">
              <a:buNone/>
            </a:pPr>
            <a:r>
              <a:rPr lang="en-US" altLang="zh-CN" sz="2400" dirty="0">
                <a:solidFill>
                  <a:srgbClr val="0070C0"/>
                </a:solidFill>
              </a:rPr>
              <a:t>	BGD </a:t>
            </a:r>
            <a:r>
              <a:rPr lang="zh-CN" altLang="en-US" sz="2400" dirty="0">
                <a:solidFill>
                  <a:srgbClr val="0070C0"/>
                </a:solidFill>
              </a:rPr>
              <a:t>和 </a:t>
            </a:r>
            <a:r>
              <a:rPr lang="en-US" altLang="zh-CN" sz="2400" dirty="0">
                <a:solidFill>
                  <a:srgbClr val="0070C0"/>
                </a:solidFill>
              </a:rPr>
              <a:t>SGD</a:t>
            </a:r>
            <a:r>
              <a:rPr lang="zh-CN" altLang="en-US" sz="2400" dirty="0">
                <a:solidFill>
                  <a:srgbClr val="0070C0"/>
                </a:solidFill>
              </a:rPr>
              <a:t>的折中方案。</a:t>
            </a:r>
            <a:endParaRPr lang="en-US" altLang="zh-CN" sz="2400" dirty="0">
              <a:solidFill>
                <a:srgbClr val="0070C0"/>
              </a:solidFill>
            </a:endParaRPr>
          </a:p>
          <a:p>
            <a:pPr marL="0" indent="0">
              <a:buNone/>
            </a:pPr>
            <a:endParaRPr lang="en-US" altLang="zh-CN" sz="2400" dirty="0">
              <a:solidFill>
                <a:srgbClr val="0070C0"/>
              </a:solidFill>
            </a:endParaRPr>
          </a:p>
          <a:p>
            <a:pPr marL="0" indent="0">
              <a:buNone/>
            </a:pPr>
            <a:r>
              <a:rPr lang="en-US" altLang="zh-CN" sz="2400" dirty="0">
                <a:solidFill>
                  <a:srgbClr val="0070C0"/>
                </a:solidFill>
              </a:rPr>
              <a:t>	</a:t>
            </a:r>
            <a:r>
              <a:rPr lang="zh-CN" altLang="en-US" sz="2400" dirty="0">
                <a:solidFill>
                  <a:srgbClr val="0070C0"/>
                </a:solidFill>
              </a:rPr>
              <a:t>优点：收敛快，计算开销小。</a:t>
            </a:r>
          </a:p>
        </p:txBody>
      </p:sp>
      <p:pic>
        <p:nvPicPr>
          <p:cNvPr id="5" name="Picture 2">
            <a:extLst>
              <a:ext uri="{FF2B5EF4-FFF2-40B4-BE49-F238E27FC236}">
                <a16:creationId xmlns:a16="http://schemas.microsoft.com/office/drawing/2014/main" id="{1CB0BF06-190F-4CE8-C588-EA5DBB30AE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883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A5ED8D7-8712-49FF-911A-87C282C6E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952806"/>
            <a:ext cx="8858351" cy="5447993"/>
          </a:xfrm>
          <a:prstGeom prst="rect">
            <a:avLst/>
          </a:prstGeom>
        </p:spPr>
      </p:pic>
      <p:sp>
        <p:nvSpPr>
          <p:cNvPr id="2" name="标题 1"/>
          <p:cNvSpPr>
            <a:spLocks noGrp="1"/>
          </p:cNvSpPr>
          <p:nvPr>
            <p:ph type="title"/>
          </p:nvPr>
        </p:nvSpPr>
        <p:spPr/>
        <p:txBody>
          <a:bodyPr/>
          <a:lstStyle/>
          <a:p>
            <a:r>
              <a:rPr lang="zh-CN" altLang="en-US" dirty="0"/>
              <a:t> 随机梯度下降法</a:t>
            </a:r>
          </a:p>
        </p:txBody>
      </p:sp>
      <p:sp>
        <p:nvSpPr>
          <p:cNvPr id="6" name="矩形 5">
            <a:extLst>
              <a:ext uri="{FF2B5EF4-FFF2-40B4-BE49-F238E27FC236}">
                <a16:creationId xmlns:a16="http://schemas.microsoft.com/office/drawing/2014/main" id="{10B65755-16B3-445F-A299-45036EEB96AC}"/>
              </a:ext>
            </a:extLst>
          </p:cNvPr>
          <p:cNvSpPr/>
          <p:nvPr/>
        </p:nvSpPr>
        <p:spPr>
          <a:xfrm>
            <a:off x="5943601" y="5334000"/>
            <a:ext cx="228599" cy="571194"/>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endParaRPr lang="zh-CN" altLang="en-US" sz="2400" dirty="0"/>
          </a:p>
        </p:txBody>
      </p:sp>
      <p:sp>
        <p:nvSpPr>
          <p:cNvPr id="7" name="爆炸形: 8 pt  6">
            <a:extLst>
              <a:ext uri="{FF2B5EF4-FFF2-40B4-BE49-F238E27FC236}">
                <a16:creationId xmlns:a16="http://schemas.microsoft.com/office/drawing/2014/main" id="{2A9221C0-8547-41B7-A5CC-58ACE5324E79}"/>
              </a:ext>
            </a:extLst>
          </p:cNvPr>
          <p:cNvSpPr/>
          <p:nvPr/>
        </p:nvSpPr>
        <p:spPr>
          <a:xfrm>
            <a:off x="7483974" y="3505201"/>
            <a:ext cx="1723571" cy="1296591"/>
          </a:xfrm>
          <a:prstGeom prst="irregularSeal1">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en-US" altLang="zh-CN" sz="2400" dirty="0"/>
              <a:t>Why?</a:t>
            </a:r>
            <a:endParaRPr lang="zh-CN" altLang="en-US" sz="2400" dirty="0"/>
          </a:p>
        </p:txBody>
      </p:sp>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ECA31968-3A59-4254-9C2C-61AD8A58561A}"/>
                  </a:ext>
                </a:extLst>
              </p14:cNvPr>
              <p14:cNvContentPartPr/>
              <p14:nvPr/>
            </p14:nvContentPartPr>
            <p14:xfrm>
              <a:off x="3961440" y="1412640"/>
              <a:ext cx="360" cy="360"/>
            </p14:xfrm>
          </p:contentPart>
        </mc:Choice>
        <mc:Fallback xmlns="">
          <p:pic>
            <p:nvPicPr>
              <p:cNvPr id="4" name="墨迹 3">
                <a:extLst>
                  <a:ext uri="{FF2B5EF4-FFF2-40B4-BE49-F238E27FC236}">
                    <a16:creationId xmlns:a16="http://schemas.microsoft.com/office/drawing/2014/main" id="{ECA31968-3A59-4254-9C2C-61AD8A58561A}"/>
                  </a:ext>
                </a:extLst>
              </p:cNvPr>
              <p:cNvPicPr/>
              <p:nvPr/>
            </p:nvPicPr>
            <p:blipFill>
              <a:blip r:embed="rId7"/>
              <a:stretch>
                <a:fillRect/>
              </a:stretch>
            </p:blipFill>
            <p:spPr>
              <a:xfrm>
                <a:off x="3952080" y="1403280"/>
                <a:ext cx="19080" cy="19080"/>
              </a:xfrm>
              <a:prstGeom prst="rect">
                <a:avLst/>
              </a:prstGeom>
            </p:spPr>
          </p:pic>
        </mc:Fallback>
      </mc:AlternateContent>
      <p:pic>
        <p:nvPicPr>
          <p:cNvPr id="3" name="Picture 2">
            <a:extLst>
              <a:ext uri="{FF2B5EF4-FFF2-40B4-BE49-F238E27FC236}">
                <a16:creationId xmlns:a16="http://schemas.microsoft.com/office/drawing/2014/main" id="{CB2D012B-DFDB-1D80-7F83-A84A4F21AC70}"/>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974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 </a:t>
            </a:r>
            <a:r>
              <a:rPr lang="en-US" altLang="zh-CN"/>
              <a:t>= </a:t>
            </a:r>
            <a:r>
              <a:rPr lang="zh-CN" altLang="en-US"/>
              <a:t>优化？</a:t>
            </a:r>
            <a:endParaRPr lang="zh-CN" altLang="en-US" dirty="0"/>
          </a:p>
        </p:txBody>
      </p:sp>
      <p:sp>
        <p:nvSpPr>
          <p:cNvPr id="3" name="文本框 2"/>
          <p:cNvSpPr txBox="1"/>
          <p:nvPr/>
        </p:nvSpPr>
        <p:spPr>
          <a:xfrm>
            <a:off x="3810000" y="1524001"/>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1" y="2362201"/>
            <a:ext cx="7957665" cy="2117339"/>
          </a:xfrm>
          <a:prstGeom prst="rect">
            <a:avLst/>
          </a:prstGeom>
        </p:spPr>
      </p:pic>
      <p:sp>
        <p:nvSpPr>
          <p:cNvPr id="5" name="矩形 4"/>
          <p:cNvSpPr/>
          <p:nvPr/>
        </p:nvSpPr>
        <p:spPr>
          <a:xfrm>
            <a:off x="685800" y="4733834"/>
            <a:ext cx="11125200" cy="1508105"/>
          </a:xfrm>
          <a:prstGeom prst="rect">
            <a:avLst/>
          </a:prstGeom>
        </p:spPr>
        <p:txBody>
          <a:bodyPr wrap="square">
            <a:spAutoFit/>
          </a:bodyPr>
          <a:lstStyle/>
          <a:p>
            <a:r>
              <a:rPr lang="zh-CN" altLang="en-US" sz="2400" b="1" dirty="0"/>
              <a:t>过拟合：</a:t>
            </a:r>
            <a:r>
              <a:rPr lang="zh-CN" altLang="en-US" sz="2400" dirty="0">
                <a:solidFill>
                  <a:srgbClr val="FF0000"/>
                </a:solidFill>
              </a:rPr>
              <a:t>经验风险最小化原则</a:t>
            </a:r>
            <a:r>
              <a:rPr lang="zh-CN" altLang="en-US" sz="2400" dirty="0"/>
              <a:t>很容易导致模型</a:t>
            </a:r>
            <a:r>
              <a:rPr lang="zh-CN" altLang="en-US" sz="2400" b="1" u="sng" dirty="0"/>
              <a:t>在训练集上错误率很低，但是在未知数据上错误率很高。</a:t>
            </a:r>
            <a:endParaRPr lang="en-US" altLang="zh-CN" sz="2400" b="1" u="sng" dirty="0"/>
          </a:p>
          <a:p>
            <a:endParaRPr lang="en-US" altLang="zh-CN" sz="2000" dirty="0"/>
          </a:p>
          <a:p>
            <a:r>
              <a:rPr lang="zh-CN" altLang="en-US" sz="2400" dirty="0"/>
              <a:t>过拟合问题往往是由于</a:t>
            </a:r>
            <a:r>
              <a:rPr lang="zh-CN" altLang="en-US" sz="2400" b="1" u="sng" dirty="0"/>
              <a:t>训练数据少</a:t>
            </a:r>
            <a:r>
              <a:rPr lang="zh-CN" altLang="en-US" sz="2400" dirty="0"/>
              <a:t>和</a:t>
            </a:r>
            <a:r>
              <a:rPr lang="zh-CN" altLang="en-US" sz="2400" b="1" u="sng" dirty="0"/>
              <a:t>噪声</a:t>
            </a:r>
            <a:r>
              <a:rPr lang="zh-CN" altLang="en-US" sz="2400" dirty="0"/>
              <a:t>等原因造成的。</a:t>
            </a:r>
            <a:endParaRPr lang="en-US" altLang="zh-CN" sz="2400" dirty="0"/>
          </a:p>
        </p:txBody>
      </p:sp>
      <p:sp>
        <p:nvSpPr>
          <p:cNvPr id="7" name="爆炸形 2 6"/>
          <p:cNvSpPr/>
          <p:nvPr/>
        </p:nvSpPr>
        <p:spPr>
          <a:xfrm>
            <a:off x="6705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pic>
        <p:nvPicPr>
          <p:cNvPr id="6" name="Picture 2">
            <a:extLst>
              <a:ext uri="{FF2B5EF4-FFF2-40B4-BE49-F238E27FC236}">
                <a16:creationId xmlns:a16="http://schemas.microsoft.com/office/drawing/2014/main" id="{A2892B3D-603E-E487-A583-CD6160FBF27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127160" y="2115675"/>
            <a:ext cx="3696216" cy="543001"/>
          </a:xfrm>
          <a:prstGeom prst="rect">
            <a:avLst/>
          </a:prstGeom>
        </p:spPr>
      </p:pic>
      <p:sp>
        <p:nvSpPr>
          <p:cNvPr id="4" name="矩形 3"/>
          <p:cNvSpPr/>
          <p:nvPr/>
        </p:nvSpPr>
        <p:spPr>
          <a:xfrm>
            <a:off x="2951044"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7650863"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4924618"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19400" y="2768805"/>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888862" y="2992044"/>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5486401" y="3601018"/>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5486401" y="3601018"/>
                <a:ext cx="973343" cy="1015663"/>
              </a:xfrm>
              <a:prstGeom prst="rect">
                <a:avLst/>
              </a:prstGeom>
              <a:blipFill>
                <a:blip r:embed="rId9"/>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06427" y="1974108"/>
            <a:ext cx="2909826" cy="598322"/>
          </a:xfrm>
          <a:prstGeom prst="rect">
            <a:avLst/>
          </a:prstGeom>
        </p:spPr>
      </p:pic>
      <p:pic>
        <p:nvPicPr>
          <p:cNvPr id="11" name="图片 10"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58514" y="5214725"/>
            <a:ext cx="3129725" cy="473541"/>
          </a:xfrm>
          <a:prstGeom prst="rect">
            <a:avLst/>
          </a:prstGeom>
        </p:spPr>
      </p:pic>
      <p:pic>
        <p:nvPicPr>
          <p:cNvPr id="3" name="Picture 2">
            <a:extLst>
              <a:ext uri="{FF2B5EF4-FFF2-40B4-BE49-F238E27FC236}">
                <a16:creationId xmlns:a16="http://schemas.microsoft.com/office/drawing/2014/main" id="{C6790621-AF5B-C0DE-49F4-DB136AD35926}"/>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2727325" y="2825751"/>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6400800"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4038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6208439" y="2138443"/>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3825729" y="2138443"/>
            <a:ext cx="2031325" cy="461665"/>
          </a:xfrm>
          <a:prstGeom prst="rect">
            <a:avLst/>
          </a:prstGeom>
        </p:spPr>
        <p:txBody>
          <a:bodyPr wrap="none">
            <a:spAutoFit/>
          </a:bodyPr>
          <a:lstStyle/>
          <a:p>
            <a:r>
              <a:rPr lang="zh-CN" altLang="en-US" sz="2400" dirty="0"/>
              <a:t>经验风险最小</a:t>
            </a:r>
            <a:endParaRPr lang="en-US" altLang="zh-CN" sz="2400" dirty="0"/>
          </a:p>
        </p:txBody>
      </p:sp>
      <p:pic>
        <p:nvPicPr>
          <p:cNvPr id="2" name="Picture 2">
            <a:extLst>
              <a:ext uri="{FF2B5EF4-FFF2-40B4-BE49-F238E27FC236}">
                <a16:creationId xmlns:a16="http://schemas.microsoft.com/office/drawing/2014/main" id="{61B27395-5C70-6F9A-7485-4EA2B7C1E30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635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正则化（</a:t>
            </a:r>
            <a:r>
              <a:rPr lang="en-US" altLang="zh-CN"/>
              <a:t>regularization</a:t>
            </a:r>
            <a:r>
              <a:rPr lang="zh-CN" altLang="en-US"/>
              <a:t>）</a:t>
            </a:r>
            <a:endParaRPr lang="zh-CN" altLang="en-US" dirty="0"/>
          </a:p>
        </p:txBody>
      </p:sp>
      <p:pic>
        <p:nvPicPr>
          <p:cNvPr id="2050" name="Picture 2" descr="âl2 regularization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209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144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6248400" y="2971801"/>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pic>
        <p:nvPicPr>
          <p:cNvPr id="9" name="图片 8">
            <a:extLst>
              <a:ext uri="{FF2B5EF4-FFF2-40B4-BE49-F238E27FC236}">
                <a16:creationId xmlns:a16="http://schemas.microsoft.com/office/drawing/2014/main" id="{91201476-BF74-4A7A-864E-DA3D2C0D2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821" y="3575783"/>
            <a:ext cx="3382775" cy="2616511"/>
          </a:xfrm>
          <a:prstGeom prst="rect">
            <a:avLst/>
          </a:prstGeom>
        </p:spPr>
      </p:pic>
      <p:graphicFrame>
        <p:nvGraphicFramePr>
          <p:cNvPr id="8" name="内容占位符 4">
            <a:extLst>
              <a:ext uri="{FF2B5EF4-FFF2-40B4-BE49-F238E27FC236}">
                <a16:creationId xmlns:a16="http://schemas.microsoft.com/office/drawing/2014/main" id="{73A52C5C-B698-4054-A92B-73BD27E8DE4C}"/>
              </a:ext>
            </a:extLst>
          </p:cNvPr>
          <p:cNvGraphicFramePr>
            <a:graphicFrameLocks/>
          </p:cNvGraphicFramePr>
          <p:nvPr>
            <p:extLst>
              <p:ext uri="{D42A27DB-BD31-4B8C-83A1-F6EECF244321}">
                <p14:modId xmlns:p14="http://schemas.microsoft.com/office/powerpoint/2010/main" val="77298337"/>
              </p:ext>
            </p:extLst>
          </p:nvPr>
        </p:nvGraphicFramePr>
        <p:xfrm>
          <a:off x="2819400" y="1066800"/>
          <a:ext cx="6705600" cy="1981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Picture 2">
            <a:extLst>
              <a:ext uri="{FF2B5EF4-FFF2-40B4-BE49-F238E27FC236}">
                <a16:creationId xmlns:a16="http://schemas.microsoft.com/office/drawing/2014/main" id="{5203DCF8-B078-002E-694D-B825185D49D1}"/>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11">
            <p14:nvContentPartPr>
              <p14:cNvPr id="5" name="墨迹 4">
                <a:extLst>
                  <a:ext uri="{FF2B5EF4-FFF2-40B4-BE49-F238E27FC236}">
                    <a16:creationId xmlns:a16="http://schemas.microsoft.com/office/drawing/2014/main" id="{4CD043DB-00BA-5411-D66E-07F9AA2966B0}"/>
                  </a:ext>
                </a:extLst>
              </p14:cNvPr>
              <p14:cNvContentPartPr/>
              <p14:nvPr/>
            </p14:nvContentPartPr>
            <p14:xfrm>
              <a:off x="1645920" y="1070640"/>
              <a:ext cx="4202640" cy="1257480"/>
            </p14:xfrm>
          </p:contentPart>
        </mc:Choice>
        <mc:Fallback>
          <p:pic>
            <p:nvPicPr>
              <p:cNvPr id="5" name="墨迹 4">
                <a:extLst>
                  <a:ext uri="{FF2B5EF4-FFF2-40B4-BE49-F238E27FC236}">
                    <a16:creationId xmlns:a16="http://schemas.microsoft.com/office/drawing/2014/main" id="{4CD043DB-00BA-5411-D66E-07F9AA2966B0}"/>
                  </a:ext>
                </a:extLst>
              </p:cNvPr>
              <p:cNvPicPr/>
              <p:nvPr/>
            </p:nvPicPr>
            <p:blipFill>
              <a:blip r:embed="rId12"/>
              <a:stretch>
                <a:fillRect/>
              </a:stretch>
            </p:blipFill>
            <p:spPr>
              <a:xfrm>
                <a:off x="1617480" y="1042200"/>
                <a:ext cx="4259520" cy="1314360"/>
              </a:xfrm>
              <a:prstGeom prst="rect">
                <a:avLst/>
              </a:prstGeom>
            </p:spPr>
          </p:pic>
        </mc:Fallback>
      </mc:AlternateContent>
      <p:sp>
        <p:nvSpPr>
          <p:cNvPr id="6" name="文本框 5">
            <a:extLst>
              <a:ext uri="{FF2B5EF4-FFF2-40B4-BE49-F238E27FC236}">
                <a16:creationId xmlns:a16="http://schemas.microsoft.com/office/drawing/2014/main" id="{11368813-F041-957B-C611-76ED80349A50}"/>
              </a:ext>
            </a:extLst>
          </p:cNvPr>
          <p:cNvSpPr txBox="1"/>
          <p:nvPr/>
        </p:nvSpPr>
        <p:spPr>
          <a:xfrm>
            <a:off x="168914" y="2409138"/>
            <a:ext cx="2327198" cy="830997"/>
          </a:xfrm>
          <a:prstGeom prst="rect">
            <a:avLst/>
          </a:prstGeom>
          <a:noFill/>
        </p:spPr>
        <p:txBody>
          <a:bodyPr wrap="square" rtlCol="0">
            <a:spAutoFit/>
          </a:bodyPr>
          <a:lstStyle/>
          <a:p>
            <a:r>
              <a:rPr lang="zh-CN" altLang="en-US" sz="2400" b="1" dirty="0">
                <a:solidFill>
                  <a:srgbClr val="FF0000"/>
                </a:solidFill>
              </a:rPr>
              <a:t>为了防止模型过拟合训练数据。</a:t>
            </a:r>
          </a:p>
        </p:txBody>
      </p:sp>
    </p:spTree>
    <p:custDataLst>
      <p:tags r:id="rId1"/>
    </p:custDataLst>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6" name="图片 5">
            <a:extLst>
              <a:ext uri="{FF2B5EF4-FFF2-40B4-BE49-F238E27FC236}">
                <a16:creationId xmlns:a16="http://schemas.microsoft.com/office/drawing/2014/main" id="{9B4C6C85-9731-4873-9728-3ADCB2B71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598563"/>
            <a:ext cx="4876800" cy="3772111"/>
          </a:xfrm>
          <a:prstGeom prst="rect">
            <a:avLst/>
          </a:prstGeom>
        </p:spPr>
      </p:pic>
      <p:pic>
        <p:nvPicPr>
          <p:cNvPr id="4" name="Picture 2">
            <a:extLst>
              <a:ext uri="{FF2B5EF4-FFF2-40B4-BE49-F238E27FC236}">
                <a16:creationId xmlns:a16="http://schemas.microsoft.com/office/drawing/2014/main" id="{D9A44B12-68FD-D339-C968-6664BCA9FB6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563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pic>
        <p:nvPicPr>
          <p:cNvPr id="3" name="Picture 2">
            <a:extLst>
              <a:ext uri="{FF2B5EF4-FFF2-40B4-BE49-F238E27FC236}">
                <a16:creationId xmlns:a16="http://schemas.microsoft.com/office/drawing/2014/main" id="{0BFC3CEC-C5A6-ED14-ABCE-7BBC034CC62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53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a:t>机器学习 </a:t>
            </a:r>
            <a:r>
              <a:rPr lang="en-US" altLang="zh-TW"/>
              <a:t>≈ </a:t>
            </a:r>
            <a:r>
              <a:rPr lang="zh-CN" altLang="en-US"/>
              <a:t>构建一个映射函数</a:t>
            </a:r>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648749179"/>
              </p:ext>
            </p:extLst>
          </p:nvPr>
        </p:nvGraphicFramePr>
        <p:xfrm>
          <a:off x="3544914" y="1357635"/>
          <a:ext cx="3822700" cy="460375"/>
        </p:xfrm>
        <a:graphic>
          <a:graphicData uri="http://schemas.openxmlformats.org/presentationml/2006/ole">
            <mc:AlternateContent xmlns:mc="http://schemas.openxmlformats.org/markup-compatibility/2006">
              <mc:Choice xmlns:v="urn:schemas-microsoft-com:vml" Requires="v">
                <p:oleObj name="方程式" r:id="rId2" imgW="1790640" imgH="215640" progId="Equation.3">
                  <p:embed/>
                </p:oleObj>
              </mc:Choice>
              <mc:Fallback>
                <p:oleObj name="方程式" r:id="rId2" imgW="1790640" imgH="215640" progId="Equation.3">
                  <p:embed/>
                  <p:pic>
                    <p:nvPicPr>
                      <p:cNvPr id="4" name="Object 12"/>
                      <p:cNvPicPr>
                        <a:picLocks noChangeAspect="1" noChangeArrowheads="1"/>
                      </p:cNvPicPr>
                      <p:nvPr/>
                    </p:nvPicPr>
                    <p:blipFill>
                      <a:blip r:embed="rId3"/>
                      <a:srcRect/>
                      <a:stretch>
                        <a:fillRect/>
                      </a:stretch>
                    </p:blipFill>
                    <p:spPr bwMode="auto">
                      <a:xfrm>
                        <a:off x="3544914" y="1357635"/>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181177167"/>
              </p:ext>
            </p:extLst>
          </p:nvPr>
        </p:nvGraphicFramePr>
        <p:xfrm>
          <a:off x="3483196" y="2422668"/>
          <a:ext cx="3822700" cy="460375"/>
        </p:xfrm>
        <a:graphic>
          <a:graphicData uri="http://schemas.openxmlformats.org/presentationml/2006/ole">
            <mc:AlternateContent xmlns:mc="http://schemas.openxmlformats.org/markup-compatibility/2006">
              <mc:Choice xmlns:v="urn:schemas-microsoft-com:vml" Requires="v">
                <p:oleObj name="方程式" r:id="rId4" imgW="1790640" imgH="215640" progId="Equation.3">
                  <p:embed/>
                </p:oleObj>
              </mc:Choice>
              <mc:Fallback>
                <p:oleObj name="方程式" r:id="rId4" imgW="1790640" imgH="215640" progId="Equation.3">
                  <p:embed/>
                  <p:pic>
                    <p:nvPicPr>
                      <p:cNvPr id="5" name="Object 12"/>
                      <p:cNvPicPr>
                        <a:picLocks noChangeAspect="1" noChangeArrowheads="1"/>
                      </p:cNvPicPr>
                      <p:nvPr/>
                    </p:nvPicPr>
                    <p:blipFill>
                      <a:blip r:embed="rId3"/>
                      <a:srcRect/>
                      <a:stretch>
                        <a:fillRect/>
                      </a:stretch>
                    </p:blipFill>
                    <p:spPr bwMode="auto">
                      <a:xfrm>
                        <a:off x="3483196" y="2422668"/>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1857636291"/>
              </p:ext>
            </p:extLst>
          </p:nvPr>
        </p:nvGraphicFramePr>
        <p:xfrm>
          <a:off x="3461931" y="3575606"/>
          <a:ext cx="3822700" cy="460375"/>
        </p:xfrm>
        <a:graphic>
          <a:graphicData uri="http://schemas.openxmlformats.org/presentationml/2006/ole">
            <mc:AlternateContent xmlns:mc="http://schemas.openxmlformats.org/markup-compatibility/2006">
              <mc:Choice xmlns:v="urn:schemas-microsoft-com:vml" Requires="v">
                <p:oleObj name="方程式" r:id="rId5" imgW="1790640" imgH="215640" progId="Equation.3">
                  <p:embed/>
                </p:oleObj>
              </mc:Choice>
              <mc:Fallback>
                <p:oleObj name="方程式" r:id="rId5" imgW="1790640" imgH="215640" progId="Equation.3">
                  <p:embed/>
                  <p:pic>
                    <p:nvPicPr>
                      <p:cNvPr id="6" name="Object 12"/>
                      <p:cNvPicPr>
                        <a:picLocks noChangeAspect="1" noChangeArrowheads="1"/>
                      </p:cNvPicPr>
                      <p:nvPr/>
                    </p:nvPicPr>
                    <p:blipFill>
                      <a:blip r:embed="rId3"/>
                      <a:srcRect/>
                      <a:stretch>
                        <a:fillRect/>
                      </a:stretch>
                    </p:blipFill>
                    <p:spPr bwMode="auto">
                      <a:xfrm>
                        <a:off x="3461931" y="3575606"/>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3017081517"/>
              </p:ext>
            </p:extLst>
          </p:nvPr>
        </p:nvGraphicFramePr>
        <p:xfrm>
          <a:off x="3381483" y="4768046"/>
          <a:ext cx="3578225" cy="460375"/>
        </p:xfrm>
        <a:graphic>
          <a:graphicData uri="http://schemas.openxmlformats.org/presentationml/2006/ole">
            <mc:AlternateContent xmlns:mc="http://schemas.openxmlformats.org/markup-compatibility/2006">
              <mc:Choice xmlns:v="urn:schemas-microsoft-com:vml" Requires="v">
                <p:oleObj name="方程式" r:id="rId6" imgW="1676160" imgH="215640" progId="Equation.3">
                  <p:embed/>
                </p:oleObj>
              </mc:Choice>
              <mc:Fallback>
                <p:oleObj name="方程式" r:id="rId6" imgW="1676160" imgH="215640" progId="Equation.3">
                  <p:embed/>
                  <p:pic>
                    <p:nvPicPr>
                      <p:cNvPr id="7" name="Object 12"/>
                      <p:cNvPicPr>
                        <a:picLocks noChangeAspect="1" noChangeArrowheads="1"/>
                      </p:cNvPicPr>
                      <p:nvPr/>
                    </p:nvPicPr>
                    <p:blipFill>
                      <a:blip r:embed="rId7"/>
                      <a:srcRect/>
                      <a:stretch>
                        <a:fillRect/>
                      </a:stretch>
                    </p:blipFill>
                    <p:spPr bwMode="auto">
                      <a:xfrm>
                        <a:off x="3381483" y="4768046"/>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7305896" y="2391244"/>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7367614" y="1326451"/>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7284632" y="3517916"/>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7329161" y="4786895"/>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8600" y="1301165"/>
            <a:ext cx="2921108" cy="516844"/>
          </a:xfrm>
          <a:prstGeom prst="rect">
            <a:avLst/>
          </a:prstGeom>
        </p:spPr>
      </p:pic>
      <p:sp>
        <p:nvSpPr>
          <p:cNvPr id="15" name="矩形 14"/>
          <p:cNvSpPr/>
          <p:nvPr/>
        </p:nvSpPr>
        <p:spPr>
          <a:xfrm>
            <a:off x="3820594" y="4721244"/>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89430" y="3401069"/>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3896949" y="5939136"/>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6713175"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1639" y="2277711"/>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8081579" y="3548694"/>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
        <p:nvSpPr>
          <p:cNvPr id="21" name="內容版面配置區 2">
            <a:extLst>
              <a:ext uri="{FF2B5EF4-FFF2-40B4-BE49-F238E27FC236}">
                <a16:creationId xmlns:a16="http://schemas.microsoft.com/office/drawing/2014/main" id="{911A55F3-5FAC-4AEE-87B0-9B03C25086C0}"/>
              </a:ext>
            </a:extLst>
          </p:cNvPr>
          <p:cNvSpPr txBox="1">
            <a:spLocks/>
          </p:cNvSpPr>
          <p:nvPr/>
        </p:nvSpPr>
        <p:spPr bwMode="auto">
          <a:xfrm>
            <a:off x="709897" y="1109876"/>
            <a:ext cx="2773299"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r>
              <a:rPr lang="zh-CN" altLang="en-US" sz="3600" dirty="0"/>
              <a:t>语音识别</a:t>
            </a:r>
          </a:p>
          <a:p>
            <a:endParaRPr lang="zh-CN" altLang="en-US" sz="3600" dirty="0"/>
          </a:p>
          <a:p>
            <a:r>
              <a:rPr lang="zh-CN" altLang="en-US" sz="3600" dirty="0"/>
              <a:t>图像识别</a:t>
            </a:r>
          </a:p>
          <a:p>
            <a:endParaRPr lang="zh-CN" altLang="en-US" sz="3600" dirty="0"/>
          </a:p>
          <a:p>
            <a:r>
              <a:rPr lang="zh-CN" altLang="en-US" sz="3600" dirty="0"/>
              <a:t>围棋</a:t>
            </a:r>
          </a:p>
          <a:p>
            <a:endParaRPr lang="zh-CN" altLang="en-US" sz="3600" dirty="0"/>
          </a:p>
          <a:p>
            <a:r>
              <a:rPr lang="zh-CN" altLang="en-US" sz="3600" dirty="0"/>
              <a:t>对话系统</a:t>
            </a:r>
          </a:p>
        </p:txBody>
      </p:sp>
      <p:pic>
        <p:nvPicPr>
          <p:cNvPr id="3" name="Picture 2">
            <a:extLst>
              <a:ext uri="{FF2B5EF4-FFF2-40B4-BE49-F238E27FC236}">
                <a16:creationId xmlns:a16="http://schemas.microsoft.com/office/drawing/2014/main" id="{E84F23D5-E148-274A-B86F-331F01A79517}"/>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908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78738" y="1905000"/>
            <a:ext cx="8232063" cy="3733800"/>
          </a:xfrm>
          <a:prstGeom prst="rect">
            <a:avLst/>
          </a:prstGeom>
        </p:spPr>
      </p:pic>
      <p:pic>
        <p:nvPicPr>
          <p:cNvPr id="3" name="Picture 2">
            <a:extLst>
              <a:ext uri="{FF2B5EF4-FFF2-40B4-BE49-F238E27FC236}">
                <a16:creationId xmlns:a16="http://schemas.microsoft.com/office/drawing/2014/main" id="{18CA6B31-268B-7D5D-A0A6-F558E3AC647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857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如何选择一个合适的模型？</a:t>
            </a:r>
            <a:endParaRPr lang="zh-CN" altLang="en-US" dirty="0"/>
          </a:p>
        </p:txBody>
      </p:sp>
      <p:sp>
        <p:nvSpPr>
          <p:cNvPr id="3" name="内容占位符 2"/>
          <p:cNvSpPr>
            <a:spLocks noGrp="1"/>
          </p:cNvSpPr>
          <p:nvPr>
            <p:ph idx="1"/>
          </p:nvPr>
        </p:nvSpPr>
        <p:spPr/>
        <p:txBody>
          <a:bodyPr/>
          <a:lstStyle/>
          <a:p>
            <a:r>
              <a:rPr lang="zh-CN" altLang="en-US" dirty="0"/>
              <a:t>模型选择</a:t>
            </a:r>
            <a:endParaRPr lang="en-US" altLang="zh-CN" dirty="0"/>
          </a:p>
          <a:p>
            <a:pPr lvl="1"/>
            <a:r>
              <a:rPr lang="zh-CN" altLang="en-US" dirty="0"/>
              <a:t>拟合能力强的模型一般复杂度会比较高，容易过拟合。</a:t>
            </a:r>
            <a:endParaRPr lang="en-US" altLang="zh-CN" dirty="0"/>
          </a:p>
          <a:p>
            <a:pPr lvl="1"/>
            <a:r>
              <a:rPr lang="zh-CN" altLang="en-US" dirty="0"/>
              <a:t>如果限制模型复杂度，降低拟合能力，可能会欠拟合。</a:t>
            </a:r>
            <a:endParaRPr lang="en-US" altLang="zh-CN" dirty="0"/>
          </a:p>
          <a:p>
            <a:r>
              <a:rPr lang="zh-CN" altLang="en-US" dirty="0"/>
              <a:t>偏差与方差分解</a:t>
            </a:r>
            <a:endParaRPr lang="en-US" altLang="zh-CN" dirty="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78" y="3409677"/>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77"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4987" y="5474292"/>
            <a:ext cx="3264694" cy="643446"/>
          </a:xfrm>
          <a:prstGeom prst="rect">
            <a:avLst/>
          </a:prstGeom>
        </p:spPr>
      </p:pic>
      <p:cxnSp>
        <p:nvCxnSpPr>
          <p:cNvPr id="11" name="直接连接符 10"/>
          <p:cNvCxnSpPr>
            <a:endCxn id="7" idx="0"/>
          </p:cNvCxnSpPr>
          <p:nvPr/>
        </p:nvCxnSpPr>
        <p:spPr>
          <a:xfrm>
            <a:off x="7848600" y="4045952"/>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3332313" y="4125420"/>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6367335" y="4045952"/>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6FC669B3-93CE-7FBC-B35A-926F208D86C9}"/>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A4BDF614-2F2E-36A2-9FCB-1DE9948C7540}"/>
              </a:ext>
            </a:extLst>
          </p:cNvPr>
          <p:cNvSpPr txBox="1"/>
          <p:nvPr/>
        </p:nvSpPr>
        <p:spPr>
          <a:xfrm>
            <a:off x="685800" y="955067"/>
            <a:ext cx="10439400" cy="1569660"/>
          </a:xfrm>
          <a:prstGeom prst="rect">
            <a:avLst/>
          </a:prstGeom>
          <a:solidFill>
            <a:schemeClr val="accent2">
              <a:lumMod val="20000"/>
              <a:lumOff val="80000"/>
            </a:schemeClr>
          </a:solidFill>
        </p:spPr>
        <p:txBody>
          <a:bodyPr wrap="square" rtlCol="0">
            <a:spAutoFit/>
          </a:bodyPr>
          <a:lstStyle/>
          <a:p>
            <a:r>
              <a:rPr lang="zh-CN" altLang="en-US" sz="2400" b="1" dirty="0">
                <a:latin typeface="+mn-lt"/>
              </a:rPr>
              <a:t>偏差（</a:t>
            </a:r>
            <a:r>
              <a:rPr lang="en-US" altLang="zh-CN" sz="2400" b="1" dirty="0">
                <a:latin typeface="+mn-lt"/>
              </a:rPr>
              <a:t>Bias</a:t>
            </a:r>
            <a:r>
              <a:rPr lang="zh-CN" altLang="en-US" sz="2400" b="1" dirty="0">
                <a:latin typeface="+mn-lt"/>
              </a:rPr>
              <a:t>）</a:t>
            </a:r>
            <a:r>
              <a:rPr lang="zh-CN" altLang="en-US" sz="2400" dirty="0">
                <a:latin typeface="+mn-lt"/>
              </a:rPr>
              <a:t>是指模型在不同训练集上的平均性能和最优模型的差异；衡量模型的拟合能力；</a:t>
            </a:r>
            <a:endParaRPr lang="en-US" altLang="zh-CN" sz="2400" dirty="0">
              <a:latin typeface="+mn-lt"/>
            </a:endParaRPr>
          </a:p>
          <a:p>
            <a:endParaRPr lang="en-US" altLang="zh-CN" sz="2400" dirty="0">
              <a:latin typeface="+mn-lt"/>
            </a:endParaRPr>
          </a:p>
          <a:p>
            <a:r>
              <a:rPr lang="zh-CN" altLang="en-US" sz="2400" b="1" dirty="0">
                <a:latin typeface="+mn-lt"/>
              </a:rPr>
              <a:t>方差（</a:t>
            </a:r>
            <a:r>
              <a:rPr lang="en-US" altLang="zh-CN" sz="2400" b="1" dirty="0">
                <a:latin typeface="+mn-lt"/>
              </a:rPr>
              <a:t>Variance</a:t>
            </a:r>
            <a:r>
              <a:rPr lang="zh-CN" altLang="en-US" sz="2400" b="1" dirty="0">
                <a:latin typeface="+mn-lt"/>
              </a:rPr>
              <a:t>）</a:t>
            </a:r>
            <a:r>
              <a:rPr lang="zh-CN" altLang="en-US" sz="2400" dirty="0">
                <a:latin typeface="+mn-lt"/>
              </a:rPr>
              <a:t>是指模型在不同训练集上的差异，衡量是否容易过拟合；</a:t>
            </a:r>
          </a:p>
        </p:txBody>
      </p:sp>
    </p:spTree>
    <p:extLst>
      <p:ext uri="{BB962C8B-B14F-4D97-AF65-F5344CB8AC3E}">
        <p14:creationId xmlns:p14="http://schemas.microsoft.com/office/powerpoint/2010/main" val="146645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35710" y="1600200"/>
            <a:ext cx="4560290" cy="4114800"/>
          </a:xfrm>
          <a:prstGeom prst="rect">
            <a:avLst/>
          </a:prstGeom>
        </p:spPr>
      </p:pic>
      <p:sp>
        <p:nvSpPr>
          <p:cNvPr id="5" name="矩形 4"/>
          <p:cNvSpPr/>
          <p:nvPr/>
        </p:nvSpPr>
        <p:spPr>
          <a:xfrm>
            <a:off x="1447800" y="1447800"/>
            <a:ext cx="2819400" cy="2285999"/>
          </a:xfrm>
          <a:prstGeom prst="rect">
            <a:avLst/>
          </a:prstGeom>
          <a:ln w="57150">
            <a:solidFill>
              <a:schemeClr val="accent3"/>
            </a:solidFill>
          </a:ln>
        </p:spPr>
        <p:txBody>
          <a:bodyPr wrap="square" rtlCol="0" anchor="ctr">
            <a:spAutoFit/>
          </a:bodyPr>
          <a:lstStyle/>
          <a:p>
            <a:pPr algn="ctr"/>
            <a:endParaRPr lang="zh-CN" altLang="en-US" sz="2400" dirty="0"/>
          </a:p>
        </p:txBody>
      </p:sp>
      <p:sp>
        <p:nvSpPr>
          <p:cNvPr id="8" name="矩形 7">
            <a:extLst>
              <a:ext uri="{FF2B5EF4-FFF2-40B4-BE49-F238E27FC236}">
                <a16:creationId xmlns:a16="http://schemas.microsoft.com/office/drawing/2014/main" id="{490363D2-E4B5-4D18-80AE-DF0A8B384B68}"/>
              </a:ext>
            </a:extLst>
          </p:cNvPr>
          <p:cNvSpPr/>
          <p:nvPr/>
        </p:nvSpPr>
        <p:spPr>
          <a:xfrm>
            <a:off x="685800" y="5867400"/>
            <a:ext cx="4801314" cy="461665"/>
          </a:xfrm>
          <a:prstGeom prst="rect">
            <a:avLst/>
          </a:prstGeom>
        </p:spPr>
        <p:txBody>
          <a:bodyPr wrap="none">
            <a:spAutoFit/>
          </a:bodyPr>
          <a:lstStyle/>
          <a:p>
            <a:r>
              <a:rPr lang="zh-CN" altLang="en-US" sz="2400" dirty="0">
                <a:solidFill>
                  <a:srgbClr val="FF0000"/>
                </a:solidFill>
              </a:rPr>
              <a:t>集成模型：有效的降低方差的方法</a:t>
            </a:r>
          </a:p>
        </p:txBody>
      </p:sp>
      <p:pic>
        <p:nvPicPr>
          <p:cNvPr id="6" name="Picture 2">
            <a:extLst>
              <a:ext uri="{FF2B5EF4-FFF2-40B4-BE49-F238E27FC236}">
                <a16:creationId xmlns:a16="http://schemas.microsoft.com/office/drawing/2014/main" id="{BEA4EB14-7EC0-95AE-1EF4-179AF49A378A}"/>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a:extLst>
              <a:ext uri="{FF2B5EF4-FFF2-40B4-BE49-F238E27FC236}">
                <a16:creationId xmlns:a16="http://schemas.microsoft.com/office/drawing/2014/main" id="{F9602A70-91FA-BDD5-319D-52110656E75E}"/>
              </a:ext>
            </a:extLst>
          </p:cNvPr>
          <p:cNvGrpSpPr/>
          <p:nvPr/>
        </p:nvGrpSpPr>
        <p:grpSpPr>
          <a:xfrm>
            <a:off x="6705600" y="2226525"/>
            <a:ext cx="4384138" cy="2929561"/>
            <a:chOff x="6705600" y="2226525"/>
            <a:chExt cx="4384138" cy="2929561"/>
          </a:xfrm>
        </p:grpSpPr>
        <p:pic>
          <p:nvPicPr>
            <p:cNvPr id="4" name="图片 3" descr="屏幕剪辑"/>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5600" y="2353891"/>
              <a:ext cx="4384138" cy="2802195"/>
            </a:xfrm>
            <a:prstGeom prst="rect">
              <a:avLst/>
            </a:prstGeom>
          </p:spPr>
        </p:pic>
        <p:cxnSp>
          <p:nvCxnSpPr>
            <p:cNvPr id="9" name="直接连接符 8">
              <a:extLst>
                <a:ext uri="{FF2B5EF4-FFF2-40B4-BE49-F238E27FC236}">
                  <a16:creationId xmlns:a16="http://schemas.microsoft.com/office/drawing/2014/main" id="{AE3D238D-B5F9-7DFB-2D69-BE5168596E8D}"/>
                </a:ext>
              </a:extLst>
            </p:cNvPr>
            <p:cNvCxnSpPr/>
            <p:nvPr/>
          </p:nvCxnSpPr>
          <p:spPr>
            <a:xfrm>
              <a:off x="9002486" y="2688190"/>
              <a:ext cx="0" cy="2286000"/>
            </a:xfrm>
            <a:prstGeom prst="line">
              <a:avLst/>
            </a:prstGeom>
            <a:ln w="57150">
              <a:prstDash val="sysDash"/>
            </a:ln>
          </p:spPr>
          <p:style>
            <a:lnRef idx="1">
              <a:schemeClr val="accent2"/>
            </a:lnRef>
            <a:fillRef idx="0">
              <a:schemeClr val="accent2"/>
            </a:fillRef>
            <a:effectRef idx="0">
              <a:schemeClr val="accent2"/>
            </a:effectRef>
            <a:fontRef idx="minor">
              <a:schemeClr val="tx1"/>
            </a:fontRef>
          </p:style>
        </p:cxnSp>
        <p:sp>
          <p:nvSpPr>
            <p:cNvPr id="10" name="矩形 9">
              <a:extLst>
                <a:ext uri="{FF2B5EF4-FFF2-40B4-BE49-F238E27FC236}">
                  <a16:creationId xmlns:a16="http://schemas.microsoft.com/office/drawing/2014/main" id="{0443FA97-D64B-379C-BC0C-A1146C576100}"/>
                </a:ext>
              </a:extLst>
            </p:cNvPr>
            <p:cNvSpPr/>
            <p:nvPr/>
          </p:nvSpPr>
          <p:spPr>
            <a:xfrm>
              <a:off x="8032820" y="2226525"/>
              <a:ext cx="1415772" cy="461665"/>
            </a:xfrm>
            <a:prstGeom prst="rect">
              <a:avLst/>
            </a:prstGeom>
          </p:spPr>
          <p:txBody>
            <a:bodyPr wrap="none">
              <a:spAutoFit/>
            </a:bodyPr>
            <a:lstStyle/>
            <a:p>
              <a:r>
                <a:rPr lang="zh-CN" altLang="en-US" sz="2400" b="1" dirty="0">
                  <a:solidFill>
                    <a:srgbClr val="FF0000"/>
                  </a:solidFill>
                </a:rPr>
                <a:t>最优模型</a:t>
              </a:r>
            </a:p>
          </p:txBody>
        </p:sp>
      </p:grpSp>
    </p:spTree>
    <p:custDataLst>
      <p:tags r:id="rId1"/>
    </p:custDataLst>
    <p:extLst>
      <p:ext uri="{BB962C8B-B14F-4D97-AF65-F5344CB8AC3E}">
        <p14:creationId xmlns:p14="http://schemas.microsoft.com/office/powerpoint/2010/main" val="42719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2D3A5-4633-470B-8FAA-B256435103B8}"/>
              </a:ext>
            </a:extLst>
          </p:cNvPr>
          <p:cNvSpPr>
            <a:spLocks noGrp="1"/>
          </p:cNvSpPr>
          <p:nvPr>
            <p:ph type="ctrTitle"/>
          </p:nvPr>
        </p:nvSpPr>
        <p:spPr/>
        <p:txBody>
          <a:bodyPr/>
          <a:lstStyle/>
          <a:p>
            <a:r>
              <a:rPr lang="zh-CN" altLang="en-US" dirty="0"/>
              <a:t>常用的定理</a:t>
            </a:r>
          </a:p>
        </p:txBody>
      </p:sp>
      <p:pic>
        <p:nvPicPr>
          <p:cNvPr id="3" name="Picture 2">
            <a:extLst>
              <a:ext uri="{FF2B5EF4-FFF2-40B4-BE49-F238E27FC236}">
                <a16:creationId xmlns:a16="http://schemas.microsoft.com/office/drawing/2014/main" id="{7EC6F6D8-CB03-332B-F02A-9A5B81097F4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93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dirty="0"/>
              <a:t>  PAC</a:t>
            </a:r>
            <a:r>
              <a:rPr lang="zh-CN" altLang="en-US" dirty="0"/>
              <a:t>：</a:t>
            </a:r>
            <a:r>
              <a:rPr lang="en-US" altLang="zh-CN" dirty="0">
                <a:solidFill>
                  <a:srgbClr val="FF0000"/>
                </a:solidFill>
              </a:rPr>
              <a:t> Probably Approximately Correct</a:t>
            </a:r>
            <a:endParaRPr lang="en-US" altLang="zh-CN" dirty="0"/>
          </a:p>
          <a:p>
            <a:endParaRPr lang="en-US" altLang="zh-CN" dirty="0"/>
          </a:p>
          <a:p>
            <a:r>
              <a:rPr lang="zh-CN" altLang="en-US" dirty="0"/>
              <a:t>  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  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318738"/>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4419600"/>
            <a:ext cx="4521591" cy="883920"/>
          </a:xfrm>
          <a:prstGeom prst="rect">
            <a:avLst/>
          </a:prstGeom>
        </p:spPr>
      </p:pic>
      <p:sp>
        <p:nvSpPr>
          <p:cNvPr id="6" name="矩形 5"/>
          <p:cNvSpPr/>
          <p:nvPr/>
        </p:nvSpPr>
        <p:spPr>
          <a:xfrm>
            <a:off x="5140403" y="53035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4571999" y="53035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114799" y="56728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902403" y="57896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pic>
        <p:nvPicPr>
          <p:cNvPr id="7" name="Picture 2">
            <a:extLst>
              <a:ext uri="{FF2B5EF4-FFF2-40B4-BE49-F238E27FC236}">
                <a16:creationId xmlns:a16="http://schemas.microsoft.com/office/drawing/2014/main" id="{78E76473-C155-B9FD-7D1D-F9FEB030086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D400D2E3-8043-88B8-99BD-85E3E6D6A69C}"/>
              </a:ext>
            </a:extLst>
          </p:cNvPr>
          <p:cNvSpPr txBox="1"/>
          <p:nvPr/>
        </p:nvSpPr>
        <p:spPr>
          <a:xfrm>
            <a:off x="3068889" y="54814"/>
            <a:ext cx="6663819" cy="830997"/>
          </a:xfrm>
          <a:prstGeom prst="rect">
            <a:avLst/>
          </a:prstGeom>
          <a:noFill/>
        </p:spPr>
        <p:txBody>
          <a:bodyPr wrap="square">
            <a:spAutoFit/>
          </a:bodyPr>
          <a:lstStyle/>
          <a:p>
            <a:r>
              <a:rPr lang="en-US" altLang="zh-CN" sz="2400" dirty="0"/>
              <a:t>PAC</a:t>
            </a:r>
            <a:r>
              <a:rPr lang="zh-CN" altLang="en-US" sz="2400" dirty="0"/>
              <a:t>学习理论可以帮助分析一个机器学习方法在什么条件下可以学习到一个近似正确的分类器。</a:t>
            </a:r>
            <a:endParaRPr lang="en-US" altLang="zh-CN" sz="2400" dirty="0"/>
          </a:p>
        </p:txBody>
      </p:sp>
    </p:spTree>
    <p:extLst>
      <p:ext uri="{BB962C8B-B14F-4D97-AF65-F5344CB8AC3E}">
        <p14:creationId xmlns:p14="http://schemas.microsoft.com/office/powerpoint/2010/main" val="2291985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marL="154484" lvl="1" indent="0">
                  <a:buNone/>
                </a:pPr>
                <a:endParaRPr lang="en-US" altLang="zh-CN" dirty="0"/>
              </a:p>
              <a:p>
                <a:pPr marL="154484" lvl="1" indent="0">
                  <a:buNone/>
                </a:pPr>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endParaRPr lang="en-US" altLang="zh-CN" sz="2400" dirty="0"/>
              </a:p>
              <a:p>
                <a:r>
                  <a:rPr lang="zh-CN" altLang="en-US" sz="2400" dirty="0"/>
                  <a:t>如果希望模型的假设空间越大，泛化错误越小，其需要的样本数量越多。</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8" t="-1804" r="-4389"/>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1752600"/>
            <a:ext cx="3787588" cy="762000"/>
          </a:xfrm>
          <a:prstGeom prst="rect">
            <a:avLst/>
          </a:prstGeom>
        </p:spPr>
      </p:pic>
      <p:pic>
        <p:nvPicPr>
          <p:cNvPr id="5" name="Picture 2">
            <a:extLst>
              <a:ext uri="{FF2B5EF4-FFF2-40B4-BE49-F238E27FC236}">
                <a16:creationId xmlns:a16="http://schemas.microsoft.com/office/drawing/2014/main" id="{E5C0FD94-340E-A7F2-DC24-293ED80B8EFB}"/>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787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没有免费午餐定理（</a:t>
            </a:r>
            <a:r>
              <a:rPr lang="en-US" altLang="zh-CN" dirty="0"/>
              <a:t>No Free Lunch Theorem</a:t>
            </a:r>
            <a:r>
              <a:rPr lang="zh-CN" altLang="en-US" dirty="0"/>
              <a:t>，</a:t>
            </a:r>
            <a:r>
              <a:rPr lang="en-US" altLang="zh-CN" dirty="0"/>
              <a:t>NFL</a:t>
            </a:r>
            <a:r>
              <a:rPr lang="zh-CN" altLang="en-US" dirty="0"/>
              <a:t>）</a:t>
            </a:r>
            <a:endParaRPr lang="en-US" altLang="zh-CN" dirty="0"/>
          </a:p>
          <a:p>
            <a:pPr marL="154484" lvl="1" indent="0">
              <a:buNone/>
            </a:pPr>
            <a:r>
              <a:rPr lang="zh-CN" altLang="en-US" dirty="0"/>
              <a:t>对于基于迭代的最优化算法，不存在某种算法对所有问题（有限的搜索空间内）都有效。如果一个算法对某些问题有效，那么它一定在另外一些问题上比纯随机搜索算法更差。</a:t>
            </a:r>
          </a:p>
        </p:txBody>
      </p:sp>
      <p:pic>
        <p:nvPicPr>
          <p:cNvPr id="2050" name="Picture 2" descr="Image result for æ²¡æåè´¹åé¤å®ç">
            <a:extLst>
              <a:ext uri="{FF2B5EF4-FFF2-40B4-BE49-F238E27FC236}">
                <a16:creationId xmlns:a16="http://schemas.microsoft.com/office/drawing/2014/main" id="{549BE71C-35C6-4F66-A637-B5441F3B6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00927"/>
            <a:ext cx="3595688" cy="269329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BFFCCEA9-7290-3F2B-7EA9-0BBCE959A83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013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a:xfrm>
            <a:off x="609600" y="990600"/>
            <a:ext cx="11125200" cy="5410200"/>
          </a:xfrm>
        </p:spPr>
        <p:txBody>
          <a:bodyPr/>
          <a:lstStyle/>
          <a:p>
            <a:r>
              <a:rPr lang="zh-CN" altLang="en-US" dirty="0"/>
              <a:t>丑小鸭定理</a:t>
            </a:r>
            <a:r>
              <a:rPr lang="en-US" altLang="zh-CN" dirty="0"/>
              <a:t>(Ugly Duckling Theorem)</a:t>
            </a:r>
          </a:p>
          <a:p>
            <a:pPr marL="154484" lvl="1" indent="0">
              <a:buNone/>
            </a:pPr>
            <a:r>
              <a:rPr lang="zh-CN" altLang="en-US" dirty="0"/>
              <a:t>丑小鸭与白天鹅之间的区别和两只白天鹅之间的区别一样大。</a:t>
            </a:r>
            <a:endParaRPr lang="en-US" altLang="zh-CN" dirty="0"/>
          </a:p>
          <a:p>
            <a:pPr marL="154484" lvl="1" indent="0">
              <a:buNone/>
            </a:pPr>
            <a:endParaRPr lang="en-US" altLang="zh-CN" dirty="0"/>
          </a:p>
          <a:p>
            <a:pPr marL="154484" lvl="1" indent="0">
              <a:buNone/>
            </a:pPr>
            <a:endParaRPr lang="en-US" altLang="zh-CN" dirty="0"/>
          </a:p>
          <a:p>
            <a:pPr marL="154484" lvl="1" indent="0">
              <a:buNone/>
            </a:pPr>
            <a:endParaRPr lang="en-US" altLang="zh-CN" dirty="0"/>
          </a:p>
          <a:p>
            <a:pPr marL="154484" lvl="1" indent="0">
              <a:buNone/>
            </a:pPr>
            <a:endParaRPr lang="en-US" altLang="zh-CN" dirty="0"/>
          </a:p>
          <a:p>
            <a:pPr marL="154484" lvl="1" indent="0">
              <a:buNone/>
            </a:pPr>
            <a:endParaRPr lang="en-US" altLang="zh-CN" dirty="0"/>
          </a:p>
          <a:p>
            <a:pPr marL="154484" lvl="1" indent="0">
              <a:buNone/>
            </a:pPr>
            <a:endParaRPr lang="en-US" altLang="zh-CN" dirty="0"/>
          </a:p>
          <a:p>
            <a:pPr marL="154484" lvl="1" indent="0">
              <a:buNone/>
            </a:pPr>
            <a:endParaRPr lang="en-US" altLang="zh-CN" dirty="0"/>
          </a:p>
          <a:p>
            <a:pPr marL="154484" lvl="1" indent="0">
              <a:buNone/>
            </a:pPr>
            <a:r>
              <a:rPr lang="zh-CN" altLang="en-US" dirty="0"/>
              <a:t>世界上不存在</a:t>
            </a:r>
            <a:r>
              <a:rPr lang="zh-CN" altLang="en-US" b="1" u="sng" dirty="0">
                <a:solidFill>
                  <a:srgbClr val="FF0000"/>
                </a:solidFill>
              </a:rPr>
              <a:t>相似性的客观标准</a:t>
            </a:r>
            <a:r>
              <a:rPr lang="zh-CN" altLang="en-US" dirty="0"/>
              <a:t>，一切相似性的标准都是主观的。</a:t>
            </a:r>
          </a:p>
        </p:txBody>
      </p:sp>
      <p:pic>
        <p:nvPicPr>
          <p:cNvPr id="2" name="Picture 2" descr="“Ugly Duckling Theorem”的图片搜索结果">
            <a:extLst>
              <a:ext uri="{FF2B5EF4-FFF2-40B4-BE49-F238E27FC236}">
                <a16:creationId xmlns:a16="http://schemas.microsoft.com/office/drawing/2014/main" id="{EB1DCDBB-1BAE-4C6F-8DE6-FEA2AB7E5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133600"/>
            <a:ext cx="4876800" cy="2724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32B7BDF-3DCD-7F55-0E1C-6B7F4446B6F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709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奥卡姆剃刀原理</a:t>
            </a:r>
            <a:r>
              <a:rPr lang="en-US" altLang="zh-CN" dirty="0"/>
              <a:t>(Occam's Razor)</a:t>
            </a:r>
          </a:p>
          <a:p>
            <a:pPr lvl="1"/>
            <a:r>
              <a:rPr lang="zh-CN" altLang="en-US" dirty="0"/>
              <a:t>如无必要，勿增实体</a:t>
            </a:r>
          </a:p>
        </p:txBody>
      </p:sp>
      <p:pic>
        <p:nvPicPr>
          <p:cNvPr id="3074" name="Picture 2" descr="“Occam's Razor”的图片搜索结果">
            <a:extLst>
              <a:ext uri="{FF2B5EF4-FFF2-40B4-BE49-F238E27FC236}">
                <a16:creationId xmlns:a16="http://schemas.microsoft.com/office/drawing/2014/main" id="{0AB42BDC-1ED0-4983-A79E-B7F63C5FE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19400"/>
            <a:ext cx="3333750" cy="2905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D581DF33-5E8F-C276-8298-847A44445DE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535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3048000"/>
            <a:ext cx="10972800" cy="2057400"/>
          </a:xfrm>
        </p:spPr>
        <p:txBody>
          <a:bodyPr/>
          <a:lstStyle/>
          <a:p>
            <a:pPr marL="0" indent="0" algn="ctr">
              <a:buNone/>
            </a:pPr>
            <a:r>
              <a:rPr lang="zh-CN" altLang="en-US" sz="4400" dirty="0"/>
              <a:t>谢谢！</a:t>
            </a:r>
          </a:p>
        </p:txBody>
      </p:sp>
      <p:pic>
        <p:nvPicPr>
          <p:cNvPr id="4" name="Picture 2">
            <a:extLst>
              <a:ext uri="{FF2B5EF4-FFF2-40B4-BE49-F238E27FC236}">
                <a16:creationId xmlns:a16="http://schemas.microsoft.com/office/drawing/2014/main" id="{BA3F97AF-BD0B-4065-862C-046F56F7976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73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BF8B0512-B0CF-4489-A60A-6CFA645B4EF1}"/>
              </a:ext>
            </a:extLst>
          </p:cNvPr>
          <p:cNvSpPr>
            <a:spLocks noGrp="1"/>
          </p:cNvSpPr>
          <p:nvPr>
            <p:ph idx="1"/>
          </p:nvPr>
        </p:nvSpPr>
        <p:spPr/>
        <p:txBody>
          <a:bodyPr/>
          <a:lstStyle/>
          <a:p>
            <a:r>
              <a:rPr lang="zh-CN" altLang="en-US" dirty="0"/>
              <a:t>现实世界的问题都比较复杂</a:t>
            </a:r>
            <a:endParaRPr lang="en-US" altLang="zh-CN" dirty="0"/>
          </a:p>
          <a:p>
            <a:pPr lvl="1"/>
            <a:r>
              <a:rPr lang="zh-CN" altLang="en-US" dirty="0"/>
              <a:t>很难通过规则来手工实现</a:t>
            </a:r>
            <a:endParaRPr lang="en-US" altLang="zh-CN" dirty="0"/>
          </a:p>
          <a:p>
            <a:pPr lvl="1"/>
            <a:endParaRPr lang="en-US" altLang="zh-CN" dirty="0"/>
          </a:p>
        </p:txBody>
      </p:sp>
      <p:sp>
        <p:nvSpPr>
          <p:cNvPr id="2" name="标题 1"/>
          <p:cNvSpPr>
            <a:spLocks noGrp="1"/>
          </p:cNvSpPr>
          <p:nvPr>
            <p:ph type="title"/>
          </p:nvPr>
        </p:nvSpPr>
        <p:spPr/>
        <p:txBody>
          <a:bodyPr/>
          <a:lstStyle/>
          <a:p>
            <a:r>
              <a:rPr lang="zh-CN" altLang="en-US"/>
              <a:t>为什么要“机器学习”？</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290365" y="1538271"/>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72400" y="3581400"/>
            <a:ext cx="3670974" cy="21641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C8C1AACA-D1D0-2A54-528E-064D5523F7E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4EF6602C-BEB4-3457-9BA7-26B59EC6745F}"/>
              </a:ext>
            </a:extLst>
          </p:cNvPr>
          <p:cNvPicPr>
            <a:picLocks noChangeAspect="1"/>
          </p:cNvPicPr>
          <p:nvPr/>
        </p:nvPicPr>
        <p:blipFill rotWithShape="1">
          <a:blip r:embed="rId5">
            <a:extLst>
              <a:ext uri="{28A0092B-C50C-407E-A947-70E740481C1C}">
                <a14:useLocalDpi xmlns:a14="http://schemas.microsoft.com/office/drawing/2010/main" val="0"/>
              </a:ext>
            </a:extLst>
          </a:blip>
          <a:srcRect l="29375" r="29375"/>
          <a:stretch/>
        </p:blipFill>
        <p:spPr>
          <a:xfrm>
            <a:off x="1828800" y="2305734"/>
            <a:ext cx="2738120" cy="3733800"/>
          </a:xfrm>
          <a:prstGeom prst="rect">
            <a:avLst/>
          </a:prstGeom>
        </p:spPr>
      </p:pic>
      <p:pic>
        <p:nvPicPr>
          <p:cNvPr id="9" name="图片 8">
            <a:extLst>
              <a:ext uri="{FF2B5EF4-FFF2-40B4-BE49-F238E27FC236}">
                <a16:creationId xmlns:a16="http://schemas.microsoft.com/office/drawing/2014/main" id="{F61A4881-DAE8-06B7-C480-165B1265D285}"/>
              </a:ext>
            </a:extLst>
          </p:cNvPr>
          <p:cNvPicPr>
            <a:picLocks noChangeAspect="1"/>
          </p:cNvPicPr>
          <p:nvPr/>
        </p:nvPicPr>
        <p:blipFill rotWithShape="1">
          <a:blip r:embed="rId6">
            <a:extLst>
              <a:ext uri="{28A0092B-C50C-407E-A947-70E740481C1C}">
                <a14:useLocalDpi xmlns:a14="http://schemas.microsoft.com/office/drawing/2010/main" val="0"/>
              </a:ext>
            </a:extLst>
          </a:blip>
          <a:srcRect l="6250" r="6141"/>
          <a:stretch/>
        </p:blipFill>
        <p:spPr>
          <a:xfrm>
            <a:off x="152400" y="2209800"/>
            <a:ext cx="6171461" cy="3962400"/>
          </a:xfrm>
          <a:prstGeom prst="rect">
            <a:avLst/>
          </a:prstGeom>
        </p:spPr>
      </p:pic>
    </p:spTree>
    <p:extLst>
      <p:ext uri="{BB962C8B-B14F-4D97-AF65-F5344CB8AC3E}">
        <p14:creationId xmlns:p14="http://schemas.microsoft.com/office/powerpoint/2010/main" val="418633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什么是机器学习？</a:t>
            </a:r>
            <a:endParaRPr lang="zh-CN" altLang="en-US" dirty="0"/>
          </a:p>
        </p:txBody>
      </p:sp>
      <p:sp>
        <p:nvSpPr>
          <p:cNvPr id="5" name="内容占位符 4">
            <a:extLst>
              <a:ext uri="{FF2B5EF4-FFF2-40B4-BE49-F238E27FC236}">
                <a16:creationId xmlns:a16="http://schemas.microsoft.com/office/drawing/2014/main" id="{97D2FDD4-4272-44F1-BA13-96DF721AA0A5}"/>
              </a:ext>
            </a:extLst>
          </p:cNvPr>
          <p:cNvSpPr>
            <a:spLocks noGrp="1"/>
          </p:cNvSpPr>
          <p:nvPr>
            <p:ph idx="1"/>
          </p:nvPr>
        </p:nvSpPr>
        <p:spPr/>
        <p:txBody>
          <a:bodyPr/>
          <a:lstStyle/>
          <a:p>
            <a:r>
              <a:rPr lang="zh-CN" altLang="en-US"/>
              <a:t>机器学习：通过算法使得机器能从大量数据中学习规律从而对新的样本做决策。</a:t>
            </a:r>
            <a:endParaRPr lang="en-US" altLang="zh-CN"/>
          </a:p>
          <a:p>
            <a:pPr lvl="1"/>
            <a:r>
              <a:rPr lang="zh-CN" altLang="en-US"/>
              <a:t>规律：决策（预测）函数</a:t>
            </a:r>
            <a:endParaRPr lang="en-US" altLang="zh-CN"/>
          </a:p>
          <a:p>
            <a:endParaRPr lang="zh-CN" altLang="en-US" dirty="0"/>
          </a:p>
        </p:txBody>
      </p:sp>
      <p:sp>
        <p:nvSpPr>
          <p:cNvPr id="6" name="文本框 5"/>
          <p:cNvSpPr txBox="1"/>
          <p:nvPr/>
        </p:nvSpPr>
        <p:spPr>
          <a:xfrm>
            <a:off x="2438400" y="5231218"/>
            <a:ext cx="1980029" cy="369332"/>
          </a:xfrm>
          <a:prstGeom prst="rect">
            <a:avLst/>
          </a:prstGeom>
          <a:noFill/>
        </p:spPr>
        <p:txBody>
          <a:bodyPr wrap="none" rtlCol="0">
            <a:spAutoFit/>
          </a:bodyPr>
          <a:lstStyle/>
          <a:p>
            <a:r>
              <a:rPr lang="zh-CN" altLang="en-US" dirty="0">
                <a:solidFill>
                  <a:srgbClr val="FF0000"/>
                </a:solidFill>
              </a:rPr>
              <a:t>独立同分布 </a:t>
            </a:r>
            <a:r>
              <a:rPr lang="en-US" altLang="zh-CN" dirty="0">
                <a:solidFill>
                  <a:srgbClr val="FF0000"/>
                </a:solidFill>
              </a:rPr>
              <a:t>p(</a:t>
            </a:r>
            <a:r>
              <a:rPr lang="en-US" altLang="zh-CN" dirty="0" err="1">
                <a:solidFill>
                  <a:srgbClr val="FF0000"/>
                </a:solidFill>
              </a:rPr>
              <a:t>x,y</a:t>
            </a:r>
            <a:r>
              <a:rPr lang="en-US" altLang="zh-CN" dirty="0">
                <a:solidFill>
                  <a:srgbClr val="FF0000"/>
                </a:solidFill>
              </a:rPr>
              <a:t>)</a:t>
            </a:r>
            <a:endParaRPr lang="zh-CN" altLang="en-US" dirty="0">
              <a:solidFill>
                <a:srgbClr val="FF0000"/>
              </a:solidFill>
            </a:endParaRPr>
          </a:p>
        </p:txBody>
      </p:sp>
      <p:pic>
        <p:nvPicPr>
          <p:cNvPr id="9" name="图片 8">
            <a:extLst>
              <a:ext uri="{FF2B5EF4-FFF2-40B4-BE49-F238E27FC236}">
                <a16:creationId xmlns:a16="http://schemas.microsoft.com/office/drawing/2014/main" id="{AD1E55F4-CCBD-4EB9-B7FC-D063FD23C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85" y="2743200"/>
            <a:ext cx="7750831" cy="2264288"/>
          </a:xfrm>
          <a:prstGeom prst="rect">
            <a:avLst/>
          </a:prstGeom>
        </p:spPr>
      </p:pic>
      <p:pic>
        <p:nvPicPr>
          <p:cNvPr id="3" name="Picture 2">
            <a:extLst>
              <a:ext uri="{FF2B5EF4-FFF2-40B4-BE49-F238E27FC236}">
                <a16:creationId xmlns:a16="http://schemas.microsoft.com/office/drawing/2014/main" id="{A62DFB52-3A65-1759-94E8-A76EB670266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86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p:cNvSpPr>
            <a:spLocks noGrp="1"/>
          </p:cNvSpPr>
          <p:nvPr>
            <p:ph type="subTitle" idx="1"/>
          </p:nvPr>
        </p:nvSpPr>
        <p:spPr/>
        <p:txBody>
          <a:bodyPr/>
          <a:lstStyle/>
          <a:p>
            <a:r>
              <a:rPr lang="en-US" altLang="zh-CN" b="1" dirty="0"/>
              <a:t>《</a:t>
            </a:r>
            <a:r>
              <a:rPr lang="zh-CN" altLang="en-US" b="1" dirty="0"/>
              <a:t>神经网络与深度学习</a:t>
            </a:r>
            <a:r>
              <a:rPr lang="en-US" altLang="zh-CN" b="1" dirty="0"/>
              <a:t>》</a:t>
            </a:r>
            <a:endParaRPr lang="zh-CN" altLang="en-US" b="1" dirty="0"/>
          </a:p>
        </p:txBody>
      </p:sp>
      <p:sp>
        <p:nvSpPr>
          <p:cNvPr id="5" name="Title 1">
            <a:extLst>
              <a:ext uri="{FF2B5EF4-FFF2-40B4-BE49-F238E27FC236}">
                <a16:creationId xmlns:a16="http://schemas.microsoft.com/office/drawing/2014/main" id="{198E6C1D-E341-7D9D-4EEC-9D77E66B0570}"/>
              </a:ext>
            </a:extLst>
          </p:cNvPr>
          <p:cNvSpPr>
            <a:spLocks noGrp="1"/>
          </p:cNvSpPr>
          <p:nvPr>
            <p:ph type="ctrTitle"/>
          </p:nvPr>
        </p:nvSpPr>
        <p:spPr>
          <a:xfrm>
            <a:off x="4343400" y="3827594"/>
            <a:ext cx="6142566" cy="1280888"/>
          </a:xfrm>
        </p:spPr>
        <p:txBody>
          <a:bodyPr/>
          <a:lstStyle/>
          <a:p>
            <a:endParaRPr lang="zh-CN" altLang="en-US" dirty="0">
              <a:latin typeface="+mn-ea"/>
              <a:ea typeface="+mn-ea"/>
            </a:endParaRPr>
          </a:p>
        </p:txBody>
      </p:sp>
      <p:sp>
        <p:nvSpPr>
          <p:cNvPr id="7" name="文本框 6">
            <a:extLst>
              <a:ext uri="{FF2B5EF4-FFF2-40B4-BE49-F238E27FC236}">
                <a16:creationId xmlns:a16="http://schemas.microsoft.com/office/drawing/2014/main" id="{5DDCF143-2A1A-05DE-7975-BA0484273A56}"/>
              </a:ext>
            </a:extLst>
          </p:cNvPr>
          <p:cNvSpPr txBox="1"/>
          <p:nvPr/>
        </p:nvSpPr>
        <p:spPr>
          <a:xfrm>
            <a:off x="3124200" y="2133600"/>
            <a:ext cx="5943600" cy="830997"/>
          </a:xfrm>
          <a:prstGeom prst="rect">
            <a:avLst/>
          </a:prstGeom>
          <a:noFill/>
        </p:spPr>
        <p:txBody>
          <a:bodyPr wrap="square">
            <a:spAutoFit/>
          </a:bodyPr>
          <a:lstStyle/>
          <a:p>
            <a:pPr algn="ctr"/>
            <a:r>
              <a:rPr lang="zh-CN" altLang="en-US" sz="4800" b="1" dirty="0">
                <a:solidFill>
                  <a:schemeClr val="accent4"/>
                </a:solidFill>
              </a:rPr>
              <a:t>第二章 机器学习概述</a:t>
            </a:r>
          </a:p>
        </p:txBody>
      </p:sp>
      <p:sp>
        <p:nvSpPr>
          <p:cNvPr id="8" name="文本框 7">
            <a:extLst>
              <a:ext uri="{FF2B5EF4-FFF2-40B4-BE49-F238E27FC236}">
                <a16:creationId xmlns:a16="http://schemas.microsoft.com/office/drawing/2014/main" id="{17AD9112-DCB1-29B4-1647-A7B9B31F9ACE}"/>
              </a:ext>
            </a:extLst>
          </p:cNvPr>
          <p:cNvSpPr txBox="1"/>
          <p:nvPr/>
        </p:nvSpPr>
        <p:spPr>
          <a:xfrm>
            <a:off x="3255753" y="6019800"/>
            <a:ext cx="5680494" cy="523220"/>
          </a:xfrm>
          <a:prstGeom prst="rect">
            <a:avLst/>
          </a:prstGeom>
          <a:noFill/>
        </p:spPr>
        <p:txBody>
          <a:bodyPr wrap="square">
            <a:spAutoFit/>
          </a:bodyPr>
          <a:lstStyle/>
          <a:p>
            <a:pPr algn="ctr"/>
            <a:r>
              <a:rPr lang="zh-CN" altLang="en-US" sz="2800" dirty="0">
                <a:solidFill>
                  <a:schemeClr val="accent4"/>
                </a:solidFill>
              </a:rPr>
              <a:t>计算机科学与技术学院  安徽大学</a:t>
            </a:r>
          </a:p>
        </p:txBody>
      </p:sp>
      <p:pic>
        <p:nvPicPr>
          <p:cNvPr id="9" name="Picture 2">
            <a:extLst>
              <a:ext uri="{FF2B5EF4-FFF2-40B4-BE49-F238E27FC236}">
                <a16:creationId xmlns:a16="http://schemas.microsoft.com/office/drawing/2014/main" id="{E0A713D3-31AB-4A26-54A6-3F6FF837D75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099" t="6800" r="19099" b="6800"/>
          <a:stretch/>
        </p:blipFill>
        <p:spPr bwMode="auto">
          <a:xfrm>
            <a:off x="10485966" y="287133"/>
            <a:ext cx="14478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7DC7FF96-2B04-DCC9-E445-8AF1EC7FFED8}"/>
              </a:ext>
            </a:extLst>
          </p:cNvPr>
          <p:cNvSpPr/>
          <p:nvPr/>
        </p:nvSpPr>
        <p:spPr>
          <a:xfrm>
            <a:off x="3962400" y="3657600"/>
            <a:ext cx="6858000" cy="1828800"/>
          </a:xfrm>
          <a:prstGeom prst="rect">
            <a:avLst/>
          </a:prstGeom>
          <a:solidFill>
            <a:schemeClr val="bg1"/>
          </a:solidFill>
        </p:spPr>
        <p:txBody>
          <a:bodyPr wrap="none" rtlCol="0" anchor="ctr">
            <a:spAutoFit/>
          </a:bodyPr>
          <a:lstStyle/>
          <a:p>
            <a:pPr algn="ctr"/>
            <a:endParaRPr lang="zh-CN" altLang="en-US" sz="2400" dirty="0"/>
          </a:p>
        </p:txBody>
      </p:sp>
      <p:sp>
        <p:nvSpPr>
          <p:cNvPr id="11" name="文本框 10">
            <a:extLst>
              <a:ext uri="{FF2B5EF4-FFF2-40B4-BE49-F238E27FC236}">
                <a16:creationId xmlns:a16="http://schemas.microsoft.com/office/drawing/2014/main" id="{C771AB4E-89DD-E99E-7359-739697BE84C2}"/>
              </a:ext>
            </a:extLst>
          </p:cNvPr>
          <p:cNvSpPr txBox="1"/>
          <p:nvPr/>
        </p:nvSpPr>
        <p:spPr>
          <a:xfrm>
            <a:off x="3048000" y="4267200"/>
            <a:ext cx="6096000" cy="1077218"/>
          </a:xfrm>
          <a:prstGeom prst="rect">
            <a:avLst/>
          </a:prstGeom>
          <a:noFill/>
        </p:spPr>
        <p:txBody>
          <a:bodyPr wrap="square">
            <a:spAutoFit/>
          </a:bodyPr>
          <a:lstStyle/>
          <a:p>
            <a:pPr algn="ctr"/>
            <a:r>
              <a:rPr lang="zh-CN" altLang="en-US" sz="3200" dirty="0">
                <a:latin typeface="+mn-lt"/>
                <a:ea typeface="+mn-ea"/>
              </a:rPr>
              <a:t>王逍</a:t>
            </a:r>
            <a:endParaRPr lang="en-US" altLang="zh-CN" sz="3200" dirty="0">
              <a:latin typeface="+mn-lt"/>
            </a:endParaRPr>
          </a:p>
          <a:p>
            <a:pPr algn="ctr"/>
            <a:r>
              <a:rPr lang="en-US" altLang="zh-CN" sz="3200" dirty="0">
                <a:latin typeface="+mn-lt"/>
                <a:ea typeface="+mn-ea"/>
              </a:rPr>
              <a:t>xiaowang@ahu.edu.cn</a:t>
            </a:r>
            <a:endParaRPr lang="zh-CN" altLang="en-US" sz="3200" dirty="0">
              <a:latin typeface="+mn-lt"/>
            </a:endParaRPr>
          </a:p>
        </p:txBody>
      </p:sp>
    </p:spTree>
    <p:extLst>
      <p:ext uri="{BB962C8B-B14F-4D97-AF65-F5344CB8AC3E}">
        <p14:creationId xmlns:p14="http://schemas.microsoft.com/office/powerpoint/2010/main" val="257020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机器学习的三要素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p>
              <a:p>
                <a:r>
                  <a:rPr lang="zh-CN" altLang="en-US" dirty="0"/>
                  <a:t>学习准则</a:t>
                </a:r>
                <a:endParaRPr lang="en-US" altLang="zh-CN" dirty="0"/>
              </a:p>
              <a:p>
                <a:pPr lvl="1"/>
                <a:r>
                  <a:rPr lang="zh-CN" altLang="en-US" dirty="0"/>
                  <a:t>期望风险</a:t>
                </a:r>
                <a:endParaRPr lang="en-US" altLang="zh-CN" dirty="0"/>
              </a:p>
              <a:p>
                <a:endParaRPr lang="en-US" altLang="zh-CN" dirty="0"/>
              </a:p>
              <a:p>
                <a:r>
                  <a:rPr lang="zh-CN" altLang="en-US" dirty="0"/>
                  <a:t>优化</a:t>
                </a:r>
                <a:endParaRPr lang="en-US" altLang="zh-CN" dirty="0"/>
              </a:p>
              <a:p>
                <a:pPr lvl="1"/>
                <a:r>
                  <a:rPr lang="zh-CN" altLang="en-US" dirty="0"/>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5"/>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733800" y="4191000"/>
            <a:ext cx="4219401" cy="619861"/>
          </a:xfrm>
          <a:prstGeom prst="rect">
            <a:avLst/>
          </a:prstGeom>
        </p:spPr>
      </p:pic>
      <p:pic>
        <p:nvPicPr>
          <p:cNvPr id="6" name="图片 5"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8600" y="1539499"/>
            <a:ext cx="2299412" cy="496083"/>
          </a:xfrm>
          <a:prstGeom prst="rect">
            <a:avLst/>
          </a:prstGeom>
        </p:spPr>
      </p:pic>
      <p:pic>
        <p:nvPicPr>
          <p:cNvPr id="7" name="图片 6"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38600" y="2111782"/>
            <a:ext cx="2664696" cy="399377"/>
          </a:xfrm>
          <a:prstGeom prst="rect">
            <a:avLst/>
          </a:prstGeom>
        </p:spPr>
      </p:pic>
      <p:pic>
        <p:nvPicPr>
          <p:cNvPr id="4" name="Picture 2">
            <a:extLst>
              <a:ext uri="{FF2B5EF4-FFF2-40B4-BE49-F238E27FC236}">
                <a16:creationId xmlns:a16="http://schemas.microsoft.com/office/drawing/2014/main" id="{F599DFA9-5086-E641-834A-E5C7B6E573CD}"/>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07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常见的机器学习问题</a:t>
            </a:r>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2286000"/>
            <a:ext cx="2966012" cy="2286000"/>
          </a:xfrm>
          <a:prstGeom prst="rect">
            <a:avLst/>
          </a:prstGeom>
        </p:spPr>
      </p:pic>
      <p:sp>
        <p:nvSpPr>
          <p:cNvPr id="5" name="文本框 4"/>
          <p:cNvSpPr txBox="1"/>
          <p:nvPr/>
        </p:nvSpPr>
        <p:spPr>
          <a:xfrm>
            <a:off x="5029200" y="5029200"/>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4"/>
          <a:stretch>
            <a:fillRect/>
          </a:stretch>
        </p:blipFill>
        <p:spPr>
          <a:xfrm>
            <a:off x="8275203" y="2762928"/>
            <a:ext cx="3324225" cy="1371600"/>
          </a:xfrm>
          <a:prstGeom prst="rect">
            <a:avLst/>
          </a:prstGeom>
        </p:spPr>
      </p:pic>
      <p:sp>
        <p:nvSpPr>
          <p:cNvPr id="9" name="文本框 8"/>
          <p:cNvSpPr txBox="1"/>
          <p:nvPr/>
        </p:nvSpPr>
        <p:spPr>
          <a:xfrm>
            <a:off x="9167811" y="5121728"/>
            <a:ext cx="2362200" cy="523220"/>
          </a:xfrm>
          <a:prstGeom prst="rect">
            <a:avLst/>
          </a:prstGeom>
          <a:noFill/>
        </p:spPr>
        <p:txBody>
          <a:bodyPr wrap="square" rtlCol="0">
            <a:spAutoFit/>
          </a:bodyPr>
          <a:lstStyle/>
          <a:p>
            <a:pPr algn="ctr"/>
            <a:r>
              <a:rPr lang="zh-CN" altLang="en-US" sz="2800" dirty="0"/>
              <a:t>聚类</a:t>
            </a:r>
          </a:p>
        </p:txBody>
      </p:sp>
      <p:pic>
        <p:nvPicPr>
          <p:cNvPr id="7" name="图片 6" descr="屏幕剪辑">
            <a:extLst>
              <a:ext uri="{FF2B5EF4-FFF2-40B4-BE49-F238E27FC236}">
                <a16:creationId xmlns:a16="http://schemas.microsoft.com/office/drawing/2014/main" id="{9A6F91CB-1315-47B9-961E-F4AED0A905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2438400"/>
            <a:ext cx="3373138" cy="2020657"/>
          </a:xfrm>
          <a:prstGeom prst="rect">
            <a:avLst/>
          </a:prstGeom>
        </p:spPr>
      </p:pic>
      <p:sp>
        <p:nvSpPr>
          <p:cNvPr id="10" name="文本框 9">
            <a:extLst>
              <a:ext uri="{FF2B5EF4-FFF2-40B4-BE49-F238E27FC236}">
                <a16:creationId xmlns:a16="http://schemas.microsoft.com/office/drawing/2014/main" id="{AFFE3A64-3C05-480D-9033-0A5645863432}"/>
              </a:ext>
            </a:extLst>
          </p:cNvPr>
          <p:cNvSpPr txBox="1"/>
          <p:nvPr/>
        </p:nvSpPr>
        <p:spPr>
          <a:xfrm>
            <a:off x="1092993" y="5029200"/>
            <a:ext cx="2362200" cy="523220"/>
          </a:xfrm>
          <a:prstGeom prst="rect">
            <a:avLst/>
          </a:prstGeom>
          <a:noFill/>
        </p:spPr>
        <p:txBody>
          <a:bodyPr wrap="square" rtlCol="0">
            <a:spAutoFit/>
          </a:bodyPr>
          <a:lstStyle/>
          <a:p>
            <a:pPr algn="ctr"/>
            <a:r>
              <a:rPr lang="zh-CN" altLang="en-US" sz="2800" dirty="0"/>
              <a:t>回归</a:t>
            </a:r>
          </a:p>
        </p:txBody>
      </p:sp>
      <p:cxnSp>
        <p:nvCxnSpPr>
          <p:cNvPr id="6" name="直接连接符 5">
            <a:extLst>
              <a:ext uri="{FF2B5EF4-FFF2-40B4-BE49-F238E27FC236}">
                <a16:creationId xmlns:a16="http://schemas.microsoft.com/office/drawing/2014/main" id="{C9BD704F-7FBF-4868-AFDF-6A931AEDEA58}"/>
              </a:ext>
            </a:extLst>
          </p:cNvPr>
          <p:cNvCxnSpPr/>
          <p:nvPr/>
        </p:nvCxnSpPr>
        <p:spPr>
          <a:xfrm>
            <a:off x="685800" y="5644948"/>
            <a:ext cx="3352800" cy="0"/>
          </a:xfrm>
          <a:prstGeom prst="line">
            <a:avLst/>
          </a:prstGeom>
        </p:spPr>
        <p:style>
          <a:lnRef idx="3">
            <a:schemeClr val="accent2"/>
          </a:lnRef>
          <a:fillRef idx="0">
            <a:schemeClr val="accent2"/>
          </a:fillRef>
          <a:effectRef idx="2">
            <a:schemeClr val="accent2"/>
          </a:effectRef>
          <a:fontRef idx="minor">
            <a:schemeClr val="tx1"/>
          </a:fontRef>
        </p:style>
      </p:cxnSp>
      <p:pic>
        <p:nvPicPr>
          <p:cNvPr id="4" name="Picture 2">
            <a:extLst>
              <a:ext uri="{FF2B5EF4-FFF2-40B4-BE49-F238E27FC236}">
                <a16:creationId xmlns:a16="http://schemas.microsoft.com/office/drawing/2014/main" id="{31CD37B5-8DBC-EB42-6D09-3284EECA41CF}"/>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9142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a:t>
            </a:r>
            <a:endParaRPr lang="zh-CN" altLang="en-US" dirty="0"/>
          </a:p>
        </p:txBody>
      </p:sp>
      <p:sp>
        <p:nvSpPr>
          <p:cNvPr id="3" name="内容占位符 2"/>
          <p:cNvSpPr>
            <a:spLocks noGrp="1"/>
          </p:cNvSpPr>
          <p:nvPr>
            <p:ph idx="1"/>
          </p:nvPr>
        </p:nvSpPr>
        <p:spPr/>
        <p:txBody>
          <a:bodyPr/>
          <a:lstStyle/>
          <a:p>
            <a:pPr lvl="1"/>
            <a:r>
              <a:rPr lang="zh-CN" altLang="en-US" b="1" u="sng" dirty="0">
                <a:solidFill>
                  <a:srgbClr val="C00000"/>
                </a:solidFill>
              </a:rPr>
              <a:t>输入空间 </a:t>
            </a:r>
            <a:r>
              <a:rPr lang="en-US" altLang="zh-CN" b="1" u="sng" dirty="0">
                <a:solidFill>
                  <a:srgbClr val="C00000"/>
                </a:solidFill>
              </a:rPr>
              <a:t>X </a:t>
            </a:r>
            <a:r>
              <a:rPr lang="zh-CN" altLang="en-US" b="1" u="sng" dirty="0">
                <a:solidFill>
                  <a:srgbClr val="C00000"/>
                </a:solidFill>
              </a:rPr>
              <a:t>和 输出空间 </a:t>
            </a:r>
            <a:r>
              <a:rPr lang="en-US" altLang="zh-CN" b="1" u="sng" dirty="0">
                <a:solidFill>
                  <a:srgbClr val="C00000"/>
                </a:solidFill>
              </a:rPr>
              <a:t>y</a:t>
            </a:r>
            <a:r>
              <a:rPr lang="zh-CN" altLang="en-US" b="1" u="sng" dirty="0">
                <a:solidFill>
                  <a:srgbClr val="C00000"/>
                </a:solidFill>
              </a:rPr>
              <a:t>：</a:t>
            </a:r>
            <a:endParaRPr lang="en-US" altLang="zh-CN" b="1" u="sng" dirty="0">
              <a:solidFill>
                <a:srgbClr val="C00000"/>
              </a:solidFill>
            </a:endParaRPr>
          </a:p>
          <a:p>
            <a:pPr marL="154484" lvl="1" indent="0">
              <a:buNone/>
            </a:pPr>
            <a:r>
              <a:rPr lang="en-US" altLang="zh-CN" sz="2400" dirty="0">
                <a:solidFill>
                  <a:schemeClr val="tx1"/>
                </a:solidFill>
              </a:rPr>
              <a:t>	</a:t>
            </a:r>
            <a:r>
              <a:rPr lang="zh-CN" altLang="en-US" sz="2400" dirty="0">
                <a:solidFill>
                  <a:schemeClr val="tx1"/>
                </a:solidFill>
              </a:rPr>
              <a:t>不同机器学习任务的主要区别在于输出空间不同。</a:t>
            </a:r>
            <a:endParaRPr lang="en-US" altLang="zh-CN" sz="2400" dirty="0">
              <a:solidFill>
                <a:schemeClr val="tx1"/>
              </a:solidFill>
            </a:endParaRPr>
          </a:p>
          <a:p>
            <a:pPr marL="154484" lvl="1" indent="0">
              <a:buNone/>
            </a:pPr>
            <a:r>
              <a:rPr lang="en-US" altLang="zh-CN" sz="2400" dirty="0">
                <a:solidFill>
                  <a:schemeClr val="tx1"/>
                </a:solidFill>
              </a:rPr>
              <a:t>	</a:t>
            </a:r>
            <a:r>
              <a:rPr lang="zh-CN" altLang="en-US" sz="2400" dirty="0">
                <a:solidFill>
                  <a:schemeClr val="tx1"/>
                </a:solidFill>
              </a:rPr>
              <a:t>二分类任务 </a:t>
            </a:r>
            <a:r>
              <a:rPr lang="en-US" altLang="zh-CN" sz="2400" dirty="0">
                <a:solidFill>
                  <a:schemeClr val="tx1"/>
                </a:solidFill>
              </a:rPr>
              <a:t>y = {+1, -1}; C</a:t>
            </a:r>
            <a:r>
              <a:rPr lang="zh-CN" altLang="en-US" sz="2400" dirty="0">
                <a:solidFill>
                  <a:schemeClr val="tx1"/>
                </a:solidFill>
              </a:rPr>
              <a:t>类问题 </a:t>
            </a:r>
            <a:r>
              <a:rPr lang="en-US" altLang="zh-CN" sz="2400" dirty="0">
                <a:solidFill>
                  <a:schemeClr val="tx1"/>
                </a:solidFill>
              </a:rPr>
              <a:t>y={1, 2, …, C}</a:t>
            </a:r>
            <a:r>
              <a:rPr lang="zh-CN" altLang="en-US" sz="2400" dirty="0">
                <a:solidFill>
                  <a:schemeClr val="tx1"/>
                </a:solidFill>
              </a:rPr>
              <a:t>，回归问题 </a:t>
            </a:r>
            <a:r>
              <a:rPr lang="en-US" altLang="zh-CN" sz="2400" dirty="0">
                <a:solidFill>
                  <a:schemeClr val="tx1"/>
                </a:solidFill>
              </a:rPr>
              <a:t>y=R</a:t>
            </a:r>
            <a:r>
              <a:rPr lang="zh-CN" altLang="en-US" sz="2400" dirty="0">
                <a:solidFill>
                  <a:schemeClr val="tx1"/>
                </a:solidFill>
              </a:rPr>
              <a:t>。</a:t>
            </a:r>
            <a:endParaRPr lang="en-US" altLang="zh-CN" sz="2400" dirty="0">
              <a:solidFill>
                <a:schemeClr val="tx1"/>
              </a:solidFill>
            </a:endParaRPr>
          </a:p>
          <a:p>
            <a:pPr marL="154484" lvl="1" indent="0">
              <a:buNone/>
            </a:pPr>
            <a:endParaRPr lang="en-US" altLang="zh-CN" sz="2400" dirty="0">
              <a:solidFill>
                <a:schemeClr val="tx1"/>
              </a:solidFill>
            </a:endParaRPr>
          </a:p>
          <a:p>
            <a:pPr lvl="1"/>
            <a:r>
              <a:rPr lang="zh-CN" altLang="en-US" b="1" dirty="0">
                <a:solidFill>
                  <a:srgbClr val="C00000"/>
                </a:solidFill>
              </a:rPr>
              <a:t>输入空间 </a:t>
            </a:r>
            <a:r>
              <a:rPr lang="en-US" altLang="zh-CN" b="1" dirty="0">
                <a:solidFill>
                  <a:srgbClr val="C00000"/>
                </a:solidFill>
              </a:rPr>
              <a:t>X </a:t>
            </a:r>
            <a:r>
              <a:rPr lang="zh-CN" altLang="en-US" b="1" dirty="0">
                <a:solidFill>
                  <a:srgbClr val="C00000"/>
                </a:solidFill>
              </a:rPr>
              <a:t>和 输出空间 </a:t>
            </a:r>
            <a:r>
              <a:rPr lang="en-US" altLang="zh-CN" b="1" dirty="0">
                <a:solidFill>
                  <a:srgbClr val="C00000"/>
                </a:solidFill>
              </a:rPr>
              <a:t>y </a:t>
            </a:r>
            <a:r>
              <a:rPr lang="zh-CN" altLang="en-US" b="1" dirty="0">
                <a:solidFill>
                  <a:srgbClr val="C00000"/>
                </a:solidFill>
              </a:rPr>
              <a:t>构成了一个样本空间</a:t>
            </a:r>
            <a:r>
              <a:rPr lang="en-US" altLang="zh-CN" b="1" dirty="0">
                <a:solidFill>
                  <a:srgbClr val="C00000"/>
                </a:solidFill>
              </a:rPr>
              <a:t>: </a:t>
            </a:r>
          </a:p>
          <a:p>
            <a:pPr marL="154484" lvl="1" indent="0">
              <a:buNone/>
            </a:pPr>
            <a:r>
              <a:rPr lang="en-US" altLang="zh-CN" sz="2400" dirty="0">
                <a:solidFill>
                  <a:schemeClr val="tx1"/>
                </a:solidFill>
              </a:rPr>
              <a:t>	</a:t>
            </a:r>
            <a:r>
              <a:rPr lang="zh-CN" altLang="en-US" sz="2400" dirty="0">
                <a:solidFill>
                  <a:schemeClr val="tx1"/>
                </a:solidFill>
              </a:rPr>
              <a:t>假设样本 </a:t>
            </a:r>
            <a:r>
              <a:rPr lang="en-US" altLang="zh-CN" sz="2400" dirty="0">
                <a:solidFill>
                  <a:schemeClr val="tx1"/>
                </a:solidFill>
              </a:rPr>
              <a:t>(x, y)</a:t>
            </a:r>
            <a:r>
              <a:rPr lang="zh-CN" altLang="en-US" sz="2400" dirty="0">
                <a:solidFill>
                  <a:schemeClr val="tx1"/>
                </a:solidFill>
              </a:rPr>
              <a:t> 中，</a:t>
            </a:r>
            <a:r>
              <a:rPr lang="en-US" altLang="zh-CN" sz="2400" dirty="0">
                <a:solidFill>
                  <a:schemeClr val="tx1"/>
                </a:solidFill>
              </a:rPr>
              <a:t>x</a:t>
            </a:r>
            <a:r>
              <a:rPr lang="zh-CN" altLang="en-US" sz="2400" dirty="0">
                <a:solidFill>
                  <a:schemeClr val="tx1"/>
                </a:solidFill>
              </a:rPr>
              <a:t>和</a:t>
            </a:r>
            <a:r>
              <a:rPr lang="en-US" altLang="zh-CN" sz="2400" dirty="0">
                <a:solidFill>
                  <a:schemeClr val="tx1"/>
                </a:solidFill>
              </a:rPr>
              <a:t>y</a:t>
            </a:r>
            <a:r>
              <a:rPr lang="zh-CN" altLang="en-US" sz="2400" dirty="0">
                <a:solidFill>
                  <a:schemeClr val="tx1"/>
                </a:solidFill>
              </a:rPr>
              <a:t>的关系可以通过一个未知的真实映射函数 </a:t>
            </a:r>
            <a:r>
              <a:rPr lang="en-US" altLang="zh-CN" sz="2400" dirty="0">
                <a:solidFill>
                  <a:schemeClr val="tx1"/>
                </a:solidFill>
              </a:rPr>
              <a:t>y=g(x) </a:t>
            </a:r>
            <a:r>
              <a:rPr lang="zh-CN" altLang="en-US" sz="2400" dirty="0">
                <a:solidFill>
                  <a:schemeClr val="tx1"/>
                </a:solidFill>
              </a:rPr>
              <a:t>来描述，机器学习的目标是：找到一个模型来近似真实映射函数 </a:t>
            </a:r>
            <a:r>
              <a:rPr lang="en-US" altLang="zh-CN" sz="2400" dirty="0">
                <a:solidFill>
                  <a:schemeClr val="tx1"/>
                </a:solidFill>
              </a:rPr>
              <a:t>g(x)</a:t>
            </a:r>
            <a:r>
              <a:rPr lang="zh-CN" altLang="en-US" sz="2400" dirty="0">
                <a:solidFill>
                  <a:schemeClr val="tx1"/>
                </a:solidFill>
              </a:rPr>
              <a:t>。</a:t>
            </a:r>
            <a:endParaRPr lang="en-US" altLang="zh-CN" sz="2400" dirty="0">
              <a:solidFill>
                <a:schemeClr val="tx1"/>
              </a:solidFill>
            </a:endParaRPr>
          </a:p>
          <a:p>
            <a:pPr marL="154484" lvl="1" indent="0">
              <a:buNone/>
            </a:pPr>
            <a:endParaRPr lang="en-US" altLang="zh-CN" sz="2400" dirty="0">
              <a:solidFill>
                <a:schemeClr val="tx1"/>
              </a:solidFill>
            </a:endParaRPr>
          </a:p>
          <a:p>
            <a:pPr marL="154484" lvl="1" indent="0">
              <a:buNone/>
            </a:pPr>
            <a:r>
              <a:rPr lang="en-US" altLang="zh-CN" sz="2400" dirty="0">
                <a:solidFill>
                  <a:schemeClr val="tx1"/>
                </a:solidFill>
              </a:rPr>
              <a:t>	</a:t>
            </a:r>
            <a:r>
              <a:rPr lang="zh-CN" altLang="en-US" sz="2400" dirty="0">
                <a:solidFill>
                  <a:schemeClr val="tx1"/>
                </a:solidFill>
              </a:rPr>
              <a:t>一般，我们并不知道真实的映射函数 </a:t>
            </a:r>
            <a:r>
              <a:rPr lang="en-US" altLang="zh-CN" sz="2400" dirty="0">
                <a:solidFill>
                  <a:schemeClr val="tx1"/>
                </a:solidFill>
              </a:rPr>
              <a:t>g(x) </a:t>
            </a:r>
            <a:r>
              <a:rPr lang="zh-CN" altLang="en-US" sz="2400" dirty="0">
                <a:solidFill>
                  <a:schemeClr val="tx1"/>
                </a:solidFill>
              </a:rPr>
              <a:t>的具体形式，只能根据经验来加一个函数结合 </a:t>
            </a:r>
            <a:r>
              <a:rPr lang="en-US" altLang="zh-CN" sz="2400" dirty="0">
                <a:solidFill>
                  <a:schemeClr val="tx1"/>
                </a:solidFill>
              </a:rPr>
              <a:t>F</a:t>
            </a:r>
            <a:r>
              <a:rPr lang="zh-CN" altLang="en-US" sz="2400" dirty="0">
                <a:solidFill>
                  <a:schemeClr val="tx1"/>
                </a:solidFill>
              </a:rPr>
              <a:t>，称为</a:t>
            </a:r>
            <a:r>
              <a:rPr lang="zh-CN" altLang="en-US" sz="2400" b="1" dirty="0">
                <a:solidFill>
                  <a:srgbClr val="C00000"/>
                </a:solidFill>
              </a:rPr>
              <a:t>假设空间</a:t>
            </a:r>
            <a:r>
              <a:rPr lang="zh-CN" altLang="en-US" sz="2400" dirty="0">
                <a:solidFill>
                  <a:schemeClr val="tx1"/>
                </a:solidFill>
              </a:rPr>
              <a:t>，然后通过观察其在训练集 </a:t>
            </a:r>
            <a:r>
              <a:rPr lang="en-US" altLang="zh-CN" sz="2400" dirty="0">
                <a:solidFill>
                  <a:schemeClr val="tx1"/>
                </a:solidFill>
              </a:rPr>
              <a:t>D</a:t>
            </a:r>
            <a:r>
              <a:rPr lang="zh-CN" altLang="en-US" sz="2400" dirty="0">
                <a:solidFill>
                  <a:schemeClr val="tx1"/>
                </a:solidFill>
              </a:rPr>
              <a:t>上的特性，从中选择一个</a:t>
            </a:r>
            <a:r>
              <a:rPr lang="zh-CN" altLang="en-US" sz="2400" b="1" dirty="0">
                <a:solidFill>
                  <a:srgbClr val="C00000"/>
                </a:solidFill>
              </a:rPr>
              <a:t>理想的假设 </a:t>
            </a:r>
            <a:r>
              <a:rPr lang="en-US" altLang="zh-CN" sz="2400" b="1" dirty="0">
                <a:solidFill>
                  <a:srgbClr val="C00000"/>
                </a:solidFill>
              </a:rPr>
              <a:t>f*</a:t>
            </a:r>
            <a:r>
              <a:rPr lang="zh-CN" altLang="en-US" sz="2400" dirty="0">
                <a:solidFill>
                  <a:schemeClr val="tx1"/>
                </a:solidFill>
              </a:rPr>
              <a:t>。</a:t>
            </a:r>
            <a:endParaRPr lang="en-US" altLang="zh-CN" sz="2400" dirty="0">
              <a:solidFill>
                <a:schemeClr val="tx1"/>
              </a:solidFill>
            </a:endParaRPr>
          </a:p>
          <a:p>
            <a:pPr lvl="1"/>
            <a:endParaRPr lang="en-US" altLang="zh-CN" dirty="0"/>
          </a:p>
        </p:txBody>
      </p:sp>
      <p:pic>
        <p:nvPicPr>
          <p:cNvPr id="5" name="Picture 2">
            <a:extLst>
              <a:ext uri="{FF2B5EF4-FFF2-40B4-BE49-F238E27FC236}">
                <a16:creationId xmlns:a16="http://schemas.microsoft.com/office/drawing/2014/main" id="{45B82B9F-A095-73AF-B81F-3CFA95458B7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099" t="6800" r="19099" b="6800"/>
          <a:stretch/>
        </p:blipFill>
        <p:spPr bwMode="auto">
          <a:xfrm>
            <a:off x="11049000" y="120771"/>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236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2.4"/>
</p:tagLst>
</file>

<file path=ppt/tags/tag2.xml><?xml version="1.0" encoding="utf-8"?>
<p:tagLst xmlns:a="http://schemas.openxmlformats.org/drawingml/2006/main" xmlns:r="http://schemas.openxmlformats.org/officeDocument/2006/relationships" xmlns:p="http://schemas.openxmlformats.org/presentationml/2006/main">
  <p:tag name="TIMING" val="|85.8"/>
</p:tagLst>
</file>

<file path=ppt/tags/tag3.xml><?xml version="1.0" encoding="utf-8"?>
<p:tagLst xmlns:a="http://schemas.openxmlformats.org/drawingml/2006/main" xmlns:r="http://schemas.openxmlformats.org/officeDocument/2006/relationships" xmlns:p="http://schemas.openxmlformats.org/presentationml/2006/main">
  <p:tag name="TIMING" val="|25.6|74.9"/>
</p:tagLst>
</file>

<file path=ppt/tags/tag4.xml><?xml version="1.0" encoding="utf-8"?>
<p:tagLst xmlns:a="http://schemas.openxmlformats.org/drawingml/2006/main" xmlns:r="http://schemas.openxmlformats.org/officeDocument/2006/relationships" xmlns:p="http://schemas.openxmlformats.org/presentationml/2006/main">
  <p:tag name="TIMING" val="|31.6"/>
</p:tagLst>
</file>

<file path=ppt/tags/tag5.xml><?xml version="1.0" encoding="utf-8"?>
<p:tagLst xmlns:a="http://schemas.openxmlformats.org/drawingml/2006/main" xmlns:r="http://schemas.openxmlformats.org/officeDocument/2006/relationships" xmlns:p="http://schemas.openxmlformats.org/presentationml/2006/main">
  <p:tag name="TIMING" val="|3.6|4.6|53.4|13.1"/>
</p:tagLst>
</file>

<file path=ppt/tags/tag6.xml><?xml version="1.0" encoding="utf-8"?>
<p:tagLst xmlns:a="http://schemas.openxmlformats.org/drawingml/2006/main" xmlns:r="http://schemas.openxmlformats.org/officeDocument/2006/relationships" xmlns:p="http://schemas.openxmlformats.org/presentationml/2006/main">
  <p:tag name="TIMING" val="|20.9|88.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font">
      <a:majorFont>
        <a:latin typeface="Helvetica"/>
        <a:ea typeface="微软雅黑"/>
        <a:cs typeface=""/>
      </a:majorFont>
      <a:minorFont>
        <a:latin typeface="Times New Roman"/>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extLst>
    <a:ext uri="{05A4C25C-085E-4340-85A3-A5531E510DB2}">
      <thm15:themeFamily xmlns:thm15="http://schemas.microsoft.com/office/thememl/2012/main" name="my" id="{6EB9692D-8045-443B-AEB9-012519818B04}" vid="{967F5D7D-80AE-461F-85CA-6AF28F3118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
  <TotalTime>19211</TotalTime>
  <Words>1704</Words>
  <Application>Microsoft Office PowerPoint</Application>
  <PresentationFormat>宽屏</PresentationFormat>
  <Paragraphs>246</Paragraphs>
  <Slides>39</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0" baseType="lpstr">
      <vt:lpstr>华文楷体</vt:lpstr>
      <vt:lpstr>Arial</vt:lpstr>
      <vt:lpstr>Calibri</vt:lpstr>
      <vt:lpstr>Cambria</vt:lpstr>
      <vt:lpstr>Cambria Math</vt:lpstr>
      <vt:lpstr>Helvetica</vt:lpstr>
      <vt:lpstr>Times New Roman</vt:lpstr>
      <vt:lpstr>Wingdings</vt:lpstr>
      <vt:lpstr>Wingdings 3</vt:lpstr>
      <vt:lpstr>my</vt:lpstr>
      <vt:lpstr>方程式</vt:lpstr>
      <vt:lpstr>PowerPoint 演示文稿</vt:lpstr>
      <vt:lpstr>教学内容</vt:lpstr>
      <vt:lpstr>机器学习 ≈ 构建一个映射函数</vt:lpstr>
      <vt:lpstr>为什么要“机器学习”？</vt:lpstr>
      <vt:lpstr>什么是机器学习？</vt:lpstr>
      <vt:lpstr>PowerPoint 演示文稿</vt:lpstr>
      <vt:lpstr>机器学习的三要素</vt:lpstr>
      <vt:lpstr>常见的机器学习问题</vt:lpstr>
      <vt:lpstr>模型</vt:lpstr>
      <vt:lpstr>模型</vt:lpstr>
      <vt:lpstr>学习准则</vt:lpstr>
      <vt:lpstr>学习准则</vt:lpstr>
      <vt:lpstr>学习准则</vt:lpstr>
      <vt:lpstr>学习准则</vt:lpstr>
      <vt:lpstr>学习准则</vt:lpstr>
      <vt:lpstr>学习准则</vt:lpstr>
      <vt:lpstr>学习准则</vt:lpstr>
      <vt:lpstr>学习准则</vt:lpstr>
      <vt:lpstr>最优化问题</vt:lpstr>
      <vt:lpstr>梯度下降法（ Gradient Descent ）</vt:lpstr>
      <vt:lpstr>学习率是十分重要的超参数！</vt:lpstr>
      <vt:lpstr>随机梯度下降法</vt:lpstr>
      <vt:lpstr> 随机梯度下降法</vt:lpstr>
      <vt:lpstr>机器学习 = 优化？</vt:lpstr>
      <vt:lpstr>泛化错误</vt:lpstr>
      <vt:lpstr>如何减少泛化错误？</vt:lpstr>
      <vt:lpstr>正则化（regularization）</vt:lpstr>
      <vt:lpstr>提前停止</vt:lpstr>
      <vt:lpstr>机器学习的几个关键点</vt:lpstr>
      <vt:lpstr>常见的机器学习类型</vt:lpstr>
      <vt:lpstr>如何选择一个合适的模型？</vt:lpstr>
      <vt:lpstr>模型选择：偏差与方差</vt:lpstr>
      <vt:lpstr>常用的定理</vt:lpstr>
      <vt:lpstr>PAC学习</vt:lpstr>
      <vt:lpstr>样本复杂度</vt:lpstr>
      <vt:lpstr>常用的定理</vt:lpstr>
      <vt:lpstr>常用的定理</vt:lpstr>
      <vt:lpstr>常用的定理</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Xiao Wang</cp:lastModifiedBy>
  <cp:revision>2002</cp:revision>
  <dcterms:created xsi:type="dcterms:W3CDTF">2009-03-19T21:17:53Z</dcterms:created>
  <dcterms:modified xsi:type="dcterms:W3CDTF">2023-09-07T18:53:46Z</dcterms:modified>
</cp:coreProperties>
</file>