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tags/tag4.xml" ContentType="application/vnd.openxmlformats-officedocument.presentationml.tags+xml"/>
  <Override PartName="/ppt/notesSlides/notesSlide3.xml" ContentType="application/vnd.openxmlformats-officedocument.presentationml.notesSlide+xml"/>
  <Override PartName="/ppt/ink/ink2.xml" ContentType="application/inkml+xml"/>
  <Override PartName="/ppt/ink/ink3.xml" ContentType="application/inkml+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1"/>
  </p:sldMasterIdLst>
  <p:notesMasterIdLst>
    <p:notesMasterId r:id="rId25"/>
  </p:notesMasterIdLst>
  <p:sldIdLst>
    <p:sldId id="256" r:id="rId2"/>
    <p:sldId id="512" r:id="rId3"/>
    <p:sldId id="513" r:id="rId4"/>
    <p:sldId id="511" r:id="rId5"/>
    <p:sldId id="510" r:id="rId6"/>
    <p:sldId id="448" r:id="rId7"/>
    <p:sldId id="449" r:id="rId8"/>
    <p:sldId id="502" r:id="rId9"/>
    <p:sldId id="491" r:id="rId10"/>
    <p:sldId id="492" r:id="rId11"/>
    <p:sldId id="501" r:id="rId12"/>
    <p:sldId id="503" r:id="rId13"/>
    <p:sldId id="463" r:id="rId14"/>
    <p:sldId id="450" r:id="rId15"/>
    <p:sldId id="451" r:id="rId16"/>
    <p:sldId id="460" r:id="rId17"/>
    <p:sldId id="464" r:id="rId18"/>
    <p:sldId id="504" r:id="rId19"/>
    <p:sldId id="466" r:id="rId20"/>
    <p:sldId id="490" r:id="rId21"/>
    <p:sldId id="483" r:id="rId22"/>
    <p:sldId id="495" r:id="rId23"/>
    <p:sldId id="447" r:id="rId24"/>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521415D9-36F7-43E2-AB2F-B90AF26B5E84}">
      <p14:sectionLst xmlns:p14="http://schemas.microsoft.com/office/powerpoint/2010/main">
        <p14:section name="默认节" id="{F7C6C2FB-27F1-4C54-84AD-CB6625FEB4C3}">
          <p14:sldIdLst>
            <p14:sldId id="256"/>
            <p14:sldId id="512"/>
            <p14:sldId id="513"/>
            <p14:sldId id="511"/>
            <p14:sldId id="510"/>
            <p14:sldId id="448"/>
            <p14:sldId id="449"/>
            <p14:sldId id="502"/>
            <p14:sldId id="491"/>
            <p14:sldId id="492"/>
            <p14:sldId id="501"/>
            <p14:sldId id="503"/>
            <p14:sldId id="463"/>
            <p14:sldId id="450"/>
            <p14:sldId id="451"/>
            <p14:sldId id="460"/>
            <p14:sldId id="464"/>
            <p14:sldId id="504"/>
            <p14:sldId id="466"/>
            <p14:sldId id="490"/>
            <p14:sldId id="483"/>
            <p14:sldId id="495"/>
            <p14:sldId id="44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19" autoAdjust="0"/>
    <p:restoredTop sz="88499" autoAdjust="0"/>
  </p:normalViewPr>
  <p:slideViewPr>
    <p:cSldViewPr>
      <p:cViewPr varScale="1">
        <p:scale>
          <a:sx n="93" d="100"/>
          <a:sy n="93" d="100"/>
        </p:scale>
        <p:origin x="381" y="42"/>
      </p:cViewPr>
      <p:guideLst>
        <p:guide orient="horz" pos="2160"/>
        <p:guide pos="384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3-22T14:38:01.536"/>
    </inkml:context>
    <inkml:brush xml:id="br0">
      <inkml:brushProperty name="width" value="0.05292" units="cm"/>
      <inkml:brushProperty name="height" value="0.05292" units="cm"/>
      <inkml:brushProperty name="color" value="#FF0000"/>
    </inkml:brush>
  </inkml:definitions>
  <inkml:trace contextRef="#ctx0" brushRef="#br0">27454 2085 403 0,'0'0'36'3,"0"-10"-36"-3,0 3 0 0,0-7 0 0,0 0 121 1,-4 7 18 3,0-4 3-4,4 8 1 10,0-1-83-10,0-6-16 136,0 10-3-136,0 0-1 0,4-4-25 0,-4 1-6 0,-4 3-1 0,4-11 0 1,0 11 0-1,0 0 0 0,0 0 0 0,0 0 0 0,0 0-19 0,0 0-4 0,0 0-1 0,0 0 0 0</inkml:trace>
  <inkml:trace contextRef="#ctx0" brushRef="#br0" timeOffset="1644">27351 1886 633 0,'0'0'56'2,"-11"-10"-44"-2,7 3-12 0,-4-4 0 7,8 11 116-7,0 0 20 8,-8-7 5-8,8 7 1 7,0 0-71-7,0 0-15 11,-4-7-2-10,4 7-1 2,0 0-20-3,0 0-4 7,-4-7-1-7,4 7 0 9,0 0-11-9,0 0-2 7,0 0-1-7,0 0 0 8,0 0-5-8,0 0-1 5,0 0 0-5,0 0 0 11,0 0-8-10,0 0 0 3,0 0 0-4,0 0 0 12,0 0 0-12,0 0 0 3,0 0 0-3,0 0 0 8,0 0 0-8,0 0 0 8,0 0 0-8,0 0 0 19,0 0-20-18,0 0-10-1,0 0-2 0</inkml:trace>
  <inkml:trace contextRef="#ctx0" brushRef="#br0" timeOffset="2397">27002 1987 1130 0,'0'0'50'1,"0"0"10"-1,0 0-48 0,0-7-12 0,4 0 0 0,-4 7 0 5,7-7 65-4,-3 0 11 10,4 4 1-11,0-11 1 3,0 10-22-2,-4-6-4 5,-4 10 0-6,0 0-1 8,8-7-27-7,-8 7-4 5,0 0-2-6,4-11 0 9,3 8 0-9,-7 3 0 6,0 0 0-6,0 0 0 12,0 0 2-12,0 0 0 9,0 0 0-9,0 0 0 6,4-4-20-5,-4 4 0 4,0 0 0-5,0 0 0 9,0 0 9-9,0 0-1 6,0 0-8-6,0 0 12 8,0 0-12-8,0 0 0 10,0-10 0-10,0 10 0 4,0 0 0-4,0 0-8 12,0 0 8-12,0 0-809 5</inkml:trace>
  <inkml:trace contextRef="#ctx0" brushRef="#br0" timeOffset="3112">27308 1903 1036 0,'0'0'46'1,"-8"-6"10"-1,8 6-45 0,-8-7-11 4,1 3 0-4,7 4 0 7,0 0 72-7,0 0 12 8,0 0 2-8,0 0 1 8,0 0-67-8,0 0-12 9,0 0-8-9,0 0 8 5,0 0-8-5,0 0 0 10,0 0-8-10,0 0 8 5,0 0-11-5,0 0 11 8,0 0-13-8,0 0 5 27,0 0-34-26,0 0-6 1,0 0-2 6,0 0-489-7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8-17T07:35:38.895"/>
    </inkml:context>
    <inkml:brush xml:id="br0">
      <inkml:brushProperty name="width" value="0.05" units="cm"/>
      <inkml:brushProperty name="height" value="0.05" units="cm"/>
      <inkml:brushProperty name="color" value="#FF0066"/>
      <inkml:brushProperty name="ignorePressure" value="1"/>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8-17T07:35:43.661"/>
    </inkml:context>
    <inkml:brush xml:id="br0">
      <inkml:brushProperty name="width" value="0.05" units="cm"/>
      <inkml:brushProperty name="height" value="0.05" units="cm"/>
      <inkml:brushProperty name="color" value="#FF0066"/>
    </inkml:brush>
  </inkml:definitions>
  <inkml:trace contextRef="#ctx0" brushRef="#br0">33 43 1024 0 0,'-33'-42'0'0'0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683E5292-C197-4B29-8ABD-C7AEB5E0B154}" type="datetimeFigureOut">
              <a:rPr lang="en-US" altLang="zh-CN"/>
              <a:pPr>
                <a:defRPr/>
              </a:pPr>
              <a:t>9/8/2023</a:t>
            </a:fld>
            <a:endParaRPr lang="en-US" altLang="zh-C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B4C119E0-CEE4-4FF8-83B2-DC856A2C17CC}" type="slidenum">
              <a:rPr lang="en-US" altLang="zh-CN"/>
              <a:pPr>
                <a:defRPr/>
              </a:pPr>
              <a:t>‹#›</a:t>
            </a:fld>
            <a:endParaRPr lang="en-US" altLang="zh-CN"/>
          </a:p>
        </p:txBody>
      </p:sp>
    </p:spTree>
    <p:extLst>
      <p:ext uri="{BB962C8B-B14F-4D97-AF65-F5344CB8AC3E}">
        <p14:creationId xmlns:p14="http://schemas.microsoft.com/office/powerpoint/2010/main" val="6448963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a:t>
            </a:fld>
            <a:endParaRPr lang="en-US" altLang="zh-CN"/>
          </a:p>
        </p:txBody>
      </p:sp>
    </p:spTree>
    <p:extLst>
      <p:ext uri="{BB962C8B-B14F-4D97-AF65-F5344CB8AC3E}">
        <p14:creationId xmlns:p14="http://schemas.microsoft.com/office/powerpoint/2010/main" val="909393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\item \</a:t>
            </a:r>
            <a:r>
              <a:rPr lang="en-US" altLang="zh-CN" dirty="0" err="1"/>
              <a:t>textbf</a:t>
            </a:r>
            <a:r>
              <a:rPr lang="en-US" altLang="zh-CN" dirty="0"/>
              <a:t>{</a:t>
            </a:r>
            <a:r>
              <a:rPr lang="zh-CN" altLang="en-US" dirty="0"/>
              <a:t>细胞体</a:t>
            </a:r>
            <a:r>
              <a:rPr lang="en-US" altLang="zh-CN" dirty="0"/>
              <a:t>}</a:t>
            </a:r>
            <a:r>
              <a:rPr lang="zh-CN" altLang="en-US" dirty="0"/>
              <a:t>（</a:t>
            </a:r>
            <a:r>
              <a:rPr lang="en-US" altLang="zh-CN" dirty="0"/>
              <a:t>Soma</a:t>
            </a:r>
            <a:r>
              <a:rPr lang="zh-CN" altLang="en-US" dirty="0"/>
              <a:t>）中的神经细胞膜上有各种受体和离子通道，胞膜的受体可与相应的化学物质神经递质结合，引起离子通透性及膜内外电位差发生改变，产生相应的生理活动：</a:t>
            </a:r>
            <a:r>
              <a:rPr lang="en-US" altLang="zh-CN" dirty="0"/>
              <a:t>\</a:t>
            </a:r>
            <a:r>
              <a:rPr lang="en-US" altLang="zh-CN" dirty="0" err="1"/>
              <a:t>textbf</a:t>
            </a:r>
            <a:r>
              <a:rPr lang="en-US" altLang="zh-CN" dirty="0"/>
              <a:t>{</a:t>
            </a:r>
            <a:r>
              <a:rPr lang="zh-CN" altLang="en-US" dirty="0"/>
              <a:t>兴奋</a:t>
            </a:r>
            <a:r>
              <a:rPr lang="en-US" altLang="zh-CN" dirty="0"/>
              <a:t>}</a:t>
            </a:r>
            <a:r>
              <a:rPr lang="zh-CN" altLang="en-US" dirty="0"/>
              <a:t>或</a:t>
            </a:r>
            <a:r>
              <a:rPr lang="en-US" altLang="zh-CN" dirty="0"/>
              <a:t>\</a:t>
            </a:r>
            <a:r>
              <a:rPr lang="en-US" altLang="zh-CN" dirty="0" err="1"/>
              <a:t>textbf</a:t>
            </a:r>
            <a:r>
              <a:rPr lang="en-US" altLang="zh-CN" dirty="0"/>
              <a:t>{</a:t>
            </a:r>
            <a:r>
              <a:rPr lang="zh-CN" altLang="en-US" dirty="0"/>
              <a:t>抑制</a:t>
            </a:r>
            <a:r>
              <a:rPr lang="en-US" altLang="zh-CN" dirty="0"/>
              <a:t>}</a:t>
            </a:r>
            <a:r>
              <a:rPr lang="zh-CN" altLang="en-US" dirty="0"/>
              <a:t>。</a:t>
            </a:r>
          </a:p>
          <a:p>
            <a:r>
              <a:rPr lang="en-US" altLang="zh-CN" dirty="0"/>
              <a:t>\item </a:t>
            </a:r>
            <a:r>
              <a:rPr lang="zh-CN" altLang="en-US" dirty="0"/>
              <a:t>细胞突起是由细胞体延伸出来的细长部分，又可分为树突和轴突。</a:t>
            </a:r>
          </a:p>
          <a:p>
            <a:r>
              <a:rPr lang="en-US" altLang="zh-CN" dirty="0"/>
              <a:t>\item \</a:t>
            </a:r>
            <a:r>
              <a:rPr lang="en-US" altLang="zh-CN" dirty="0" err="1"/>
              <a:t>textbf</a:t>
            </a:r>
            <a:r>
              <a:rPr lang="en-US" altLang="zh-CN" dirty="0"/>
              <a:t>{</a:t>
            </a:r>
            <a:r>
              <a:rPr lang="zh-CN" altLang="en-US" dirty="0"/>
              <a:t>树突</a:t>
            </a:r>
            <a:r>
              <a:rPr lang="en-US" altLang="zh-CN" dirty="0"/>
              <a:t>}</a:t>
            </a:r>
            <a:r>
              <a:rPr lang="zh-CN" altLang="en-US" dirty="0"/>
              <a:t>（</a:t>
            </a:r>
            <a:r>
              <a:rPr lang="en-US" altLang="zh-CN" dirty="0"/>
              <a:t>Dendrite</a:t>
            </a:r>
            <a:r>
              <a:rPr lang="zh-CN" altLang="en-US" dirty="0"/>
              <a:t>）可以接受刺激并将兴奋传入细胞体。每个神经元可以有一或多个树突。</a:t>
            </a:r>
          </a:p>
          <a:p>
            <a:r>
              <a:rPr lang="en-US" altLang="zh-CN" dirty="0"/>
              <a:t>\item \</a:t>
            </a:r>
            <a:r>
              <a:rPr lang="en-US" altLang="zh-CN" dirty="0" err="1"/>
              <a:t>textbf</a:t>
            </a:r>
            <a:r>
              <a:rPr lang="en-US" altLang="zh-CN" dirty="0"/>
              <a:t>{</a:t>
            </a:r>
            <a:r>
              <a:rPr lang="zh-CN" altLang="en-US" dirty="0"/>
              <a:t>轴突</a:t>
            </a:r>
            <a:r>
              <a:rPr lang="en-US" altLang="zh-CN" dirty="0"/>
              <a:t>}(Axons)</a:t>
            </a:r>
            <a:r>
              <a:rPr lang="zh-CN" altLang="en-US" dirty="0"/>
              <a:t>可以把兴奋从胞体传送到另一个神经元或其他组织。每个神经元只有一个轴突。</a:t>
            </a:r>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6</a:t>
            </a:fld>
            <a:endParaRPr lang="en-US" altLang="zh-CN"/>
          </a:p>
        </p:txBody>
      </p:sp>
    </p:spTree>
    <p:extLst>
      <p:ext uri="{BB962C8B-B14F-4D97-AF65-F5344CB8AC3E}">
        <p14:creationId xmlns:p14="http://schemas.microsoft.com/office/powerpoint/2010/main" val="3519114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9</a:t>
            </a:fld>
            <a:endParaRPr lang="en-US" altLang="zh-CN"/>
          </a:p>
        </p:txBody>
      </p:sp>
    </p:spTree>
    <p:extLst>
      <p:ext uri="{BB962C8B-B14F-4D97-AF65-F5344CB8AC3E}">
        <p14:creationId xmlns:p14="http://schemas.microsoft.com/office/powerpoint/2010/main" val="306170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神经网络的通用近似性质也被证明对于其它类型的激活函数，比如ReLU，也都是适用的。</a:t>
            </a:r>
          </a:p>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21</a:t>
            </a:fld>
            <a:endParaRPr lang="en-US" altLang="zh-CN"/>
          </a:p>
        </p:txBody>
      </p:sp>
    </p:spTree>
    <p:extLst>
      <p:ext uri="{BB962C8B-B14F-4D97-AF65-F5344CB8AC3E}">
        <p14:creationId xmlns:p14="http://schemas.microsoft.com/office/powerpoint/2010/main" val="41970233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966F891-39E4-4949-84B5-293BD1F65E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807" y="1524000"/>
            <a:ext cx="6117446" cy="4684464"/>
          </a:xfrm>
          <a:prstGeom prst="rect">
            <a:avLst/>
          </a:prstGeom>
        </p:spPr>
      </p:pic>
      <p:sp>
        <p:nvSpPr>
          <p:cNvPr id="4" name="Rectangle 10"/>
          <p:cNvSpPr/>
          <p:nvPr/>
        </p:nvSpPr>
        <p:spPr>
          <a:xfrm>
            <a:off x="4038600" y="3657600"/>
            <a:ext cx="6637866" cy="1654481"/>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5" name="Rectangle 11"/>
          <p:cNvSpPr/>
          <p:nvPr/>
        </p:nvSpPr>
        <p:spPr>
          <a:xfrm>
            <a:off x="304800" y="673897"/>
            <a:ext cx="6117446" cy="719623"/>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z="2700">
              <a:solidFill>
                <a:srgbClr val="FFFFFF"/>
              </a:solidFill>
            </a:endParaRPr>
          </a:p>
        </p:txBody>
      </p:sp>
      <p:sp>
        <p:nvSpPr>
          <p:cNvPr id="6" name="Rectangle 14"/>
          <p:cNvSpPr/>
          <p:nvPr/>
        </p:nvSpPr>
        <p:spPr>
          <a:xfrm>
            <a:off x="4038600" y="3657600"/>
            <a:ext cx="304800" cy="1654481"/>
          </a:xfrm>
          <a:prstGeom prst="rect">
            <a:avLst/>
          </a:prstGeom>
          <a:solidFill>
            <a:srgbClr val="EB641B"/>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7" name="Rectangle 15"/>
          <p:cNvSpPr/>
          <p:nvPr/>
        </p:nvSpPr>
        <p:spPr>
          <a:xfrm>
            <a:off x="359807" y="665099"/>
            <a:ext cx="187820" cy="73123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dirty="0">
              <a:solidFill>
                <a:srgbClr val="FFFFFF"/>
              </a:solidFill>
            </a:endParaRPr>
          </a:p>
        </p:txBody>
      </p:sp>
      <p:sp>
        <p:nvSpPr>
          <p:cNvPr id="8" name="Title 7"/>
          <p:cNvSpPr>
            <a:spLocks noGrp="1"/>
          </p:cNvSpPr>
          <p:nvPr>
            <p:ph type="ctrTitle"/>
          </p:nvPr>
        </p:nvSpPr>
        <p:spPr>
          <a:xfrm>
            <a:off x="4343400" y="3827594"/>
            <a:ext cx="6142566" cy="1280888"/>
          </a:xfrm>
        </p:spPr>
        <p:txBody>
          <a:bodyPr anchor="ctr"/>
          <a:lstStyle>
            <a:lvl1pPr algn="ctr">
              <a:defRPr sz="2800" baseline="0">
                <a:solidFill>
                  <a:schemeClr val="tx1"/>
                </a:solidFill>
                <a:latin typeface="+mj-lt"/>
                <a:ea typeface="+mj-ea"/>
              </a:defRPr>
            </a:lvl1pPr>
          </a:lstStyle>
          <a:p>
            <a:r>
              <a:rPr lang="zh-CN" altLang="en-US"/>
              <a:t>单击此处编辑母版标题样式</a:t>
            </a:r>
            <a:endParaRPr lang="en-US" dirty="0"/>
          </a:p>
        </p:txBody>
      </p:sp>
      <p:sp>
        <p:nvSpPr>
          <p:cNvPr id="9" name="Subtitle 8"/>
          <p:cNvSpPr>
            <a:spLocks noGrp="1"/>
          </p:cNvSpPr>
          <p:nvPr>
            <p:ph type="subTitle" idx="1"/>
          </p:nvPr>
        </p:nvSpPr>
        <p:spPr>
          <a:xfrm>
            <a:off x="563006" y="726666"/>
            <a:ext cx="5812317" cy="568735"/>
          </a:xfrm>
          <a:prstGeom prst="rect">
            <a:avLst/>
          </a:prstGeom>
        </p:spPr>
        <p:txBody>
          <a:bodyPr anchor="ctr"/>
          <a:lstStyle>
            <a:lvl1pPr marL="0" indent="0" algn="ctr">
              <a:buNone/>
              <a:defRPr sz="2400" baseline="0">
                <a:solidFill>
                  <a:schemeClr val="tx2"/>
                </a:solidFill>
                <a:latin typeface="+mn-lt"/>
                <a:ea typeface="+mn-ea"/>
                <a:cs typeface="+mj-cs"/>
              </a:defRPr>
            </a:lvl1pPr>
            <a:lvl2pPr marL="257175" indent="0" algn="ctr">
              <a:buNone/>
            </a:lvl2pPr>
            <a:lvl3pPr marL="514350" indent="0" algn="ctr">
              <a:buNone/>
            </a:lvl3pPr>
            <a:lvl4pPr marL="771525" indent="0" algn="ctr">
              <a:buNone/>
            </a:lvl4pPr>
            <a:lvl5pPr marL="1028700" indent="0" algn="ctr">
              <a:buNone/>
            </a:lvl5pPr>
            <a:lvl6pPr marL="1285875" indent="0" algn="ctr">
              <a:buNone/>
            </a:lvl6pPr>
            <a:lvl7pPr marL="1543050" indent="0" algn="ctr">
              <a:buNone/>
            </a:lvl7pPr>
            <a:lvl8pPr marL="1800225" indent="0" algn="ctr">
              <a:buNone/>
            </a:lvl8pPr>
            <a:lvl9pPr marL="2057400" indent="0" algn="ctr">
              <a:buNone/>
            </a:lvl9pPr>
          </a:lstStyle>
          <a:p>
            <a:r>
              <a:rPr lang="zh-CN" altLang="en-US"/>
              <a:t>单击此处编辑母版副标题样式</a:t>
            </a:r>
            <a:endParaRPr lang="en-US" dirty="0"/>
          </a:p>
        </p:txBody>
      </p:sp>
      <p:sp>
        <p:nvSpPr>
          <p:cNvPr id="25" name="Text Placeholder 24"/>
          <p:cNvSpPr>
            <a:spLocks noGrp="1"/>
          </p:cNvSpPr>
          <p:nvPr>
            <p:ph type="body" sz="quarter" idx="10"/>
          </p:nvPr>
        </p:nvSpPr>
        <p:spPr>
          <a:xfrm>
            <a:off x="5280025" y="5550204"/>
            <a:ext cx="4273554" cy="790860"/>
          </a:xfrm>
          <a:prstGeom prst="rect">
            <a:avLst/>
          </a:prstGeom>
        </p:spPr>
        <p:txBody>
          <a:bodyPr/>
          <a:lstStyle>
            <a:lvl1pPr marL="0" indent="0" algn="ctr">
              <a:buNone/>
              <a:defRPr sz="2400" baseline="0">
                <a:solidFill>
                  <a:schemeClr val="accent1">
                    <a:lumMod val="60000"/>
                    <a:lumOff val="40000"/>
                  </a:schemeClr>
                </a:solidFill>
                <a:latin typeface="+mn-lt"/>
                <a:ea typeface="+mn-ea"/>
              </a:defRPr>
            </a:lvl1pPr>
          </a:lstStyle>
          <a:p>
            <a:pPr lvl="0"/>
            <a:r>
              <a:rPr lang="zh-CN" altLang="en-US"/>
              <a:t>编辑母版文本样式</a:t>
            </a:r>
          </a:p>
        </p:txBody>
      </p:sp>
    </p:spTree>
    <p:extLst>
      <p:ext uri="{BB962C8B-B14F-4D97-AF65-F5344CB8AC3E}">
        <p14:creationId xmlns:p14="http://schemas.microsoft.com/office/powerpoint/2010/main" val="187039610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Subsection">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22BBD6FA-A54A-485F-87D9-C9652F586C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807" y="1524000"/>
            <a:ext cx="6117446" cy="4684464"/>
          </a:xfrm>
          <a:prstGeom prst="rect">
            <a:avLst/>
          </a:prstGeom>
        </p:spPr>
      </p:pic>
      <p:sp>
        <p:nvSpPr>
          <p:cNvPr id="16" name="Rectangle 10">
            <a:extLst>
              <a:ext uri="{FF2B5EF4-FFF2-40B4-BE49-F238E27FC236}">
                <a16:creationId xmlns:a16="http://schemas.microsoft.com/office/drawing/2014/main" id="{80B6937C-32A7-4CC7-BE4A-AB7A564C7186}"/>
              </a:ext>
            </a:extLst>
          </p:cNvPr>
          <p:cNvSpPr/>
          <p:nvPr/>
        </p:nvSpPr>
        <p:spPr>
          <a:xfrm>
            <a:off x="4038600" y="3657600"/>
            <a:ext cx="6637866" cy="1654481"/>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17" name="Rectangle 14">
            <a:extLst>
              <a:ext uri="{FF2B5EF4-FFF2-40B4-BE49-F238E27FC236}">
                <a16:creationId xmlns:a16="http://schemas.microsoft.com/office/drawing/2014/main" id="{EDC16F34-8BA1-4A4E-B0D4-81397E1E7CD0}"/>
              </a:ext>
            </a:extLst>
          </p:cNvPr>
          <p:cNvSpPr/>
          <p:nvPr/>
        </p:nvSpPr>
        <p:spPr>
          <a:xfrm>
            <a:off x="4038600" y="3657600"/>
            <a:ext cx="304800" cy="1654481"/>
          </a:xfrm>
          <a:prstGeom prst="rect">
            <a:avLst/>
          </a:prstGeom>
          <a:solidFill>
            <a:srgbClr val="EB641B"/>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18" name="Title 7">
            <a:extLst>
              <a:ext uri="{FF2B5EF4-FFF2-40B4-BE49-F238E27FC236}">
                <a16:creationId xmlns:a16="http://schemas.microsoft.com/office/drawing/2014/main" id="{66A552C8-61F4-43FC-A974-9DE54534BA38}"/>
              </a:ext>
            </a:extLst>
          </p:cNvPr>
          <p:cNvSpPr>
            <a:spLocks noGrp="1"/>
          </p:cNvSpPr>
          <p:nvPr>
            <p:ph type="ctrTitle"/>
          </p:nvPr>
        </p:nvSpPr>
        <p:spPr>
          <a:xfrm>
            <a:off x="4343400" y="3827594"/>
            <a:ext cx="6142566" cy="1280888"/>
          </a:xfrm>
        </p:spPr>
        <p:txBody>
          <a:bodyPr anchor="ctr"/>
          <a:lstStyle>
            <a:lvl1pPr algn="ctr">
              <a:defRPr sz="2800" baseline="0">
                <a:solidFill>
                  <a:schemeClr val="tx1"/>
                </a:solidFill>
                <a:latin typeface="+mj-lt"/>
                <a:ea typeface="+mj-ea"/>
              </a:defRPr>
            </a:lvl1pPr>
          </a:lstStyle>
          <a:p>
            <a:r>
              <a:rPr lang="zh-CN" altLang="en-US"/>
              <a:t>单击此处编辑母版标题样式</a:t>
            </a:r>
            <a:endParaRPr lang="en-US" dirty="0"/>
          </a:p>
        </p:txBody>
      </p:sp>
    </p:spTree>
    <p:extLst>
      <p:ext uri="{BB962C8B-B14F-4D97-AF65-F5344CB8AC3E}">
        <p14:creationId xmlns:p14="http://schemas.microsoft.com/office/powerpoint/2010/main" val="2501441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45050A8B-65E7-4672-9976-F9678ACCF210}"/>
              </a:ext>
            </a:extLst>
          </p:cNvPr>
          <p:cNvSpPr>
            <a:spLocks noGrp="1"/>
          </p:cNvSpPr>
          <p:nvPr>
            <p:ph type="title"/>
          </p:nvPr>
        </p:nvSpPr>
        <p:spPr/>
        <p:txBody>
          <a:bodyPr/>
          <a:lstStyle/>
          <a:p>
            <a:r>
              <a:rPr lang="zh-CN" altLang="en-US"/>
              <a:t>单击此处编辑母版标题样式</a:t>
            </a:r>
          </a:p>
        </p:txBody>
      </p:sp>
      <p:sp>
        <p:nvSpPr>
          <p:cNvPr id="8" name="Text Placeholder 12">
            <a:extLst>
              <a:ext uri="{FF2B5EF4-FFF2-40B4-BE49-F238E27FC236}">
                <a16:creationId xmlns:a16="http://schemas.microsoft.com/office/drawing/2014/main" id="{B69B4C9B-667A-475B-923C-B441E63112E2}"/>
              </a:ext>
            </a:extLst>
          </p:cNvPr>
          <p:cNvSpPr>
            <a:spLocks noGrp="1"/>
          </p:cNvSpPr>
          <p:nvPr>
            <p:ph idx="1"/>
          </p:nvPr>
        </p:nvSpPr>
        <p:spPr bwMode="auto">
          <a:xfrm>
            <a:off x="609600" y="990600"/>
            <a:ext cx="109728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baseline="0">
                <a:latin typeface="+mn-lt"/>
              </a:defRPr>
            </a:lvl1pPr>
            <a:lvl2pPr>
              <a:defRPr baseline="0">
                <a:latin typeface="+mn-lt"/>
              </a:defRPr>
            </a:lvl2pPr>
            <a:lvl3pPr>
              <a:defRPr baseline="0">
                <a:latin typeface="+mn-lt"/>
              </a:defRPr>
            </a:lvl3pPr>
            <a:lvl4pPr>
              <a:defRPr baseline="0">
                <a:latin typeface="+mn-lt"/>
              </a:defRPr>
            </a:lvl4pPr>
            <a:lvl5pPr>
              <a:defRPr baseline="0">
                <a:latin typeface="+mn-lt"/>
              </a:defRPr>
            </a:lvl5pPr>
          </a:lstStyle>
          <a:p>
            <a:pPr lvl="0"/>
            <a:r>
              <a:rPr lang="zh-CN" altLang="en-US"/>
              <a:t>编辑母版文本样式</a:t>
            </a:r>
          </a:p>
          <a:p>
            <a:pPr lvl="1"/>
            <a:r>
              <a:rPr lang="zh-CN" altLang="en-US"/>
              <a:t>第二级</a:t>
            </a:r>
          </a:p>
          <a:p>
            <a:pPr lvl="2"/>
            <a:r>
              <a:rPr lang="zh-CN" altLang="en-US"/>
              <a:t>第三级</a:t>
            </a:r>
          </a:p>
        </p:txBody>
      </p:sp>
    </p:spTree>
    <p:extLst>
      <p:ext uri="{BB962C8B-B14F-4D97-AF65-F5344CB8AC3E}">
        <p14:creationId xmlns:p14="http://schemas.microsoft.com/office/powerpoint/2010/main" val="343975331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Just Title">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A3B309-5F91-4EC3-B303-AAA2C66728F2}"/>
              </a:ext>
            </a:extLst>
          </p:cNvPr>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360662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7" name="Text Placeholder 12">
            <a:extLst>
              <a:ext uri="{FF2B5EF4-FFF2-40B4-BE49-F238E27FC236}">
                <a16:creationId xmlns:a16="http://schemas.microsoft.com/office/drawing/2014/main" id="{82554C09-2158-4702-9B4A-E0C68913C689}"/>
              </a:ext>
            </a:extLst>
          </p:cNvPr>
          <p:cNvSpPr>
            <a:spLocks noGrp="1"/>
          </p:cNvSpPr>
          <p:nvPr>
            <p:ph idx="1"/>
          </p:nvPr>
        </p:nvSpPr>
        <p:spPr bwMode="auto">
          <a:xfrm>
            <a:off x="609600" y="1066799"/>
            <a:ext cx="5486400" cy="518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baseline="0">
                <a:latin typeface="+mn-lt"/>
              </a:defRPr>
            </a:lvl1pPr>
            <a:lvl2pPr>
              <a:defRPr baseline="0">
                <a:latin typeface="+mn-lt"/>
              </a:defRPr>
            </a:lvl2pPr>
            <a:lvl3pPr>
              <a:defRPr baseline="0">
                <a:latin typeface="+mn-lt"/>
              </a:defRPr>
            </a:lvl3pPr>
            <a:lvl4pPr>
              <a:defRPr baseline="0">
                <a:latin typeface="+mn-lt"/>
              </a:defRPr>
            </a:lvl4pPr>
            <a:lvl5pPr>
              <a:defRPr baseline="0">
                <a:latin typeface="+mn-lt"/>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p:txBody>
      </p:sp>
      <p:sp>
        <p:nvSpPr>
          <p:cNvPr id="8" name="Text Placeholder 12">
            <a:extLst>
              <a:ext uri="{FF2B5EF4-FFF2-40B4-BE49-F238E27FC236}">
                <a16:creationId xmlns:a16="http://schemas.microsoft.com/office/drawing/2014/main" id="{6DDB8618-EAD8-4F6C-91B0-8D6B79685A8E}"/>
              </a:ext>
            </a:extLst>
          </p:cNvPr>
          <p:cNvSpPr>
            <a:spLocks noGrp="1"/>
          </p:cNvSpPr>
          <p:nvPr>
            <p:ph idx="10"/>
          </p:nvPr>
        </p:nvSpPr>
        <p:spPr bwMode="auto">
          <a:xfrm>
            <a:off x="6248400" y="1066800"/>
            <a:ext cx="5334000" cy="5181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p:txBody>
      </p:sp>
      <p:sp>
        <p:nvSpPr>
          <p:cNvPr id="3" name="标题 2">
            <a:extLst>
              <a:ext uri="{FF2B5EF4-FFF2-40B4-BE49-F238E27FC236}">
                <a16:creationId xmlns:a16="http://schemas.microsoft.com/office/drawing/2014/main" id="{63866493-C33C-47CF-99CE-6E19EE056D71}"/>
              </a:ext>
            </a:extLst>
          </p:cNvPr>
          <p:cNvSpPr>
            <a:spLocks noGrp="1"/>
          </p:cNvSpPr>
          <p:nvPr>
            <p:ph type="title"/>
          </p:nvPr>
        </p:nvSpPr>
        <p:spPr/>
        <p:txBody>
          <a:bodyPr/>
          <a:lstStyle/>
          <a:p>
            <a:r>
              <a:rPr lang="zh-CN" altLang="en-US"/>
              <a:t>单击此处编辑母版标题样式</a:t>
            </a:r>
            <a:endParaRPr lang="zh-CN" altLang="en-US" dirty="0"/>
          </a:p>
        </p:txBody>
      </p:sp>
      <p:cxnSp>
        <p:nvCxnSpPr>
          <p:cNvPr id="6" name="直接连接符 5">
            <a:extLst>
              <a:ext uri="{FF2B5EF4-FFF2-40B4-BE49-F238E27FC236}">
                <a16:creationId xmlns:a16="http://schemas.microsoft.com/office/drawing/2014/main" id="{8BBF6941-949E-4A04-9A27-6C5758225CF1}"/>
              </a:ext>
            </a:extLst>
          </p:cNvPr>
          <p:cNvCxnSpPr/>
          <p:nvPr/>
        </p:nvCxnSpPr>
        <p:spPr>
          <a:xfrm>
            <a:off x="6172200" y="1066800"/>
            <a:ext cx="0" cy="5181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863490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Text_IMG">
    <p:spTree>
      <p:nvGrpSpPr>
        <p:cNvPr id="1" name=""/>
        <p:cNvGrpSpPr/>
        <p:nvPr/>
      </p:nvGrpSpPr>
      <p:grpSpPr>
        <a:xfrm>
          <a:off x="0" y="0"/>
          <a:ext cx="0" cy="0"/>
          <a:chOff x="0" y="0"/>
          <a:chExt cx="0" cy="0"/>
        </a:xfrm>
      </p:grpSpPr>
      <p:sp>
        <p:nvSpPr>
          <p:cNvPr id="7" name="Text Placeholder 12">
            <a:extLst>
              <a:ext uri="{FF2B5EF4-FFF2-40B4-BE49-F238E27FC236}">
                <a16:creationId xmlns:a16="http://schemas.microsoft.com/office/drawing/2014/main" id="{82554C09-2158-4702-9B4A-E0C68913C689}"/>
              </a:ext>
            </a:extLst>
          </p:cNvPr>
          <p:cNvSpPr>
            <a:spLocks noGrp="1"/>
          </p:cNvSpPr>
          <p:nvPr>
            <p:ph idx="1"/>
          </p:nvPr>
        </p:nvSpPr>
        <p:spPr bwMode="auto">
          <a:xfrm>
            <a:off x="609599" y="990600"/>
            <a:ext cx="5885794"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baseline="0">
                <a:latin typeface="+mn-lt"/>
              </a:defRPr>
            </a:lvl1pPr>
            <a:lvl2pPr>
              <a:defRPr baseline="0">
                <a:latin typeface="+mn-lt"/>
              </a:defRPr>
            </a:lvl2pPr>
            <a:lvl3pPr>
              <a:defRPr baseline="0">
                <a:latin typeface="+mn-lt"/>
              </a:defRPr>
            </a:lvl3pPr>
            <a:lvl4pPr>
              <a:defRPr baseline="0">
                <a:latin typeface="+mn-lt"/>
              </a:defRPr>
            </a:lvl4pPr>
            <a:lvl5pPr>
              <a:defRPr baseline="0">
                <a:latin typeface="+mn-lt"/>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p:txBody>
      </p:sp>
      <p:sp>
        <p:nvSpPr>
          <p:cNvPr id="3" name="标题 2">
            <a:extLst>
              <a:ext uri="{FF2B5EF4-FFF2-40B4-BE49-F238E27FC236}">
                <a16:creationId xmlns:a16="http://schemas.microsoft.com/office/drawing/2014/main" id="{63866493-C33C-47CF-99CE-6E19EE056D71}"/>
              </a:ext>
            </a:extLst>
          </p:cNvPr>
          <p:cNvSpPr>
            <a:spLocks noGrp="1"/>
          </p:cNvSpPr>
          <p:nvPr>
            <p:ph type="title"/>
          </p:nvPr>
        </p:nvSpPr>
        <p:spPr/>
        <p:txBody>
          <a:bodyPr/>
          <a:lstStyle/>
          <a:p>
            <a:r>
              <a:rPr lang="zh-CN" altLang="en-US"/>
              <a:t>单击此处编辑母版标题样式</a:t>
            </a:r>
          </a:p>
        </p:txBody>
      </p:sp>
      <p:cxnSp>
        <p:nvCxnSpPr>
          <p:cNvPr id="4" name="直接连接符 3">
            <a:extLst>
              <a:ext uri="{FF2B5EF4-FFF2-40B4-BE49-F238E27FC236}">
                <a16:creationId xmlns:a16="http://schemas.microsoft.com/office/drawing/2014/main" id="{F4E9E31A-5EEF-4165-B7AF-A4322917E67F}"/>
              </a:ext>
            </a:extLst>
          </p:cNvPr>
          <p:cNvCxnSpPr>
            <a:cxnSpLocks/>
          </p:cNvCxnSpPr>
          <p:nvPr/>
        </p:nvCxnSpPr>
        <p:spPr>
          <a:xfrm>
            <a:off x="6553200" y="1066800"/>
            <a:ext cx="0" cy="5334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8945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2983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152401"/>
            <a:ext cx="10972800" cy="733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endParaRPr lang="en-US" altLang="zh-CN" dirty="0"/>
          </a:p>
        </p:txBody>
      </p:sp>
      <p:sp>
        <p:nvSpPr>
          <p:cNvPr id="1027" name="Text Placeholder 12"/>
          <p:cNvSpPr>
            <a:spLocks noGrp="1"/>
          </p:cNvSpPr>
          <p:nvPr>
            <p:ph type="body" idx="1"/>
          </p:nvPr>
        </p:nvSpPr>
        <p:spPr bwMode="auto">
          <a:xfrm>
            <a:off x="609600" y="990599"/>
            <a:ext cx="10972800" cy="5410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编辑母版文本样式</a:t>
            </a:r>
          </a:p>
          <a:p>
            <a:pPr lvl="1"/>
            <a:r>
              <a:rPr lang="zh-CN" altLang="en-US" dirty="0"/>
              <a:t>第二级</a:t>
            </a:r>
          </a:p>
          <a:p>
            <a:pPr lvl="2"/>
            <a:r>
              <a:rPr lang="zh-CN" altLang="en-US" dirty="0"/>
              <a:t>第三级</a:t>
            </a:r>
            <a:endParaRPr lang="en-US" altLang="zh-CN" dirty="0"/>
          </a:p>
        </p:txBody>
      </p:sp>
      <p:sp>
        <p:nvSpPr>
          <p:cNvPr id="1032" name="Straight Connector 28"/>
          <p:cNvSpPr>
            <a:spLocks noChangeShapeType="1"/>
          </p:cNvSpPr>
          <p:nvPr/>
        </p:nvSpPr>
        <p:spPr bwMode="auto">
          <a:xfrm>
            <a:off x="609600" y="898949"/>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Footer Placeholder 2">
            <a:extLst>
              <a:ext uri="{FF2B5EF4-FFF2-40B4-BE49-F238E27FC236}">
                <a16:creationId xmlns:a16="http://schemas.microsoft.com/office/drawing/2014/main" id="{B4DA9BC6-43CA-408A-BEB7-8746EA49C870}"/>
              </a:ext>
            </a:extLst>
          </p:cNvPr>
          <p:cNvSpPr txBox="1">
            <a:spLocks/>
          </p:cNvSpPr>
          <p:nvPr/>
        </p:nvSpPr>
        <p:spPr>
          <a:xfrm>
            <a:off x="4114800" y="6492875"/>
            <a:ext cx="3962400" cy="365125"/>
          </a:xfrm>
          <a:prstGeom prst="rect">
            <a:avLst/>
          </a:prstGeom>
        </p:spPr>
        <p:txBody>
          <a:bodyPr vert="horz" wrap="square" lIns="0" tIns="0" rIns="0" bIns="0" numCol="1" anchor="ctr"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tx2"/>
                </a:solidFill>
                <a:latin typeface="Cambria" panose="02040503050406030204"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r>
              <a:rPr lang="en-US" altLang="zh-CN" sz="1400" dirty="0">
                <a:latin typeface="+mn-ea"/>
                <a:ea typeface="+mn-ea"/>
              </a:rPr>
              <a:t>《</a:t>
            </a:r>
            <a:r>
              <a:rPr lang="zh-CN" altLang="en-US" sz="1400" dirty="0">
                <a:latin typeface="+mn-ea"/>
                <a:ea typeface="+mn-ea"/>
              </a:rPr>
              <a:t>神经网络与深度学习</a:t>
            </a:r>
            <a:r>
              <a:rPr lang="en-US" altLang="zh-CN" sz="1400" dirty="0">
                <a:latin typeface="+mn-ea"/>
                <a:ea typeface="+mn-ea"/>
              </a:rPr>
              <a:t>》</a:t>
            </a:r>
            <a:endParaRPr lang="zh-CN" altLang="zh-CN" sz="1400" dirty="0">
              <a:latin typeface="+mn-ea"/>
              <a:ea typeface="+mn-ea"/>
            </a:endParaRPr>
          </a:p>
        </p:txBody>
      </p:sp>
      <p:sp>
        <p:nvSpPr>
          <p:cNvPr id="13" name="Rectangle 17">
            <a:extLst>
              <a:ext uri="{FF2B5EF4-FFF2-40B4-BE49-F238E27FC236}">
                <a16:creationId xmlns:a16="http://schemas.microsoft.com/office/drawing/2014/main" id="{5ED38AFC-6FCA-41F0-B286-064BF4E13FFB}"/>
              </a:ext>
            </a:extLst>
          </p:cNvPr>
          <p:cNvSpPr/>
          <p:nvPr/>
        </p:nvSpPr>
        <p:spPr>
          <a:xfrm>
            <a:off x="10972800" y="6521549"/>
            <a:ext cx="375424" cy="307777"/>
          </a:xfrm>
          <a:prstGeom prst="rect">
            <a:avLst/>
          </a:prstGeom>
        </p:spPr>
        <p:txBody>
          <a:bodyPr wrap="none" anchor="ctr">
            <a:spAutoFit/>
          </a:bodyPr>
          <a:lstStyle/>
          <a:p>
            <a:pPr>
              <a:defRPr/>
            </a:pPr>
            <a:fld id="{7A0AC270-0923-4589-A51D-6091E7C5371F}" type="slidenum">
              <a:rPr lang="zh-CN" altLang="en-US" sz="1400" kern="1200" smtClean="0">
                <a:solidFill>
                  <a:schemeClr val="tx2"/>
                </a:solidFill>
                <a:latin typeface="+mn-ea"/>
                <a:ea typeface="+mn-ea"/>
                <a:cs typeface="Arial" panose="020B0604020202020204" pitchFamily="34" charset="0"/>
              </a:rPr>
              <a:pPr>
                <a:defRPr/>
              </a:pPr>
              <a:t>‹#›</a:t>
            </a:fld>
            <a:endParaRPr lang="en-US" altLang="zh-CN" sz="1400" kern="1200" dirty="0">
              <a:solidFill>
                <a:schemeClr val="tx2"/>
              </a:solidFill>
              <a:latin typeface="+mn-ea"/>
              <a:ea typeface="+mn-ea"/>
              <a:cs typeface="Arial" panose="020B0604020202020204" pitchFamily="34" charset="0"/>
            </a:endParaRPr>
          </a:p>
        </p:txBody>
      </p:sp>
      <p:sp>
        <p:nvSpPr>
          <p:cNvPr id="12" name="Straight Connector 27">
            <a:extLst>
              <a:ext uri="{FF2B5EF4-FFF2-40B4-BE49-F238E27FC236}">
                <a16:creationId xmlns:a16="http://schemas.microsoft.com/office/drawing/2014/main" id="{D59285DE-C1F6-4B21-8CFE-2BDB4A08D1BB}"/>
              </a:ext>
            </a:extLst>
          </p:cNvPr>
          <p:cNvSpPr>
            <a:spLocks noChangeShapeType="1"/>
          </p:cNvSpPr>
          <p:nvPr/>
        </p:nvSpPr>
        <p:spPr bwMode="auto">
          <a:xfrm>
            <a:off x="609600" y="6477000"/>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sz="1400">
              <a:latin typeface="+mn-ea"/>
              <a:ea typeface="+mn-ea"/>
            </a:endParaRPr>
          </a:p>
        </p:txBody>
      </p:sp>
    </p:spTree>
    <p:extLst>
      <p:ext uri="{BB962C8B-B14F-4D97-AF65-F5344CB8AC3E}">
        <p14:creationId xmlns:p14="http://schemas.microsoft.com/office/powerpoint/2010/main" val="4178047113"/>
      </p:ext>
    </p:extLst>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Lst>
  <p:hf hdr="0" ftr="0" dt="0"/>
  <p:txStyles>
    <p:titleStyle>
      <a:lvl1pPr algn="l" rtl="0" eaLnBrk="1" fontAlgn="base" hangingPunct="1">
        <a:spcBef>
          <a:spcPct val="0"/>
        </a:spcBef>
        <a:spcAft>
          <a:spcPct val="0"/>
        </a:spcAft>
        <a:defRPr sz="3200" kern="1200">
          <a:solidFill>
            <a:srgbClr val="000000"/>
          </a:solidFill>
          <a:latin typeface="+mj-lt"/>
          <a:ea typeface="+mj-ea"/>
          <a:cs typeface="+mj-cs"/>
        </a:defRPr>
      </a:lvl1pPr>
      <a:lvl2pPr algn="l" rtl="0" eaLnBrk="1" fontAlgn="base" hangingPunct="1">
        <a:spcBef>
          <a:spcPct val="0"/>
        </a:spcBef>
        <a:spcAft>
          <a:spcPct val="0"/>
        </a:spcAft>
        <a:defRPr sz="2025">
          <a:solidFill>
            <a:schemeClr val="tx2"/>
          </a:solidFill>
          <a:latin typeface="Calibri" panose="020F0502020204030204" pitchFamily="34" charset="0"/>
        </a:defRPr>
      </a:lvl2pPr>
      <a:lvl3pPr algn="l" rtl="0" eaLnBrk="1" fontAlgn="base" hangingPunct="1">
        <a:spcBef>
          <a:spcPct val="0"/>
        </a:spcBef>
        <a:spcAft>
          <a:spcPct val="0"/>
        </a:spcAft>
        <a:defRPr sz="2025">
          <a:solidFill>
            <a:schemeClr val="tx2"/>
          </a:solidFill>
          <a:latin typeface="Calibri" panose="020F0502020204030204" pitchFamily="34" charset="0"/>
        </a:defRPr>
      </a:lvl3pPr>
      <a:lvl4pPr algn="l" rtl="0" eaLnBrk="1" fontAlgn="base" hangingPunct="1">
        <a:spcBef>
          <a:spcPct val="0"/>
        </a:spcBef>
        <a:spcAft>
          <a:spcPct val="0"/>
        </a:spcAft>
        <a:defRPr sz="2025">
          <a:solidFill>
            <a:schemeClr val="tx2"/>
          </a:solidFill>
          <a:latin typeface="Calibri" panose="020F0502020204030204" pitchFamily="34" charset="0"/>
        </a:defRPr>
      </a:lvl4pPr>
      <a:lvl5pPr algn="l" rtl="0" eaLnBrk="1" fontAlgn="base" hangingPunct="1">
        <a:spcBef>
          <a:spcPct val="0"/>
        </a:spcBef>
        <a:spcAft>
          <a:spcPct val="0"/>
        </a:spcAft>
        <a:defRPr sz="2025">
          <a:solidFill>
            <a:schemeClr val="tx2"/>
          </a:solidFill>
          <a:latin typeface="Calibri" panose="020F0502020204030204" pitchFamily="34" charset="0"/>
        </a:defRPr>
      </a:lvl5pPr>
      <a:lvl6pPr marL="257175" algn="l" rtl="0" eaLnBrk="1" fontAlgn="base" hangingPunct="1">
        <a:spcBef>
          <a:spcPct val="0"/>
        </a:spcBef>
        <a:spcAft>
          <a:spcPct val="0"/>
        </a:spcAft>
        <a:defRPr sz="1800">
          <a:solidFill>
            <a:schemeClr val="tx2"/>
          </a:solidFill>
          <a:latin typeface="Calibri" panose="020F0502020204030204" pitchFamily="34" charset="0"/>
        </a:defRPr>
      </a:lvl6pPr>
      <a:lvl7pPr marL="514350" algn="l" rtl="0" eaLnBrk="1" fontAlgn="base" hangingPunct="1">
        <a:spcBef>
          <a:spcPct val="0"/>
        </a:spcBef>
        <a:spcAft>
          <a:spcPct val="0"/>
        </a:spcAft>
        <a:defRPr sz="1800">
          <a:solidFill>
            <a:schemeClr val="tx2"/>
          </a:solidFill>
          <a:latin typeface="Calibri" panose="020F0502020204030204" pitchFamily="34" charset="0"/>
        </a:defRPr>
      </a:lvl7pPr>
      <a:lvl8pPr marL="771525" algn="l" rtl="0" eaLnBrk="1" fontAlgn="base" hangingPunct="1">
        <a:spcBef>
          <a:spcPct val="0"/>
        </a:spcBef>
        <a:spcAft>
          <a:spcPct val="0"/>
        </a:spcAft>
        <a:defRPr sz="1800">
          <a:solidFill>
            <a:schemeClr val="tx2"/>
          </a:solidFill>
          <a:latin typeface="Calibri" panose="020F0502020204030204" pitchFamily="34" charset="0"/>
        </a:defRPr>
      </a:lvl8pPr>
      <a:lvl9pPr marL="1028700" algn="l" rtl="0" eaLnBrk="1" fontAlgn="base" hangingPunct="1">
        <a:spcBef>
          <a:spcPct val="0"/>
        </a:spcBef>
        <a:spcAft>
          <a:spcPct val="0"/>
        </a:spcAft>
        <a:defRPr sz="1800">
          <a:solidFill>
            <a:schemeClr val="tx2"/>
          </a:solidFill>
          <a:latin typeface="Calibri" panose="020F0502020204030204" pitchFamily="34" charset="0"/>
        </a:defRPr>
      </a:lvl9pPr>
    </p:titleStyle>
    <p:bodyStyle>
      <a:lvl1pPr marL="153591" indent="-153591" algn="l" rtl="0" eaLnBrk="1" fontAlgn="base" hangingPunct="1">
        <a:spcBef>
          <a:spcPts val="338"/>
        </a:spcBef>
        <a:spcAft>
          <a:spcPct val="0"/>
        </a:spcAft>
        <a:buClr>
          <a:srgbClr val="000000"/>
        </a:buClr>
        <a:buSzPct val="76000"/>
        <a:buFont typeface="Wingdings 3" panose="05040102010807070707" pitchFamily="18" charset="2"/>
        <a:buChar char=""/>
        <a:defRPr lang="en-US" altLang="zh-CN" sz="3200" kern="1200" baseline="0" dirty="0" smtClean="0">
          <a:solidFill>
            <a:srgbClr val="C00000"/>
          </a:solidFill>
          <a:latin typeface="+mn-lt"/>
          <a:ea typeface="+mn-ea"/>
          <a:cs typeface="Arial" panose="020B0604020202020204" pitchFamily="34" charset="0"/>
        </a:defRPr>
      </a:lvl1pPr>
      <a:lvl2pPr marL="308075" indent="-153591" algn="l" rtl="0" eaLnBrk="1" fontAlgn="base" hangingPunct="1">
        <a:spcBef>
          <a:spcPts val="281"/>
        </a:spcBef>
        <a:spcAft>
          <a:spcPct val="0"/>
        </a:spcAft>
        <a:buClr>
          <a:srgbClr val="000000"/>
        </a:buClr>
        <a:buSzPct val="76000"/>
        <a:buFont typeface="Wingdings 3" panose="05040102010807070707" pitchFamily="18" charset="2"/>
        <a:buChar char=""/>
        <a:defRPr sz="2800" kern="1200" baseline="0">
          <a:solidFill>
            <a:srgbClr val="000000"/>
          </a:solidFill>
          <a:latin typeface="+mn-lt"/>
          <a:ea typeface="+mn-ea"/>
          <a:cs typeface="+mn-cs"/>
        </a:defRPr>
      </a:lvl2pPr>
      <a:lvl3pPr marL="462558" indent="-128588" algn="l" rtl="0" eaLnBrk="1" fontAlgn="base" hangingPunct="1">
        <a:spcBef>
          <a:spcPts val="281"/>
        </a:spcBef>
        <a:spcAft>
          <a:spcPct val="0"/>
        </a:spcAft>
        <a:buClr>
          <a:srgbClr val="000000"/>
        </a:buClr>
        <a:buSzPct val="76000"/>
        <a:buFont typeface="Wingdings 3" panose="05040102010807070707" pitchFamily="18" charset="2"/>
        <a:buChar char=""/>
        <a:defRPr sz="2400" kern="1200" baseline="0">
          <a:solidFill>
            <a:schemeClr val="accent1"/>
          </a:solidFill>
          <a:latin typeface="+mn-lt"/>
          <a:ea typeface="+mn-ea"/>
          <a:cs typeface="+mn-cs"/>
        </a:defRPr>
      </a:lvl3pPr>
      <a:lvl4pPr marL="617042" indent="-128588" algn="l" rtl="0" eaLnBrk="1" fontAlgn="base" hangingPunct="1">
        <a:spcBef>
          <a:spcPts val="225"/>
        </a:spcBef>
        <a:spcAft>
          <a:spcPct val="0"/>
        </a:spcAft>
        <a:buClr>
          <a:srgbClr val="CF5716"/>
        </a:buClr>
        <a:buSzPct val="70000"/>
        <a:buFont typeface="Wingdings" panose="05000000000000000000" pitchFamily="2" charset="2"/>
        <a:buChar char=""/>
        <a:defRPr sz="2000" kern="1200" baseline="0">
          <a:solidFill>
            <a:schemeClr val="tx1"/>
          </a:solidFill>
          <a:latin typeface="+mn-lt"/>
          <a:ea typeface="+mn-ea"/>
          <a:cs typeface="+mn-cs"/>
        </a:defRPr>
      </a:lvl4pPr>
      <a:lvl5pPr marL="771525" indent="-128588" algn="l" rtl="0" eaLnBrk="1" fontAlgn="base" hangingPunct="1">
        <a:spcBef>
          <a:spcPts val="169"/>
        </a:spcBef>
        <a:spcAft>
          <a:spcPct val="0"/>
        </a:spcAft>
        <a:buClr>
          <a:schemeClr val="accent2"/>
        </a:buClr>
        <a:buSzPct val="70000"/>
        <a:buFont typeface="Wingdings" panose="05000000000000000000" pitchFamily="2" charset="2"/>
        <a:buChar char=""/>
        <a:defRPr sz="1350" kern="1200" baseline="0">
          <a:solidFill>
            <a:schemeClr val="tx1"/>
          </a:solidFill>
          <a:latin typeface="+mn-ea"/>
          <a:ea typeface="+mn-ea"/>
          <a:cs typeface="+mn-cs"/>
        </a:defRPr>
      </a:lvl5pPr>
      <a:lvl6pPr marL="925830" indent="-102870" algn="l" rtl="0" eaLnBrk="1" latinLnBrk="0" hangingPunct="1">
        <a:spcBef>
          <a:spcPts val="169"/>
        </a:spcBef>
        <a:buClr>
          <a:srgbClr val="9FB8CD">
            <a:shade val="75000"/>
          </a:srgbClr>
        </a:buClr>
        <a:buSzPct val="75000"/>
        <a:buFont typeface="Wingdings 3"/>
        <a:buChar char=""/>
        <a:defRPr kumimoji="0" lang="en-US" sz="900" kern="1200" smtClean="0">
          <a:solidFill>
            <a:schemeClr val="tx1"/>
          </a:solidFill>
          <a:latin typeface="+mn-lt"/>
          <a:ea typeface="+mn-ea"/>
          <a:cs typeface="+mn-cs"/>
        </a:defRPr>
      </a:lvl6pPr>
      <a:lvl7pPr marL="1028700" indent="-102870" algn="l" rtl="0" eaLnBrk="1" latinLnBrk="0" hangingPunct="1">
        <a:spcBef>
          <a:spcPts val="169"/>
        </a:spcBef>
        <a:buClr>
          <a:srgbClr val="727CA3">
            <a:shade val="75000"/>
          </a:srgbClr>
        </a:buClr>
        <a:buSzPct val="75000"/>
        <a:buFont typeface="Wingdings 3"/>
        <a:buChar char=""/>
        <a:defRPr kumimoji="0" lang="en-US" sz="788" kern="1200" smtClean="0">
          <a:solidFill>
            <a:schemeClr val="tx1"/>
          </a:solidFill>
          <a:latin typeface="+mn-lt"/>
          <a:ea typeface="+mn-ea"/>
          <a:cs typeface="+mn-cs"/>
        </a:defRPr>
      </a:lvl7pPr>
      <a:lvl8pPr marL="1131570" indent="-102870" algn="l" rtl="0" eaLnBrk="1" latinLnBrk="0" hangingPunct="1">
        <a:spcBef>
          <a:spcPts val="169"/>
        </a:spcBef>
        <a:buClr>
          <a:prstClr val="white">
            <a:shade val="50000"/>
          </a:prstClr>
        </a:buClr>
        <a:buSzPct val="75000"/>
        <a:buFont typeface="Wingdings 3"/>
        <a:buChar char=""/>
        <a:defRPr kumimoji="0" lang="en-US" sz="788" kern="1200" smtClean="0">
          <a:solidFill>
            <a:schemeClr val="tx1"/>
          </a:solidFill>
          <a:latin typeface="+mn-lt"/>
          <a:ea typeface="+mn-ea"/>
          <a:cs typeface="+mn-cs"/>
        </a:defRPr>
      </a:lvl8pPr>
      <a:lvl9pPr marL="1234440" indent="-102870" algn="l" rtl="0" eaLnBrk="1" latinLnBrk="0" hangingPunct="1">
        <a:spcBef>
          <a:spcPts val="169"/>
        </a:spcBef>
        <a:buClr>
          <a:srgbClr val="9FB8CD"/>
        </a:buClr>
        <a:buSzPct val="75000"/>
        <a:buFont typeface="Wingdings 3"/>
        <a:buChar char=""/>
        <a:defRPr kumimoji="0" lang="en-US" sz="675"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257175" algn="l" rtl="0" eaLnBrk="1" latinLnBrk="0" hangingPunct="1">
        <a:defRPr kumimoji="0" kern="1200">
          <a:solidFill>
            <a:schemeClr val="tx1"/>
          </a:solidFill>
          <a:latin typeface="+mn-lt"/>
          <a:ea typeface="+mn-ea"/>
          <a:cs typeface="+mn-cs"/>
        </a:defRPr>
      </a:lvl2pPr>
      <a:lvl3pPr marL="514350" algn="l" rtl="0" eaLnBrk="1" latinLnBrk="0" hangingPunct="1">
        <a:defRPr kumimoji="0" kern="1200">
          <a:solidFill>
            <a:schemeClr val="tx1"/>
          </a:solidFill>
          <a:latin typeface="+mn-lt"/>
          <a:ea typeface="+mn-ea"/>
          <a:cs typeface="+mn-cs"/>
        </a:defRPr>
      </a:lvl3pPr>
      <a:lvl4pPr marL="771525" algn="l" rtl="0" eaLnBrk="1" latinLnBrk="0" hangingPunct="1">
        <a:defRPr kumimoji="0" kern="1200">
          <a:solidFill>
            <a:schemeClr val="tx1"/>
          </a:solidFill>
          <a:latin typeface="+mn-lt"/>
          <a:ea typeface="+mn-ea"/>
          <a:cs typeface="+mn-cs"/>
        </a:defRPr>
      </a:lvl4pPr>
      <a:lvl5pPr marL="1028700" algn="l" rtl="0" eaLnBrk="1" latinLnBrk="0" hangingPunct="1">
        <a:defRPr kumimoji="0" kern="1200">
          <a:solidFill>
            <a:schemeClr val="tx1"/>
          </a:solidFill>
          <a:latin typeface="+mn-lt"/>
          <a:ea typeface="+mn-ea"/>
          <a:cs typeface="+mn-cs"/>
        </a:defRPr>
      </a:lvl5pPr>
      <a:lvl6pPr marL="1285875" algn="l" rtl="0" eaLnBrk="1" latinLnBrk="0" hangingPunct="1">
        <a:defRPr kumimoji="0" kern="1200">
          <a:solidFill>
            <a:schemeClr val="tx1"/>
          </a:solidFill>
          <a:latin typeface="+mn-lt"/>
          <a:ea typeface="+mn-ea"/>
          <a:cs typeface="+mn-cs"/>
        </a:defRPr>
      </a:lvl6pPr>
      <a:lvl7pPr marL="1543050" algn="l" rtl="0" eaLnBrk="1" latinLnBrk="0" hangingPunct="1">
        <a:defRPr kumimoji="0" kern="1200">
          <a:solidFill>
            <a:schemeClr val="tx1"/>
          </a:solidFill>
          <a:latin typeface="+mn-lt"/>
          <a:ea typeface="+mn-ea"/>
          <a:cs typeface="+mn-cs"/>
        </a:defRPr>
      </a:lvl7pPr>
      <a:lvl8pPr marL="1800225" algn="l" rtl="0" eaLnBrk="1" latinLnBrk="0" hangingPunct="1">
        <a:defRPr kumimoji="0" kern="1200">
          <a:solidFill>
            <a:schemeClr val="tx1"/>
          </a:solidFill>
          <a:latin typeface="+mn-lt"/>
          <a:ea typeface="+mn-ea"/>
          <a:cs typeface="+mn-cs"/>
        </a:defRPr>
      </a:lvl8pPr>
      <a:lvl9pPr marL="20574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3.jpeg"/><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tmp"/><Relationship Id="rId7" Type="http://schemas.openxmlformats.org/officeDocument/2006/relationships/image" Target="../media/image16.tmp"/><Relationship Id="rId2" Type="http://schemas.openxmlformats.org/officeDocument/2006/relationships/image" Target="../media/image11.tmp"/><Relationship Id="rId1" Type="http://schemas.openxmlformats.org/officeDocument/2006/relationships/slideLayout" Target="../slideLayouts/slideLayout4.xml"/><Relationship Id="rId6" Type="http://schemas.openxmlformats.org/officeDocument/2006/relationships/image" Target="../media/image15.tmp"/><Relationship Id="rId5" Type="http://schemas.openxmlformats.org/officeDocument/2006/relationships/image" Target="../media/image14.tmp"/><Relationship Id="rId4" Type="http://schemas.openxmlformats.org/officeDocument/2006/relationships/image" Target="../media/image13.tmp"/></Relationships>
</file>

<file path=ppt/slides/_rels/slide11.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17.tmp"/><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tmp"/><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3" Type="http://schemas.openxmlformats.org/officeDocument/2006/relationships/customXml" Target="../ink/ink3.xml"/><Relationship Id="rId18" Type="http://schemas.openxmlformats.org/officeDocument/2006/relationships/image" Target="../media/image29.emf"/><Relationship Id="rId12" Type="http://schemas.openxmlformats.org/officeDocument/2006/relationships/image" Target="../media/image26.emf"/><Relationship Id="rId2" Type="http://schemas.openxmlformats.org/officeDocument/2006/relationships/customXml" Target="../ink/ink2.xml"/><Relationship Id="rId20" Type="http://schemas.openxmlformats.org/officeDocument/2006/relationships/image" Target="../media/image25.tmp"/><Relationship Id="rId1" Type="http://schemas.openxmlformats.org/officeDocument/2006/relationships/slideLayout" Target="../slideLayouts/slideLayout4.xml"/><Relationship Id="rId19" Type="http://schemas.openxmlformats.org/officeDocument/2006/relationships/image" Target="../media/image24.tmp"/></Relationships>
</file>

<file path=ppt/slides/_rels/slide19.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image" Target="../media/image26.tmp"/><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9.tmp"/><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5" Type="http://schemas.openxmlformats.org/officeDocument/2006/relationships/image" Target="../media/image30.tmp"/><Relationship Id="rId4" Type="http://schemas.openxmlformats.org/officeDocument/2006/relationships/image" Target="../media/image28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customXml" Target="../ink/ink1.xml"/><Relationship Id="rId4" Type="http://schemas.openxmlformats.org/officeDocument/2006/relationships/hyperlink" Target="structure%20of%20brain.mp4"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slideLayout" Target="../slideLayouts/slideLayout4.xml"/><Relationship Id="rId1" Type="http://schemas.openxmlformats.org/officeDocument/2006/relationships/tags" Target="../tags/tag4.xml"/><Relationship Id="rId5" Type="http://schemas.openxmlformats.org/officeDocument/2006/relationships/image" Target="../media/image7.tmp"/><Relationship Id="rId4" Type="http://schemas.openxmlformats.org/officeDocument/2006/relationships/image" Target="../media/image6.tmp"/></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10.tmp"/><Relationship Id="rId4" Type="http://schemas.openxmlformats.org/officeDocument/2006/relationships/image" Target="../media/image9.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67356B92-7F71-24DD-F644-7C1A50CAC128}"/>
              </a:ext>
            </a:extLst>
          </p:cNvPr>
          <p:cNvSpPr/>
          <p:nvPr/>
        </p:nvSpPr>
        <p:spPr>
          <a:xfrm>
            <a:off x="3962400" y="3581400"/>
            <a:ext cx="6858000" cy="1828800"/>
          </a:xfrm>
          <a:prstGeom prst="rect">
            <a:avLst/>
          </a:prstGeom>
          <a:solidFill>
            <a:schemeClr val="bg1"/>
          </a:solidFill>
          <a:ln>
            <a:noFill/>
          </a:ln>
        </p:spPr>
        <p:txBody>
          <a:bodyPr wrap="none">
            <a:spAutoFit/>
          </a:bodyPr>
          <a:lstStyle/>
          <a:p>
            <a:endParaRPr lang="zh-CN" altLang="en-US" sz="2400" dirty="0">
              <a:solidFill>
                <a:schemeClr val="accent4"/>
              </a:solidFill>
            </a:endParaRPr>
          </a:p>
        </p:txBody>
      </p:sp>
      <p:sp>
        <p:nvSpPr>
          <p:cNvPr id="6" name="副标题 5"/>
          <p:cNvSpPr>
            <a:spLocks noGrp="1"/>
          </p:cNvSpPr>
          <p:nvPr>
            <p:ph type="subTitle" idx="1"/>
          </p:nvPr>
        </p:nvSpPr>
        <p:spPr/>
        <p:txBody>
          <a:bodyPr/>
          <a:lstStyle/>
          <a:p>
            <a:r>
              <a:rPr lang="en-US" altLang="zh-CN"/>
              <a:t>《</a:t>
            </a:r>
            <a:r>
              <a:rPr lang="zh-CN" altLang="en-US"/>
              <a:t>神经网络与深度学习</a:t>
            </a:r>
            <a:r>
              <a:rPr lang="en-US" altLang="zh-CN"/>
              <a:t>》</a:t>
            </a:r>
            <a:endParaRPr lang="zh-CN" altLang="en-US" dirty="0"/>
          </a:p>
        </p:txBody>
      </p:sp>
      <p:sp>
        <p:nvSpPr>
          <p:cNvPr id="2" name="文本框 1">
            <a:extLst>
              <a:ext uri="{FF2B5EF4-FFF2-40B4-BE49-F238E27FC236}">
                <a16:creationId xmlns:a16="http://schemas.microsoft.com/office/drawing/2014/main" id="{2D28375C-3084-332E-3FD1-AF75C90BF123}"/>
              </a:ext>
            </a:extLst>
          </p:cNvPr>
          <p:cNvSpPr txBox="1"/>
          <p:nvPr>
            <p:custDataLst>
              <p:tags r:id="rId1"/>
            </p:custDataLst>
          </p:nvPr>
        </p:nvSpPr>
        <p:spPr>
          <a:xfrm>
            <a:off x="2224511" y="1905000"/>
            <a:ext cx="7742978" cy="829945"/>
          </a:xfrm>
          <a:prstGeom prst="rect">
            <a:avLst/>
          </a:prstGeom>
          <a:noFill/>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r>
              <a:rPr lang="zh-CN" altLang="en-US" sz="4800" b="1" dirty="0">
                <a:solidFill>
                  <a:schemeClr val="accent4"/>
                </a:solidFill>
              </a:rPr>
              <a:t>第四章  前馈神经网络</a:t>
            </a:r>
          </a:p>
        </p:txBody>
      </p:sp>
      <p:sp>
        <p:nvSpPr>
          <p:cNvPr id="3" name="文本框 2">
            <a:extLst>
              <a:ext uri="{FF2B5EF4-FFF2-40B4-BE49-F238E27FC236}">
                <a16:creationId xmlns:a16="http://schemas.microsoft.com/office/drawing/2014/main" id="{500ED3AD-DD1E-78B5-C39E-484EECB7FD63}"/>
              </a:ext>
            </a:extLst>
          </p:cNvPr>
          <p:cNvSpPr txBox="1"/>
          <p:nvPr>
            <p:custDataLst>
              <p:tags r:id="rId2"/>
            </p:custDataLst>
          </p:nvPr>
        </p:nvSpPr>
        <p:spPr>
          <a:xfrm>
            <a:off x="3361375" y="5885134"/>
            <a:ext cx="5680494" cy="523220"/>
          </a:xfrm>
          <a:prstGeom prst="rect">
            <a:avLst/>
          </a:prstGeom>
          <a:noFill/>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r>
              <a:rPr lang="zh-CN" altLang="en-US" sz="2800" dirty="0">
                <a:solidFill>
                  <a:schemeClr val="accent4"/>
                </a:solidFill>
              </a:rPr>
              <a:t>计算机科学与技术学院  安徽大学</a:t>
            </a:r>
          </a:p>
        </p:txBody>
      </p:sp>
      <p:pic>
        <p:nvPicPr>
          <p:cNvPr id="4" name="Picture 2">
            <a:extLst>
              <a:ext uri="{FF2B5EF4-FFF2-40B4-BE49-F238E27FC236}">
                <a16:creationId xmlns:a16="http://schemas.microsoft.com/office/drawing/2014/main" id="{0BE59303-2C25-A5A7-13CD-96F94D636806}"/>
              </a:ext>
            </a:extLst>
          </p:cNvPr>
          <p:cNvPicPr>
            <a:picLocks noChangeAspect="1" noChangeArrowheads="1"/>
          </p:cNvPicPr>
          <p:nvPr>
            <p:custDataLst>
              <p:tags r:id="rId3"/>
            </p:custDataLst>
          </p:nvPr>
        </p:nvPicPr>
        <p:blipFill rotWithShape="1">
          <a:blip r:embed="rId6" cstate="print">
            <a:extLst>
              <a:ext uri="{28A0092B-C50C-407E-A947-70E740481C1C}">
                <a14:useLocalDpi xmlns:a14="http://schemas.microsoft.com/office/drawing/2010/main" val="0"/>
              </a:ext>
            </a:extLst>
          </a:blip>
          <a:srcRect l="19099" t="6800" r="19099" b="6800"/>
          <a:stretch>
            <a:fillRect/>
          </a:stretch>
        </p:blipFill>
        <p:spPr bwMode="auto">
          <a:xfrm>
            <a:off x="10591588" y="152467"/>
            <a:ext cx="1447800" cy="1447800"/>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11345F3A-2F30-F4D3-3B97-69F079D9D28F}"/>
              </a:ext>
            </a:extLst>
          </p:cNvPr>
          <p:cNvSpPr txBox="1"/>
          <p:nvPr/>
        </p:nvSpPr>
        <p:spPr>
          <a:xfrm>
            <a:off x="3077210" y="4267200"/>
            <a:ext cx="6096000" cy="1076325"/>
          </a:xfrm>
          <a:prstGeom prst="rect">
            <a:avLst/>
          </a:prstGeom>
          <a:noFill/>
        </p:spPr>
        <p:txBody>
          <a:bodyPr wrap="square" rtlCol="0" anchor="t">
            <a:spAutoFit/>
          </a:bodyPr>
          <a:lstStyle/>
          <a:p>
            <a:pPr algn="ctr"/>
            <a:r>
              <a:rPr lang="zh-CN" altLang="en-US" sz="3200" dirty="0">
                <a:solidFill>
                  <a:schemeClr val="accent4"/>
                </a:solidFill>
                <a:latin typeface="+mn-lt"/>
                <a:sym typeface="+mn-ea"/>
              </a:rPr>
              <a:t>王逍</a:t>
            </a:r>
            <a:endParaRPr lang="en-US" altLang="zh-CN" sz="3200" dirty="0">
              <a:solidFill>
                <a:schemeClr val="accent4"/>
              </a:solidFill>
              <a:latin typeface="+mn-lt"/>
            </a:endParaRPr>
          </a:p>
          <a:p>
            <a:pPr algn="ctr"/>
            <a:r>
              <a:rPr lang="en-US" altLang="zh-CN" sz="3200" dirty="0">
                <a:solidFill>
                  <a:schemeClr val="accent4"/>
                </a:solidFill>
                <a:latin typeface="+mn-lt"/>
                <a:sym typeface="+mn-ea"/>
              </a:rPr>
              <a:t>xiaowang@ahu.edu.cn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常见激活函数</a:t>
            </a:r>
            <a:endParaRPr lang="zh-CN" altLang="en-US" dirty="0"/>
          </a:p>
        </p:txBody>
      </p:sp>
      <p:pic>
        <p:nvPicPr>
          <p:cNvPr id="3" name="图片 2"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446" y="1279449"/>
            <a:ext cx="2224128" cy="1244222"/>
          </a:xfrm>
          <a:prstGeom prst="rect">
            <a:avLst/>
          </a:prstGeom>
        </p:spPr>
      </p:pic>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345" y="2452545"/>
            <a:ext cx="3733865" cy="1261878"/>
          </a:xfrm>
          <a:prstGeom prst="rect">
            <a:avLst/>
          </a:prstGeom>
        </p:spPr>
      </p:pic>
      <p:pic>
        <p:nvPicPr>
          <p:cNvPr id="5" name="图片 4"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782" y="3266162"/>
            <a:ext cx="3387739" cy="1212186"/>
          </a:xfrm>
          <a:prstGeom prst="rect">
            <a:avLst/>
          </a:prstGeom>
        </p:spPr>
      </p:pic>
      <p:pic>
        <p:nvPicPr>
          <p:cNvPr id="6" name="图片 5"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0582" y="4210171"/>
            <a:ext cx="3704417" cy="1148428"/>
          </a:xfrm>
          <a:prstGeom prst="rect">
            <a:avLst/>
          </a:prstGeom>
        </p:spPr>
      </p:pic>
      <p:pic>
        <p:nvPicPr>
          <p:cNvPr id="7" name="图片 6"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43400" y="1524000"/>
            <a:ext cx="4631993" cy="3200484"/>
          </a:xfrm>
          <a:prstGeom prst="rect">
            <a:avLst/>
          </a:prstGeom>
        </p:spPr>
      </p:pic>
      <p:pic>
        <p:nvPicPr>
          <p:cNvPr id="8" name="图片 7" descr="屏幕剪辑"/>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7335" y="5734172"/>
            <a:ext cx="2787357" cy="354383"/>
          </a:xfrm>
          <a:prstGeom prst="rect">
            <a:avLst/>
          </a:prstGeom>
        </p:spPr>
      </p:pic>
      <p:sp>
        <p:nvSpPr>
          <p:cNvPr id="9" name="矩形 8">
            <a:extLst>
              <a:ext uri="{FF2B5EF4-FFF2-40B4-BE49-F238E27FC236}">
                <a16:creationId xmlns:a16="http://schemas.microsoft.com/office/drawing/2014/main" id="{6A95F8AF-D759-48DB-80D5-A819C68C4852}"/>
              </a:ext>
            </a:extLst>
          </p:cNvPr>
          <p:cNvSpPr/>
          <p:nvPr/>
        </p:nvSpPr>
        <p:spPr>
          <a:xfrm>
            <a:off x="8561467" y="1379147"/>
            <a:ext cx="3258800" cy="1477328"/>
          </a:xfrm>
          <a:prstGeom prst="rect">
            <a:avLst/>
          </a:prstGeom>
        </p:spPr>
        <p:txBody>
          <a:bodyPr wrap="square">
            <a:spAutoFit/>
          </a:bodyPr>
          <a:lstStyle/>
          <a:p>
            <a:pPr marL="80962" indent="-204788">
              <a:buSzPct val="76000"/>
              <a:buFont typeface="Wingdings 3" panose="05040102010807070707" pitchFamily="18" charset="2"/>
              <a:buChar char=""/>
            </a:pPr>
            <a:r>
              <a:rPr lang="zh-CN" altLang="en-US" dirty="0">
                <a:latin typeface="华文楷体" panose="02010600040101010101" pitchFamily="2" charset="-122"/>
                <a:ea typeface="华文楷体" panose="02010600040101010101" pitchFamily="2" charset="-122"/>
              </a:rPr>
              <a:t>计算上更加高效</a:t>
            </a:r>
          </a:p>
          <a:p>
            <a:pPr marL="80962" indent="-204788">
              <a:buSzPct val="76000"/>
              <a:buFont typeface="Wingdings 3" panose="05040102010807070707" pitchFamily="18" charset="2"/>
              <a:buChar char=""/>
            </a:pPr>
            <a:r>
              <a:rPr lang="zh-CN" altLang="en-US" dirty="0">
                <a:latin typeface="华文楷体" panose="02010600040101010101" pitchFamily="2" charset="-122"/>
                <a:ea typeface="华文楷体" panose="02010600040101010101" pitchFamily="2" charset="-122"/>
              </a:rPr>
              <a:t>生物学合理性</a:t>
            </a:r>
            <a:endParaRPr lang="en-US" altLang="zh-CN" dirty="0">
              <a:latin typeface="华文楷体" panose="02010600040101010101" pitchFamily="2" charset="-122"/>
              <a:ea typeface="华文楷体" panose="02010600040101010101" pitchFamily="2" charset="-122"/>
            </a:endParaRPr>
          </a:p>
          <a:p>
            <a:pPr marL="538162" lvl="1" indent="-204788">
              <a:buSzPct val="76000"/>
              <a:buFont typeface="Wingdings 3" panose="05040102010807070707" pitchFamily="18" charset="2"/>
              <a:buChar char=""/>
            </a:pPr>
            <a:r>
              <a:rPr lang="zh-CN" altLang="en-US" dirty="0">
                <a:latin typeface="华文楷体" panose="02010600040101010101" pitchFamily="2" charset="-122"/>
                <a:ea typeface="华文楷体" panose="02010600040101010101" pitchFamily="2" charset="-122"/>
              </a:rPr>
              <a:t>单侧抑制、宽兴奋边界</a:t>
            </a:r>
            <a:endParaRPr lang="en-US" altLang="zh-CN" dirty="0">
              <a:latin typeface="华文楷体" panose="02010600040101010101" pitchFamily="2" charset="-122"/>
              <a:ea typeface="华文楷体" panose="02010600040101010101" pitchFamily="2" charset="-122"/>
            </a:endParaRPr>
          </a:p>
          <a:p>
            <a:pPr marL="80962" indent="-204788">
              <a:buSzPct val="76000"/>
              <a:buFont typeface="Wingdings 3" panose="05040102010807070707" pitchFamily="18" charset="2"/>
              <a:buChar char=""/>
            </a:pPr>
            <a:r>
              <a:rPr lang="zh-CN" altLang="en-US" dirty="0">
                <a:latin typeface="华文楷体" panose="02010600040101010101" pitchFamily="2" charset="-122"/>
                <a:ea typeface="华文楷体" panose="02010600040101010101" pitchFamily="2" charset="-122"/>
              </a:rPr>
              <a:t>在一定程度上缓解梯度消失问题</a:t>
            </a:r>
          </a:p>
        </p:txBody>
      </p:sp>
      <p:sp>
        <p:nvSpPr>
          <p:cNvPr id="11" name="矩形 10">
            <a:extLst>
              <a:ext uri="{FF2B5EF4-FFF2-40B4-BE49-F238E27FC236}">
                <a16:creationId xmlns:a16="http://schemas.microsoft.com/office/drawing/2014/main" id="{00340ACB-1465-4B2B-809E-33154A5FDCEB}"/>
              </a:ext>
            </a:extLst>
          </p:cNvPr>
          <p:cNvSpPr/>
          <p:nvPr/>
        </p:nvSpPr>
        <p:spPr>
          <a:xfrm>
            <a:off x="5334000" y="5307607"/>
            <a:ext cx="4572000" cy="338554"/>
          </a:xfrm>
          <a:prstGeom prst="rect">
            <a:avLst/>
          </a:prstGeom>
        </p:spPr>
        <p:txBody>
          <a:bodyPr wrap="square">
            <a:spAutoFit/>
          </a:bodyPr>
          <a:lstStyle/>
          <a:p>
            <a:pPr algn="ctr">
              <a:buSzPct val="76000"/>
            </a:pPr>
            <a:r>
              <a:rPr lang="zh-CN" altLang="en-US" sz="1600" dirty="0">
                <a:solidFill>
                  <a:srgbClr val="FF0000"/>
                </a:solidFill>
                <a:latin typeface="华文楷体" panose="02010600040101010101" pitchFamily="2" charset="-122"/>
                <a:ea typeface="华文楷体" panose="02010600040101010101" pitchFamily="2" charset="-122"/>
              </a:rPr>
              <a:t>死亡</a:t>
            </a:r>
            <a:r>
              <a:rPr lang="en-US" altLang="zh-CN" sz="1600" dirty="0" err="1">
                <a:solidFill>
                  <a:srgbClr val="FF0000"/>
                </a:solidFill>
                <a:latin typeface="华文楷体" panose="02010600040101010101" pitchFamily="2" charset="-122"/>
                <a:ea typeface="华文楷体" panose="02010600040101010101" pitchFamily="2" charset="-122"/>
              </a:rPr>
              <a:t>ReLU</a:t>
            </a:r>
            <a:r>
              <a:rPr lang="zh-CN" altLang="en-US" sz="1600" dirty="0">
                <a:solidFill>
                  <a:srgbClr val="FF0000"/>
                </a:solidFill>
                <a:latin typeface="华文楷体" panose="02010600040101010101" pitchFamily="2" charset="-122"/>
                <a:ea typeface="华文楷体" panose="02010600040101010101" pitchFamily="2" charset="-122"/>
              </a:rPr>
              <a:t>问题（</a:t>
            </a:r>
            <a:r>
              <a:rPr lang="en-US" altLang="zh-CN" sz="1600" dirty="0">
                <a:solidFill>
                  <a:srgbClr val="FF0000"/>
                </a:solidFill>
                <a:latin typeface="华文楷体" panose="02010600040101010101" pitchFamily="2" charset="-122"/>
                <a:ea typeface="华文楷体" panose="02010600040101010101" pitchFamily="2" charset="-122"/>
              </a:rPr>
              <a:t>Dying </a:t>
            </a:r>
            <a:r>
              <a:rPr lang="en-US" altLang="zh-CN" sz="1600" dirty="0" err="1">
                <a:solidFill>
                  <a:srgbClr val="FF0000"/>
                </a:solidFill>
                <a:latin typeface="华文楷体" panose="02010600040101010101" pitchFamily="2" charset="-122"/>
                <a:ea typeface="华文楷体" panose="02010600040101010101" pitchFamily="2" charset="-122"/>
              </a:rPr>
              <a:t>ReLU</a:t>
            </a:r>
            <a:r>
              <a:rPr lang="en-US" altLang="zh-CN" sz="1600" dirty="0">
                <a:solidFill>
                  <a:srgbClr val="FF0000"/>
                </a:solidFill>
                <a:latin typeface="华文楷体" panose="02010600040101010101" pitchFamily="2" charset="-122"/>
                <a:ea typeface="华文楷体" panose="02010600040101010101" pitchFamily="2" charset="-122"/>
              </a:rPr>
              <a:t> Problem</a:t>
            </a:r>
            <a:r>
              <a:rPr lang="zh-CN" altLang="en-US" sz="1600" dirty="0">
                <a:solidFill>
                  <a:srgbClr val="FF0000"/>
                </a:solidFill>
                <a:latin typeface="华文楷体" panose="02010600040101010101" pitchFamily="2" charset="-122"/>
                <a:ea typeface="华文楷体" panose="02010600040101010101" pitchFamily="2" charset="-122"/>
              </a:rPr>
              <a:t>）</a:t>
            </a:r>
          </a:p>
        </p:txBody>
      </p:sp>
    </p:spTree>
    <p:extLst>
      <p:ext uri="{BB962C8B-B14F-4D97-AF65-F5344CB8AC3E}">
        <p14:creationId xmlns:p14="http://schemas.microsoft.com/office/powerpoint/2010/main" val="3182323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6B9B12-1B7B-43CA-AC38-BB3021645BB5}"/>
              </a:ext>
            </a:extLst>
          </p:cNvPr>
          <p:cNvSpPr>
            <a:spLocks noGrp="1"/>
          </p:cNvSpPr>
          <p:nvPr>
            <p:ph type="title"/>
          </p:nvPr>
        </p:nvSpPr>
        <p:spPr/>
        <p:txBody>
          <a:bodyPr/>
          <a:lstStyle/>
          <a:p>
            <a:r>
              <a:rPr lang="zh-CN" altLang="en-US" dirty="0"/>
              <a:t>常见激活函数</a:t>
            </a:r>
          </a:p>
        </p:txBody>
      </p:sp>
      <p:pic>
        <p:nvPicPr>
          <p:cNvPr id="4" name="图片 3">
            <a:extLst>
              <a:ext uri="{FF2B5EF4-FFF2-40B4-BE49-F238E27FC236}">
                <a16:creationId xmlns:a16="http://schemas.microsoft.com/office/drawing/2014/main" id="{47841044-17CE-4BE5-9585-BAC0FC5C06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200" y="2057400"/>
            <a:ext cx="5486400" cy="3916218"/>
          </a:xfrm>
          <a:prstGeom prst="rect">
            <a:avLst/>
          </a:prstGeom>
        </p:spPr>
      </p:pic>
      <p:sp>
        <p:nvSpPr>
          <p:cNvPr id="5" name="矩形 4">
            <a:extLst>
              <a:ext uri="{FF2B5EF4-FFF2-40B4-BE49-F238E27FC236}">
                <a16:creationId xmlns:a16="http://schemas.microsoft.com/office/drawing/2014/main" id="{D73D2517-005C-4B67-AB77-A5F034848FD7}"/>
              </a:ext>
            </a:extLst>
          </p:cNvPr>
          <p:cNvSpPr/>
          <p:nvPr/>
        </p:nvSpPr>
        <p:spPr>
          <a:xfrm>
            <a:off x="2133600" y="1535669"/>
            <a:ext cx="1622560" cy="461665"/>
          </a:xfrm>
          <a:prstGeom prst="rect">
            <a:avLst/>
          </a:prstGeom>
        </p:spPr>
        <p:txBody>
          <a:bodyPr wrap="none">
            <a:spAutoFit/>
          </a:bodyPr>
          <a:lstStyle/>
          <a:p>
            <a:r>
              <a:rPr lang="zh-CN" altLang="en-US" sz="2400" dirty="0"/>
              <a:t>Swish函数</a:t>
            </a:r>
          </a:p>
        </p:txBody>
      </p:sp>
      <p:pic>
        <p:nvPicPr>
          <p:cNvPr id="7" name="图片 6">
            <a:extLst>
              <a:ext uri="{FF2B5EF4-FFF2-40B4-BE49-F238E27FC236}">
                <a16:creationId xmlns:a16="http://schemas.microsoft.com/office/drawing/2014/main" id="{7B89587D-5576-4414-8F3E-98A1CDDE89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601" y="1535668"/>
            <a:ext cx="3149947" cy="499588"/>
          </a:xfrm>
          <a:prstGeom prst="rect">
            <a:avLst/>
          </a:prstGeom>
        </p:spPr>
      </p:pic>
    </p:spTree>
    <p:extLst>
      <p:ext uri="{BB962C8B-B14F-4D97-AF65-F5344CB8AC3E}">
        <p14:creationId xmlns:p14="http://schemas.microsoft.com/office/powerpoint/2010/main" val="3169972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58D14E-384B-4F89-9B60-AAEBAC0AB952}"/>
              </a:ext>
            </a:extLst>
          </p:cNvPr>
          <p:cNvSpPr>
            <a:spLocks noGrp="1"/>
          </p:cNvSpPr>
          <p:nvPr>
            <p:ph type="title"/>
          </p:nvPr>
        </p:nvSpPr>
        <p:spPr/>
        <p:txBody>
          <a:bodyPr/>
          <a:lstStyle/>
          <a:p>
            <a:r>
              <a:rPr lang="zh-CN" altLang="en-US" dirty="0"/>
              <a:t>常见激活函数</a:t>
            </a:r>
          </a:p>
        </p:txBody>
      </p:sp>
      <p:sp>
        <p:nvSpPr>
          <p:cNvPr id="3" name="内容占位符 2">
            <a:extLst>
              <a:ext uri="{FF2B5EF4-FFF2-40B4-BE49-F238E27FC236}">
                <a16:creationId xmlns:a16="http://schemas.microsoft.com/office/drawing/2014/main" id="{682A3B00-0AAD-4140-B53A-F40602E2B2EF}"/>
              </a:ext>
            </a:extLst>
          </p:cNvPr>
          <p:cNvSpPr>
            <a:spLocks noGrp="1"/>
          </p:cNvSpPr>
          <p:nvPr>
            <p:ph idx="1"/>
          </p:nvPr>
        </p:nvSpPr>
        <p:spPr/>
        <p:txBody>
          <a:bodyPr/>
          <a:lstStyle/>
          <a:p>
            <a:r>
              <a:rPr lang="zh-CN" altLang="en-US" dirty="0"/>
              <a:t>高斯误差线性单元（</a:t>
            </a:r>
            <a:r>
              <a:rPr lang="en-US" altLang="zh-CN" dirty="0"/>
              <a:t>Gaussian Error Linear Unit</a:t>
            </a:r>
            <a:r>
              <a:rPr lang="zh-CN" altLang="en-US" dirty="0"/>
              <a:t>，</a:t>
            </a:r>
            <a:r>
              <a:rPr lang="en-US" altLang="zh-CN" dirty="0"/>
              <a:t>GELU</a:t>
            </a:r>
            <a:r>
              <a:rPr lang="zh-CN" altLang="en-US" dirty="0"/>
              <a:t>）</a:t>
            </a:r>
            <a:endParaRPr lang="en-US" altLang="zh-CN" dirty="0"/>
          </a:p>
          <a:p>
            <a:endParaRPr lang="en-US" altLang="zh-CN" dirty="0"/>
          </a:p>
          <a:p>
            <a:endParaRPr lang="en-US" altLang="zh-CN" dirty="0"/>
          </a:p>
          <a:p>
            <a:pPr lvl="1"/>
            <a:r>
              <a:rPr lang="zh-CN" altLang="en-US" dirty="0"/>
              <a:t>其中</a:t>
            </a:r>
            <a:r>
              <a:rPr lang="en-US" altLang="zh-CN" dirty="0"/>
              <a:t>P(X ≤ x)</a:t>
            </a:r>
            <a:r>
              <a:rPr lang="zh-CN" altLang="en-US" dirty="0"/>
              <a:t>是高斯分布</a:t>
            </a:r>
            <a:r>
              <a:rPr lang="en-US" altLang="zh-CN" dirty="0"/>
              <a:t>N(µ,</a:t>
            </a:r>
            <a:r>
              <a:rPr lang="el-GR" altLang="zh-CN" dirty="0"/>
              <a:t>σ 2 )</a:t>
            </a:r>
            <a:r>
              <a:rPr lang="zh-CN" altLang="en-US" dirty="0"/>
              <a:t>的累积分布函数，其中</a:t>
            </a:r>
            <a:r>
              <a:rPr lang="en-US" altLang="zh-CN" dirty="0"/>
              <a:t>µ,</a:t>
            </a:r>
            <a:r>
              <a:rPr lang="el-GR" altLang="zh-CN" dirty="0"/>
              <a:t>σ</a:t>
            </a:r>
            <a:r>
              <a:rPr lang="zh-CN" altLang="en-US" dirty="0"/>
              <a:t>为超参数，一般设</a:t>
            </a:r>
            <a:r>
              <a:rPr lang="en-US" altLang="zh-CN" dirty="0"/>
              <a:t>µ = 0,</a:t>
            </a:r>
            <a:r>
              <a:rPr lang="el-GR" altLang="zh-CN" dirty="0"/>
              <a:t>σ = 1</a:t>
            </a:r>
            <a:r>
              <a:rPr lang="zh-CN" altLang="en-US" dirty="0"/>
              <a:t>即可</a:t>
            </a:r>
            <a:endParaRPr lang="en-US" altLang="zh-CN" dirty="0"/>
          </a:p>
          <a:p>
            <a:endParaRPr lang="en-US" altLang="zh-CN" dirty="0"/>
          </a:p>
          <a:p>
            <a:pPr lvl="1"/>
            <a:r>
              <a:rPr lang="zh-CN" altLang="en-US" dirty="0"/>
              <a:t>由于高斯分布的累积分布函数为</a:t>
            </a:r>
            <a:r>
              <a:rPr lang="en-US" altLang="zh-CN" dirty="0"/>
              <a:t>S</a:t>
            </a:r>
            <a:r>
              <a:rPr lang="zh-CN" altLang="en-US" dirty="0"/>
              <a:t>型函数，因此</a:t>
            </a:r>
            <a:r>
              <a:rPr lang="en-US" altLang="zh-CN" dirty="0"/>
              <a:t>GELU</a:t>
            </a:r>
            <a:r>
              <a:rPr lang="zh-CN" altLang="en-US" dirty="0"/>
              <a:t>可以用</a:t>
            </a:r>
            <a:r>
              <a:rPr lang="en-US" altLang="zh-CN" dirty="0"/>
              <a:t>Tanh</a:t>
            </a:r>
            <a:r>
              <a:rPr lang="zh-CN" altLang="en-US" dirty="0"/>
              <a:t>函数或</a:t>
            </a:r>
            <a:r>
              <a:rPr lang="en-US" altLang="zh-CN" dirty="0"/>
              <a:t>Logistic</a:t>
            </a:r>
            <a:r>
              <a:rPr lang="zh-CN" altLang="en-US" dirty="0"/>
              <a:t>函数来近似</a:t>
            </a:r>
            <a:endParaRPr lang="en-US" altLang="zh-CN" dirty="0"/>
          </a:p>
          <a:p>
            <a:endParaRPr lang="zh-CN" altLang="en-US" dirty="0"/>
          </a:p>
        </p:txBody>
      </p:sp>
      <p:pic>
        <p:nvPicPr>
          <p:cNvPr id="5" name="图片 4">
            <a:extLst>
              <a:ext uri="{FF2B5EF4-FFF2-40B4-BE49-F238E27FC236}">
                <a16:creationId xmlns:a16="http://schemas.microsoft.com/office/drawing/2014/main" id="{87C719F1-7679-4018-83B3-16F6DBAE08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9679" y="1752600"/>
            <a:ext cx="2743200" cy="518809"/>
          </a:xfrm>
          <a:prstGeom prst="rect">
            <a:avLst/>
          </a:prstGeom>
        </p:spPr>
      </p:pic>
      <p:pic>
        <p:nvPicPr>
          <p:cNvPr id="6" name="图片 5">
            <a:extLst>
              <a:ext uri="{FF2B5EF4-FFF2-40B4-BE49-F238E27FC236}">
                <a16:creationId xmlns:a16="http://schemas.microsoft.com/office/drawing/2014/main" id="{4109F8FD-87D4-4D5F-B7C9-3F8B8AD8A4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00" y="5029200"/>
            <a:ext cx="5376958" cy="1066800"/>
          </a:xfrm>
          <a:prstGeom prst="rect">
            <a:avLst/>
          </a:prstGeom>
        </p:spPr>
      </p:pic>
    </p:spTree>
    <p:extLst>
      <p:ext uri="{BB962C8B-B14F-4D97-AF65-F5344CB8AC3E}">
        <p14:creationId xmlns:p14="http://schemas.microsoft.com/office/powerpoint/2010/main" val="2949568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常见激活函数及其导数</a:t>
            </a:r>
          </a:p>
        </p:txBody>
      </p:sp>
      <p:pic>
        <p:nvPicPr>
          <p:cNvPr id="4" name="图片 3">
            <a:extLst>
              <a:ext uri="{FF2B5EF4-FFF2-40B4-BE49-F238E27FC236}">
                <a16:creationId xmlns:a16="http://schemas.microsoft.com/office/drawing/2014/main" id="{7E8B8A4F-8F1F-4838-A58C-24323133AA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2286000"/>
            <a:ext cx="6629400" cy="2984231"/>
          </a:xfrm>
          <a:prstGeom prst="rect">
            <a:avLst/>
          </a:prstGeom>
        </p:spPr>
      </p:pic>
    </p:spTree>
    <p:extLst>
      <p:ext uri="{BB962C8B-B14F-4D97-AF65-F5344CB8AC3E}">
        <p14:creationId xmlns:p14="http://schemas.microsoft.com/office/powerpoint/2010/main" val="3785357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人工神经网络</a:t>
            </a:r>
          </a:p>
        </p:txBody>
      </p:sp>
      <p:sp>
        <p:nvSpPr>
          <p:cNvPr id="3" name="内容占位符 2"/>
          <p:cNvSpPr>
            <a:spLocks noGrp="1"/>
          </p:cNvSpPr>
          <p:nvPr>
            <p:ph idx="1"/>
          </p:nvPr>
        </p:nvSpPr>
        <p:spPr/>
        <p:txBody>
          <a:bodyPr/>
          <a:lstStyle/>
          <a:p>
            <a:r>
              <a:rPr lang="zh-CN" altLang="en-US" dirty="0"/>
              <a:t>人工神经网络主要由大量的神经元以及它们之间的有向连接构成。因此考虑三方面：</a:t>
            </a:r>
            <a:endParaRPr lang="en-US" altLang="zh-CN" dirty="0"/>
          </a:p>
          <a:p>
            <a:endParaRPr lang="zh-CN" altLang="en-US" dirty="0"/>
          </a:p>
          <a:p>
            <a:r>
              <a:rPr lang="zh-CN" altLang="en-US" dirty="0"/>
              <a:t>神经元的激活规则</a:t>
            </a:r>
            <a:endParaRPr lang="en-US" altLang="zh-CN" dirty="0"/>
          </a:p>
          <a:p>
            <a:pPr lvl="1"/>
            <a:r>
              <a:rPr lang="zh-CN" altLang="en-US" dirty="0"/>
              <a:t>主要是指神经元输入到输出之间的映射关系，一般为非线性函数。</a:t>
            </a:r>
          </a:p>
          <a:p>
            <a:r>
              <a:rPr lang="zh-CN" altLang="en-US" dirty="0"/>
              <a:t>网络的拓扑结构</a:t>
            </a:r>
            <a:endParaRPr lang="en-US" altLang="zh-CN" dirty="0"/>
          </a:p>
          <a:p>
            <a:pPr lvl="1"/>
            <a:r>
              <a:rPr lang="zh-CN" altLang="en-US" dirty="0"/>
              <a:t>不同神经元之间的连接关系。</a:t>
            </a:r>
          </a:p>
          <a:p>
            <a:r>
              <a:rPr lang="zh-CN" altLang="en-US" dirty="0"/>
              <a:t>学习算法</a:t>
            </a:r>
            <a:endParaRPr lang="en-US" altLang="zh-CN" dirty="0"/>
          </a:p>
          <a:p>
            <a:pPr lvl="1"/>
            <a:r>
              <a:rPr lang="zh-CN" altLang="en-US" dirty="0"/>
              <a:t>通过训练数据来学习神经网络的参数。</a:t>
            </a:r>
          </a:p>
        </p:txBody>
      </p:sp>
    </p:spTree>
    <p:extLst>
      <p:ext uri="{BB962C8B-B14F-4D97-AF65-F5344CB8AC3E}">
        <p14:creationId xmlns:p14="http://schemas.microsoft.com/office/powerpoint/2010/main" val="1496855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网络结构</a:t>
            </a:r>
          </a:p>
        </p:txBody>
      </p:sp>
      <p:sp>
        <p:nvSpPr>
          <p:cNvPr id="3" name="内容占位符 2"/>
          <p:cNvSpPr>
            <a:spLocks noGrp="1"/>
          </p:cNvSpPr>
          <p:nvPr>
            <p:ph idx="1"/>
          </p:nvPr>
        </p:nvSpPr>
        <p:spPr/>
        <p:txBody>
          <a:bodyPr/>
          <a:lstStyle/>
          <a:p>
            <a:r>
              <a:rPr lang="zh-CN" altLang="en-US"/>
              <a:t>人工神经网络由神经元模型构成，这种由许多神经元组成的信息处理网络具有并行分布结构。</a:t>
            </a:r>
            <a:endParaRPr lang="zh-CN" altLang="en-US" dirty="0"/>
          </a:p>
        </p:txBody>
      </p:sp>
      <p:pic>
        <p:nvPicPr>
          <p:cNvPr id="5" name="图片 4">
            <a:extLst>
              <a:ext uri="{FF2B5EF4-FFF2-40B4-BE49-F238E27FC236}">
                <a16:creationId xmlns:a16="http://schemas.microsoft.com/office/drawing/2014/main" id="{16F9F4CE-B589-4727-9497-9C241AA92E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2743200"/>
            <a:ext cx="6945267" cy="2253402"/>
          </a:xfrm>
          <a:prstGeom prst="rect">
            <a:avLst/>
          </a:prstGeom>
        </p:spPr>
      </p:pic>
      <p:sp>
        <p:nvSpPr>
          <p:cNvPr id="7" name="矩形 6">
            <a:extLst>
              <a:ext uri="{FF2B5EF4-FFF2-40B4-BE49-F238E27FC236}">
                <a16:creationId xmlns:a16="http://schemas.microsoft.com/office/drawing/2014/main" id="{448F4CB9-3818-4CEB-9306-AE1FFBBDC714}"/>
              </a:ext>
            </a:extLst>
          </p:cNvPr>
          <p:cNvSpPr/>
          <p:nvPr/>
        </p:nvSpPr>
        <p:spPr>
          <a:xfrm>
            <a:off x="3048000" y="5562600"/>
            <a:ext cx="6096000" cy="369332"/>
          </a:xfrm>
          <a:prstGeom prst="rect">
            <a:avLst/>
          </a:prstGeom>
        </p:spPr>
        <p:txBody>
          <a:bodyPr>
            <a:spAutoFit/>
          </a:bodyPr>
          <a:lstStyle/>
          <a:p>
            <a:r>
              <a:rPr lang="zh-CN" altLang="en-US" dirty="0"/>
              <a:t>圆形节点表示一个神经元，方形节点表示一组神经元。</a:t>
            </a:r>
          </a:p>
        </p:txBody>
      </p:sp>
    </p:spTree>
    <p:extLst>
      <p:ext uri="{BB962C8B-B14F-4D97-AF65-F5344CB8AC3E}">
        <p14:creationId xmlns:p14="http://schemas.microsoft.com/office/powerpoint/2010/main" val="1032805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前馈神经网络</a:t>
            </a:r>
          </a:p>
        </p:txBody>
      </p:sp>
    </p:spTree>
    <p:extLst>
      <p:ext uri="{BB962C8B-B14F-4D97-AF65-F5344CB8AC3E}">
        <p14:creationId xmlns:p14="http://schemas.microsoft.com/office/powerpoint/2010/main" val="1837691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网络结构</a:t>
            </a:r>
          </a:p>
        </p:txBody>
      </p:sp>
      <p:sp>
        <p:nvSpPr>
          <p:cNvPr id="3" name="内容占位符 2"/>
          <p:cNvSpPr>
            <a:spLocks noGrp="1"/>
          </p:cNvSpPr>
          <p:nvPr>
            <p:ph idx="1"/>
          </p:nvPr>
        </p:nvSpPr>
        <p:spPr/>
        <p:txBody>
          <a:bodyPr/>
          <a:lstStyle/>
          <a:p>
            <a:r>
              <a:rPr lang="zh-CN" altLang="en-US" dirty="0"/>
              <a:t>前馈神经网络（全连接神经网络、多层感知器）</a:t>
            </a:r>
            <a:endParaRPr lang="en-US" altLang="zh-CN" dirty="0"/>
          </a:p>
          <a:p>
            <a:pPr lvl="1"/>
            <a:r>
              <a:rPr lang="zh-CN" altLang="en-US" dirty="0"/>
              <a:t>各神经元分别属于不同的</a:t>
            </a:r>
            <a:r>
              <a:rPr lang="zh-CN" altLang="en-US" dirty="0">
                <a:solidFill>
                  <a:srgbClr val="FF0000"/>
                </a:solidFill>
              </a:rPr>
              <a:t>层</a:t>
            </a:r>
            <a:r>
              <a:rPr lang="zh-CN" altLang="en-US" dirty="0"/>
              <a:t>，层内无连接。</a:t>
            </a:r>
            <a:endParaRPr lang="en-US" altLang="zh-CN" dirty="0"/>
          </a:p>
          <a:p>
            <a:pPr lvl="1"/>
            <a:r>
              <a:rPr lang="zh-CN" altLang="en-US" dirty="0"/>
              <a:t>相邻两层之间的神经元全部</a:t>
            </a:r>
            <a:r>
              <a:rPr lang="zh-CN" altLang="en-US" dirty="0">
                <a:solidFill>
                  <a:srgbClr val="FF0000"/>
                </a:solidFill>
              </a:rPr>
              <a:t>两两连接</a:t>
            </a:r>
            <a:r>
              <a:rPr lang="zh-CN" altLang="en-US" dirty="0"/>
              <a:t>。</a:t>
            </a:r>
            <a:endParaRPr lang="en-US" altLang="zh-CN" dirty="0"/>
          </a:p>
          <a:p>
            <a:pPr lvl="1"/>
            <a:r>
              <a:rPr lang="zh-CN" altLang="en-US" dirty="0"/>
              <a:t>整个网络中无反馈，信号从输入层向输出层单向传播，可用一个有向无环图表示。</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6200" y="3886200"/>
            <a:ext cx="3771900" cy="2155371"/>
          </a:xfrm>
          <a:prstGeom prst="rect">
            <a:avLst/>
          </a:prstGeom>
        </p:spPr>
      </p:pic>
    </p:spTree>
    <p:extLst>
      <p:ext uri="{BB962C8B-B14F-4D97-AF65-F5344CB8AC3E}">
        <p14:creationId xmlns:p14="http://schemas.microsoft.com/office/powerpoint/2010/main" val="2922830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01485F-B971-4D6A-B7C8-263E3A49C56F}"/>
              </a:ext>
            </a:extLst>
          </p:cNvPr>
          <p:cNvSpPr>
            <a:spLocks noGrp="1"/>
          </p:cNvSpPr>
          <p:nvPr>
            <p:ph type="title"/>
          </p:nvPr>
        </p:nvSpPr>
        <p:spPr/>
        <p:txBody>
          <a:bodyPr/>
          <a:lstStyle/>
          <a:p>
            <a:r>
              <a:rPr lang="zh-CN" altLang="en-US"/>
              <a:t>前馈网络</a:t>
            </a:r>
            <a:endParaRPr lang="zh-CN" altLang="en-US" dirty="0"/>
          </a:p>
        </p:txBody>
      </p:sp>
      <mc:AlternateContent xmlns:mc="http://schemas.openxmlformats.org/markup-compatibility/2006" xmlns:p14="http://schemas.microsoft.com/office/powerpoint/2010/main">
        <mc:Choice Requires="p14">
          <p:contentPart p14:bwMode="auto" r:id="rId2">
            <p14:nvContentPartPr>
              <p14:cNvPr id="24" name="墨迹 23">
                <a:extLst>
                  <a:ext uri="{FF2B5EF4-FFF2-40B4-BE49-F238E27FC236}">
                    <a16:creationId xmlns:a16="http://schemas.microsoft.com/office/drawing/2014/main" id="{A0200D79-BB66-4248-9059-51A66B3B43CA}"/>
                  </a:ext>
                </a:extLst>
              </p14:cNvPr>
              <p14:cNvContentPartPr/>
              <p14:nvPr/>
            </p14:nvContentPartPr>
            <p14:xfrm>
              <a:off x="12954020" y="5201507"/>
              <a:ext cx="360" cy="360"/>
            </p14:xfrm>
          </p:contentPart>
        </mc:Choice>
        <mc:Fallback xmlns="">
          <p:pic>
            <p:nvPicPr>
              <p:cNvPr id="24" name="墨迹 23">
                <a:extLst>
                  <a:ext uri="{FF2B5EF4-FFF2-40B4-BE49-F238E27FC236}">
                    <a16:creationId xmlns:a16="http://schemas.microsoft.com/office/drawing/2014/main" id="{A0200D79-BB66-4248-9059-51A66B3B43CA}"/>
                  </a:ext>
                </a:extLst>
              </p:cNvPr>
              <p:cNvPicPr/>
              <p:nvPr/>
            </p:nvPicPr>
            <p:blipFill>
              <a:blip r:embed="rId12"/>
              <a:stretch>
                <a:fillRect/>
              </a:stretch>
            </p:blipFill>
            <p:spPr>
              <a:xfrm>
                <a:off x="12945020" y="519250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7" name="墨迹 26">
                <a:extLst>
                  <a:ext uri="{FF2B5EF4-FFF2-40B4-BE49-F238E27FC236}">
                    <a16:creationId xmlns:a16="http://schemas.microsoft.com/office/drawing/2014/main" id="{F4A6A8A1-EA0C-43DD-99EE-88DB74B7E701}"/>
                  </a:ext>
                </a:extLst>
              </p14:cNvPr>
              <p14:cNvContentPartPr/>
              <p14:nvPr/>
            </p14:nvContentPartPr>
            <p14:xfrm>
              <a:off x="10413380" y="4736747"/>
              <a:ext cx="11880" cy="15480"/>
            </p14:xfrm>
          </p:contentPart>
        </mc:Choice>
        <mc:Fallback xmlns="">
          <p:pic>
            <p:nvPicPr>
              <p:cNvPr id="27" name="墨迹 26">
                <a:extLst>
                  <a:ext uri="{FF2B5EF4-FFF2-40B4-BE49-F238E27FC236}">
                    <a16:creationId xmlns:a16="http://schemas.microsoft.com/office/drawing/2014/main" id="{F4A6A8A1-EA0C-43DD-99EE-88DB74B7E701}"/>
                  </a:ext>
                </a:extLst>
              </p:cNvPr>
              <p:cNvPicPr/>
              <p:nvPr/>
            </p:nvPicPr>
            <p:blipFill>
              <a:blip r:embed="rId18"/>
              <a:stretch>
                <a:fillRect/>
              </a:stretch>
            </p:blipFill>
            <p:spPr>
              <a:xfrm>
                <a:off x="10404645" y="4727747"/>
                <a:ext cx="29001" cy="33120"/>
              </a:xfrm>
              <a:prstGeom prst="rect">
                <a:avLst/>
              </a:prstGeom>
            </p:spPr>
          </p:pic>
        </mc:Fallback>
      </mc:AlternateContent>
      <p:pic>
        <p:nvPicPr>
          <p:cNvPr id="5" name="图片 4">
            <a:extLst>
              <a:ext uri="{FF2B5EF4-FFF2-40B4-BE49-F238E27FC236}">
                <a16:creationId xmlns:a16="http://schemas.microsoft.com/office/drawing/2014/main" id="{0CD25A89-F253-4FB7-9853-F2AA6FF6A24F}"/>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990600" y="2414691"/>
            <a:ext cx="4531956" cy="2543010"/>
          </a:xfrm>
          <a:prstGeom prst="rect">
            <a:avLst/>
          </a:prstGeom>
        </p:spPr>
      </p:pic>
      <p:pic>
        <p:nvPicPr>
          <p:cNvPr id="15" name="图片 14">
            <a:extLst>
              <a:ext uri="{FF2B5EF4-FFF2-40B4-BE49-F238E27FC236}">
                <a16:creationId xmlns:a16="http://schemas.microsoft.com/office/drawing/2014/main" id="{8A74FBC3-FA39-4DA5-BE49-35A075AD30B9}"/>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577059" y="2414691"/>
            <a:ext cx="3848201" cy="2786816"/>
          </a:xfrm>
          <a:prstGeom prst="rect">
            <a:avLst/>
          </a:prstGeom>
        </p:spPr>
      </p:pic>
      <p:sp>
        <p:nvSpPr>
          <p:cNvPr id="6" name="矩形 5">
            <a:extLst>
              <a:ext uri="{FF2B5EF4-FFF2-40B4-BE49-F238E27FC236}">
                <a16:creationId xmlns:a16="http://schemas.microsoft.com/office/drawing/2014/main" id="{13248545-75F6-4DB3-BA95-C957F1AE1223}"/>
              </a:ext>
            </a:extLst>
          </p:cNvPr>
          <p:cNvSpPr/>
          <p:nvPr/>
        </p:nvSpPr>
        <p:spPr>
          <a:xfrm>
            <a:off x="6477000" y="1500617"/>
            <a:ext cx="4114800" cy="646331"/>
          </a:xfrm>
          <a:prstGeom prst="rect">
            <a:avLst/>
          </a:prstGeom>
        </p:spPr>
        <p:txBody>
          <a:bodyPr wrap="square">
            <a:spAutoFit/>
          </a:bodyPr>
          <a:lstStyle/>
          <a:p>
            <a:r>
              <a:rPr lang="zh-CN" altLang="en-US" dirty="0"/>
              <a:t>给定一个前馈神经网络，用下面的记号来描述这样网络：</a:t>
            </a:r>
          </a:p>
        </p:txBody>
      </p:sp>
    </p:spTree>
    <p:extLst>
      <p:ext uri="{BB962C8B-B14F-4D97-AF65-F5344CB8AC3E}">
        <p14:creationId xmlns:p14="http://schemas.microsoft.com/office/powerpoint/2010/main" val="28817341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信息传递过程</a:t>
            </a:r>
          </a:p>
        </p:txBody>
      </p:sp>
      <p:sp>
        <p:nvSpPr>
          <p:cNvPr id="5" name="内容占位符 4"/>
          <p:cNvSpPr>
            <a:spLocks noGrp="1"/>
          </p:cNvSpPr>
          <p:nvPr>
            <p:ph idx="1"/>
          </p:nvPr>
        </p:nvSpPr>
        <p:spPr/>
        <p:txBody>
          <a:bodyPr/>
          <a:lstStyle/>
          <a:p>
            <a:r>
              <a:rPr lang="zh-CN" altLang="en-US" dirty="0"/>
              <a:t>前馈神经网络通过下面公式进行信息传播。</a:t>
            </a:r>
            <a:endParaRPr lang="en-US" altLang="zh-CN" dirty="0"/>
          </a:p>
          <a:p>
            <a:endParaRPr lang="en-US" altLang="zh-CN" dirty="0"/>
          </a:p>
          <a:p>
            <a:endParaRPr lang="en-US" altLang="zh-CN" dirty="0"/>
          </a:p>
          <a:p>
            <a:endParaRPr lang="en-US" altLang="zh-CN" dirty="0"/>
          </a:p>
          <a:p>
            <a:endParaRPr lang="en-US" altLang="zh-CN" dirty="0"/>
          </a:p>
          <a:p>
            <a:r>
              <a:rPr lang="zh-CN" altLang="en-US" dirty="0"/>
              <a:t>前馈计算：</a:t>
            </a:r>
          </a:p>
        </p:txBody>
      </p:sp>
      <p:pic>
        <p:nvPicPr>
          <p:cNvPr id="8" name="图片 7">
            <a:extLst>
              <a:ext uri="{FF2B5EF4-FFF2-40B4-BE49-F238E27FC236}">
                <a16:creationId xmlns:a16="http://schemas.microsoft.com/office/drawing/2014/main" id="{7245EDA8-072B-4B78-9F7B-888ED39387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3400" y="2303937"/>
            <a:ext cx="2590800" cy="1025837"/>
          </a:xfrm>
          <a:prstGeom prst="rect">
            <a:avLst/>
          </a:prstGeom>
        </p:spPr>
      </p:pic>
      <p:pic>
        <p:nvPicPr>
          <p:cNvPr id="10" name="图片 9">
            <a:extLst>
              <a:ext uri="{FF2B5EF4-FFF2-40B4-BE49-F238E27FC236}">
                <a16:creationId xmlns:a16="http://schemas.microsoft.com/office/drawing/2014/main" id="{2E3F162C-7BB6-4D16-B66D-A07E593AD6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5105400"/>
            <a:ext cx="7877165" cy="571180"/>
          </a:xfrm>
          <a:prstGeom prst="rect">
            <a:avLst/>
          </a:prstGeom>
        </p:spPr>
      </p:pic>
    </p:spTree>
    <p:extLst>
      <p:ext uri="{BB962C8B-B14F-4D97-AF65-F5344CB8AC3E}">
        <p14:creationId xmlns:p14="http://schemas.microsoft.com/office/powerpoint/2010/main" val="2020899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7385B6-D2EB-4D55-8171-B2199C2371BC}"/>
              </a:ext>
            </a:extLst>
          </p:cNvPr>
          <p:cNvSpPr>
            <a:spLocks noGrp="1"/>
          </p:cNvSpPr>
          <p:nvPr>
            <p:ph type="title"/>
          </p:nvPr>
        </p:nvSpPr>
        <p:spPr/>
        <p:txBody>
          <a:bodyPr/>
          <a:lstStyle/>
          <a:p>
            <a:r>
              <a:rPr lang="zh-CN" altLang="en-US" dirty="0"/>
              <a:t>内容</a:t>
            </a:r>
          </a:p>
        </p:txBody>
      </p:sp>
      <p:sp>
        <p:nvSpPr>
          <p:cNvPr id="3" name="内容占位符 2">
            <a:extLst>
              <a:ext uri="{FF2B5EF4-FFF2-40B4-BE49-F238E27FC236}">
                <a16:creationId xmlns:a16="http://schemas.microsoft.com/office/drawing/2014/main" id="{096036C9-A9BE-478E-AAF8-50677D1E1861}"/>
              </a:ext>
            </a:extLst>
          </p:cNvPr>
          <p:cNvSpPr>
            <a:spLocks noGrp="1"/>
          </p:cNvSpPr>
          <p:nvPr>
            <p:ph idx="1"/>
          </p:nvPr>
        </p:nvSpPr>
        <p:spPr/>
        <p:txBody>
          <a:bodyPr/>
          <a:lstStyle/>
          <a:p>
            <a:r>
              <a:rPr lang="zh-CN" altLang="en-US" dirty="0"/>
              <a:t>神经网络</a:t>
            </a:r>
            <a:endParaRPr lang="en-US" altLang="zh-CN" dirty="0"/>
          </a:p>
          <a:p>
            <a:pPr lvl="1"/>
            <a:r>
              <a:rPr lang="zh-CN" altLang="en-US" dirty="0"/>
              <a:t>神经元</a:t>
            </a:r>
            <a:endParaRPr lang="en-US" altLang="zh-CN" dirty="0"/>
          </a:p>
          <a:p>
            <a:pPr lvl="1"/>
            <a:r>
              <a:rPr lang="zh-CN" altLang="en-US" dirty="0"/>
              <a:t>网络结构</a:t>
            </a:r>
            <a:endParaRPr lang="en-US" altLang="zh-CN" dirty="0"/>
          </a:p>
          <a:p>
            <a:r>
              <a:rPr lang="zh-CN" altLang="en-US" dirty="0"/>
              <a:t>前馈神经网络</a:t>
            </a:r>
            <a:endParaRPr lang="en-US" altLang="zh-CN" dirty="0"/>
          </a:p>
          <a:p>
            <a:pPr lvl="1"/>
            <a:r>
              <a:rPr lang="zh-CN" altLang="en-US" dirty="0"/>
              <a:t>参数学习</a:t>
            </a:r>
            <a:endParaRPr lang="en-US" altLang="zh-CN" dirty="0"/>
          </a:p>
          <a:p>
            <a:pPr lvl="1"/>
            <a:r>
              <a:rPr lang="zh-CN" altLang="en-US" dirty="0"/>
              <a:t>计算图与自动微分</a:t>
            </a:r>
            <a:endParaRPr lang="en-US" altLang="zh-CN" dirty="0"/>
          </a:p>
          <a:p>
            <a:pPr lvl="1"/>
            <a:r>
              <a:rPr lang="zh-CN" altLang="en-US" dirty="0"/>
              <a:t>优化问题</a:t>
            </a:r>
            <a:endParaRPr lang="en-US" altLang="zh-CN" dirty="0"/>
          </a:p>
          <a:p>
            <a:pPr lvl="1"/>
            <a:endParaRPr lang="en-US" altLang="zh-CN" dirty="0"/>
          </a:p>
          <a:p>
            <a:endParaRPr lang="zh-CN" altLang="en-US" dirty="0"/>
          </a:p>
        </p:txBody>
      </p:sp>
    </p:spTree>
    <p:extLst>
      <p:ext uri="{BB962C8B-B14F-4D97-AF65-F5344CB8AC3E}">
        <p14:creationId xmlns:p14="http://schemas.microsoft.com/office/powerpoint/2010/main" val="12052117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深层前馈神经网络</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1" y="1295400"/>
            <a:ext cx="6153647" cy="4944308"/>
          </a:xfrm>
          <a:prstGeom prst="rect">
            <a:avLst/>
          </a:prstGeom>
        </p:spPr>
      </p:pic>
    </p:spTree>
    <p:extLst>
      <p:ext uri="{BB962C8B-B14F-4D97-AF65-F5344CB8AC3E}">
        <p14:creationId xmlns:p14="http://schemas.microsoft.com/office/powerpoint/2010/main" val="6827206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通用近似定理</a:t>
            </a:r>
          </a:p>
        </p:txBody>
      </p:sp>
      <p:sp>
        <p:nvSpPr>
          <p:cNvPr id="9" name="矩形 8"/>
          <p:cNvSpPr/>
          <p:nvPr/>
        </p:nvSpPr>
        <p:spPr>
          <a:xfrm>
            <a:off x="2667000" y="5012973"/>
            <a:ext cx="7239000" cy="1200329"/>
          </a:xfrm>
          <a:prstGeom prst="rect">
            <a:avLst/>
          </a:prstGeom>
        </p:spPr>
        <p:txBody>
          <a:bodyPr wrap="square">
            <a:spAutoFit/>
          </a:bodyPr>
          <a:lstStyle/>
          <a:p>
            <a:r>
              <a:rPr lang="zh-CN" altLang="en-US" dirty="0"/>
              <a:t>根据通用近似定理，对于具有线性输出层和至少一个使用“挤压”性质的激活函数的隐藏层组成的前馈神经网络，只要其隐藏层神经元的数量足够，它可以以任意的精度来近似任何从一个定义在实数空间中的有界闭集函数。</a:t>
            </a:r>
          </a:p>
        </p:txBody>
      </p:sp>
      <p:pic>
        <p:nvPicPr>
          <p:cNvPr id="3" name="图片 2"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2980" y="1183124"/>
            <a:ext cx="5266040" cy="3829848"/>
          </a:xfrm>
          <a:prstGeom prst="rect">
            <a:avLst/>
          </a:prstGeom>
        </p:spPr>
      </p:pic>
    </p:spTree>
    <p:extLst>
      <p:ext uri="{BB962C8B-B14F-4D97-AF65-F5344CB8AC3E}">
        <p14:creationId xmlns:p14="http://schemas.microsoft.com/office/powerpoint/2010/main" val="40430311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应用到机器学习</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神经网络可以作为一个“万能”函数来使用，可以用来进行复杂的特征转换，或逼近一个复杂的条件分布。</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lvl="1"/>
                <a:r>
                  <a:rPr lang="zh-CN" altLang="en-US" dirty="0"/>
                  <a:t>如果</a:t>
                </a:r>
                <a14:m>
                  <m:oMath xmlns:m="http://schemas.openxmlformats.org/officeDocument/2006/math">
                    <m:r>
                      <a:rPr lang="en-US" altLang="zh-CN" i="1" dirty="0" smtClean="0">
                        <a:latin typeface="Cambria Math" panose="02040503050406030204" pitchFamily="18" charset="0"/>
                      </a:rPr>
                      <m:t>𝑔</m:t>
                    </m:r>
                    <m:r>
                      <a:rPr lang="en-US" altLang="zh-CN" i="1" dirty="0" smtClean="0">
                        <a:latin typeface="Cambria Math" panose="02040503050406030204" pitchFamily="18" charset="0"/>
                      </a:rPr>
                      <m:t>(⋅)</m:t>
                    </m:r>
                  </m:oMath>
                </a14:m>
                <a:r>
                  <a:rPr lang="zh-CN" altLang="en-US" dirty="0"/>
                  <a:t>为</a:t>
                </a:r>
                <a:r>
                  <a:rPr lang="en-US" altLang="zh-CN" dirty="0"/>
                  <a:t>Logistic</a:t>
                </a:r>
                <a:r>
                  <a:rPr lang="zh-CN" altLang="en-US" dirty="0"/>
                  <a:t>回归，那么</a:t>
                </a:r>
                <a:r>
                  <a:rPr lang="en-US" altLang="zh-CN" dirty="0"/>
                  <a:t>Logistic</a:t>
                </a:r>
                <a:r>
                  <a:rPr lang="zh-CN" altLang="en-US" dirty="0"/>
                  <a:t>回归分类器可以看成神经网络的最后一层。</a:t>
                </a:r>
                <a:endParaRPr lang="en-US" altLang="zh-CN" dirty="0"/>
              </a:p>
              <a:p>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a:blip r:embed="rId4"/>
                <a:stretch>
                  <a:fillRect l="-778" t="-1728" r="-3611"/>
                </a:stretch>
              </a:blipFill>
            </p:spPr>
            <p:txBody>
              <a:bodyPr/>
              <a:lstStyle/>
              <a:p>
                <a:r>
                  <a:rPr lang="zh-CN" altLang="en-US">
                    <a:noFill/>
                  </a:rPr>
                  <a:t> </a:t>
                </a:r>
              </a:p>
            </p:txBody>
          </p:sp>
        </mc:Fallback>
      </mc:AlternateContent>
      <p:pic>
        <p:nvPicPr>
          <p:cNvPr id="19" name="图片 18"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10000" y="2286000"/>
            <a:ext cx="3271243" cy="707590"/>
          </a:xfrm>
          <a:prstGeom prst="rect">
            <a:avLst/>
          </a:prstGeom>
        </p:spPr>
      </p:pic>
      <p:cxnSp>
        <p:nvCxnSpPr>
          <p:cNvPr id="7" name="直接连接符 6"/>
          <p:cNvCxnSpPr/>
          <p:nvPr/>
        </p:nvCxnSpPr>
        <p:spPr>
          <a:xfrm>
            <a:off x="5404842" y="2917390"/>
            <a:ext cx="808224" cy="0"/>
          </a:xfrm>
          <a:prstGeom prst="line">
            <a:avLst/>
          </a:prstGeom>
        </p:spPr>
        <p:style>
          <a:lnRef idx="3">
            <a:schemeClr val="accent4"/>
          </a:lnRef>
          <a:fillRef idx="0">
            <a:schemeClr val="accent4"/>
          </a:fillRef>
          <a:effectRef idx="2">
            <a:schemeClr val="accent4"/>
          </a:effectRef>
          <a:fontRef idx="minor">
            <a:schemeClr val="tx1"/>
          </a:fontRef>
        </p:style>
      </p:cxnSp>
      <p:sp>
        <p:nvSpPr>
          <p:cNvPr id="9" name="文本框 8"/>
          <p:cNvSpPr txBox="1"/>
          <p:nvPr/>
        </p:nvSpPr>
        <p:spPr>
          <a:xfrm>
            <a:off x="7081242" y="3755591"/>
            <a:ext cx="1415772" cy="461665"/>
          </a:xfrm>
          <a:prstGeom prst="rect">
            <a:avLst/>
          </a:prstGeom>
          <a:noFill/>
        </p:spPr>
        <p:txBody>
          <a:bodyPr wrap="none" rtlCol="0">
            <a:spAutoFit/>
          </a:bodyPr>
          <a:lstStyle/>
          <a:p>
            <a:r>
              <a:rPr lang="zh-CN" altLang="en-US" sz="2400" dirty="0"/>
              <a:t>神经网络</a:t>
            </a:r>
          </a:p>
        </p:txBody>
      </p:sp>
      <p:cxnSp>
        <p:nvCxnSpPr>
          <p:cNvPr id="11" name="直接连接符 10"/>
          <p:cNvCxnSpPr>
            <a:endCxn id="9" idx="0"/>
          </p:cNvCxnSpPr>
          <p:nvPr/>
        </p:nvCxnSpPr>
        <p:spPr>
          <a:xfrm>
            <a:off x="5709642" y="2917390"/>
            <a:ext cx="2079486"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4924812" y="2993591"/>
            <a:ext cx="2080231" cy="38098"/>
          </a:xfrm>
          <a:prstGeom prst="line">
            <a:avLst/>
          </a:prstGeom>
        </p:spPr>
        <p:style>
          <a:lnRef idx="2">
            <a:schemeClr val="accent2"/>
          </a:lnRef>
          <a:fillRef idx="0">
            <a:schemeClr val="accent2"/>
          </a:fillRef>
          <a:effectRef idx="1">
            <a:schemeClr val="accent2"/>
          </a:effectRef>
          <a:fontRef idx="minor">
            <a:schemeClr val="tx1"/>
          </a:fontRef>
        </p:style>
      </p:cxnSp>
      <p:sp>
        <p:nvSpPr>
          <p:cNvPr id="14" name="文本框 13"/>
          <p:cNvSpPr txBox="1"/>
          <p:nvPr/>
        </p:nvSpPr>
        <p:spPr>
          <a:xfrm>
            <a:off x="4169548" y="3755590"/>
            <a:ext cx="1107996" cy="461665"/>
          </a:xfrm>
          <a:prstGeom prst="rect">
            <a:avLst/>
          </a:prstGeom>
          <a:noFill/>
        </p:spPr>
        <p:txBody>
          <a:bodyPr wrap="none" rtlCol="0">
            <a:spAutoFit/>
          </a:bodyPr>
          <a:lstStyle/>
          <a:p>
            <a:r>
              <a:rPr lang="zh-CN" altLang="en-US" sz="2400" dirty="0"/>
              <a:t>分类器</a:t>
            </a:r>
          </a:p>
        </p:txBody>
      </p:sp>
      <p:cxnSp>
        <p:nvCxnSpPr>
          <p:cNvPr id="16" name="直接连接符 15"/>
          <p:cNvCxnSpPr>
            <a:stCxn id="14" idx="0"/>
          </p:cNvCxnSpPr>
          <p:nvPr/>
        </p:nvCxnSpPr>
        <p:spPr>
          <a:xfrm flipV="1">
            <a:off x="4723547" y="3031689"/>
            <a:ext cx="1037359" cy="7239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84052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F8536DC8-38DA-415D-B322-80783319B5E1}"/>
              </a:ext>
            </a:extLst>
          </p:cNvPr>
          <p:cNvSpPr/>
          <p:nvPr/>
        </p:nvSpPr>
        <p:spPr>
          <a:xfrm>
            <a:off x="4572000" y="2743200"/>
            <a:ext cx="3048000" cy="923330"/>
          </a:xfrm>
          <a:prstGeom prst="rect">
            <a:avLst/>
          </a:prstGeom>
        </p:spPr>
        <p:txBody>
          <a:bodyPr wrap="square">
            <a:spAutoFit/>
          </a:bodyPr>
          <a:lstStyle/>
          <a:p>
            <a:pPr algn="ctr"/>
            <a:r>
              <a:rPr lang="zh-CN" altLang="en-US" sz="5400" dirty="0">
                <a:solidFill>
                  <a:schemeClr val="accent4"/>
                </a:solidFill>
                <a:latin typeface="华文楷体" panose="02010600040101010101" pitchFamily="2" charset="-122"/>
                <a:ea typeface="华文楷体" panose="02010600040101010101" pitchFamily="2" charset="-122"/>
              </a:rPr>
              <a:t>谢谢 </a:t>
            </a:r>
            <a:r>
              <a:rPr lang="en-US" altLang="zh-CN" sz="5400" dirty="0">
                <a:solidFill>
                  <a:schemeClr val="accent4"/>
                </a:solidFill>
                <a:latin typeface="华文楷体" panose="02010600040101010101" pitchFamily="2" charset="-122"/>
                <a:ea typeface="华文楷体" panose="02010600040101010101" pitchFamily="2" charset="-122"/>
              </a:rPr>
              <a:t>!</a:t>
            </a:r>
          </a:p>
        </p:txBody>
      </p:sp>
    </p:spTree>
    <p:extLst>
      <p:ext uri="{BB962C8B-B14F-4D97-AF65-F5344CB8AC3E}">
        <p14:creationId xmlns:p14="http://schemas.microsoft.com/office/powerpoint/2010/main" val="1784997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809F92-8DE2-48CF-9503-E28A23C0D5A6}"/>
              </a:ext>
            </a:extLst>
          </p:cNvPr>
          <p:cNvSpPr>
            <a:spLocks noGrp="1"/>
          </p:cNvSpPr>
          <p:nvPr>
            <p:ph type="ctrTitle"/>
          </p:nvPr>
        </p:nvSpPr>
        <p:spPr/>
        <p:txBody>
          <a:bodyPr/>
          <a:lstStyle/>
          <a:p>
            <a:r>
              <a:rPr lang="zh-CN" altLang="en-US" dirty="0"/>
              <a:t>神经网络</a:t>
            </a:r>
          </a:p>
        </p:txBody>
      </p:sp>
    </p:spTree>
    <p:extLst>
      <p:ext uri="{BB962C8B-B14F-4D97-AF65-F5344CB8AC3E}">
        <p14:creationId xmlns:p14="http://schemas.microsoft.com/office/powerpoint/2010/main" val="3468451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27FE42-6D2C-4776-9DD0-3D1EBABA4758}"/>
              </a:ext>
            </a:extLst>
          </p:cNvPr>
          <p:cNvSpPr>
            <a:spLocks noGrp="1"/>
          </p:cNvSpPr>
          <p:nvPr>
            <p:ph type="title"/>
          </p:nvPr>
        </p:nvSpPr>
        <p:spPr/>
        <p:txBody>
          <a:bodyPr/>
          <a:lstStyle/>
          <a:p>
            <a:r>
              <a:rPr lang="zh-CN" altLang="en-US" dirty="0"/>
              <a:t>神经网络</a:t>
            </a:r>
          </a:p>
        </p:txBody>
      </p:sp>
      <p:sp>
        <p:nvSpPr>
          <p:cNvPr id="3" name="内容占位符 2">
            <a:extLst>
              <a:ext uri="{FF2B5EF4-FFF2-40B4-BE49-F238E27FC236}">
                <a16:creationId xmlns:a16="http://schemas.microsoft.com/office/drawing/2014/main" id="{085AC8C5-F627-4938-95BE-E60C27BB047F}"/>
              </a:ext>
            </a:extLst>
          </p:cNvPr>
          <p:cNvSpPr>
            <a:spLocks noGrp="1"/>
          </p:cNvSpPr>
          <p:nvPr>
            <p:ph idx="1"/>
          </p:nvPr>
        </p:nvSpPr>
        <p:spPr/>
        <p:txBody>
          <a:bodyPr/>
          <a:lstStyle/>
          <a:p>
            <a:r>
              <a:rPr lang="zh-CN" altLang="en-US" dirty="0"/>
              <a:t>神经网络最早是作为一种主要的连接主义模型。</a:t>
            </a:r>
            <a:endParaRPr lang="en-US" altLang="zh-CN" dirty="0"/>
          </a:p>
          <a:p>
            <a:pPr lvl="1"/>
            <a:r>
              <a:rPr lang="en-US" altLang="zh-CN" dirty="0"/>
              <a:t>20</a:t>
            </a:r>
            <a:r>
              <a:rPr lang="zh-CN" altLang="en-US" dirty="0"/>
              <a:t>世纪</a:t>
            </a:r>
            <a:r>
              <a:rPr lang="en-US" altLang="zh-CN" dirty="0"/>
              <a:t>80</a:t>
            </a:r>
            <a:r>
              <a:rPr lang="zh-CN" altLang="en-US" dirty="0"/>
              <a:t>年代后期，最流行的一种连接主义模型是分布式并行处理（</a:t>
            </a:r>
            <a:r>
              <a:rPr lang="en-US" altLang="zh-CN" dirty="0"/>
              <a:t>Parallel Distributed Processing</a:t>
            </a:r>
            <a:r>
              <a:rPr lang="zh-CN" altLang="en-US" dirty="0"/>
              <a:t>，</a:t>
            </a:r>
            <a:r>
              <a:rPr lang="en-US" altLang="zh-CN" dirty="0"/>
              <a:t>PDP</a:t>
            </a:r>
            <a:r>
              <a:rPr lang="zh-CN" altLang="en-US" dirty="0"/>
              <a:t>）网络，其有</a:t>
            </a:r>
            <a:r>
              <a:rPr lang="en-US" altLang="zh-CN" dirty="0"/>
              <a:t>3</a:t>
            </a:r>
            <a:r>
              <a:rPr lang="zh-CN" altLang="en-US" dirty="0"/>
              <a:t>个主要特性：</a:t>
            </a:r>
            <a:endParaRPr lang="en-US" altLang="zh-CN" dirty="0"/>
          </a:p>
          <a:p>
            <a:pPr lvl="2"/>
            <a:r>
              <a:rPr lang="en-US" altLang="zh-CN" dirty="0"/>
              <a:t>1</a:t>
            </a:r>
            <a:r>
              <a:rPr lang="zh-CN" altLang="en-US" dirty="0"/>
              <a:t>）信息表示是分布式的（非局部的）； </a:t>
            </a:r>
            <a:endParaRPr lang="en-US" altLang="zh-CN" dirty="0"/>
          </a:p>
          <a:p>
            <a:pPr lvl="2"/>
            <a:r>
              <a:rPr lang="en-US" altLang="zh-CN" dirty="0"/>
              <a:t>2</a:t>
            </a:r>
            <a:r>
              <a:rPr lang="zh-CN" altLang="en-US" dirty="0"/>
              <a:t>）记忆和知识是存储在单元之间的连接上；</a:t>
            </a:r>
            <a:endParaRPr lang="en-US" altLang="zh-CN" dirty="0"/>
          </a:p>
          <a:p>
            <a:pPr lvl="2"/>
            <a:r>
              <a:rPr lang="en-US" altLang="zh-CN" dirty="0"/>
              <a:t>3</a:t>
            </a:r>
            <a:r>
              <a:rPr lang="zh-CN" altLang="en-US" dirty="0"/>
              <a:t>）通过逐渐改变单元之间的连接强度来学习新的知识。</a:t>
            </a:r>
            <a:endParaRPr lang="en-US" altLang="zh-CN" dirty="0"/>
          </a:p>
          <a:p>
            <a:pPr lvl="1"/>
            <a:endParaRPr lang="en-US" altLang="zh-CN" dirty="0"/>
          </a:p>
          <a:p>
            <a:pPr lvl="1"/>
            <a:r>
              <a:rPr lang="zh-CN" altLang="en-US" dirty="0"/>
              <a:t>引入误差反向传播来改进其学习能力之后，神经网络也越来越多地应用在各种机器学习任务上。</a:t>
            </a:r>
          </a:p>
        </p:txBody>
      </p:sp>
    </p:spTree>
    <p:extLst>
      <p:ext uri="{BB962C8B-B14F-4D97-AF65-F5344CB8AC3E}">
        <p14:creationId xmlns:p14="http://schemas.microsoft.com/office/powerpoint/2010/main" val="507988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809F92-8DE2-48CF-9503-E28A23C0D5A6}"/>
              </a:ext>
            </a:extLst>
          </p:cNvPr>
          <p:cNvSpPr>
            <a:spLocks noGrp="1"/>
          </p:cNvSpPr>
          <p:nvPr>
            <p:ph type="ctrTitle"/>
          </p:nvPr>
        </p:nvSpPr>
        <p:spPr/>
        <p:txBody>
          <a:bodyPr/>
          <a:lstStyle/>
          <a:p>
            <a:r>
              <a:rPr lang="zh-CN" altLang="en-US" dirty="0"/>
              <a:t>神经元</a:t>
            </a:r>
          </a:p>
        </p:txBody>
      </p:sp>
    </p:spTree>
    <p:extLst>
      <p:ext uri="{BB962C8B-B14F-4D97-AF65-F5344CB8AC3E}">
        <p14:creationId xmlns:p14="http://schemas.microsoft.com/office/powerpoint/2010/main" val="3314473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内容占位符 3">
            <a:extLst>
              <a:ext uri="{FF2B5EF4-FFF2-40B4-BE49-F238E27FC236}">
                <a16:creationId xmlns:a16="http://schemas.microsoft.com/office/drawing/2014/main" id="{6EF776E0-3CD9-4BEC-8390-8BB2F50942AF}"/>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bwMode="auto">
          <a:xfrm>
            <a:off x="1752600" y="1138237"/>
            <a:ext cx="7107238" cy="458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dirty="0"/>
              <a:t>生物神经元</a:t>
            </a:r>
          </a:p>
        </p:txBody>
      </p:sp>
      <p:sp>
        <p:nvSpPr>
          <p:cNvPr id="5" name="矩形 4"/>
          <p:cNvSpPr/>
          <p:nvPr/>
        </p:nvSpPr>
        <p:spPr>
          <a:xfrm>
            <a:off x="6096000" y="4495801"/>
            <a:ext cx="4114800" cy="954107"/>
          </a:xfrm>
          <a:prstGeom prst="rect">
            <a:avLst/>
          </a:prstGeom>
        </p:spPr>
        <p:txBody>
          <a:bodyPr wrap="square">
            <a:spAutoFit/>
          </a:bodyPr>
          <a:lstStyle/>
          <a:p>
            <a:r>
              <a:rPr lang="zh-CN" altLang="en-US" sz="2800" dirty="0"/>
              <a:t>单个神经细胞只有两种状态：兴奋和抑制</a:t>
            </a:r>
          </a:p>
        </p:txBody>
      </p:sp>
      <p:sp>
        <p:nvSpPr>
          <p:cNvPr id="8" name="矩形 7"/>
          <p:cNvSpPr/>
          <p:nvPr/>
        </p:nvSpPr>
        <p:spPr>
          <a:xfrm>
            <a:off x="7772400" y="512782"/>
            <a:ext cx="2595582" cy="369332"/>
          </a:xfrm>
          <a:prstGeom prst="rect">
            <a:avLst/>
          </a:prstGeom>
        </p:spPr>
        <p:txBody>
          <a:bodyPr wrap="none">
            <a:spAutoFit/>
          </a:bodyPr>
          <a:lstStyle/>
          <a:p>
            <a:r>
              <a:rPr lang="en-US" altLang="zh-CN" dirty="0">
                <a:hlinkClick r:id="rId4" action="ppaction://hlinkfile"/>
              </a:rPr>
              <a:t>video:</a:t>
            </a:r>
            <a:r>
              <a:rPr lang="zh-CN" altLang="en-US" dirty="0">
                <a:hlinkClick r:id="rId4" action="ppaction://hlinkfile"/>
              </a:rPr>
              <a:t> structure of brain</a:t>
            </a:r>
            <a:endParaRPr lang="zh-CN" altLang="en-US" dirty="0"/>
          </a:p>
        </p:txBody>
      </p:sp>
      <mc:AlternateContent xmlns:mc="http://schemas.openxmlformats.org/markup-compatibility/2006" xmlns:p14="http://schemas.microsoft.com/office/powerpoint/2010/main">
        <mc:Choice Requires="p14">
          <p:contentPart p14:bwMode="auto" r:id="rId5">
            <p14:nvContentPartPr>
              <p14:cNvPr id="7" name="墨迹 6">
                <a:extLst>
                  <a:ext uri="{FF2B5EF4-FFF2-40B4-BE49-F238E27FC236}">
                    <a16:creationId xmlns:a16="http://schemas.microsoft.com/office/drawing/2014/main" id="{7D19D77C-2407-4E1E-8D64-46971C122407}"/>
                  </a:ext>
                </a:extLst>
              </p14:cNvPr>
              <p14:cNvContentPartPr/>
              <p14:nvPr/>
            </p14:nvContentPartPr>
            <p14:xfrm>
              <a:off x="9720720" y="661320"/>
              <a:ext cx="163080" cy="89640"/>
            </p14:xfrm>
          </p:contentPart>
        </mc:Choice>
        <mc:Fallback xmlns="">
          <p:pic>
            <p:nvPicPr>
              <p:cNvPr id="7" name="墨迹 6">
                <a:extLst>
                  <a:ext uri="{FF2B5EF4-FFF2-40B4-BE49-F238E27FC236}">
                    <a16:creationId xmlns:a16="http://schemas.microsoft.com/office/drawing/2014/main" id="{7D19D77C-2407-4E1E-8D64-46971C122407}"/>
                  </a:ext>
                </a:extLst>
              </p:cNvPr>
              <p:cNvPicPr/>
              <p:nvPr/>
            </p:nvPicPr>
            <p:blipFill>
              <a:blip r:embed="rId8"/>
              <a:stretch>
                <a:fillRect/>
              </a:stretch>
            </p:blipFill>
            <p:spPr>
              <a:xfrm>
                <a:off x="9711360" y="651960"/>
                <a:ext cx="181800" cy="108360"/>
              </a:xfrm>
              <a:prstGeom prst="rect">
                <a:avLst/>
              </a:prstGeom>
            </p:spPr>
          </p:pic>
        </mc:Fallback>
      </mc:AlternateContent>
    </p:spTree>
    <p:extLst>
      <p:ext uri="{BB962C8B-B14F-4D97-AF65-F5344CB8AC3E}">
        <p14:creationId xmlns:p14="http://schemas.microsoft.com/office/powerpoint/2010/main" val="3354367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a:extLst>
              <a:ext uri="{FF2B5EF4-FFF2-40B4-BE49-F238E27FC236}">
                <a16:creationId xmlns:a16="http://schemas.microsoft.com/office/drawing/2014/main" id="{83034532-044F-48EF-AA0B-4D187FE94C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7892" y="2057400"/>
            <a:ext cx="4883577" cy="3802361"/>
          </a:xfrm>
          <a:prstGeom prst="rect">
            <a:avLst/>
          </a:prstGeom>
        </p:spPr>
      </p:pic>
      <p:sp>
        <p:nvSpPr>
          <p:cNvPr id="2" name="标题 1"/>
          <p:cNvSpPr>
            <a:spLocks noGrp="1"/>
          </p:cNvSpPr>
          <p:nvPr>
            <p:ph type="title"/>
          </p:nvPr>
        </p:nvSpPr>
        <p:spPr/>
        <p:txBody>
          <a:bodyPr/>
          <a:lstStyle/>
          <a:p>
            <a:r>
              <a:rPr lang="zh-CN" altLang="en-US" dirty="0"/>
              <a:t>人工神经元</a:t>
            </a:r>
          </a:p>
        </p:txBody>
      </p:sp>
      <p:sp>
        <p:nvSpPr>
          <p:cNvPr id="3" name="文本框 2">
            <a:extLst>
              <a:ext uri="{FF2B5EF4-FFF2-40B4-BE49-F238E27FC236}">
                <a16:creationId xmlns:a16="http://schemas.microsoft.com/office/drawing/2014/main" id="{B2F6D778-6AA8-4F64-BF44-499071509A6D}"/>
              </a:ext>
            </a:extLst>
          </p:cNvPr>
          <p:cNvSpPr txBox="1"/>
          <p:nvPr/>
        </p:nvSpPr>
        <p:spPr>
          <a:xfrm>
            <a:off x="6270010" y="5181600"/>
            <a:ext cx="2492990" cy="369332"/>
          </a:xfrm>
          <a:prstGeom prst="rect">
            <a:avLst/>
          </a:prstGeom>
          <a:noFill/>
        </p:spPr>
        <p:txBody>
          <a:bodyPr wrap="none" rtlCol="0">
            <a:spAutoFit/>
          </a:bodyPr>
          <a:lstStyle/>
          <a:p>
            <a:r>
              <a:rPr lang="zh-CN" altLang="en-US" dirty="0">
                <a:solidFill>
                  <a:srgbClr val="FF0000"/>
                </a:solidFill>
              </a:rPr>
              <a:t>一个简单的线性模型！</a:t>
            </a:r>
          </a:p>
        </p:txBody>
      </p:sp>
      <p:pic>
        <p:nvPicPr>
          <p:cNvPr id="6" name="图片 5">
            <a:extLst>
              <a:ext uri="{FF2B5EF4-FFF2-40B4-BE49-F238E27FC236}">
                <a16:creationId xmlns:a16="http://schemas.microsoft.com/office/drawing/2014/main" id="{2F01A7F6-6621-47B1-9BD1-02C64B4875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0961" y="1197927"/>
            <a:ext cx="1758097" cy="1261748"/>
          </a:xfrm>
          <a:prstGeom prst="rect">
            <a:avLst/>
          </a:prstGeom>
        </p:spPr>
      </p:pic>
      <p:pic>
        <p:nvPicPr>
          <p:cNvPr id="8" name="图片 7">
            <a:extLst>
              <a:ext uri="{FF2B5EF4-FFF2-40B4-BE49-F238E27FC236}">
                <a16:creationId xmlns:a16="http://schemas.microsoft.com/office/drawing/2014/main" id="{606A4CF6-EA17-4B69-A42E-7AE378F9A0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39716" y="2002473"/>
            <a:ext cx="1023284" cy="473541"/>
          </a:xfrm>
          <a:prstGeom prst="rect">
            <a:avLst/>
          </a:prstGeom>
        </p:spPr>
      </p:pic>
      <p:cxnSp>
        <p:nvCxnSpPr>
          <p:cNvPr id="10" name="直接箭头连接符 9">
            <a:extLst>
              <a:ext uri="{FF2B5EF4-FFF2-40B4-BE49-F238E27FC236}">
                <a16:creationId xmlns:a16="http://schemas.microsoft.com/office/drawing/2014/main" id="{46038E41-BE83-498F-9284-0E0917F5B7E7}"/>
              </a:ext>
            </a:extLst>
          </p:cNvPr>
          <p:cNvCxnSpPr>
            <a:cxnSpLocks/>
          </p:cNvCxnSpPr>
          <p:nvPr/>
        </p:nvCxnSpPr>
        <p:spPr>
          <a:xfrm flipV="1">
            <a:off x="5334000" y="2459675"/>
            <a:ext cx="485681" cy="588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1AB4CED1-09CB-43F0-811F-9723990C7BB3}"/>
              </a:ext>
            </a:extLst>
          </p:cNvPr>
          <p:cNvCxnSpPr>
            <a:cxnSpLocks/>
          </p:cNvCxnSpPr>
          <p:nvPr/>
        </p:nvCxnSpPr>
        <p:spPr>
          <a:xfrm flipV="1">
            <a:off x="7149058" y="2459675"/>
            <a:ext cx="623342" cy="935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84951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1BC911-2219-4A8F-B197-119C16218CD3}"/>
              </a:ext>
            </a:extLst>
          </p:cNvPr>
          <p:cNvSpPr>
            <a:spLocks noGrp="1"/>
          </p:cNvSpPr>
          <p:nvPr>
            <p:ph type="title"/>
          </p:nvPr>
        </p:nvSpPr>
        <p:spPr/>
        <p:txBody>
          <a:bodyPr/>
          <a:lstStyle/>
          <a:p>
            <a:r>
              <a:rPr lang="zh-CN" altLang="en-US" dirty="0"/>
              <a:t>激活函数的性质</a:t>
            </a:r>
          </a:p>
        </p:txBody>
      </p:sp>
      <p:sp>
        <p:nvSpPr>
          <p:cNvPr id="3" name="内容占位符 2">
            <a:extLst>
              <a:ext uri="{FF2B5EF4-FFF2-40B4-BE49-F238E27FC236}">
                <a16:creationId xmlns:a16="http://schemas.microsoft.com/office/drawing/2014/main" id="{0DC6B594-104B-4694-A05B-3F355C9FAC99}"/>
              </a:ext>
            </a:extLst>
          </p:cNvPr>
          <p:cNvSpPr>
            <a:spLocks noGrp="1"/>
          </p:cNvSpPr>
          <p:nvPr>
            <p:ph idx="1"/>
          </p:nvPr>
        </p:nvSpPr>
        <p:spPr/>
        <p:txBody>
          <a:bodyPr/>
          <a:lstStyle/>
          <a:p>
            <a:r>
              <a:rPr lang="zh-CN" altLang="en-US" dirty="0"/>
              <a:t>连续并可导（允许少数点上不可导）的非线性函数。</a:t>
            </a:r>
            <a:endParaRPr lang="en-US" altLang="zh-CN" dirty="0"/>
          </a:p>
          <a:p>
            <a:pPr lvl="1"/>
            <a:r>
              <a:rPr lang="zh-CN" altLang="en-US" dirty="0"/>
              <a:t>可导的激活函数可以直接利用数值优化的方法来学习网络参数。</a:t>
            </a:r>
            <a:endParaRPr lang="en-US" altLang="zh-CN" dirty="0"/>
          </a:p>
          <a:p>
            <a:r>
              <a:rPr lang="zh-CN" altLang="en-US" dirty="0"/>
              <a:t>激活函数及其导函数要尽可能的简单</a:t>
            </a:r>
            <a:endParaRPr lang="en-US" altLang="zh-CN" dirty="0"/>
          </a:p>
          <a:p>
            <a:pPr lvl="1"/>
            <a:r>
              <a:rPr lang="zh-CN" altLang="en-US" dirty="0"/>
              <a:t>有利于提高网络计算效率。  </a:t>
            </a:r>
            <a:endParaRPr lang="en-US" altLang="zh-CN" dirty="0"/>
          </a:p>
          <a:p>
            <a:r>
              <a:rPr lang="zh-CN" altLang="en-US" dirty="0"/>
              <a:t>激活函数的导函数的值域要在一个合适的区间内</a:t>
            </a:r>
            <a:endParaRPr lang="en-US" altLang="zh-CN" dirty="0"/>
          </a:p>
          <a:p>
            <a:pPr lvl="1"/>
            <a:r>
              <a:rPr lang="zh-CN" altLang="en-US" dirty="0"/>
              <a:t>不能太大也不能太小，否则会影响训练的效率和稳定性。</a:t>
            </a:r>
            <a:endParaRPr lang="en-US" altLang="zh-CN" dirty="0"/>
          </a:p>
          <a:p>
            <a:r>
              <a:rPr lang="zh-CN" altLang="en-US" dirty="0"/>
              <a:t>单调递增</a:t>
            </a:r>
            <a:endParaRPr lang="en-US" altLang="zh-CN" dirty="0"/>
          </a:p>
          <a:p>
            <a:pPr lvl="1"/>
            <a:r>
              <a:rPr lang="en-US" altLang="zh-CN" dirty="0">
                <a:latin typeface="+mn-lt"/>
              </a:rPr>
              <a:t>???</a:t>
            </a:r>
            <a:endParaRPr lang="zh-CN" altLang="en-US" dirty="0">
              <a:latin typeface="+mn-lt"/>
            </a:endParaRPr>
          </a:p>
        </p:txBody>
      </p:sp>
    </p:spTree>
    <p:extLst>
      <p:ext uri="{BB962C8B-B14F-4D97-AF65-F5344CB8AC3E}">
        <p14:creationId xmlns:p14="http://schemas.microsoft.com/office/powerpoint/2010/main" val="428203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常见激活函数</a:t>
            </a:r>
          </a:p>
        </p:txBody>
      </p:sp>
      <p:pic>
        <p:nvPicPr>
          <p:cNvPr id="3" name="图片 2"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8230" y="1752600"/>
            <a:ext cx="2260023" cy="763732"/>
          </a:xfrm>
          <a:prstGeom prst="rect">
            <a:avLst/>
          </a:prstGeom>
        </p:spPr>
      </p:pic>
      <p:pic>
        <p:nvPicPr>
          <p:cNvPr id="5" name="图片 4"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3048000"/>
            <a:ext cx="3249757" cy="685800"/>
          </a:xfrm>
          <a:prstGeom prst="rect">
            <a:avLst/>
          </a:prstGeom>
        </p:spPr>
      </p:pic>
      <p:pic>
        <p:nvPicPr>
          <p:cNvPr id="7" name="图片 6"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81600" y="1371600"/>
            <a:ext cx="3810000" cy="2938738"/>
          </a:xfrm>
          <a:prstGeom prst="rect">
            <a:avLst/>
          </a:prstGeom>
        </p:spPr>
      </p:pic>
      <p:sp>
        <p:nvSpPr>
          <p:cNvPr id="6" name="矩形 5">
            <a:extLst>
              <a:ext uri="{FF2B5EF4-FFF2-40B4-BE49-F238E27FC236}">
                <a16:creationId xmlns:a16="http://schemas.microsoft.com/office/drawing/2014/main" id="{F62E730C-1100-46C0-8BFD-870826845783}"/>
              </a:ext>
            </a:extLst>
          </p:cNvPr>
          <p:cNvSpPr/>
          <p:nvPr/>
        </p:nvSpPr>
        <p:spPr>
          <a:xfrm>
            <a:off x="7239000" y="3810000"/>
            <a:ext cx="4572000" cy="830997"/>
          </a:xfrm>
          <a:prstGeom prst="rect">
            <a:avLst/>
          </a:prstGeom>
        </p:spPr>
        <p:txBody>
          <a:bodyPr wrap="square">
            <a:spAutoFit/>
          </a:bodyPr>
          <a:lstStyle/>
          <a:p>
            <a:r>
              <a:rPr lang="zh-CN" altLang="en-US" sz="1600" dirty="0">
                <a:solidFill>
                  <a:srgbClr val="FF0000"/>
                </a:solidFill>
              </a:rPr>
              <a:t>非零中心化的输出会使得其后一层的神经元的输入发生偏置偏移（</a:t>
            </a:r>
            <a:r>
              <a:rPr lang="en-US" altLang="zh-CN" sz="1600" dirty="0">
                <a:solidFill>
                  <a:srgbClr val="FF0000"/>
                </a:solidFill>
              </a:rPr>
              <a:t>bias shift</a:t>
            </a:r>
            <a:r>
              <a:rPr lang="zh-CN" altLang="en-US" sz="1600" dirty="0">
                <a:solidFill>
                  <a:srgbClr val="FF0000"/>
                </a:solidFill>
              </a:rPr>
              <a:t>），并进一步使得梯度下降的收敛速度变慢。</a:t>
            </a:r>
          </a:p>
        </p:txBody>
      </p:sp>
      <p:sp>
        <p:nvSpPr>
          <p:cNvPr id="8" name="矩形 7">
            <a:extLst>
              <a:ext uri="{FF2B5EF4-FFF2-40B4-BE49-F238E27FC236}">
                <a16:creationId xmlns:a16="http://schemas.microsoft.com/office/drawing/2014/main" id="{A83F80DE-201A-487D-8AFF-D0CC99D0B2FB}"/>
              </a:ext>
            </a:extLst>
          </p:cNvPr>
          <p:cNvSpPr/>
          <p:nvPr/>
        </p:nvSpPr>
        <p:spPr>
          <a:xfrm>
            <a:off x="914400" y="4778406"/>
            <a:ext cx="9601200" cy="1523494"/>
          </a:xfrm>
          <a:prstGeom prst="rect">
            <a:avLst/>
          </a:prstGeom>
        </p:spPr>
        <p:txBody>
          <a:bodyPr wrap="square">
            <a:spAutoFit/>
          </a:bodyPr>
          <a:lstStyle/>
          <a:p>
            <a:pPr marL="153591" lvl="0" indent="-153591" eaLnBrk="1" hangingPunct="1">
              <a:spcBef>
                <a:spcPts val="338"/>
              </a:spcBef>
              <a:buClr>
                <a:srgbClr val="000000"/>
              </a:buClr>
              <a:buSzPct val="76000"/>
              <a:buFont typeface="Wingdings 3" panose="05040102010807070707" pitchFamily="18" charset="2"/>
              <a:buChar char=""/>
            </a:pPr>
            <a:r>
              <a:rPr lang="zh-CN" altLang="en-US" sz="3200" dirty="0">
                <a:solidFill>
                  <a:srgbClr val="C00000"/>
                </a:solidFill>
                <a:latin typeface="Times New Roman"/>
              </a:rPr>
              <a:t>性质：</a:t>
            </a:r>
            <a:endParaRPr lang="en-US" altLang="zh-CN" sz="3200" dirty="0">
              <a:solidFill>
                <a:srgbClr val="C00000"/>
              </a:solidFill>
              <a:latin typeface="Times New Roman"/>
            </a:endParaRPr>
          </a:p>
          <a:p>
            <a:pPr marL="308075" lvl="1" indent="-153591" eaLnBrk="1" hangingPunct="1">
              <a:spcBef>
                <a:spcPts val="281"/>
              </a:spcBef>
              <a:buClr>
                <a:srgbClr val="000000"/>
              </a:buClr>
              <a:buSzPct val="76000"/>
              <a:buFont typeface="Wingdings 3" panose="05040102010807070707" pitchFamily="18" charset="2"/>
              <a:buChar char=""/>
            </a:pPr>
            <a:r>
              <a:rPr lang="zh-CN" altLang="en-US" sz="2800" dirty="0">
                <a:solidFill>
                  <a:srgbClr val="000000"/>
                </a:solidFill>
                <a:latin typeface="Times New Roman"/>
                <a:cs typeface="+mn-cs"/>
              </a:rPr>
              <a:t>饱和函数</a:t>
            </a:r>
            <a:endParaRPr lang="en-US" altLang="zh-CN" sz="2800" dirty="0">
              <a:solidFill>
                <a:srgbClr val="000000"/>
              </a:solidFill>
              <a:latin typeface="Times New Roman"/>
              <a:cs typeface="+mn-cs"/>
            </a:endParaRPr>
          </a:p>
          <a:p>
            <a:pPr marL="308075" lvl="1" indent="-153591" eaLnBrk="1" hangingPunct="1">
              <a:spcBef>
                <a:spcPts val="281"/>
              </a:spcBef>
              <a:buClr>
                <a:srgbClr val="000000"/>
              </a:buClr>
              <a:buSzPct val="76000"/>
              <a:buFont typeface="Wingdings 3" panose="05040102010807070707" pitchFamily="18" charset="2"/>
              <a:buChar char=""/>
            </a:pPr>
            <a:r>
              <a:rPr lang="en-US" altLang="zh-CN" sz="2800" dirty="0">
                <a:solidFill>
                  <a:srgbClr val="000000"/>
                </a:solidFill>
                <a:latin typeface="Times New Roman"/>
                <a:cs typeface="+mn-cs"/>
              </a:rPr>
              <a:t>Tanh</a:t>
            </a:r>
            <a:r>
              <a:rPr lang="zh-CN" altLang="en-US" sz="2800" dirty="0">
                <a:solidFill>
                  <a:srgbClr val="000000"/>
                </a:solidFill>
                <a:latin typeface="Times New Roman"/>
                <a:cs typeface="+mn-cs"/>
              </a:rPr>
              <a:t>函数是零中心化的，而</a:t>
            </a:r>
            <a:r>
              <a:rPr lang="en-US" altLang="zh-CN" sz="2800" dirty="0">
                <a:solidFill>
                  <a:srgbClr val="000000"/>
                </a:solidFill>
                <a:latin typeface="Times New Roman"/>
                <a:cs typeface="+mn-cs"/>
              </a:rPr>
              <a:t>logistic</a:t>
            </a:r>
            <a:r>
              <a:rPr lang="zh-CN" altLang="en-US" sz="2800" dirty="0">
                <a:solidFill>
                  <a:srgbClr val="000000"/>
                </a:solidFill>
                <a:latin typeface="Times New Roman"/>
                <a:cs typeface="+mn-cs"/>
              </a:rPr>
              <a:t>函数的输出恒大于</a:t>
            </a:r>
            <a:r>
              <a:rPr lang="en-US" altLang="zh-CN" sz="2800" dirty="0">
                <a:solidFill>
                  <a:srgbClr val="000000"/>
                </a:solidFill>
                <a:latin typeface="Times New Roman"/>
                <a:cs typeface="+mn-cs"/>
              </a:rPr>
              <a:t>0</a:t>
            </a:r>
          </a:p>
        </p:txBody>
      </p:sp>
    </p:spTree>
    <p:extLst>
      <p:ext uri="{BB962C8B-B14F-4D97-AF65-F5344CB8AC3E}">
        <p14:creationId xmlns:p14="http://schemas.microsoft.com/office/powerpoint/2010/main" val="20065336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TIMING" val="|103.5"/>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y">
  <a:themeElements>
    <a:clrScheme name="qxp">
      <a:dk1>
        <a:srgbClr val="2A4A75"/>
      </a:dk1>
      <a:lt1>
        <a:sysClr val="window" lastClr="FFFFFF"/>
      </a:lt1>
      <a:dk2>
        <a:srgbClr val="2A4A75"/>
      </a:dk2>
      <a:lt2>
        <a:srgbClr val="DEF5FA"/>
      </a:lt2>
      <a:accent1>
        <a:srgbClr val="1C314E"/>
      </a:accent1>
      <a:accent2>
        <a:srgbClr val="EB641B"/>
      </a:accent2>
      <a:accent3>
        <a:srgbClr val="DA1F28"/>
      </a:accent3>
      <a:accent4>
        <a:srgbClr val="39639D"/>
      </a:accent4>
      <a:accent5>
        <a:srgbClr val="474B78"/>
      </a:accent5>
      <a:accent6>
        <a:srgbClr val="7D3C4A"/>
      </a:accent6>
      <a:hlink>
        <a:srgbClr val="FF8119"/>
      </a:hlink>
      <a:folHlink>
        <a:srgbClr val="44B9E8"/>
      </a:folHlink>
    </a:clrScheme>
    <a:fontScheme name="myfont">
      <a:majorFont>
        <a:latin typeface="Helvetica"/>
        <a:ea typeface="微软雅黑"/>
        <a:cs typeface=""/>
      </a:majorFont>
      <a:minorFont>
        <a:latin typeface="Times New Roman"/>
        <a:ea typeface="华文楷体"/>
        <a:cs typeface=""/>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wrap="none">
        <a:spAutoFit/>
      </a:bodyPr>
      <a:lstStyle>
        <a:defPPr>
          <a:defRPr sz="2400" dirty="0"/>
        </a:defPPr>
      </a:lstStyle>
    </a:spDef>
  </a:objectDefaults>
  <a:extraClrSchemeLst/>
  <a:extLst>
    <a:ext uri="{05A4C25C-085E-4340-85A3-A5531E510DB2}">
      <thm15:themeFamily xmlns:thm15="http://schemas.microsoft.com/office/thememl/2012/main" name="my" id="{2ED3758A-27AE-48C6-BC57-189806709EFF}" vid="{A766396F-A7AA-48F7-A95D-C873E59EA6D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my</Template>
  <TotalTime>18253</TotalTime>
  <Words>887</Words>
  <Application>Microsoft Office PowerPoint</Application>
  <PresentationFormat>宽屏</PresentationFormat>
  <Paragraphs>108</Paragraphs>
  <Slides>23</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23</vt:i4>
      </vt:variant>
    </vt:vector>
  </HeadingPairs>
  <TitlesOfParts>
    <vt:vector size="33" baseType="lpstr">
      <vt:lpstr>华文楷体</vt:lpstr>
      <vt:lpstr>Arial</vt:lpstr>
      <vt:lpstr>Calibri</vt:lpstr>
      <vt:lpstr>Cambria</vt:lpstr>
      <vt:lpstr>Cambria Math</vt:lpstr>
      <vt:lpstr>Helvetica</vt:lpstr>
      <vt:lpstr>Times New Roman</vt:lpstr>
      <vt:lpstr>Wingdings</vt:lpstr>
      <vt:lpstr>Wingdings 3</vt:lpstr>
      <vt:lpstr>my</vt:lpstr>
      <vt:lpstr>PowerPoint 演示文稿</vt:lpstr>
      <vt:lpstr>内容</vt:lpstr>
      <vt:lpstr>神经网络</vt:lpstr>
      <vt:lpstr>神经网络</vt:lpstr>
      <vt:lpstr>神经元</vt:lpstr>
      <vt:lpstr>生物神经元</vt:lpstr>
      <vt:lpstr>人工神经元</vt:lpstr>
      <vt:lpstr>激活函数的性质</vt:lpstr>
      <vt:lpstr>常见激活函数</vt:lpstr>
      <vt:lpstr>常见激活函数</vt:lpstr>
      <vt:lpstr>常见激活函数</vt:lpstr>
      <vt:lpstr>常见激活函数</vt:lpstr>
      <vt:lpstr>常见激活函数及其导数</vt:lpstr>
      <vt:lpstr>人工神经网络</vt:lpstr>
      <vt:lpstr>网络结构</vt:lpstr>
      <vt:lpstr>前馈神经网络</vt:lpstr>
      <vt:lpstr>网络结构</vt:lpstr>
      <vt:lpstr>前馈网络</vt:lpstr>
      <vt:lpstr>信息传递过程</vt:lpstr>
      <vt:lpstr>深层前馈神经网络</vt:lpstr>
      <vt:lpstr>通用近似定理</vt:lpstr>
      <vt:lpstr>应用到机器学习</vt:lpstr>
      <vt:lpstr>PowerPoint 演示文稿</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Branding Roadmap Template</dc:title>
  <dc:creator>Xipeng Qiu</dc:creator>
  <cp:lastModifiedBy>Xiao Wang</cp:lastModifiedBy>
  <cp:revision>1933</cp:revision>
  <dcterms:created xsi:type="dcterms:W3CDTF">2009-03-19T21:17:53Z</dcterms:created>
  <dcterms:modified xsi:type="dcterms:W3CDTF">2023-09-08T10:36:19Z</dcterms:modified>
</cp:coreProperties>
</file>