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3"/>
  </p:notesMasterIdLst>
  <p:sldIdLst>
    <p:sldId id="256" r:id="rId3"/>
    <p:sldId id="258" r:id="rId4"/>
    <p:sldId id="262" r:id="rId5"/>
    <p:sldId id="265" r:id="rId6"/>
    <p:sldId id="267" r:id="rId7"/>
    <p:sldId id="270" r:id="rId8"/>
    <p:sldId id="272" r:id="rId9"/>
    <p:sldId id="273" r:id="rId10"/>
    <p:sldId id="275" r:id="rId11"/>
    <p:sldId id="276" r:id="rId12"/>
  </p:sldIdLst>
  <p:sldSz cx="7772400" cy="10058400"/>
  <p:notesSz cx="6858000" cy="9144000"/>
  <p:embeddedFontLst>
    <p:embeddedFont>
      <p:font typeface="Helvetica Neue" panose="020B0604020202020204" charset="0"/>
      <p:regular r:id="rId14"/>
      <p:bold r:id="rId15"/>
      <p:italic r:id="rId16"/>
      <p:boldItalic r:id="rId17"/>
    </p:embeddedFont>
    <p:embeddedFont>
      <p:font typeface="Open Sans" panose="020B0604020202020204" charset="0"/>
      <p:regular r:id="rId18"/>
      <p:bold r:id="rId19"/>
      <p:italic r:id="rId20"/>
      <p:boldItalic r:id="rId21"/>
    </p:embeddedFont>
    <p:embeddedFont>
      <p:font typeface="Open Sans Light" panose="020B0604020202020204" charset="0"/>
      <p:regular r:id="rId22"/>
      <p:bold r:id="rId23"/>
      <p:italic r:id="rId24"/>
      <p:boldItalic r:id="rId25"/>
    </p:embeddedFont>
    <p:embeddedFont>
      <p:font typeface="Open Sans SemiBold"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D6227A-8FEB-42AE-A451-A2E36D6E7CDF}">
  <a:tblStyle styleId="{53D6227A-8FEB-42AE-A451-A2E36D6E7CDF}"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9" d="100"/>
          <a:sy n="69" d="100"/>
        </p:scale>
        <p:origin x="2155"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56d98ae89_0_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56d98ae8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56d98ae89_0_9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1156d98ae89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53" name="Google Shape;153;p8: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85" name="Google Shape;185;p20: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56d98ae89_0_1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1156d98ae89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56d98ae89_0_6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06" name="Google Shape;206;g1156d98ae89_0_60: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56d98ae89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156d98ae89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5" name="Google Shape;45;p14"/>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6" name="Google Shape;46;p1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47"/>
        <p:cNvGrpSpPr/>
        <p:nvPr/>
      </p:nvGrpSpPr>
      <p:grpSpPr>
        <a:xfrm>
          <a:off x="0" y="0"/>
          <a:ext cx="0" cy="0"/>
          <a:chOff x="0" y="0"/>
          <a:chExt cx="0" cy="0"/>
        </a:xfrm>
      </p:grpSpPr>
      <p:sp>
        <p:nvSpPr>
          <p:cNvPr id="48" name="Google Shape;48;p15"/>
          <p:cNvSpPr>
            <a:spLocks noGrp="1"/>
          </p:cNvSpPr>
          <p:nvPr>
            <p:ph type="pic" idx="2"/>
          </p:nvPr>
        </p:nvSpPr>
        <p:spPr>
          <a:xfrm>
            <a:off x="1691673" y="654843"/>
            <a:ext cx="4383300" cy="6103200"/>
          </a:xfrm>
          <a:prstGeom prst="rect">
            <a:avLst/>
          </a:prstGeom>
          <a:noFill/>
          <a:ln>
            <a:noFill/>
          </a:ln>
        </p:spPr>
      </p:sp>
      <p:sp>
        <p:nvSpPr>
          <p:cNvPr id="49" name="Google Shape;49;p15"/>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0" name="Google Shape;50;p15"/>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1" name="Google Shape;51;p15"/>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4" name="Google Shape;54;p1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55"/>
        <p:cNvGrpSpPr/>
        <p:nvPr/>
      </p:nvGrpSpPr>
      <p:grpSpPr>
        <a:xfrm>
          <a:off x="0" y="0"/>
          <a:ext cx="0" cy="0"/>
          <a:chOff x="0" y="0"/>
          <a:chExt cx="0" cy="0"/>
        </a:xfrm>
      </p:grpSpPr>
      <p:sp>
        <p:nvSpPr>
          <p:cNvPr id="56" name="Google Shape;56;p17"/>
          <p:cNvSpPr>
            <a:spLocks noGrp="1"/>
          </p:cNvSpPr>
          <p:nvPr>
            <p:ph type="pic" idx="2"/>
          </p:nvPr>
        </p:nvSpPr>
        <p:spPr>
          <a:xfrm>
            <a:off x="3982975" y="654843"/>
            <a:ext cx="2391000" cy="8486700"/>
          </a:xfrm>
          <a:prstGeom prst="rect">
            <a:avLst/>
          </a:prstGeom>
          <a:noFill/>
          <a:ln>
            <a:noFill/>
          </a:ln>
        </p:spPr>
      </p:sp>
      <p:sp>
        <p:nvSpPr>
          <p:cNvPr id="57" name="Google Shape;57;p17"/>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8" name="Google Shape;58;p17"/>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9" name="Google Shape;59;p1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1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5" name="Google Shape;65;p19"/>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67"/>
        <p:cNvGrpSpPr/>
        <p:nvPr/>
      </p:nvGrpSpPr>
      <p:grpSpPr>
        <a:xfrm>
          <a:off x="0" y="0"/>
          <a:ext cx="0" cy="0"/>
          <a:chOff x="0" y="0"/>
          <a:chExt cx="0" cy="0"/>
        </a:xfrm>
      </p:grpSpPr>
      <p:sp>
        <p:nvSpPr>
          <p:cNvPr id="68" name="Google Shape;68;p20"/>
          <p:cNvSpPr>
            <a:spLocks noGrp="1"/>
          </p:cNvSpPr>
          <p:nvPr>
            <p:ph type="pic" idx="2"/>
          </p:nvPr>
        </p:nvSpPr>
        <p:spPr>
          <a:xfrm>
            <a:off x="3982975" y="2684859"/>
            <a:ext cx="2391000" cy="6482700"/>
          </a:xfrm>
          <a:prstGeom prst="rect">
            <a:avLst/>
          </a:prstGeom>
          <a:noFill/>
          <a:ln>
            <a:noFill/>
          </a:ln>
        </p:spPr>
      </p:sp>
      <p:sp>
        <p:nvSpPr>
          <p:cNvPr id="69" name="Google Shape;69;p20"/>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0" name="Google Shape;70;p20"/>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1" name="Google Shape;71;p2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72"/>
        <p:cNvGrpSpPr/>
        <p:nvPr/>
      </p:nvGrpSpPr>
      <p:grpSpPr>
        <a:xfrm>
          <a:off x="0" y="0"/>
          <a:ext cx="0" cy="0"/>
          <a:chOff x="0" y="0"/>
          <a:chExt cx="0" cy="0"/>
        </a:xfrm>
      </p:grpSpPr>
      <p:sp>
        <p:nvSpPr>
          <p:cNvPr id="73" name="Google Shape;73;p21"/>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4" name="Google Shape;74;p2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419100" algn="l">
              <a:lnSpc>
                <a:spcPct val="115000"/>
              </a:lnSpc>
              <a:spcBef>
                <a:spcPts val="0"/>
              </a:spcBef>
              <a:spcAft>
                <a:spcPts val="0"/>
              </a:spcAft>
              <a:buSzPts val="3000"/>
              <a:buChar char="●"/>
              <a:defRPr sz="3000"/>
            </a:lvl1pPr>
            <a:lvl2pPr marL="914400" lvl="1" indent="-381000" algn="l">
              <a:lnSpc>
                <a:spcPct val="115000"/>
              </a:lnSpc>
              <a:spcBef>
                <a:spcPts val="1600"/>
              </a:spcBef>
              <a:spcAft>
                <a:spcPts val="0"/>
              </a:spcAft>
              <a:buSzPts val="2400"/>
              <a:buChar char="○"/>
              <a:defRPr sz="2400"/>
            </a:lvl2pPr>
            <a:lvl3pPr marL="1371600" lvl="2" indent="-342900" algn="l">
              <a:lnSpc>
                <a:spcPct val="115000"/>
              </a:lnSpc>
              <a:spcBef>
                <a:spcPts val="1600"/>
              </a:spcBef>
              <a:spcAft>
                <a:spcPts val="0"/>
              </a:spcAft>
              <a:buSzPts val="1800"/>
              <a:buChar char="■"/>
              <a:defRPr sz="1800"/>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75"/>
        <p:cNvGrpSpPr/>
        <p:nvPr/>
      </p:nvGrpSpPr>
      <p:grpSpPr>
        <a:xfrm>
          <a:off x="0" y="0"/>
          <a:ext cx="0" cy="0"/>
          <a:chOff x="0" y="0"/>
          <a:chExt cx="0" cy="0"/>
        </a:xfrm>
      </p:grpSpPr>
      <p:sp>
        <p:nvSpPr>
          <p:cNvPr id="76" name="Google Shape;76;p22"/>
          <p:cNvSpPr>
            <a:spLocks noGrp="1"/>
          </p:cNvSpPr>
          <p:nvPr>
            <p:ph type="pic" idx="2"/>
          </p:nvPr>
        </p:nvSpPr>
        <p:spPr>
          <a:xfrm>
            <a:off x="3982975" y="5251847"/>
            <a:ext cx="2391000" cy="3889500"/>
          </a:xfrm>
          <a:prstGeom prst="rect">
            <a:avLst/>
          </a:prstGeom>
          <a:noFill/>
          <a:ln>
            <a:noFill/>
          </a:ln>
        </p:spPr>
      </p:sp>
      <p:sp>
        <p:nvSpPr>
          <p:cNvPr id="77" name="Google Shape;77;p22"/>
          <p:cNvSpPr>
            <a:spLocks noGrp="1"/>
          </p:cNvSpPr>
          <p:nvPr>
            <p:ph type="pic" idx="3"/>
          </p:nvPr>
        </p:nvSpPr>
        <p:spPr>
          <a:xfrm>
            <a:off x="3985763" y="916781"/>
            <a:ext cx="2391000" cy="3889500"/>
          </a:xfrm>
          <a:prstGeom prst="rect">
            <a:avLst/>
          </a:prstGeom>
          <a:noFill/>
          <a:ln>
            <a:noFill/>
          </a:ln>
        </p:spPr>
      </p:sp>
      <p:sp>
        <p:nvSpPr>
          <p:cNvPr id="78" name="Google Shape;78;p22"/>
          <p:cNvSpPr>
            <a:spLocks noGrp="1"/>
          </p:cNvSpPr>
          <p:nvPr>
            <p:ph type="pic" idx="4"/>
          </p:nvPr>
        </p:nvSpPr>
        <p:spPr>
          <a:xfrm>
            <a:off x="1398501" y="916781"/>
            <a:ext cx="2391000" cy="8225100"/>
          </a:xfrm>
          <a:prstGeom prst="rect">
            <a:avLst/>
          </a:prstGeom>
          <a:noFill/>
          <a:ln>
            <a:noFill/>
          </a:ln>
        </p:spPr>
      </p:sp>
      <p:sp>
        <p:nvSpPr>
          <p:cNvPr id="79" name="Google Shape;79;p2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sp>
        <p:nvSpPr>
          <p:cNvPr id="81" name="Google Shape;81;p23"/>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2" name="Google Shape;82;p23"/>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3" name="Google Shape;83;p2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84"/>
        <p:cNvGrpSpPr/>
        <p:nvPr/>
      </p:nvGrpSpPr>
      <p:grpSpPr>
        <a:xfrm>
          <a:off x="0" y="0"/>
          <a:ext cx="0" cy="0"/>
          <a:chOff x="0" y="0"/>
          <a:chExt cx="0" cy="0"/>
        </a:xfrm>
      </p:grpSpPr>
      <p:sp>
        <p:nvSpPr>
          <p:cNvPr id="85" name="Google Shape;85;p24"/>
          <p:cNvSpPr>
            <a:spLocks noGrp="1"/>
          </p:cNvSpPr>
          <p:nvPr>
            <p:ph type="pic" idx="2"/>
          </p:nvPr>
        </p:nvSpPr>
        <p:spPr>
          <a:xfrm>
            <a:off x="971550" y="0"/>
            <a:ext cx="5829300" cy="10058400"/>
          </a:xfrm>
          <a:prstGeom prst="rect">
            <a:avLst/>
          </a:prstGeom>
          <a:noFill/>
          <a:ln>
            <a:noFill/>
          </a:ln>
        </p:spPr>
      </p:sp>
      <p:sp>
        <p:nvSpPr>
          <p:cNvPr id="86" name="Google Shape;86;p2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7"/>
        <p:cNvGrpSpPr/>
        <p:nvPr/>
      </p:nvGrpSpPr>
      <p:grpSpPr>
        <a:xfrm>
          <a:off x="0" y="0"/>
          <a:ext cx="0" cy="0"/>
          <a:chOff x="0" y="0"/>
          <a:chExt cx="0" cy="0"/>
        </a:xfrm>
      </p:grpSpPr>
      <p:sp>
        <p:nvSpPr>
          <p:cNvPr id="88" name="Google Shape;88;p2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7"/>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9"/>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1" name="Google Shape;31;p9"/>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1pPr>
            <a:lvl2pPr marL="914400" marR="0" lvl="1"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2pPr>
            <a:lvl3pPr marL="1371600" marR="0" lvl="2"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endParaRPr/>
          </a:p>
        </p:txBody>
      </p:sp>
      <p:sp>
        <p:nvSpPr>
          <p:cNvPr id="8" name="Google Shape;8;p1"/>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1" name="Google Shape;41;p1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1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mailto:abrarbero2510@gmail.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92"/>
        <p:cNvGrpSpPr/>
        <p:nvPr/>
      </p:nvGrpSpPr>
      <p:grpSpPr>
        <a:xfrm>
          <a:off x="0" y="0"/>
          <a:ext cx="0" cy="0"/>
          <a:chOff x="0" y="0"/>
          <a:chExt cx="0" cy="0"/>
        </a:xfrm>
      </p:grpSpPr>
      <p:sp>
        <p:nvSpPr>
          <p:cNvPr id="93" name="Google Shape;93;p26"/>
          <p:cNvSpPr/>
          <p:nvPr/>
        </p:nvSpPr>
        <p:spPr>
          <a:xfrm>
            <a:off x="293700" y="255500"/>
            <a:ext cx="7242600" cy="96279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6"/>
          <p:cNvSpPr txBox="1">
            <a:spLocks noGrp="1"/>
          </p:cNvSpPr>
          <p:nvPr>
            <p:ph type="ctrTitle"/>
          </p:nvPr>
        </p:nvSpPr>
        <p:spPr>
          <a:xfrm>
            <a:off x="0" y="2456316"/>
            <a:ext cx="7772400" cy="141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solidFill>
                  <a:schemeClr val="lt1"/>
                </a:solidFill>
              </a:rPr>
              <a:t>Digital Freelancer: </a:t>
            </a:r>
            <a:endParaRPr sz="4500">
              <a:solidFill>
                <a:schemeClr val="lt1"/>
              </a:solidFill>
            </a:endParaRPr>
          </a:p>
          <a:p>
            <a:pPr marL="0" lvl="0" indent="0" algn="ctr" rtl="0">
              <a:spcBef>
                <a:spcPts val="0"/>
              </a:spcBef>
              <a:spcAft>
                <a:spcPts val="0"/>
              </a:spcAft>
              <a:buNone/>
            </a:pPr>
            <a:r>
              <a:rPr lang="en" sz="3300">
                <a:solidFill>
                  <a:schemeClr val="lt1"/>
                </a:solidFill>
                <a:latin typeface="Open Sans Light"/>
                <a:ea typeface="Open Sans Light"/>
                <a:cs typeface="Open Sans Light"/>
                <a:sym typeface="Open Sans Light"/>
              </a:rPr>
              <a:t>Managing Freelancing Projects</a:t>
            </a:r>
            <a:endParaRPr sz="3300">
              <a:solidFill>
                <a:schemeClr val="lt1"/>
              </a:solidFill>
              <a:latin typeface="Open Sans Light"/>
              <a:ea typeface="Open Sans Light"/>
              <a:cs typeface="Open Sans Light"/>
              <a:sym typeface="Open Sans Light"/>
            </a:endParaRPr>
          </a:p>
        </p:txBody>
      </p:sp>
      <p:sp>
        <p:nvSpPr>
          <p:cNvPr id="95" name="Google Shape;95;p26"/>
          <p:cNvSpPr txBox="1">
            <a:spLocks noGrp="1"/>
          </p:cNvSpPr>
          <p:nvPr>
            <p:ph type="subTitle" idx="1"/>
          </p:nvPr>
        </p:nvSpPr>
        <p:spPr>
          <a:xfrm>
            <a:off x="264900" y="6051984"/>
            <a:ext cx="7242600" cy="15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Open Sans SemiBold"/>
                <a:ea typeface="Open Sans SemiBold"/>
                <a:cs typeface="Open Sans SemiBold"/>
                <a:sym typeface="Open Sans SemiBold"/>
              </a:rPr>
              <a:t>Project: Working with a Mock Client</a:t>
            </a:r>
            <a:endParaRPr>
              <a:solidFill>
                <a:schemeClr val="lt1"/>
              </a:solidFill>
              <a:latin typeface="Open Sans SemiBold"/>
              <a:ea typeface="Open Sans SemiBold"/>
              <a:cs typeface="Open Sans SemiBold"/>
              <a:sym typeface="Open Sans SemiBold"/>
            </a:endParaRPr>
          </a:p>
        </p:txBody>
      </p:sp>
      <p:pic>
        <p:nvPicPr>
          <p:cNvPr id="96" name="Google Shape;96;p26"/>
          <p:cNvPicPr preferRelativeResize="0"/>
          <p:nvPr/>
        </p:nvPicPr>
        <p:blipFill>
          <a:blip r:embed="rId3">
            <a:alphaModFix/>
          </a:blip>
          <a:stretch>
            <a:fillRect/>
          </a:stretch>
        </p:blipFill>
        <p:spPr>
          <a:xfrm>
            <a:off x="2945756" y="4018695"/>
            <a:ext cx="1880889" cy="1880889"/>
          </a:xfrm>
          <a:prstGeom prst="rect">
            <a:avLst/>
          </a:prstGeom>
          <a:noFill/>
          <a:ln>
            <a:noFill/>
          </a:ln>
        </p:spPr>
      </p:pic>
      <p:pic>
        <p:nvPicPr>
          <p:cNvPr id="97" name="Google Shape;97;p26"/>
          <p:cNvPicPr preferRelativeResize="0"/>
          <p:nvPr/>
        </p:nvPicPr>
        <p:blipFill>
          <a:blip r:embed="rId4">
            <a:alphaModFix/>
          </a:blip>
          <a:stretch>
            <a:fillRect/>
          </a:stretch>
        </p:blipFill>
        <p:spPr>
          <a:xfrm>
            <a:off x="2650338" y="9257200"/>
            <a:ext cx="2471724" cy="469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6"/>
          <p:cNvSpPr txBox="1">
            <a:spLocks noGrp="1"/>
          </p:cNvSpPr>
          <p:nvPr>
            <p:ph type="title"/>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p>
            <a:pPr lvl="0" algn="r">
              <a:lnSpc>
                <a:spcPct val="115000"/>
              </a:lnSpc>
              <a:buClr>
                <a:schemeClr val="dk1"/>
              </a:buClr>
              <a:buSzPts val="1100"/>
            </a:pPr>
            <a:r>
              <a:rPr lang="en-US" sz="1200" dirty="0">
                <a:solidFill>
                  <a:schemeClr val="dk1"/>
                </a:solidFill>
              </a:rPr>
              <a:t>[Abrar Mohammed Abdel Ghani]</a:t>
            </a:r>
            <a:br>
              <a:rPr lang="en-US" sz="1200" dirty="0">
                <a:solidFill>
                  <a:schemeClr val="dk1"/>
                </a:solidFill>
              </a:rPr>
            </a:br>
            <a:r>
              <a:rPr lang="en-US" sz="1200" dirty="0">
                <a:solidFill>
                  <a:schemeClr val="dk1"/>
                </a:solidFill>
              </a:rPr>
              <a:t>[</a:t>
            </a:r>
            <a:r>
              <a:rPr lang="en-US" sz="1200" dirty="0" err="1">
                <a:solidFill>
                  <a:schemeClr val="dk1"/>
                </a:solidFill>
              </a:rPr>
              <a:t>zahraa</a:t>
            </a:r>
            <a:r>
              <a:rPr lang="en-US" sz="1200" dirty="0">
                <a:solidFill>
                  <a:schemeClr val="dk1"/>
                </a:solidFill>
              </a:rPr>
              <a:t> el </a:t>
            </a:r>
            <a:r>
              <a:rPr lang="en-US" sz="1200" dirty="0" err="1">
                <a:solidFill>
                  <a:schemeClr val="dk1"/>
                </a:solidFill>
              </a:rPr>
              <a:t>maadi,cairo,Egypt</a:t>
            </a:r>
            <a:r>
              <a:rPr lang="en" sz="1200" dirty="0">
                <a:solidFill>
                  <a:schemeClr val="dk1"/>
                </a:solidFill>
              </a:rPr>
              <a:t>]</a:t>
            </a:r>
            <a:endParaRPr sz="3100" dirty="0">
              <a:solidFill>
                <a:schemeClr val="dk1"/>
              </a:solidFill>
            </a:endParaRPr>
          </a:p>
          <a:p>
            <a:pPr marL="0" lvl="0" indent="0" algn="just" rtl="0">
              <a:lnSpc>
                <a:spcPct val="115000"/>
              </a:lnSpc>
              <a:spcBef>
                <a:spcPts val="0"/>
              </a:spcBef>
              <a:spcAft>
                <a:spcPts val="0"/>
              </a:spcAft>
              <a:buSzPts val="1100"/>
              <a:buNone/>
            </a:pPr>
            <a:r>
              <a:rPr lang="en" sz="3400" b="1" dirty="0">
                <a:solidFill>
                  <a:schemeClr val="dk1"/>
                </a:solidFill>
              </a:rPr>
              <a:t>Invoice</a:t>
            </a:r>
            <a:endParaRPr sz="4800" b="1" dirty="0">
              <a:solidFill>
                <a:schemeClr val="dk1"/>
              </a:solidFill>
            </a:endParaRPr>
          </a:p>
        </p:txBody>
      </p:sp>
      <p:cxnSp>
        <p:nvCxnSpPr>
          <p:cNvPr id="230" name="Google Shape;230;p46"/>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sp>
        <p:nvSpPr>
          <p:cNvPr id="231" name="Google Shape;231;p46"/>
          <p:cNvSpPr txBox="1"/>
          <p:nvPr/>
        </p:nvSpPr>
        <p:spPr>
          <a:xfrm>
            <a:off x="132450" y="1741825"/>
            <a:ext cx="7507500" cy="96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1700" b="1">
                <a:solidFill>
                  <a:schemeClr val="dk1"/>
                </a:solidFill>
                <a:latin typeface="Open Sans"/>
                <a:ea typeface="Open Sans"/>
                <a:cs typeface="Open Sans"/>
                <a:sym typeface="Open Sans"/>
              </a:rPr>
              <a:t>Services Rendered (continued)</a:t>
            </a:r>
            <a:endParaRPr sz="1700">
              <a:solidFill>
                <a:schemeClr val="dk1"/>
              </a:solidFill>
              <a:latin typeface="Open Sans"/>
              <a:ea typeface="Open Sans"/>
              <a:cs typeface="Open Sans"/>
              <a:sym typeface="Open Sans"/>
            </a:endParaRPr>
          </a:p>
          <a:p>
            <a:pPr marL="0" lvl="0" indent="0" algn="l" rtl="0">
              <a:spcBef>
                <a:spcPts val="0"/>
              </a:spcBef>
              <a:spcAft>
                <a:spcPts val="0"/>
              </a:spcAft>
              <a:buNone/>
            </a:pPr>
            <a:endParaRPr>
              <a:latin typeface="Open Sans Light"/>
              <a:ea typeface="Open Sans Light"/>
              <a:cs typeface="Open Sans Light"/>
              <a:sym typeface="Open Sans Light"/>
            </a:endParaRPr>
          </a:p>
        </p:txBody>
      </p:sp>
      <p:graphicFrame>
        <p:nvGraphicFramePr>
          <p:cNvPr id="232" name="Google Shape;232;p46"/>
          <p:cNvGraphicFramePr/>
          <p:nvPr>
            <p:extLst>
              <p:ext uri="{D42A27DB-BD31-4B8C-83A1-F6EECF244321}">
                <p14:modId xmlns:p14="http://schemas.microsoft.com/office/powerpoint/2010/main" val="837891730"/>
              </p:ext>
            </p:extLst>
          </p:nvPr>
        </p:nvGraphicFramePr>
        <p:xfrm>
          <a:off x="206100" y="2512725"/>
          <a:ext cx="7242600" cy="4170610"/>
        </p:xfrm>
        <a:graphic>
          <a:graphicData uri="http://schemas.openxmlformats.org/drawingml/2006/table">
            <a:tbl>
              <a:tblPr>
                <a:noFill/>
                <a:tableStyleId>{53D6227A-8FEB-42AE-A451-A2E36D6E7CDF}</a:tableStyleId>
              </a:tblPr>
              <a:tblGrid>
                <a:gridCol w="1865675">
                  <a:extLst>
                    <a:ext uri="{9D8B030D-6E8A-4147-A177-3AD203B41FA5}">
                      <a16:colId xmlns:a16="http://schemas.microsoft.com/office/drawing/2014/main" val="20000"/>
                    </a:ext>
                  </a:extLst>
                </a:gridCol>
                <a:gridCol w="26622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58025">
                  <a:extLst>
                    <a:ext uri="{9D8B030D-6E8A-4147-A177-3AD203B41FA5}">
                      <a16:colId xmlns:a16="http://schemas.microsoft.com/office/drawing/2014/main" val="20003"/>
                    </a:ext>
                  </a:extLst>
                </a:gridCol>
                <a:gridCol w="886675">
                  <a:extLst>
                    <a:ext uri="{9D8B030D-6E8A-4147-A177-3AD203B41FA5}">
                      <a16:colId xmlns:a16="http://schemas.microsoft.com/office/drawing/2014/main" val="20004"/>
                    </a:ext>
                  </a:extLst>
                </a:gridCol>
              </a:tblGrid>
              <a:tr h="551700">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Service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Description of Work Done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Hours Spent </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Amount Per Hour</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Total</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extLst>
                  <a:ext uri="{0D108BD9-81ED-4DB2-BD59-A6C34878D82A}">
                    <a16:rowId xmlns:a16="http://schemas.microsoft.com/office/drawing/2014/main" val="10000"/>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US" sz="1300" dirty="0">
                          <a:latin typeface="Open Sans"/>
                          <a:ea typeface="Open Sans"/>
                          <a:cs typeface="Open Sans"/>
                          <a:sym typeface="Open Sans"/>
                        </a:rPr>
                        <a:t>dynamic website for solving problems</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US" sz="1300" dirty="0">
                          <a:latin typeface="Open Sans"/>
                          <a:ea typeface="Open Sans"/>
                          <a:cs typeface="Open Sans"/>
                          <a:sym typeface="Open Sans"/>
                        </a:rPr>
                        <a:t>solving problems using </a:t>
                      </a:r>
                      <a:r>
                        <a:rPr lang="en-US" sz="1300" dirty="0" err="1">
                          <a:latin typeface="Open Sans"/>
                          <a:ea typeface="Open Sans"/>
                          <a:cs typeface="Open Sans"/>
                          <a:sym typeface="Open Sans"/>
                        </a:rPr>
                        <a:t>c++</a:t>
                      </a:r>
                      <a:r>
                        <a:rPr lang="en-US" sz="1300" dirty="0">
                          <a:latin typeface="Open Sans"/>
                          <a:ea typeface="Open Sans"/>
                          <a:cs typeface="Open Sans"/>
                          <a:sym typeface="Open Sans"/>
                        </a:rPr>
                        <a:t> , this website making by API</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[20 </a:t>
                      </a:r>
                      <a:r>
                        <a:rPr lang="en-US" sz="1300" dirty="0" err="1">
                          <a:latin typeface="Open Sans"/>
                          <a:ea typeface="Open Sans"/>
                          <a:cs typeface="Open Sans"/>
                          <a:sym typeface="Open Sans"/>
                        </a:rPr>
                        <a:t>hrs</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[10$]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(20) x (10) = [$200]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1"/>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US" sz="1300" dirty="0">
                          <a:latin typeface="Open Sans"/>
                          <a:ea typeface="Open Sans"/>
                          <a:cs typeface="Open Sans"/>
                          <a:sym typeface="Open Sans"/>
                        </a:rPr>
                        <a:t>Chat APP</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US" sz="1300" dirty="0">
                          <a:latin typeface="Open Sans"/>
                          <a:ea typeface="Open Sans"/>
                          <a:cs typeface="Open Sans"/>
                          <a:sym typeface="Open Sans"/>
                        </a:rPr>
                        <a:t>Chat APP for customers in restaurant for adding their needs and pay the bills from the phone</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[50</a:t>
                      </a:r>
                      <a:r>
                        <a:rPr lang="en-US" sz="1300" dirty="0" err="1">
                          <a:latin typeface="Open Sans"/>
                          <a:ea typeface="Open Sans"/>
                          <a:cs typeface="Open Sans"/>
                          <a:sym typeface="Open Sans"/>
                        </a:rPr>
                        <a:t>hrs</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[$20]</a:t>
                      </a:r>
                      <a:endParaRPr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dirty="0">
                          <a:latin typeface="Open Sans"/>
                          <a:ea typeface="Open Sans"/>
                          <a:cs typeface="Open Sans"/>
                          <a:sym typeface="Open Sans"/>
                        </a:rPr>
                        <a:t>(50) x (20) = [$1000]</a:t>
                      </a:r>
                    </a:p>
                  </a:txBody>
                  <a:tcPr marL="63500" marR="63500" marT="63500" marB="63500"/>
                </a:tc>
                <a:extLst>
                  <a:ext uri="{0D108BD9-81ED-4DB2-BD59-A6C34878D82A}">
                    <a16:rowId xmlns:a16="http://schemas.microsoft.com/office/drawing/2014/main" val="10002"/>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[p</a:t>
                      </a:r>
                      <a:r>
                        <a:rPr lang="en-US" sz="1300" dirty="0">
                          <a:latin typeface="Open Sans"/>
                          <a:ea typeface="Open Sans"/>
                          <a:cs typeface="Open Sans"/>
                          <a:sym typeface="Open Sans"/>
                        </a:rPr>
                        <a:t>l</a:t>
                      </a:r>
                      <a:r>
                        <a:rPr lang="en" sz="1300" dirty="0">
                          <a:latin typeface="Open Sans"/>
                          <a:ea typeface="Open Sans"/>
                          <a:cs typeface="Open Sans"/>
                          <a:sym typeface="Open Sans"/>
                        </a:rPr>
                        <a:t>atfo</a:t>
                      </a:r>
                      <a:r>
                        <a:rPr lang="en-US" sz="1300" dirty="0">
                          <a:latin typeface="Open Sans"/>
                          <a:ea typeface="Open Sans"/>
                          <a:cs typeface="Open Sans"/>
                          <a:sym typeface="Open Sans"/>
                        </a:rPr>
                        <a:t>rm for students</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US" sz="1400" b="0" i="0" u="none" strike="noStrike" cap="none" dirty="0">
                          <a:solidFill>
                            <a:srgbClr val="000000"/>
                          </a:solidFill>
                          <a:effectLst/>
                          <a:latin typeface="Arial"/>
                          <a:ea typeface="Arial"/>
                          <a:cs typeface="Arial"/>
                          <a:sym typeface="Arial"/>
                        </a:rPr>
                        <a:t>online environment that comes with a modern code editor, a modern language and a set of kid friendly commands</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[80 </a:t>
                      </a:r>
                      <a:r>
                        <a:rPr lang="en-US" sz="1300" dirty="0" err="1">
                          <a:latin typeface="Open Sans"/>
                          <a:ea typeface="Open Sans"/>
                          <a:cs typeface="Open Sans"/>
                          <a:sym typeface="Open Sans"/>
                        </a:rPr>
                        <a:t>hrs</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[$30]</a:t>
                      </a:r>
                      <a:endParaRPr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dirty="0">
                          <a:latin typeface="Open Sans"/>
                          <a:ea typeface="Open Sans"/>
                          <a:cs typeface="Open Sans"/>
                          <a:sym typeface="Open Sans"/>
                        </a:rPr>
                        <a:t>(80) x (30) = [$2400]</a:t>
                      </a:r>
                    </a:p>
                  </a:txBody>
                  <a:tcPr marL="63500" marR="63500" marT="63500" marB="63500"/>
                </a:tc>
                <a:extLst>
                  <a:ext uri="{0D108BD9-81ED-4DB2-BD59-A6C34878D82A}">
                    <a16:rowId xmlns:a16="http://schemas.microsoft.com/office/drawing/2014/main" val="10003"/>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US" sz="1300" dirty="0">
                          <a:latin typeface="Open Sans"/>
                          <a:ea typeface="Open Sans"/>
                          <a:cs typeface="Open Sans"/>
                          <a:sym typeface="Open Sans"/>
                        </a:rPr>
                        <a:t>Web app doctor</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b="0" dirty="0">
                          <a:latin typeface="Open Sans"/>
                          <a:ea typeface="Open Sans"/>
                          <a:cs typeface="Open Sans"/>
                          <a:sym typeface="Open Sans"/>
                        </a:rPr>
                        <a:t>[</a:t>
                      </a:r>
                      <a:r>
                        <a:rPr lang="en-US" sz="1400" b="0" i="0" u="none" strike="noStrike" cap="none" dirty="0">
                          <a:solidFill>
                            <a:srgbClr val="000000"/>
                          </a:solidFill>
                          <a:effectLst/>
                          <a:latin typeface="Arial"/>
                          <a:ea typeface="Arial"/>
                          <a:cs typeface="Arial"/>
                          <a:sym typeface="Arial"/>
                        </a:rPr>
                        <a:t>Online doctor Consultation App UI in Flutter and delivery option for delivering medicines for homes</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[70 </a:t>
                      </a:r>
                      <a:r>
                        <a:rPr lang="en-US" sz="1300" dirty="0" err="1">
                          <a:latin typeface="Open Sans"/>
                          <a:ea typeface="Open Sans"/>
                          <a:cs typeface="Open Sans"/>
                          <a:sym typeface="Open Sans"/>
                        </a:rPr>
                        <a:t>hrs</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[$40]</a:t>
                      </a:r>
                      <a:endParaRPr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dirty="0">
                          <a:latin typeface="Open Sans"/>
                          <a:ea typeface="Open Sans"/>
                          <a:cs typeface="Open Sans"/>
                          <a:sym typeface="Open Sans"/>
                        </a:rPr>
                        <a:t>(70) x (40) = [$2800]</a:t>
                      </a:r>
                    </a:p>
                  </a:txBody>
                  <a:tcPr marL="63500" marR="63500" marT="63500" marB="63500"/>
                </a:tc>
                <a:extLst>
                  <a:ext uri="{0D108BD9-81ED-4DB2-BD59-A6C34878D82A}">
                    <a16:rowId xmlns:a16="http://schemas.microsoft.com/office/drawing/2014/main" val="10004"/>
                  </a:ext>
                </a:extLst>
              </a:tr>
            </a:tbl>
          </a:graphicData>
        </a:graphic>
      </p:graphicFrame>
      <p:sp>
        <p:nvSpPr>
          <p:cNvPr id="233" name="Google Shape;233;p46"/>
          <p:cNvSpPr txBox="1"/>
          <p:nvPr/>
        </p:nvSpPr>
        <p:spPr>
          <a:xfrm>
            <a:off x="1650437" y="7298935"/>
            <a:ext cx="5091555" cy="2554515"/>
          </a:xfrm>
          <a:prstGeom prst="rect">
            <a:avLst/>
          </a:prstGeom>
          <a:noFill/>
          <a:ln>
            <a:noFill/>
          </a:ln>
        </p:spPr>
        <p:txBody>
          <a:bodyPr spcFirstLastPara="1" wrap="square" lIns="91425" tIns="91425" rIns="91425" bIns="91425" anchor="t" anchorCtr="0">
            <a:spAutoFit/>
          </a:bodyPr>
          <a:lstStyle/>
          <a:p>
            <a:pPr algn="ctr"/>
            <a:r>
              <a:rPr lang="en" b="1" dirty="0">
                <a:latin typeface="Open Sans"/>
                <a:ea typeface="Open Sans"/>
                <a:cs typeface="Open Sans"/>
                <a:sym typeface="Open Sans"/>
              </a:rPr>
              <a:t>Total Payment Due:</a:t>
            </a:r>
            <a:r>
              <a:rPr lang="en" dirty="0">
                <a:latin typeface="Open Sans Light"/>
                <a:ea typeface="Open Sans Light"/>
                <a:cs typeface="Open Sans Light"/>
                <a:sym typeface="Open Sans Light"/>
              </a:rPr>
              <a:t> [</a:t>
            </a:r>
            <a:r>
              <a:rPr lang="en-US">
                <a:latin typeface="Open Sans Light"/>
                <a:ea typeface="Open Sans Light"/>
                <a:cs typeface="Open Sans Light"/>
                <a:sym typeface="Open Sans Light"/>
              </a:rPr>
              <a:t>128</a:t>
            </a:r>
            <a:r>
              <a:rPr lang="en-US"/>
              <a:t>00 </a:t>
            </a:r>
            <a:r>
              <a:rPr lang="en-US" dirty="0"/>
              <a:t>$</a:t>
            </a:r>
            <a:r>
              <a:rPr lang="en-US" dirty="0">
                <a:latin typeface="Open Sans Light"/>
                <a:ea typeface="Open Sans Light"/>
                <a:cs typeface="Open Sans Light"/>
                <a:sym typeface="Open Sans Light"/>
              </a:rPr>
              <a:t>]</a:t>
            </a:r>
          </a:p>
          <a:p>
            <a:pPr algn="ctr"/>
            <a:endParaRPr lang="en-US" dirty="0">
              <a:latin typeface="Open Sans Light"/>
              <a:ea typeface="Open Sans Light"/>
              <a:cs typeface="Open Sans Light"/>
              <a:sym typeface="Open Sans Light"/>
            </a:endParaRPr>
          </a:p>
          <a:p>
            <a:pPr marL="0" lvl="0" indent="0" algn="ctr" rtl="0">
              <a:spcBef>
                <a:spcPts val="0"/>
              </a:spcBef>
              <a:spcAft>
                <a:spcPts val="0"/>
              </a:spcAft>
              <a:buNone/>
            </a:pPr>
            <a:r>
              <a:rPr lang="en" b="1" dirty="0">
                <a:latin typeface="Open Sans"/>
                <a:ea typeface="Open Sans"/>
                <a:cs typeface="Open Sans"/>
                <a:sym typeface="Open Sans"/>
              </a:rPr>
              <a:t>Payment Options:</a:t>
            </a:r>
          </a:p>
          <a:p>
            <a:pPr marL="0" lvl="0" indent="0" algn="ctr" rtl="0">
              <a:spcBef>
                <a:spcPts val="0"/>
              </a:spcBef>
              <a:spcAft>
                <a:spcPts val="0"/>
              </a:spcAft>
              <a:buNone/>
            </a:pPr>
            <a:endParaRPr lang="en" b="1" dirty="0">
              <a:latin typeface="Open Sans"/>
              <a:ea typeface="Open Sans"/>
              <a:cs typeface="Open Sans"/>
              <a:sym typeface="Open Sans"/>
            </a:endParaRPr>
          </a:p>
          <a:p>
            <a:r>
              <a:rPr lang="en-US" u="sng" dirty="0"/>
              <a:t>PayPal: </a:t>
            </a:r>
            <a:r>
              <a:rPr lang="en-US" u="sng" dirty="0">
                <a:hlinkClick r:id="rId3"/>
              </a:rPr>
              <a:t>abrarbero2510@gmail.com</a:t>
            </a:r>
            <a:r>
              <a:rPr lang="en-US" u="sng" dirty="0"/>
              <a:t> </a:t>
            </a:r>
            <a:endParaRPr lang="en-US" dirty="0"/>
          </a:p>
          <a:p>
            <a:r>
              <a:rPr lang="en-US" dirty="0"/>
              <a:t>Bank account: </a:t>
            </a:r>
          </a:p>
          <a:p>
            <a:r>
              <a:rPr lang="en-US" dirty="0" err="1">
                <a:solidFill>
                  <a:schemeClr val="dk1"/>
                </a:solidFill>
              </a:rPr>
              <a:t>zahraa</a:t>
            </a:r>
            <a:r>
              <a:rPr lang="en-US" dirty="0">
                <a:solidFill>
                  <a:schemeClr val="dk1"/>
                </a:solidFill>
              </a:rPr>
              <a:t> el </a:t>
            </a:r>
            <a:r>
              <a:rPr lang="en-US" dirty="0" err="1">
                <a:solidFill>
                  <a:schemeClr val="dk1"/>
                </a:solidFill>
              </a:rPr>
              <a:t>maadi,cairo,Egypt</a:t>
            </a:r>
            <a:r>
              <a:rPr lang="en-US" dirty="0">
                <a:solidFill>
                  <a:schemeClr val="dk1"/>
                </a:solidFill>
              </a:rPr>
              <a:t> </a:t>
            </a:r>
          </a:p>
          <a:p>
            <a:r>
              <a:rPr lang="en-US" dirty="0"/>
              <a:t>Account Number : 2510XXX</a:t>
            </a:r>
          </a:p>
          <a:p>
            <a:pPr marL="0" lvl="0" indent="0" algn="ctr" rtl="0">
              <a:spcBef>
                <a:spcPts val="0"/>
              </a:spcBef>
              <a:spcAft>
                <a:spcPts val="0"/>
              </a:spcAft>
              <a:buNone/>
            </a:pPr>
            <a:r>
              <a:rPr lang="en" b="1" dirty="0">
                <a:latin typeface="Open Sans"/>
                <a:ea typeface="Open Sans"/>
                <a:cs typeface="Open Sans"/>
                <a:sym typeface="Open Sans"/>
              </a:rPr>
              <a:t> </a:t>
            </a:r>
            <a:endParaRPr b="1" dirty="0">
              <a:latin typeface="Open Sans"/>
              <a:ea typeface="Open Sans"/>
              <a:cs typeface="Open Sans"/>
              <a:sym typeface="Open Sans"/>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09"/>
        <p:cNvGrpSpPr/>
        <p:nvPr/>
      </p:nvGrpSpPr>
      <p:grpSpPr>
        <a:xfrm>
          <a:off x="0" y="0"/>
          <a:ext cx="0" cy="0"/>
          <a:chOff x="0" y="0"/>
          <a:chExt cx="0" cy="0"/>
        </a:xfrm>
      </p:grpSpPr>
      <p:sp>
        <p:nvSpPr>
          <p:cNvPr id="110" name="Google Shape;110;p2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1</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P</a:t>
            </a:r>
            <a:r>
              <a:rPr lang="en" sz="3000">
                <a:solidFill>
                  <a:srgbClr val="FFFFFF"/>
                </a:solidFill>
                <a:latin typeface="Open Sans"/>
                <a:ea typeface="Open Sans"/>
                <a:cs typeface="Open Sans"/>
                <a:sym typeface="Open Sans"/>
              </a:rPr>
              <a:t>roject Listing</a:t>
            </a:r>
            <a:endParaRPr sz="2000" b="0" i="0" u="none" strike="noStrike" cap="none">
              <a:solidFill>
                <a:srgbClr val="000000"/>
              </a:solidFill>
              <a:latin typeface="Arial"/>
              <a:ea typeface="Arial"/>
              <a:cs typeface="Arial"/>
              <a:sym typeface="Arial"/>
            </a:endParaRPr>
          </a:p>
        </p:txBody>
      </p:sp>
      <p:sp>
        <p:nvSpPr>
          <p:cNvPr id="111" name="Google Shape;111;p28"/>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solidFill>
                  <a:schemeClr val="dk1"/>
                </a:solidFill>
              </a:rPr>
              <a:t>Sample Project Listing #1:</a:t>
            </a:r>
            <a:br>
              <a:rPr lang="en">
                <a:solidFill>
                  <a:srgbClr val="2015FF"/>
                </a:solidFill>
              </a:rPr>
            </a:br>
            <a:r>
              <a:rPr lang="en">
                <a:solidFill>
                  <a:srgbClr val="2015FF"/>
                </a:solidFill>
              </a:rPr>
              <a:t>Web Development</a:t>
            </a:r>
            <a:endParaRPr>
              <a:solidFill>
                <a:srgbClr val="2015FF"/>
              </a:solidFill>
            </a:endParaRPr>
          </a:p>
        </p:txBody>
      </p:sp>
      <p:sp>
        <p:nvSpPr>
          <p:cNvPr id="138" name="Google Shape;138;p32"/>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300" dirty="0">
                <a:solidFill>
                  <a:schemeClr val="dk1"/>
                </a:solidFill>
                <a:latin typeface="Open Sans"/>
                <a:ea typeface="Open Sans"/>
                <a:cs typeface="Open Sans"/>
                <a:sym typeface="Open Sans"/>
              </a:rPr>
              <a:t>Web application development support needed for healthcare application.</a:t>
            </a:r>
            <a:endParaRPr sz="23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dirty="0">
                <a:solidFill>
                  <a:schemeClr val="dk1"/>
                </a:solidFill>
                <a:latin typeface="Open Sans"/>
                <a:ea typeface="Open Sans"/>
                <a:cs typeface="Open Sans"/>
                <a:sym typeface="Open Sans"/>
              </a:rPr>
              <a:t>Posted 2 hours ago</a:t>
            </a: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b="1" dirty="0">
                <a:solidFill>
                  <a:schemeClr val="dk1"/>
                </a:solidFill>
                <a:latin typeface="Open Sans"/>
                <a:ea typeface="Open Sans"/>
                <a:cs typeface="Open Sans"/>
                <a:sym typeface="Open Sans"/>
              </a:rPr>
              <a:t>Hourly:</a:t>
            </a:r>
            <a:r>
              <a:rPr lang="en" sz="1900" dirty="0">
                <a:solidFill>
                  <a:schemeClr val="dk1"/>
                </a:solidFill>
                <a:latin typeface="Open Sans"/>
                <a:ea typeface="Open Sans"/>
                <a:cs typeface="Open Sans"/>
                <a:sym typeface="Open Sans"/>
              </a:rPr>
              <a:t> $35.00 - $65.00 Based on experience.</a:t>
            </a: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b="1" dirty="0">
                <a:solidFill>
                  <a:schemeClr val="dk1"/>
                </a:solidFill>
                <a:latin typeface="Open Sans"/>
                <a:ea typeface="Open Sans"/>
                <a:cs typeface="Open Sans"/>
                <a:sym typeface="Open Sans"/>
              </a:rPr>
              <a:t>Project Time</a:t>
            </a:r>
            <a:r>
              <a:rPr lang="en" sz="1900" dirty="0">
                <a:solidFill>
                  <a:schemeClr val="dk1"/>
                </a:solidFill>
                <a:latin typeface="Open Sans"/>
                <a:ea typeface="Open Sans"/>
                <a:cs typeface="Open Sans"/>
                <a:sym typeface="Open Sans"/>
              </a:rPr>
              <a:t>: 3 months, 25 hours a week. </a:t>
            </a: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dirty="0">
                <a:solidFill>
                  <a:schemeClr val="dk1"/>
                </a:solidFill>
                <a:latin typeface="Open Sans"/>
                <a:ea typeface="Open Sans"/>
                <a:cs typeface="Open Sans"/>
                <a:sym typeface="Open Sans"/>
              </a:rPr>
              <a:t>Project Description:</a:t>
            </a: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dirty="0">
                <a:solidFill>
                  <a:schemeClr val="dk1"/>
                </a:solidFill>
                <a:latin typeface="Open Sans"/>
                <a:ea typeface="Open Sans"/>
                <a:cs typeface="Open Sans"/>
                <a:sym typeface="Open Sans"/>
              </a:rPr>
              <a:t>We are a web development company working with a healthcare client looking to connect patients directly with their doctors. We need someone to be able to take PSD mockup files from our designer and convert them into custom code using HTML, CSS, and JavaScript. We have not decided on which JavaScript library to use, but will be open to working with the one you’re most familiar with. We have the designs for 10 pages and will need them to be completed in 3 months. We are open to working with all levels of experience, but the pay will be adjusted based on your experience. </a:t>
            </a:r>
            <a:endParaRPr sz="3900" dirty="0"/>
          </a:p>
          <a:p>
            <a:pPr marL="0" lvl="0" indent="0" algn="l" rtl="0">
              <a:lnSpc>
                <a:spcPct val="115000"/>
              </a:lnSpc>
              <a:spcBef>
                <a:spcPts val="1600"/>
              </a:spcBef>
              <a:spcAft>
                <a:spcPts val="1600"/>
              </a:spcAft>
              <a:buSzPts val="3000"/>
              <a:buNone/>
            </a:pPr>
            <a:endParaRPr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54"/>
        <p:cNvGrpSpPr/>
        <p:nvPr/>
      </p:nvGrpSpPr>
      <p:grpSpPr>
        <a:xfrm>
          <a:off x="0" y="0"/>
          <a:ext cx="0" cy="0"/>
          <a:chOff x="0" y="0"/>
          <a:chExt cx="0" cy="0"/>
        </a:xfrm>
      </p:grpSpPr>
      <p:sp>
        <p:nvSpPr>
          <p:cNvPr id="155" name="Google Shape;155;p3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2</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Expression of Interest</a:t>
            </a:r>
            <a:endParaRPr sz="2000" b="0" i="0" u="none" strike="noStrike" cap="none">
              <a:solidFill>
                <a:srgbClr val="000000"/>
              </a:solidFill>
              <a:latin typeface="Arial"/>
              <a:ea typeface="Arial"/>
              <a:cs typeface="Arial"/>
              <a:sym typeface="Arial"/>
            </a:endParaRPr>
          </a:p>
        </p:txBody>
      </p:sp>
      <p:sp>
        <p:nvSpPr>
          <p:cNvPr id="156" name="Google Shape;156;p35"/>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Expression of Interest (Provided)</a:t>
            </a:r>
            <a:endParaRPr b="1"/>
          </a:p>
        </p:txBody>
      </p:sp>
      <p:sp>
        <p:nvSpPr>
          <p:cNvPr id="168" name="Google Shape;168;p37"/>
          <p:cNvSpPr txBox="1">
            <a:spLocks noGrp="1"/>
          </p:cNvSpPr>
          <p:nvPr>
            <p:ph type="body" idx="1"/>
          </p:nvPr>
        </p:nvSpPr>
        <p:spPr>
          <a:xfrm>
            <a:off x="264950" y="2253725"/>
            <a:ext cx="7242600" cy="10350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SzPts val="3000"/>
              <a:buNone/>
            </a:pPr>
            <a:r>
              <a:rPr lang="en" sz="1700" dirty="0">
                <a:solidFill>
                  <a:srgbClr val="525C65"/>
                </a:solidFill>
                <a:highlight>
                  <a:schemeClr val="lt1"/>
                </a:highlight>
              </a:rPr>
              <a:t>Which Sample Project Listing did you select to respond to? </a:t>
            </a:r>
            <a:endParaRPr sz="1700" dirty="0">
              <a:solidFill>
                <a:srgbClr val="525C65"/>
              </a:solidFill>
              <a:highlight>
                <a:schemeClr val="lt1"/>
              </a:highlight>
            </a:endParaRPr>
          </a:p>
          <a:p>
            <a:pPr marL="0" indent="0">
              <a:lnSpc>
                <a:spcPct val="160000"/>
              </a:lnSpc>
              <a:buNone/>
            </a:pPr>
            <a:r>
              <a:rPr lang="en" sz="1700" b="1" dirty="0">
                <a:solidFill>
                  <a:srgbClr val="525C65"/>
                </a:solidFill>
                <a:highlight>
                  <a:schemeClr val="lt1"/>
                </a:highlight>
                <a:latin typeface="Open Sans"/>
                <a:ea typeface="Open Sans"/>
                <a:cs typeface="Open Sans"/>
                <a:sym typeface="Open Sans"/>
              </a:rPr>
              <a:t>Answer: </a:t>
            </a:r>
            <a:r>
              <a:rPr lang="en-US" sz="1800" dirty="0">
                <a:solidFill>
                  <a:schemeClr val="dk1"/>
                </a:solidFill>
                <a:highlight>
                  <a:schemeClr val="lt1"/>
                </a:highlight>
                <a:latin typeface="Open Sans"/>
                <a:ea typeface="Open Sans"/>
                <a:cs typeface="Open Sans"/>
                <a:sym typeface="Open Sans"/>
              </a:rPr>
              <a:t>Web application development support needed for healthcare application.</a:t>
            </a:r>
          </a:p>
          <a:p>
            <a:pPr marL="0" lvl="0" indent="0" algn="l" rtl="0">
              <a:lnSpc>
                <a:spcPct val="160000"/>
              </a:lnSpc>
              <a:spcBef>
                <a:spcPts val="0"/>
              </a:spcBef>
              <a:spcAft>
                <a:spcPts val="0"/>
              </a:spcAft>
              <a:buSzPts val="3000"/>
              <a:buNone/>
            </a:pPr>
            <a:endParaRPr sz="17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7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169" name="Google Shape;169;p37"/>
          <p:cNvSpPr txBox="1"/>
          <p:nvPr/>
        </p:nvSpPr>
        <p:spPr>
          <a:xfrm>
            <a:off x="293700" y="3660500"/>
            <a:ext cx="7123200" cy="1702500"/>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0"/>
              </a:spcBef>
              <a:spcAft>
                <a:spcPts val="0"/>
              </a:spcAft>
              <a:buNone/>
            </a:pPr>
            <a:r>
              <a:rPr lang="en" sz="1700" dirty="0">
                <a:solidFill>
                  <a:srgbClr val="525C65"/>
                </a:solidFill>
                <a:highlight>
                  <a:schemeClr val="lt1"/>
                </a:highlight>
                <a:latin typeface="Open Sans Light"/>
                <a:ea typeface="Open Sans Light"/>
                <a:cs typeface="Open Sans Light"/>
                <a:sym typeface="Open Sans Light"/>
              </a:rPr>
              <a:t>Please type your initial response to the client below. This should be between 200 - 300 words. </a:t>
            </a:r>
            <a:endParaRPr sz="1700" dirty="0">
              <a:solidFill>
                <a:srgbClr val="525C65"/>
              </a:solidFill>
              <a:highlight>
                <a:schemeClr val="lt1"/>
              </a:highlight>
              <a:latin typeface="Open Sans Light"/>
              <a:ea typeface="Open Sans Light"/>
              <a:cs typeface="Open Sans Light"/>
              <a:sym typeface="Open Sans Light"/>
            </a:endParaRPr>
          </a:p>
          <a:p>
            <a:pPr marL="0" lvl="0" indent="0" algn="l" rtl="0">
              <a:lnSpc>
                <a:spcPct val="160000"/>
              </a:lnSpc>
              <a:spcBef>
                <a:spcPts val="0"/>
              </a:spcBef>
              <a:spcAft>
                <a:spcPts val="0"/>
              </a:spcAft>
              <a:buNone/>
            </a:pPr>
            <a:r>
              <a:rPr lang="en" sz="1700" b="1" dirty="0">
                <a:solidFill>
                  <a:srgbClr val="525C65"/>
                </a:solidFill>
                <a:highlight>
                  <a:schemeClr val="lt1"/>
                </a:highlight>
                <a:latin typeface="Open Sans"/>
                <a:ea typeface="Open Sans"/>
                <a:cs typeface="Open Sans"/>
                <a:sym typeface="Open Sans"/>
              </a:rPr>
              <a:t>Expression of Interest:</a:t>
            </a:r>
            <a:endParaRPr sz="17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Clr>
                <a:schemeClr val="dk1"/>
              </a:buClr>
              <a:buSzPts val="3000"/>
              <a:buFont typeface="Arial"/>
              <a:buNone/>
            </a:pPr>
            <a:endParaRPr sz="1700" dirty="0">
              <a:solidFill>
                <a:srgbClr val="525C65"/>
              </a:solidFill>
              <a:highlight>
                <a:schemeClr val="lt1"/>
              </a:highlight>
              <a:latin typeface="Open Sans Light"/>
              <a:ea typeface="Open Sans Light"/>
              <a:cs typeface="Open Sans Light"/>
              <a:sym typeface="Open Sans Light"/>
            </a:endParaRPr>
          </a:p>
        </p:txBody>
      </p:sp>
      <p:sp>
        <p:nvSpPr>
          <p:cNvPr id="2" name="TextBox 1">
            <a:extLst>
              <a:ext uri="{FF2B5EF4-FFF2-40B4-BE49-F238E27FC236}">
                <a16:creationId xmlns:a16="http://schemas.microsoft.com/office/drawing/2014/main" id="{65A4C46E-35FF-447A-9F43-6A90F1F7FC57}"/>
              </a:ext>
            </a:extLst>
          </p:cNvPr>
          <p:cNvSpPr txBox="1"/>
          <p:nvPr/>
        </p:nvSpPr>
        <p:spPr>
          <a:xfrm>
            <a:off x="0" y="5226308"/>
            <a:ext cx="7772400" cy="5047536"/>
          </a:xfrm>
          <a:prstGeom prst="rect">
            <a:avLst/>
          </a:prstGeom>
          <a:noFill/>
        </p:spPr>
        <p:txBody>
          <a:bodyPr wrap="square" rtlCol="0">
            <a:spAutoFit/>
          </a:bodyPr>
          <a:lstStyle/>
          <a:p>
            <a:r>
              <a:rPr lang="en-US" dirty="0"/>
              <a:t>Dear valued customer,</a:t>
            </a:r>
          </a:p>
          <a:p>
            <a:r>
              <a:rPr lang="en-US" dirty="0"/>
              <a:t>I am thrilled to have reached you and eager to get started on your project, "Web application development support required for healthcare application." I understand you want to use HTML, CSS, and JavaScript to convert your designer's PSD mockup files into custom code.</a:t>
            </a:r>
          </a:p>
          <a:p>
            <a:endParaRPr lang="en-US" dirty="0"/>
          </a:p>
          <a:p>
            <a:r>
              <a:rPr lang="en-US" dirty="0"/>
              <a:t>I have two years of full stack development experience and strongly advise you to use react.js in the project. The use of react.js will have a positive impact on your business. As react.js influences the quality of your application, which is very valuable in terms of revenue gains, your revenue will be high and you will profit greatly.</a:t>
            </a:r>
          </a:p>
          <a:p>
            <a:endParaRPr lang="en-US" dirty="0"/>
          </a:p>
          <a:p>
            <a:r>
              <a:rPr lang="en-US" dirty="0"/>
              <a:t>React.js will save you time because it allows us to quickly build complicated, rigorous products and iterate on them; as a result, I can complete your application in three weeks.</a:t>
            </a:r>
          </a:p>
          <a:p>
            <a:r>
              <a:rPr lang="en-US" dirty="0"/>
              <a:t>Isomorphic capabilities in React.js speed up the development process, saving you money, so I'd like to assure you that the cost will be low.</a:t>
            </a:r>
          </a:p>
          <a:p>
            <a:r>
              <a:rPr lang="en-US" dirty="0"/>
              <a:t> React.js is the best choice for your project for all of these reasons, and it will ensure that all requirements are met.</a:t>
            </a:r>
          </a:p>
          <a:p>
            <a:r>
              <a:rPr lang="en-US" dirty="0"/>
              <a:t> I am Abrar Mohammed. full stack development for two years. working in multinational company in France. I am top rated in Upwork. I will be happy if you contact me again.</a:t>
            </a:r>
          </a:p>
          <a:p>
            <a:r>
              <a:rPr lang="en-US" dirty="0"/>
              <a:t> </a:t>
            </a:r>
          </a:p>
          <a:p>
            <a:r>
              <a:rPr lang="en-US" dirty="0"/>
              <a:t>Regards,</a:t>
            </a:r>
          </a:p>
          <a:p>
            <a:r>
              <a:rPr lang="en-US" dirty="0"/>
              <a:t>Abrar Mohammed</a:t>
            </a:r>
          </a:p>
          <a:p>
            <a:r>
              <a:rPr lang="en-US" dirty="0"/>
              <a:t>Number: 01145971266</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86"/>
        <p:cNvGrpSpPr/>
        <p:nvPr/>
      </p:nvGrpSpPr>
      <p:grpSpPr>
        <a:xfrm>
          <a:off x="0" y="0"/>
          <a:ext cx="0" cy="0"/>
          <a:chOff x="0" y="0"/>
          <a:chExt cx="0" cy="0"/>
        </a:xfrm>
      </p:grpSpPr>
      <p:sp>
        <p:nvSpPr>
          <p:cNvPr id="187" name="Google Shape;187;p4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3</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Project Management Process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188" name="Google Shape;188;p40"/>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Trello Board</a:t>
            </a:r>
            <a:endParaRPr b="1"/>
          </a:p>
        </p:txBody>
      </p:sp>
      <p:sp>
        <p:nvSpPr>
          <p:cNvPr id="201" name="Google Shape;201;p42"/>
          <p:cNvSpPr txBox="1">
            <a:spLocks noGrp="1"/>
          </p:cNvSpPr>
          <p:nvPr>
            <p:ph type="body" idx="1"/>
          </p:nvPr>
        </p:nvSpPr>
        <p:spPr>
          <a:xfrm>
            <a:off x="264950" y="1990175"/>
            <a:ext cx="7242600" cy="14850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2000" dirty="0">
                <a:solidFill>
                  <a:srgbClr val="2E3D49"/>
                </a:solidFill>
                <a:highlight>
                  <a:schemeClr val="lt1"/>
                </a:highlight>
              </a:rPr>
              <a:t>Please include the following information for your Trello board: </a:t>
            </a:r>
            <a:endParaRPr sz="2000" dirty="0">
              <a:solidFill>
                <a:srgbClr val="2E3D49"/>
              </a:solidFill>
              <a:highlight>
                <a:schemeClr val="lt1"/>
              </a:highlight>
            </a:endParaRPr>
          </a:p>
          <a:p>
            <a:pPr marL="0" lvl="0" indent="0" algn="l" rtl="0">
              <a:lnSpc>
                <a:spcPct val="160000"/>
              </a:lnSpc>
              <a:spcBef>
                <a:spcPts val="0"/>
              </a:spcBef>
              <a:spcAft>
                <a:spcPts val="0"/>
              </a:spcAft>
              <a:buSzPts val="1100"/>
              <a:buNone/>
            </a:pP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 sz="1800" dirty="0">
                <a:solidFill>
                  <a:srgbClr val="525C65"/>
                </a:solidFill>
                <a:highlight>
                  <a:schemeClr val="lt1"/>
                </a:highlight>
              </a:rPr>
              <a:t>A link to your public Trello board should be provided here: </a:t>
            </a:r>
            <a:endParaRPr sz="1800" dirty="0">
              <a:solidFill>
                <a:srgbClr val="525C65"/>
              </a:solidFill>
              <a:highlight>
                <a:schemeClr val="lt1"/>
              </a:highlight>
            </a:endParaRPr>
          </a:p>
          <a:p>
            <a:pPr marL="0" lvl="0" indent="0">
              <a:lnSpc>
                <a:spcPct val="160000"/>
              </a:lnSpc>
              <a:buSzPts val="1100"/>
              <a:buNone/>
            </a:pPr>
            <a:r>
              <a:rPr lang="en" sz="1800" b="1" dirty="0">
                <a:solidFill>
                  <a:srgbClr val="525C65"/>
                </a:solidFill>
                <a:highlight>
                  <a:schemeClr val="lt1"/>
                </a:highlight>
                <a:latin typeface="Open Sans"/>
                <a:ea typeface="Open Sans"/>
                <a:cs typeface="Open Sans"/>
                <a:sym typeface="Open Sans"/>
              </a:rPr>
              <a:t>[</a:t>
            </a:r>
            <a:r>
              <a:rPr lang="en-US" sz="1800" b="1" dirty="0">
                <a:solidFill>
                  <a:srgbClr val="525C65"/>
                </a:solidFill>
                <a:latin typeface="Open Sans"/>
                <a:ea typeface="Open Sans"/>
                <a:cs typeface="Open Sans"/>
                <a:sym typeface="Open Sans"/>
              </a:rPr>
              <a:t>https://trello.com/b/msrJXlIX</a:t>
            </a:r>
            <a:r>
              <a:rPr lang="en" sz="1800" b="1" dirty="0">
                <a:solidFill>
                  <a:srgbClr val="525C65"/>
                </a:solidFill>
                <a:highlight>
                  <a:schemeClr val="lt1"/>
                </a:highlight>
                <a:latin typeface="Open Sans"/>
                <a:ea typeface="Open Sans"/>
                <a:cs typeface="Open Sans"/>
                <a:sym typeface="Open Sans"/>
              </a:rPr>
              <a:t>]</a:t>
            </a:r>
            <a:endParaRPr sz="18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1100"/>
              <a:buNone/>
            </a:pP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600" dirty="0">
              <a:solidFill>
                <a:srgbClr val="525C65"/>
              </a:solidFill>
              <a:highlight>
                <a:schemeClr val="lt1"/>
              </a:highlight>
            </a:endParaRPr>
          </a:p>
          <a:p>
            <a:pPr marL="0" lvl="0" indent="0" algn="l" rtl="0">
              <a:lnSpc>
                <a:spcPct val="160000"/>
              </a:lnSpc>
              <a:spcBef>
                <a:spcPts val="0"/>
              </a:spcBef>
              <a:spcAft>
                <a:spcPts val="0"/>
              </a:spcAft>
              <a:buSzPts val="3000"/>
              <a:buNone/>
            </a:pPr>
            <a:endParaRPr sz="16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203" name="Google Shape;203;p42"/>
          <p:cNvSpPr txBox="1"/>
          <p:nvPr/>
        </p:nvSpPr>
        <p:spPr>
          <a:xfrm>
            <a:off x="264950" y="4231938"/>
            <a:ext cx="694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2E3D49"/>
                </a:solidFill>
                <a:latin typeface="Open Sans Light"/>
                <a:ea typeface="Open Sans Light"/>
                <a:cs typeface="Open Sans Light"/>
                <a:sym typeface="Open Sans Light"/>
              </a:rPr>
              <a:t>Include a screenshot of the board below: </a:t>
            </a:r>
            <a:endParaRPr sz="1800" dirty="0">
              <a:solidFill>
                <a:srgbClr val="2E3D49"/>
              </a:solidFill>
              <a:latin typeface="Open Sans Light"/>
              <a:ea typeface="Open Sans Light"/>
              <a:cs typeface="Open Sans Light"/>
              <a:sym typeface="Open Sans Light"/>
            </a:endParaRPr>
          </a:p>
        </p:txBody>
      </p:sp>
      <p:pic>
        <p:nvPicPr>
          <p:cNvPr id="2" name="Picture 1">
            <a:extLst>
              <a:ext uri="{FF2B5EF4-FFF2-40B4-BE49-F238E27FC236}">
                <a16:creationId xmlns:a16="http://schemas.microsoft.com/office/drawing/2014/main" id="{F3A2863C-5FF1-4A19-9D8D-8C019C18D694}"/>
              </a:ext>
            </a:extLst>
          </p:cNvPr>
          <p:cNvPicPr>
            <a:picLocks noChangeAspect="1"/>
          </p:cNvPicPr>
          <p:nvPr/>
        </p:nvPicPr>
        <p:blipFill>
          <a:blip r:embed="rId3"/>
          <a:stretch>
            <a:fillRect/>
          </a:stretch>
        </p:blipFill>
        <p:spPr>
          <a:xfrm>
            <a:off x="0" y="5450401"/>
            <a:ext cx="7772400" cy="36716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207"/>
        <p:cNvGrpSpPr/>
        <p:nvPr/>
      </p:nvGrpSpPr>
      <p:grpSpPr>
        <a:xfrm>
          <a:off x="0" y="0"/>
          <a:ext cx="0" cy="0"/>
          <a:chOff x="0" y="0"/>
          <a:chExt cx="0" cy="0"/>
        </a:xfrm>
      </p:grpSpPr>
      <p:sp>
        <p:nvSpPr>
          <p:cNvPr id="208" name="Google Shape;208;p43"/>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4</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Invoice and Payment Options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209" name="Google Shape;209;p43"/>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Clr>
                <a:schemeClr val="dk1"/>
              </a:buClr>
              <a:buSzPts val="1100"/>
              <a:buFont typeface="Arial"/>
              <a:buNone/>
            </a:pPr>
            <a:r>
              <a:rPr lang="en" sz="1200" dirty="0">
                <a:solidFill>
                  <a:schemeClr val="dk1"/>
                </a:solidFill>
              </a:rPr>
              <a:t>[Abrar Mohammed Abdel Ghani]</a:t>
            </a:r>
            <a:endParaRPr sz="1200" dirty="0">
              <a:solidFill>
                <a:schemeClr val="dk1"/>
              </a:solidFill>
            </a:endParaRPr>
          </a:p>
          <a:p>
            <a:pPr marL="0" lvl="0" indent="0" algn="r" rtl="0">
              <a:lnSpc>
                <a:spcPct val="115000"/>
              </a:lnSpc>
              <a:spcBef>
                <a:spcPts val="0"/>
              </a:spcBef>
              <a:spcAft>
                <a:spcPts val="0"/>
              </a:spcAft>
              <a:buClr>
                <a:schemeClr val="dk1"/>
              </a:buClr>
              <a:buSzPts val="1100"/>
              <a:buFont typeface="Arial"/>
              <a:buNone/>
            </a:pPr>
            <a:r>
              <a:rPr lang="en" sz="1200" dirty="0">
                <a:solidFill>
                  <a:schemeClr val="dk1"/>
                </a:solidFill>
              </a:rPr>
              <a:t>[</a:t>
            </a:r>
            <a:r>
              <a:rPr lang="en-US" sz="1200" dirty="0" err="1">
                <a:solidFill>
                  <a:schemeClr val="dk1"/>
                </a:solidFill>
              </a:rPr>
              <a:t>zahraa</a:t>
            </a:r>
            <a:r>
              <a:rPr lang="en-US" sz="1200" dirty="0">
                <a:solidFill>
                  <a:schemeClr val="dk1"/>
                </a:solidFill>
              </a:rPr>
              <a:t> el </a:t>
            </a:r>
            <a:r>
              <a:rPr lang="en-US" sz="1200" dirty="0" err="1">
                <a:solidFill>
                  <a:schemeClr val="dk1"/>
                </a:solidFill>
              </a:rPr>
              <a:t>maadi,cairo,Egypt</a:t>
            </a:r>
            <a:r>
              <a:rPr lang="en" sz="1200" dirty="0">
                <a:solidFill>
                  <a:schemeClr val="dk1"/>
                </a:solidFill>
              </a:rPr>
              <a:t>]</a:t>
            </a:r>
            <a:endParaRPr sz="31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3400" b="1" dirty="0">
                <a:solidFill>
                  <a:schemeClr val="dk1"/>
                </a:solidFill>
              </a:rPr>
              <a:t>Invoice</a:t>
            </a:r>
            <a:endParaRPr sz="4800" b="1" dirty="0">
              <a:solidFill>
                <a:schemeClr val="dk1"/>
              </a:solidFill>
            </a:endParaRPr>
          </a:p>
        </p:txBody>
      </p:sp>
      <p:cxnSp>
        <p:nvCxnSpPr>
          <p:cNvPr id="222" name="Google Shape;222;p45"/>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sp>
        <p:nvSpPr>
          <p:cNvPr id="223" name="Google Shape;223;p45"/>
          <p:cNvSpPr txBox="1"/>
          <p:nvPr/>
        </p:nvSpPr>
        <p:spPr>
          <a:xfrm>
            <a:off x="117575" y="1618300"/>
            <a:ext cx="7507500" cy="2824589"/>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Recipient: </a:t>
            </a:r>
            <a:endParaRPr sz="1500" dirty="0">
              <a:solidFill>
                <a:schemeClr val="dk1"/>
              </a:solidFill>
              <a:latin typeface="Open Sans"/>
              <a:ea typeface="Open Sans"/>
              <a:cs typeface="Open Sans"/>
              <a:sym typeface="Open Sans"/>
            </a:endParaRPr>
          </a:p>
          <a:p>
            <a:pPr lvl="0">
              <a:lnSpc>
                <a:spcPct val="115000"/>
              </a:lnSpc>
              <a:buClr>
                <a:schemeClr val="dk1"/>
              </a:buClr>
              <a:buSzPts val="1100"/>
            </a:pPr>
            <a:r>
              <a:rPr lang="en" sz="1500" dirty="0">
                <a:solidFill>
                  <a:schemeClr val="dk1"/>
                </a:solidFill>
                <a:latin typeface="Open Sans"/>
                <a:ea typeface="Open Sans"/>
                <a:cs typeface="Open Sans"/>
                <a:sym typeface="Open Sans"/>
              </a:rPr>
              <a:t>[</a:t>
            </a:r>
            <a:r>
              <a:rPr lang="en-US" sz="1500" dirty="0">
                <a:solidFill>
                  <a:schemeClr val="dk1"/>
                </a:solidFill>
                <a:latin typeface="Open Sans"/>
                <a:ea typeface="Open Sans"/>
                <a:cs typeface="Open Sans"/>
                <a:sym typeface="Open Sans"/>
              </a:rPr>
              <a:t>Udacity </a:t>
            </a:r>
            <a:r>
              <a:rPr lang="en-US" dirty="0"/>
              <a:t>company</a:t>
            </a:r>
            <a:r>
              <a:rPr lang="en" sz="1500" dirty="0">
                <a:solidFill>
                  <a:schemeClr val="dk1"/>
                </a:solidFill>
                <a:latin typeface="Open Sans"/>
                <a:ea typeface="Open Sans"/>
                <a:cs typeface="Open Sans"/>
                <a:sym typeface="Open Sans"/>
              </a:rPr>
              <a:t>]</a:t>
            </a:r>
            <a:endParaRPr sz="1500" dirty="0">
              <a:solidFill>
                <a:schemeClr val="dk1"/>
              </a:solidFill>
              <a:latin typeface="Open Sans"/>
              <a:ea typeface="Open Sans"/>
              <a:cs typeface="Open Sans"/>
              <a:sym typeface="Open Sans"/>
            </a:endParaRPr>
          </a:p>
          <a:p>
            <a:pPr lvl="0">
              <a:lnSpc>
                <a:spcPct val="115000"/>
              </a:lnSpc>
              <a:buClr>
                <a:schemeClr val="dk1"/>
              </a:buClr>
              <a:buSzPts val="1100"/>
            </a:pPr>
            <a:r>
              <a:rPr lang="en" sz="1500" dirty="0">
                <a:solidFill>
                  <a:schemeClr val="dk1"/>
                </a:solidFill>
                <a:latin typeface="Open Sans"/>
                <a:ea typeface="Open Sans"/>
                <a:cs typeface="Open Sans"/>
                <a:sym typeface="Open Sans"/>
              </a:rPr>
              <a:t>[</a:t>
            </a:r>
            <a:r>
              <a:rPr lang="en-US" dirty="0"/>
              <a:t>Nasr City, Cairo, Egypt</a:t>
            </a:r>
            <a:r>
              <a:rPr lang="en" sz="1500" dirty="0">
                <a:solidFill>
                  <a:schemeClr val="dk1"/>
                </a:solidFill>
                <a:latin typeface="Open Sans"/>
                <a:ea typeface="Open Sans"/>
                <a:cs typeface="Open Sans"/>
                <a:sym typeface="Open Sans"/>
              </a:rPr>
              <a:t>]</a:t>
            </a:r>
            <a:endParaRPr sz="3300" b="1" dirty="0">
              <a:solidFill>
                <a:schemeClr val="dk1"/>
              </a:solidFill>
              <a:latin typeface="Open Sans"/>
              <a:ea typeface="Open Sans"/>
              <a:cs typeface="Open Sans"/>
              <a:sym typeface="Open Sans"/>
            </a:endParaRPr>
          </a:p>
          <a:p>
            <a:pPr marL="0" lvl="0" indent="0" algn="just" rtl="0">
              <a:lnSpc>
                <a:spcPct val="115000"/>
              </a:lnSpc>
              <a:spcBef>
                <a:spcPts val="0"/>
              </a:spcBef>
              <a:spcAft>
                <a:spcPts val="0"/>
              </a:spcAft>
              <a:buClr>
                <a:schemeClr val="dk1"/>
              </a:buClr>
              <a:buSzPts val="1100"/>
              <a:buFont typeface="Arial"/>
              <a:buNone/>
            </a:pPr>
            <a:endParaRPr sz="1500" b="1" dirty="0">
              <a:solidFill>
                <a:schemeClr val="dk1"/>
              </a:solidFill>
              <a:latin typeface="Open Sans"/>
              <a:ea typeface="Open Sans"/>
              <a:cs typeface="Open Sans"/>
              <a:sym typeface="Open Sans"/>
            </a:endParaRPr>
          </a:p>
          <a:p>
            <a:pPr>
              <a:lnSpc>
                <a:spcPct val="115000"/>
              </a:lnSpc>
              <a:buClr>
                <a:schemeClr val="dk1"/>
              </a:buClr>
              <a:buSzPts val="1100"/>
            </a:pPr>
            <a:r>
              <a:rPr lang="en" sz="1500" b="1" dirty="0">
                <a:solidFill>
                  <a:schemeClr val="dk1"/>
                </a:solidFill>
                <a:latin typeface="Open Sans"/>
                <a:ea typeface="Open Sans"/>
                <a:cs typeface="Open Sans"/>
                <a:sym typeface="Open Sans"/>
              </a:rPr>
              <a:t>Invoice #</a:t>
            </a:r>
            <a:r>
              <a:rPr lang="en" sz="1500" dirty="0">
                <a:solidFill>
                  <a:schemeClr val="dk1"/>
                </a:solidFill>
                <a:latin typeface="Open Sans"/>
                <a:ea typeface="Open Sans"/>
                <a:cs typeface="Open Sans"/>
                <a:sym typeface="Open Sans"/>
              </a:rPr>
              <a:t>: [</a:t>
            </a:r>
            <a:r>
              <a:rPr lang="en-US" sz="1500" dirty="0">
                <a:solidFill>
                  <a:schemeClr val="dk1"/>
                </a:solidFill>
                <a:latin typeface="Open Sans"/>
                <a:ea typeface="Open Sans"/>
                <a:cs typeface="Open Sans"/>
                <a:sym typeface="Open Sans"/>
              </a:rPr>
              <a:t>114597</a:t>
            </a:r>
            <a:r>
              <a:rPr lang="en" sz="1500" dirty="0">
                <a:solidFill>
                  <a:schemeClr val="dk1"/>
                </a:solidFill>
                <a:latin typeface="Open Sans"/>
                <a:ea typeface="Open Sans"/>
                <a:cs typeface="Open Sans"/>
                <a:sym typeface="Open Sans"/>
              </a:rPr>
              <a:t>]</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Date issued</a:t>
            </a:r>
            <a:r>
              <a:rPr lang="en" sz="1500" dirty="0">
                <a:solidFill>
                  <a:schemeClr val="dk1"/>
                </a:solidFill>
                <a:latin typeface="Open Sans"/>
                <a:ea typeface="Open Sans"/>
                <a:cs typeface="Open Sans"/>
                <a:sym typeface="Open Sans"/>
              </a:rPr>
              <a:t>: [7/7/2022]</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Date due:</a:t>
            </a:r>
            <a:r>
              <a:rPr lang="en" sz="1500" dirty="0">
                <a:solidFill>
                  <a:schemeClr val="dk1"/>
                </a:solidFill>
                <a:latin typeface="Open Sans"/>
                <a:ea typeface="Open Sans"/>
                <a:cs typeface="Open Sans"/>
                <a:sym typeface="Open Sans"/>
              </a:rPr>
              <a:t> [7/8/2022l]</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700" b="1" dirty="0">
                <a:solidFill>
                  <a:schemeClr val="dk1"/>
                </a:solidFill>
                <a:latin typeface="Open Sans"/>
                <a:ea typeface="Open Sans"/>
                <a:cs typeface="Open Sans"/>
                <a:sym typeface="Open Sans"/>
              </a:rPr>
              <a:t>Services Rendered (Continue on next page)</a:t>
            </a:r>
            <a:endParaRPr sz="1700" dirty="0">
              <a:solidFill>
                <a:schemeClr val="dk1"/>
              </a:solidFill>
              <a:latin typeface="Open Sans"/>
              <a:ea typeface="Open Sans"/>
              <a:cs typeface="Open Sans"/>
              <a:sym typeface="Open Sans"/>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graphicFrame>
        <p:nvGraphicFramePr>
          <p:cNvPr id="224" name="Google Shape;224;p45"/>
          <p:cNvGraphicFramePr/>
          <p:nvPr>
            <p:extLst>
              <p:ext uri="{D42A27DB-BD31-4B8C-83A1-F6EECF244321}">
                <p14:modId xmlns:p14="http://schemas.microsoft.com/office/powerpoint/2010/main" val="107704305"/>
              </p:ext>
            </p:extLst>
          </p:nvPr>
        </p:nvGraphicFramePr>
        <p:xfrm>
          <a:off x="264900" y="4457550"/>
          <a:ext cx="7242600" cy="3488710"/>
        </p:xfrm>
        <a:graphic>
          <a:graphicData uri="http://schemas.openxmlformats.org/drawingml/2006/table">
            <a:tbl>
              <a:tblPr>
                <a:noFill/>
                <a:tableStyleId>{53D6227A-8FEB-42AE-A451-A2E36D6E7CDF}</a:tableStyleId>
              </a:tblPr>
              <a:tblGrid>
                <a:gridCol w="1865675">
                  <a:extLst>
                    <a:ext uri="{9D8B030D-6E8A-4147-A177-3AD203B41FA5}">
                      <a16:colId xmlns:a16="http://schemas.microsoft.com/office/drawing/2014/main" val="20000"/>
                    </a:ext>
                  </a:extLst>
                </a:gridCol>
                <a:gridCol w="26622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58025">
                  <a:extLst>
                    <a:ext uri="{9D8B030D-6E8A-4147-A177-3AD203B41FA5}">
                      <a16:colId xmlns:a16="http://schemas.microsoft.com/office/drawing/2014/main" val="20003"/>
                    </a:ext>
                  </a:extLst>
                </a:gridCol>
                <a:gridCol w="886675">
                  <a:extLst>
                    <a:ext uri="{9D8B030D-6E8A-4147-A177-3AD203B41FA5}">
                      <a16:colId xmlns:a16="http://schemas.microsoft.com/office/drawing/2014/main" val="20004"/>
                    </a:ext>
                  </a:extLst>
                </a:gridCol>
              </a:tblGrid>
              <a:tr h="551700">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Service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Description of Work Done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Hours Spent </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Amount Per Hour</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Total</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extLst>
                  <a:ext uri="{0D108BD9-81ED-4DB2-BD59-A6C34878D82A}">
                    <a16:rowId xmlns:a16="http://schemas.microsoft.com/office/drawing/2014/main" val="10000"/>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US" sz="1300" dirty="0">
                          <a:latin typeface="Open Sans"/>
                          <a:ea typeface="Open Sans"/>
                          <a:cs typeface="Open Sans"/>
                          <a:sym typeface="Open Sans"/>
                        </a:rPr>
                        <a:t>Reviewing CV</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US" sz="1300" dirty="0">
                          <a:latin typeface="Open Sans"/>
                          <a:ea typeface="Open Sans"/>
                          <a:cs typeface="Open Sans"/>
                          <a:sym typeface="Open Sans"/>
                        </a:rPr>
                        <a:t>The company reviewed cv for juniors to increase their skills</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[20 </a:t>
                      </a:r>
                      <a:r>
                        <a:rPr lang="en-US" sz="1300" dirty="0" err="1">
                          <a:latin typeface="Open Sans"/>
                          <a:ea typeface="Open Sans"/>
                          <a:cs typeface="Open Sans"/>
                          <a:sym typeface="Open Sans"/>
                        </a:rPr>
                        <a:t>hrs</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[10$]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(20) x (10) = [$200]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1"/>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US" sz="1300" dirty="0">
                          <a:latin typeface="Open Sans"/>
                          <a:ea typeface="Open Sans"/>
                          <a:cs typeface="Open Sans"/>
                          <a:sym typeface="Open Sans"/>
                        </a:rPr>
                        <a:t>create a dynamic website</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US" sz="1300" dirty="0">
                          <a:latin typeface="Open Sans"/>
                          <a:ea typeface="Open Sans"/>
                          <a:cs typeface="Open Sans"/>
                          <a:sym typeface="Open Sans"/>
                        </a:rPr>
                        <a:t>create website for the company using react and API</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[50</a:t>
                      </a:r>
                      <a:r>
                        <a:rPr lang="en-US" sz="1300" dirty="0" err="1">
                          <a:latin typeface="Open Sans"/>
                          <a:ea typeface="Open Sans"/>
                          <a:cs typeface="Open Sans"/>
                          <a:sym typeface="Open Sans"/>
                        </a:rPr>
                        <a:t>hrs</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[$20]</a:t>
                      </a:r>
                      <a:endParaRPr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dirty="0">
                          <a:latin typeface="Open Sans"/>
                          <a:ea typeface="Open Sans"/>
                          <a:cs typeface="Open Sans"/>
                          <a:sym typeface="Open Sans"/>
                        </a:rPr>
                        <a:t>(50) x (20) = [$1000]</a:t>
                      </a:r>
                    </a:p>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2"/>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US" sz="1300" dirty="0">
                          <a:latin typeface="Open Sans"/>
                          <a:ea typeface="Open Sans"/>
                          <a:cs typeface="Open Sans"/>
                          <a:sym typeface="Open Sans"/>
                        </a:rPr>
                        <a:t>Blog for their start up</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US" sz="1300" dirty="0">
                          <a:latin typeface="Open Sans"/>
                          <a:ea typeface="Open Sans"/>
                          <a:cs typeface="Open Sans"/>
                          <a:sym typeface="Open Sans"/>
                        </a:rPr>
                        <a:t>This blog is dynamic , has advertisements and using control panel</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[80 </a:t>
                      </a:r>
                      <a:r>
                        <a:rPr lang="en-US" sz="1300" dirty="0" err="1">
                          <a:latin typeface="Open Sans"/>
                          <a:ea typeface="Open Sans"/>
                          <a:cs typeface="Open Sans"/>
                          <a:sym typeface="Open Sans"/>
                        </a:rPr>
                        <a:t>hrs</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[$30]</a:t>
                      </a:r>
                      <a:endParaRPr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dirty="0">
                          <a:latin typeface="Open Sans"/>
                          <a:ea typeface="Open Sans"/>
                          <a:cs typeface="Open Sans"/>
                          <a:sym typeface="Open Sans"/>
                        </a:rPr>
                        <a:t>(80) x (30) = [$2400]</a:t>
                      </a:r>
                    </a:p>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US" sz="1300" dirty="0">
                          <a:latin typeface="Open Sans"/>
                          <a:ea typeface="Open Sans"/>
                          <a:cs typeface="Open Sans"/>
                          <a:sym typeface="Open Sans"/>
                        </a:rPr>
                        <a:t>chrome extension development</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a:t>
                      </a:r>
                      <a:r>
                        <a:rPr lang="en-US" sz="1300" dirty="0">
                          <a:latin typeface="Open Sans"/>
                          <a:ea typeface="Open Sans"/>
                          <a:cs typeface="Open Sans"/>
                          <a:sym typeface="Open Sans"/>
                        </a:rPr>
                        <a:t>social chrome extension using react.js with arrangement and UI</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[70 </a:t>
                      </a:r>
                      <a:r>
                        <a:rPr lang="en-US" sz="1300" dirty="0" err="1">
                          <a:latin typeface="Open Sans"/>
                          <a:ea typeface="Open Sans"/>
                          <a:cs typeface="Open Sans"/>
                          <a:sym typeface="Open Sans"/>
                        </a:rPr>
                        <a:t>hrs</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[$40]</a:t>
                      </a:r>
                      <a:endParaRPr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dirty="0">
                          <a:latin typeface="Open Sans"/>
                          <a:ea typeface="Open Sans"/>
                          <a:cs typeface="Open Sans"/>
                          <a:sym typeface="Open Sans"/>
                        </a:rPr>
                        <a:t>(70) x (40) = [$2800]</a:t>
                      </a:r>
                    </a:p>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993</Words>
  <Application>Microsoft Office PowerPoint</Application>
  <PresentationFormat>Custom</PresentationFormat>
  <Paragraphs>127</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Open Sans</vt:lpstr>
      <vt:lpstr>Helvetica Neue</vt:lpstr>
      <vt:lpstr>Open Sans SemiBold</vt:lpstr>
      <vt:lpstr>Open Sans Light</vt:lpstr>
      <vt:lpstr>Arial</vt:lpstr>
      <vt:lpstr>Simple Light</vt:lpstr>
      <vt:lpstr>White</vt:lpstr>
      <vt:lpstr>Digital Freelancer:  Managing Freelancing Projects</vt:lpstr>
      <vt:lpstr>PowerPoint Presentation</vt:lpstr>
      <vt:lpstr>Sample Project Listing #1: Web Development</vt:lpstr>
      <vt:lpstr>PowerPoint Presentation</vt:lpstr>
      <vt:lpstr>Expression of Interest (Provided)</vt:lpstr>
      <vt:lpstr>PowerPoint Presentation</vt:lpstr>
      <vt:lpstr>Trello Board</vt:lpstr>
      <vt:lpstr>PowerPoint Presentation</vt:lpstr>
      <vt:lpstr>[Abrar Mohammed Abdel Ghani] [zahraa el maadi,cairo,Egypt] Invoice</vt:lpstr>
      <vt:lpstr>[Abrar Mohammed Abdel Ghani] [zahraa el maadi,cairo,Egypt] Invoice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Freelancer:  Managing Freelancing Projects</dc:title>
  <dc:creator>Bero</dc:creator>
  <cp:lastModifiedBy>Abrar Mohamed</cp:lastModifiedBy>
  <cp:revision>13</cp:revision>
  <dcterms:modified xsi:type="dcterms:W3CDTF">2022-07-08T02:47:49Z</dcterms:modified>
</cp:coreProperties>
</file>