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9" r:id="rId4"/>
    <p:sldId id="258" r:id="rId5"/>
    <p:sldId id="260" r:id="rId6"/>
    <p:sldId id="261" r:id="rId7"/>
    <p:sldId id="262" r:id="rId8"/>
    <p:sldId id="268" r:id="rId9"/>
    <p:sldId id="269" r:id="rId10"/>
    <p:sldId id="270" r:id="rId11"/>
    <p:sldId id="271" r:id="rId12"/>
    <p:sldId id="263" r:id="rId13"/>
    <p:sldId id="276" r:id="rId14"/>
    <p:sldId id="275" r:id="rId15"/>
    <p:sldId id="277" r:id="rId16"/>
    <p:sldId id="267"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0" d="100"/>
          <a:sy n="40" d="100"/>
        </p:scale>
        <p:origin x="82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B9889A-9257-40E7-B03F-EC40250AFAD5}"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048DD-AA87-47B1-98AE-59F76AD4AF25}" type="slidenum">
              <a:rPr lang="en-US" smtClean="0"/>
              <a:t>‹#›</a:t>
            </a:fld>
            <a:endParaRPr lang="en-US"/>
          </a:p>
        </p:txBody>
      </p:sp>
    </p:spTree>
    <p:extLst>
      <p:ext uri="{BB962C8B-B14F-4D97-AF65-F5344CB8AC3E}">
        <p14:creationId xmlns:p14="http://schemas.microsoft.com/office/powerpoint/2010/main" val="1978080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B9889A-9257-40E7-B03F-EC40250AFAD5}"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048DD-AA87-47B1-98AE-59F76AD4AF25}" type="slidenum">
              <a:rPr lang="en-US" smtClean="0"/>
              <a:t>‹#›</a:t>
            </a:fld>
            <a:endParaRPr lang="en-US"/>
          </a:p>
        </p:txBody>
      </p:sp>
    </p:spTree>
    <p:extLst>
      <p:ext uri="{BB962C8B-B14F-4D97-AF65-F5344CB8AC3E}">
        <p14:creationId xmlns:p14="http://schemas.microsoft.com/office/powerpoint/2010/main" val="3776396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B9889A-9257-40E7-B03F-EC40250AFAD5}"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048DD-AA87-47B1-98AE-59F76AD4AF25}" type="slidenum">
              <a:rPr lang="en-US" smtClean="0"/>
              <a:t>‹#›</a:t>
            </a:fld>
            <a:endParaRPr lang="en-US"/>
          </a:p>
        </p:txBody>
      </p:sp>
    </p:spTree>
    <p:extLst>
      <p:ext uri="{BB962C8B-B14F-4D97-AF65-F5344CB8AC3E}">
        <p14:creationId xmlns:p14="http://schemas.microsoft.com/office/powerpoint/2010/main" val="1645913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B9889A-9257-40E7-B03F-EC40250AFAD5}"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048DD-AA87-47B1-98AE-59F76AD4AF25}"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29930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B9889A-9257-40E7-B03F-EC40250AFAD5}"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048DD-AA87-47B1-98AE-59F76AD4AF25}" type="slidenum">
              <a:rPr lang="en-US" smtClean="0"/>
              <a:t>‹#›</a:t>
            </a:fld>
            <a:endParaRPr lang="en-US"/>
          </a:p>
        </p:txBody>
      </p:sp>
    </p:spTree>
    <p:extLst>
      <p:ext uri="{BB962C8B-B14F-4D97-AF65-F5344CB8AC3E}">
        <p14:creationId xmlns:p14="http://schemas.microsoft.com/office/powerpoint/2010/main" val="2538176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B9889A-9257-40E7-B03F-EC40250AFAD5}" type="datetimeFigureOut">
              <a:rPr lang="en-US" smtClean="0"/>
              <a:t>8/7/2023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048DD-AA87-47B1-98AE-59F76AD4AF25}" type="slidenum">
              <a:rPr lang="en-US" smtClean="0"/>
              <a:t>‹#›</a:t>
            </a:fld>
            <a:endParaRPr lang="en-US"/>
          </a:p>
        </p:txBody>
      </p:sp>
    </p:spTree>
    <p:extLst>
      <p:ext uri="{BB962C8B-B14F-4D97-AF65-F5344CB8AC3E}">
        <p14:creationId xmlns:p14="http://schemas.microsoft.com/office/powerpoint/2010/main" val="244082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B9889A-9257-40E7-B03F-EC40250AFAD5}" type="datetimeFigureOut">
              <a:rPr lang="en-US" smtClean="0"/>
              <a:t>8/7/2023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048DD-AA87-47B1-98AE-59F76AD4AF25}" type="slidenum">
              <a:rPr lang="en-US" smtClean="0"/>
              <a:t>‹#›</a:t>
            </a:fld>
            <a:endParaRPr lang="en-US"/>
          </a:p>
        </p:txBody>
      </p:sp>
    </p:spTree>
    <p:extLst>
      <p:ext uri="{BB962C8B-B14F-4D97-AF65-F5344CB8AC3E}">
        <p14:creationId xmlns:p14="http://schemas.microsoft.com/office/powerpoint/2010/main" val="3255668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B9889A-9257-40E7-B03F-EC40250AFAD5}"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048DD-AA87-47B1-98AE-59F76AD4AF25}" type="slidenum">
              <a:rPr lang="en-US" smtClean="0"/>
              <a:t>‹#›</a:t>
            </a:fld>
            <a:endParaRPr lang="en-US"/>
          </a:p>
        </p:txBody>
      </p:sp>
    </p:spTree>
    <p:extLst>
      <p:ext uri="{BB962C8B-B14F-4D97-AF65-F5344CB8AC3E}">
        <p14:creationId xmlns:p14="http://schemas.microsoft.com/office/powerpoint/2010/main" val="241390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B9889A-9257-40E7-B03F-EC40250AFAD5}"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048DD-AA87-47B1-98AE-59F76AD4AF25}" type="slidenum">
              <a:rPr lang="en-US" smtClean="0"/>
              <a:t>‹#›</a:t>
            </a:fld>
            <a:endParaRPr lang="en-US"/>
          </a:p>
        </p:txBody>
      </p:sp>
    </p:spTree>
    <p:extLst>
      <p:ext uri="{BB962C8B-B14F-4D97-AF65-F5344CB8AC3E}">
        <p14:creationId xmlns:p14="http://schemas.microsoft.com/office/powerpoint/2010/main" val="854118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B9889A-9257-40E7-B03F-EC40250AFAD5}"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048DD-AA87-47B1-98AE-59F76AD4AF25}" type="slidenum">
              <a:rPr lang="en-US" smtClean="0"/>
              <a:t>‹#›</a:t>
            </a:fld>
            <a:endParaRPr lang="en-US"/>
          </a:p>
        </p:txBody>
      </p:sp>
    </p:spTree>
    <p:extLst>
      <p:ext uri="{BB962C8B-B14F-4D97-AF65-F5344CB8AC3E}">
        <p14:creationId xmlns:p14="http://schemas.microsoft.com/office/powerpoint/2010/main" val="301324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B9889A-9257-40E7-B03F-EC40250AFAD5}"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048DD-AA87-47B1-98AE-59F76AD4AF25}" type="slidenum">
              <a:rPr lang="en-US" smtClean="0"/>
              <a:t>‹#›</a:t>
            </a:fld>
            <a:endParaRPr lang="en-US"/>
          </a:p>
        </p:txBody>
      </p:sp>
    </p:spTree>
    <p:extLst>
      <p:ext uri="{BB962C8B-B14F-4D97-AF65-F5344CB8AC3E}">
        <p14:creationId xmlns:p14="http://schemas.microsoft.com/office/powerpoint/2010/main" val="2072281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B9889A-9257-40E7-B03F-EC40250AFAD5}"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048DD-AA87-47B1-98AE-59F76AD4AF25}" type="slidenum">
              <a:rPr lang="en-US" smtClean="0"/>
              <a:t>‹#›</a:t>
            </a:fld>
            <a:endParaRPr lang="en-US"/>
          </a:p>
        </p:txBody>
      </p:sp>
    </p:spTree>
    <p:extLst>
      <p:ext uri="{BB962C8B-B14F-4D97-AF65-F5344CB8AC3E}">
        <p14:creationId xmlns:p14="http://schemas.microsoft.com/office/powerpoint/2010/main" val="3587446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B9889A-9257-40E7-B03F-EC40250AFAD5}" type="datetimeFigureOut">
              <a:rPr lang="en-US" smtClean="0"/>
              <a:t>8/7/2023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C048DD-AA87-47B1-98AE-59F76AD4AF25}" type="slidenum">
              <a:rPr lang="en-US" smtClean="0"/>
              <a:t>‹#›</a:t>
            </a:fld>
            <a:endParaRPr lang="en-US"/>
          </a:p>
        </p:txBody>
      </p:sp>
    </p:spTree>
    <p:extLst>
      <p:ext uri="{BB962C8B-B14F-4D97-AF65-F5344CB8AC3E}">
        <p14:creationId xmlns:p14="http://schemas.microsoft.com/office/powerpoint/2010/main" val="2747425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B9889A-9257-40E7-B03F-EC40250AFAD5}" type="datetimeFigureOut">
              <a:rPr lang="en-US" smtClean="0"/>
              <a:t>8/7/2023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048DD-AA87-47B1-98AE-59F76AD4AF25}" type="slidenum">
              <a:rPr lang="en-US" smtClean="0"/>
              <a:t>‹#›</a:t>
            </a:fld>
            <a:endParaRPr lang="en-US"/>
          </a:p>
        </p:txBody>
      </p:sp>
    </p:spTree>
    <p:extLst>
      <p:ext uri="{BB962C8B-B14F-4D97-AF65-F5344CB8AC3E}">
        <p14:creationId xmlns:p14="http://schemas.microsoft.com/office/powerpoint/2010/main" val="3623492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B9889A-9257-40E7-B03F-EC40250AFAD5}" type="datetimeFigureOut">
              <a:rPr lang="en-US" smtClean="0"/>
              <a:t>8/7/2023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C048DD-AA87-47B1-98AE-59F76AD4AF25}" type="slidenum">
              <a:rPr lang="en-US" smtClean="0"/>
              <a:t>‹#›</a:t>
            </a:fld>
            <a:endParaRPr lang="en-US"/>
          </a:p>
        </p:txBody>
      </p:sp>
    </p:spTree>
    <p:extLst>
      <p:ext uri="{BB962C8B-B14F-4D97-AF65-F5344CB8AC3E}">
        <p14:creationId xmlns:p14="http://schemas.microsoft.com/office/powerpoint/2010/main" val="2500439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B9889A-9257-40E7-B03F-EC40250AFAD5}"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048DD-AA87-47B1-98AE-59F76AD4AF25}" type="slidenum">
              <a:rPr lang="en-US" smtClean="0"/>
              <a:t>‹#›</a:t>
            </a:fld>
            <a:endParaRPr lang="en-US"/>
          </a:p>
        </p:txBody>
      </p:sp>
    </p:spTree>
    <p:extLst>
      <p:ext uri="{BB962C8B-B14F-4D97-AF65-F5344CB8AC3E}">
        <p14:creationId xmlns:p14="http://schemas.microsoft.com/office/powerpoint/2010/main" val="800282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B9889A-9257-40E7-B03F-EC40250AFAD5}"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048DD-AA87-47B1-98AE-59F76AD4AF25}" type="slidenum">
              <a:rPr lang="en-US" smtClean="0"/>
              <a:t>‹#›</a:t>
            </a:fld>
            <a:endParaRPr lang="en-US"/>
          </a:p>
        </p:txBody>
      </p:sp>
    </p:spTree>
    <p:extLst>
      <p:ext uri="{BB962C8B-B14F-4D97-AF65-F5344CB8AC3E}">
        <p14:creationId xmlns:p14="http://schemas.microsoft.com/office/powerpoint/2010/main" val="377881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7B9889A-9257-40E7-B03F-EC40250AFAD5}" type="datetimeFigureOut">
              <a:rPr lang="en-US" smtClean="0"/>
              <a:t>8/7/2023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FC048DD-AA87-47B1-98AE-59F76AD4AF25}" type="slidenum">
              <a:rPr lang="en-US" smtClean="0"/>
              <a:t>‹#›</a:t>
            </a:fld>
            <a:endParaRPr lang="en-US"/>
          </a:p>
        </p:txBody>
      </p:sp>
    </p:spTree>
    <p:extLst>
      <p:ext uri="{BB962C8B-B14F-4D97-AF65-F5344CB8AC3E}">
        <p14:creationId xmlns:p14="http://schemas.microsoft.com/office/powerpoint/2010/main" val="1172825532"/>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3B79-5F7C-C09A-A86E-B966F4D15CA1}"/>
              </a:ext>
            </a:extLst>
          </p:cNvPr>
          <p:cNvSpPr>
            <a:spLocks noGrp="1"/>
          </p:cNvSpPr>
          <p:nvPr>
            <p:ph type="ctrTitle"/>
          </p:nvPr>
        </p:nvSpPr>
        <p:spPr>
          <a:xfrm>
            <a:off x="1341118" y="187233"/>
            <a:ext cx="9255611" cy="4023360"/>
          </a:xfrm>
        </p:spPr>
        <p:txBody>
          <a:bodyPr/>
          <a:lstStyle/>
          <a:p>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Chittagong University of Engineering and Technology</a:t>
            </a:r>
            <a:b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Department of Electrical and Electronic Engineering</a:t>
            </a:r>
            <a:b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br>
            <a:r>
              <a:rPr kumimoji="0" lang="en-US" sz="2800" b="1" i="0" strike="noStrike" kern="1200" cap="none" spc="0" normalizeH="0" baseline="0" noProof="0">
                <a:ln>
                  <a:noFill/>
                </a:ln>
                <a:effectLst/>
                <a:uLnTx/>
                <a:uFillTx/>
                <a:latin typeface="Times New Roman" panose="02020603050405020304" pitchFamily="18" charset="0"/>
                <a:cs typeface="Times New Roman" panose="02020603050405020304" pitchFamily="18" charset="0"/>
              </a:rPr>
              <a:t>EEE 476 : </a:t>
            </a:r>
            <a:r>
              <a:rPr kumimoji="0" lang="en-US" sz="2800" b="1" i="0"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VLSI Technology Sessional </a:t>
            </a:r>
            <a:br>
              <a:rPr kumimoji="0" lang="en-US" sz="5400" b="1" i="0" u="none" strike="noStrike" kern="1200" cap="none" spc="0" normalizeH="0" baseline="0" noProof="0" dirty="0">
                <a:ln>
                  <a:noFill/>
                </a:ln>
                <a:effectLst/>
                <a:uLnTx/>
                <a:uFillTx/>
                <a:latin typeface="Calibri Light" panose="020F0302020204030204"/>
                <a:ea typeface="+mj-ea"/>
                <a:cs typeface="+mj-cs"/>
              </a:rPr>
            </a:br>
            <a:br>
              <a:rPr kumimoji="0" lang="en-US" sz="5400" b="1" i="0" u="none" strike="noStrike" kern="1200" cap="none" spc="0" normalizeH="0" baseline="0" noProof="0" dirty="0">
                <a:ln>
                  <a:noFill/>
                </a:ln>
                <a:effectLst/>
                <a:uLnTx/>
                <a:uFillTx/>
                <a:latin typeface="Calibri Light" panose="020F0302020204030204"/>
                <a:ea typeface="+mj-ea"/>
                <a:cs typeface="+mj-cs"/>
              </a:rPr>
            </a:br>
            <a:r>
              <a:rPr kumimoji="0" lang="en-US" sz="2800" i="0" u="none" strike="noStrike" kern="1200" cap="none" spc="0" normalizeH="0" baseline="0" noProof="0" dirty="0">
                <a:ln>
                  <a:noFill/>
                </a:ln>
                <a:effectLst/>
                <a:uLnTx/>
                <a:uFillTx/>
                <a:latin typeface="Calibri Light" panose="020F0302020204030204"/>
                <a:ea typeface="+mj-ea"/>
                <a:cs typeface="+mj-cs"/>
              </a:rPr>
              <a:t>Presentation on</a:t>
            </a:r>
            <a:br>
              <a:rPr kumimoji="0" lang="en-US" sz="2800" i="0" u="none" strike="noStrike" kern="1200" cap="none" spc="0" normalizeH="0" baseline="0" noProof="0" dirty="0">
                <a:ln>
                  <a:noFill/>
                </a:ln>
                <a:effectLst/>
                <a:uLnTx/>
                <a:uFillTx/>
                <a:latin typeface="Calibri Light" panose="020F0302020204030204"/>
                <a:ea typeface="+mj-ea"/>
                <a:cs typeface="+mj-cs"/>
              </a:rPr>
            </a:br>
            <a:r>
              <a:rPr kumimoji="0" lang="en-US" sz="3200" i="0" u="sng" strike="noStrike" kern="1200" cap="none" spc="0" normalizeH="0" baseline="0" noProof="0" dirty="0">
                <a:ln>
                  <a:noFill/>
                </a:ln>
                <a:effectLst/>
                <a:uLnTx/>
                <a:uFillTx/>
                <a:latin typeface="Calibri Light" panose="020F0302020204030204"/>
                <a:ea typeface="+mj-ea"/>
                <a:cs typeface="+mj-cs"/>
              </a:rPr>
              <a:t>4 to 2 bit Binary </a:t>
            </a:r>
            <a:r>
              <a:rPr lang="en-US" sz="3200" u="sng" cap="none" dirty="0">
                <a:effectLst/>
                <a:latin typeface="Calibri Light" panose="020F0302020204030204"/>
              </a:rPr>
              <a:t>E</a:t>
            </a:r>
            <a:r>
              <a:rPr kumimoji="0" lang="en-US" sz="3200" i="0" u="sng" strike="noStrike" kern="1200" cap="none" spc="0" normalizeH="0" baseline="0" noProof="0" dirty="0" err="1">
                <a:ln>
                  <a:noFill/>
                </a:ln>
                <a:effectLst/>
                <a:uLnTx/>
                <a:uFillTx/>
                <a:latin typeface="Calibri Light" panose="020F0302020204030204"/>
                <a:ea typeface="+mj-ea"/>
                <a:cs typeface="+mj-cs"/>
              </a:rPr>
              <a:t>ncoder</a:t>
            </a:r>
            <a:endParaRPr lang="en-US" u="sng" dirty="0"/>
          </a:p>
        </p:txBody>
      </p:sp>
      <p:sp>
        <p:nvSpPr>
          <p:cNvPr id="3" name="Subtitle 2">
            <a:extLst>
              <a:ext uri="{FF2B5EF4-FFF2-40B4-BE49-F238E27FC236}">
                <a16:creationId xmlns:a16="http://schemas.microsoft.com/office/drawing/2014/main" id="{27DA1D5C-CCF8-0B36-69EE-C1E3FC604C0A}"/>
              </a:ext>
            </a:extLst>
          </p:cNvPr>
          <p:cNvSpPr>
            <a:spLocks noGrp="1"/>
          </p:cNvSpPr>
          <p:nvPr>
            <p:ph type="subTitle" idx="1"/>
          </p:nvPr>
        </p:nvSpPr>
        <p:spPr>
          <a:xfrm>
            <a:off x="1341118" y="4381150"/>
            <a:ext cx="9318171" cy="1993524"/>
          </a:xfrm>
        </p:spPr>
        <p:txBody>
          <a:bodyPr>
            <a:normAutofit fontScale="47500" lnSpcReduction="20000"/>
          </a:bodyPr>
          <a:lstStyle/>
          <a:p>
            <a:r>
              <a:rPr lang="en-US" sz="4500" i="1" dirty="0">
                <a:latin typeface="Times New Roman" panose="02020603050405020304" pitchFamily="18" charset="0"/>
                <a:cs typeface="Times New Roman" panose="02020603050405020304" pitchFamily="18" charset="0"/>
              </a:rPr>
              <a:t>Prepared</a:t>
            </a:r>
            <a:r>
              <a:rPr lang="en-US" sz="4500" dirty="0">
                <a:latin typeface="Times New Roman" panose="02020603050405020304" pitchFamily="18" charset="0"/>
                <a:cs typeface="Times New Roman" panose="02020603050405020304" pitchFamily="18" charset="0"/>
              </a:rPr>
              <a:t> by</a:t>
            </a:r>
          </a:p>
          <a:p>
            <a:r>
              <a:rPr lang="en-US" sz="4500" dirty="0">
                <a:latin typeface="Times New Roman" panose="02020603050405020304" pitchFamily="18" charset="0"/>
                <a:cs typeface="Times New Roman" panose="02020603050405020304" pitchFamily="18" charset="0"/>
              </a:rPr>
              <a:t>Abrar Adib(1802019)</a:t>
            </a:r>
          </a:p>
          <a:p>
            <a:r>
              <a:rPr lang="en-US" sz="4500" dirty="0">
                <a:latin typeface="Times New Roman" panose="02020603050405020304" pitchFamily="18" charset="0"/>
                <a:cs typeface="Times New Roman" panose="02020603050405020304" pitchFamily="18" charset="0"/>
              </a:rPr>
              <a:t>&amp;</a:t>
            </a:r>
          </a:p>
          <a:p>
            <a:r>
              <a:rPr lang="en-US" sz="4500" dirty="0">
                <a:latin typeface="Times New Roman" panose="02020603050405020304" pitchFamily="18" charset="0"/>
                <a:cs typeface="Times New Roman" panose="02020603050405020304" pitchFamily="18" charset="0"/>
              </a:rPr>
              <a:t>Mashrife Jaman Radib(1802007)</a:t>
            </a:r>
          </a:p>
          <a:p>
            <a:endParaRPr lang="en-US" dirty="0"/>
          </a:p>
        </p:txBody>
      </p:sp>
      <p:pic>
        <p:nvPicPr>
          <p:cNvPr id="4" name="image1.png">
            <a:extLst>
              <a:ext uri="{FF2B5EF4-FFF2-40B4-BE49-F238E27FC236}">
                <a16:creationId xmlns:a16="http://schemas.microsoft.com/office/drawing/2014/main" id="{4E51B6C5-9AAB-D996-0639-5A14F8E574DC}"/>
              </a:ext>
            </a:extLst>
          </p:cNvPr>
          <p:cNvPicPr/>
          <p:nvPr/>
        </p:nvPicPr>
        <p:blipFill>
          <a:blip r:embed="rId2" cstate="print"/>
          <a:stretch>
            <a:fillRect/>
          </a:stretch>
        </p:blipFill>
        <p:spPr>
          <a:xfrm>
            <a:off x="5458714" y="269965"/>
            <a:ext cx="1020417" cy="1193757"/>
          </a:xfrm>
          <a:prstGeom prst="rect">
            <a:avLst/>
          </a:prstGeom>
        </p:spPr>
      </p:pic>
    </p:spTree>
    <p:extLst>
      <p:ext uri="{BB962C8B-B14F-4D97-AF65-F5344CB8AC3E}">
        <p14:creationId xmlns:p14="http://schemas.microsoft.com/office/powerpoint/2010/main" val="903335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A240416A-82C7-F57E-13BF-A9FBFFE4230A}"/>
              </a:ext>
            </a:extLst>
          </p:cNvPr>
          <p:cNvSpPr/>
          <p:nvPr/>
        </p:nvSpPr>
        <p:spPr>
          <a:xfrm>
            <a:off x="-58420" y="0"/>
            <a:ext cx="12308839" cy="97536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EA27276-BF9B-0066-4270-D986871ABDCB}"/>
              </a:ext>
            </a:extLst>
          </p:cNvPr>
          <p:cNvSpPr txBox="1"/>
          <p:nvPr/>
        </p:nvSpPr>
        <p:spPr>
          <a:xfrm>
            <a:off x="289559" y="164514"/>
            <a:ext cx="11612880"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LVS Test</a:t>
            </a:r>
          </a:p>
        </p:txBody>
      </p:sp>
      <p:pic>
        <p:nvPicPr>
          <p:cNvPr id="12" name="Picture 11">
            <a:extLst>
              <a:ext uri="{FF2B5EF4-FFF2-40B4-BE49-F238E27FC236}">
                <a16:creationId xmlns:a16="http://schemas.microsoft.com/office/drawing/2014/main" id="{82FB064B-68D8-B5BA-185A-F70F2E335A54}"/>
              </a:ext>
            </a:extLst>
          </p:cNvPr>
          <p:cNvPicPr>
            <a:picLocks noChangeAspect="1"/>
          </p:cNvPicPr>
          <p:nvPr/>
        </p:nvPicPr>
        <p:blipFill>
          <a:blip r:embed="rId2"/>
          <a:stretch>
            <a:fillRect/>
          </a:stretch>
        </p:blipFill>
        <p:spPr>
          <a:xfrm>
            <a:off x="1188720" y="1139874"/>
            <a:ext cx="9926320" cy="5433645"/>
          </a:xfrm>
          <a:prstGeom prst="rect">
            <a:avLst/>
          </a:prstGeom>
        </p:spPr>
      </p:pic>
    </p:spTree>
    <p:extLst>
      <p:ext uri="{BB962C8B-B14F-4D97-AF65-F5344CB8AC3E}">
        <p14:creationId xmlns:p14="http://schemas.microsoft.com/office/powerpoint/2010/main" val="3694883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A3516EB-7F32-C3F2-F4E3-D79C373AAF2A}"/>
              </a:ext>
            </a:extLst>
          </p:cNvPr>
          <p:cNvSpPr/>
          <p:nvPr/>
        </p:nvSpPr>
        <p:spPr>
          <a:xfrm>
            <a:off x="-58420" y="0"/>
            <a:ext cx="12308839" cy="97536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F2C4B0B-70B9-6F56-8E27-2C759229814B}"/>
              </a:ext>
            </a:extLst>
          </p:cNvPr>
          <p:cNvSpPr txBox="1"/>
          <p:nvPr/>
        </p:nvSpPr>
        <p:spPr>
          <a:xfrm>
            <a:off x="289559" y="164514"/>
            <a:ext cx="11612880"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RCX Run</a:t>
            </a:r>
          </a:p>
        </p:txBody>
      </p:sp>
      <p:pic>
        <p:nvPicPr>
          <p:cNvPr id="10" name="Picture 9">
            <a:extLst>
              <a:ext uri="{FF2B5EF4-FFF2-40B4-BE49-F238E27FC236}">
                <a16:creationId xmlns:a16="http://schemas.microsoft.com/office/drawing/2014/main" id="{8EAA488C-FA3A-6EF4-3490-EA920D298F04}"/>
              </a:ext>
            </a:extLst>
          </p:cNvPr>
          <p:cNvPicPr>
            <a:picLocks noChangeAspect="1"/>
          </p:cNvPicPr>
          <p:nvPr/>
        </p:nvPicPr>
        <p:blipFill>
          <a:blip r:embed="rId2"/>
          <a:stretch>
            <a:fillRect/>
          </a:stretch>
        </p:blipFill>
        <p:spPr>
          <a:xfrm>
            <a:off x="1270000" y="1290320"/>
            <a:ext cx="9519920" cy="5403166"/>
          </a:xfrm>
          <a:prstGeom prst="rect">
            <a:avLst/>
          </a:prstGeom>
        </p:spPr>
      </p:pic>
    </p:spTree>
    <p:extLst>
      <p:ext uri="{BB962C8B-B14F-4D97-AF65-F5344CB8AC3E}">
        <p14:creationId xmlns:p14="http://schemas.microsoft.com/office/powerpoint/2010/main" val="2936195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EF7750D-257E-810D-5CF1-9101BE764774}"/>
              </a:ext>
            </a:extLst>
          </p:cNvPr>
          <p:cNvSpPr/>
          <p:nvPr/>
        </p:nvSpPr>
        <p:spPr>
          <a:xfrm>
            <a:off x="-58420" y="-55433"/>
            <a:ext cx="12308839" cy="97536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0607AD1-EF94-70FB-7069-9C881CCF5A1D}"/>
              </a:ext>
            </a:extLst>
          </p:cNvPr>
          <p:cNvSpPr txBox="1"/>
          <p:nvPr/>
        </p:nvSpPr>
        <p:spPr>
          <a:xfrm>
            <a:off x="289560" y="62914"/>
            <a:ext cx="11612880"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rPr>
              <a:t>Simulation Results</a:t>
            </a:r>
            <a:endParaRPr lang="en-US" sz="3600" dirty="0">
              <a:solidFill>
                <a:schemeClr val="bg1"/>
              </a:solidFill>
            </a:endParaRPr>
          </a:p>
        </p:txBody>
      </p:sp>
      <p:sp>
        <p:nvSpPr>
          <p:cNvPr id="6" name="TextBox 5">
            <a:extLst>
              <a:ext uri="{FF2B5EF4-FFF2-40B4-BE49-F238E27FC236}">
                <a16:creationId xmlns:a16="http://schemas.microsoft.com/office/drawing/2014/main" id="{732A379F-DFBA-5477-3556-C1FE829EFCF7}"/>
              </a:ext>
            </a:extLst>
          </p:cNvPr>
          <p:cNvSpPr txBox="1"/>
          <p:nvPr/>
        </p:nvSpPr>
        <p:spPr>
          <a:xfrm>
            <a:off x="121920" y="1229360"/>
            <a:ext cx="3596640" cy="3354765"/>
          </a:xfrm>
          <a:prstGeom prst="rect">
            <a:avLst/>
          </a:prstGeom>
          <a:noFill/>
        </p:spPr>
        <p:txBody>
          <a:bodyPr wrap="square" rtlCol="0">
            <a:spAutoFit/>
          </a:bodyPr>
          <a:lstStyle/>
          <a:p>
            <a:pPr marL="0" marR="0">
              <a:lnSpc>
                <a:spcPct val="115000"/>
              </a:lnSpc>
              <a:spcBef>
                <a:spcPts val="0"/>
              </a:spcBef>
              <a:spcAft>
                <a:spcPts val="0"/>
              </a:spcAft>
            </a:pPr>
            <a:r>
              <a:rPr lang="en-US" sz="2800" b="1" u="sng" dirty="0">
                <a:effectLst/>
                <a:latin typeface="Times New Roman" panose="02020603050405020304" pitchFamily="18" charset="0"/>
                <a:ea typeface="Arial" panose="020B0604020202020204" pitchFamily="34" charset="0"/>
              </a:rPr>
              <a:t>Case 1: </a:t>
            </a:r>
          </a:p>
          <a:p>
            <a:pPr marL="0" marR="0">
              <a:lnSpc>
                <a:spcPct val="115000"/>
              </a:lnSpc>
              <a:spcBef>
                <a:spcPts val="0"/>
              </a:spcBef>
              <a:spcAft>
                <a:spcPts val="0"/>
              </a:spcAft>
            </a:pPr>
            <a:r>
              <a:rPr lang="en-US" sz="2400" dirty="0">
                <a:effectLst/>
                <a:latin typeface="Times New Roman" panose="02020603050405020304" pitchFamily="18" charset="0"/>
                <a:ea typeface="Arial" panose="020B0604020202020204" pitchFamily="34" charset="0"/>
              </a:rPr>
              <a:t>When Inputs are,</a:t>
            </a:r>
          </a:p>
          <a:p>
            <a:pPr marL="0" marR="0">
              <a:lnSpc>
                <a:spcPct val="115000"/>
              </a:lnSpc>
              <a:spcBef>
                <a:spcPts val="0"/>
              </a:spcBef>
              <a:spcAft>
                <a:spcPts val="0"/>
              </a:spcAft>
            </a:pPr>
            <a:r>
              <a:rPr lang="en-US" sz="2400" dirty="0">
                <a:effectLst/>
                <a:latin typeface="Times New Roman" panose="02020603050405020304" pitchFamily="18" charset="0"/>
                <a:ea typeface="Arial" panose="020B0604020202020204" pitchFamily="34" charset="0"/>
              </a:rPr>
              <a:t>A1=0, A2=0 &amp; A3=0</a:t>
            </a:r>
            <a:endParaRPr lang="en-US" sz="24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Times New Roman" panose="02020603050405020304" pitchFamily="18"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pPr marL="400050" marR="0" indent="-400050">
              <a:lnSpc>
                <a:spcPct val="115000"/>
              </a:lnSpc>
              <a:spcBef>
                <a:spcPts val="0"/>
              </a:spcBef>
              <a:spcAft>
                <a:spcPts val="0"/>
              </a:spcAft>
              <a:buAutoNum type="romanLcPeriod"/>
            </a:pPr>
            <a:r>
              <a:rPr lang="en-US" sz="2400" b="1" u="sng" dirty="0">
                <a:effectLst/>
                <a:latin typeface="Times New Roman" panose="02020603050405020304" pitchFamily="18" charset="0"/>
                <a:ea typeface="Arial" panose="020B0604020202020204" pitchFamily="34" charset="0"/>
              </a:rPr>
              <a:t>Theoretical Result:</a:t>
            </a:r>
          </a:p>
          <a:p>
            <a:pPr marR="0">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2400" dirty="0">
                <a:effectLst/>
                <a:latin typeface="Times New Roman" panose="02020603050405020304" pitchFamily="18" charset="0"/>
                <a:ea typeface="Arial" panose="020B0604020202020204" pitchFamily="34" charset="0"/>
              </a:rPr>
              <a:t>	Vo1= 0, Vo2= 0.</a:t>
            </a:r>
            <a:endParaRPr lang="en-US" sz="2400" dirty="0">
              <a:effectLst/>
              <a:latin typeface="Arial" panose="020B0604020202020204" pitchFamily="34" charset="0"/>
              <a:ea typeface="Arial" panose="020B0604020202020204" pitchFamily="34" charset="0"/>
            </a:endParaRPr>
          </a:p>
          <a:p>
            <a:endParaRPr lang="en-US" sz="28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013637D-B90F-A29E-4CE4-8B6FE16D0C0F}"/>
              </a:ext>
            </a:extLst>
          </p:cNvPr>
          <p:cNvPicPr>
            <a:picLocks noChangeAspect="1"/>
          </p:cNvPicPr>
          <p:nvPr/>
        </p:nvPicPr>
        <p:blipFill>
          <a:blip r:embed="rId2"/>
          <a:stretch>
            <a:fillRect/>
          </a:stretch>
        </p:blipFill>
        <p:spPr>
          <a:xfrm>
            <a:off x="3545840" y="1807716"/>
            <a:ext cx="8646160" cy="4938524"/>
          </a:xfrm>
          <a:prstGeom prst="rect">
            <a:avLst/>
          </a:prstGeom>
        </p:spPr>
      </p:pic>
      <p:sp>
        <p:nvSpPr>
          <p:cNvPr id="10" name="TextBox 9">
            <a:extLst>
              <a:ext uri="{FF2B5EF4-FFF2-40B4-BE49-F238E27FC236}">
                <a16:creationId xmlns:a16="http://schemas.microsoft.com/office/drawing/2014/main" id="{93839084-C9F3-8C3C-2EAC-736278EB79C0}"/>
              </a:ext>
            </a:extLst>
          </p:cNvPr>
          <p:cNvSpPr txBox="1"/>
          <p:nvPr/>
        </p:nvSpPr>
        <p:spPr>
          <a:xfrm>
            <a:off x="6250940" y="1007497"/>
            <a:ext cx="3492500" cy="800219"/>
          </a:xfrm>
          <a:prstGeom prst="rect">
            <a:avLst/>
          </a:prstGeom>
          <a:noFill/>
        </p:spPr>
        <p:txBody>
          <a:bodyPr wrap="square" rtlCol="0">
            <a:spAutoFit/>
          </a:bodyPr>
          <a:lstStyle/>
          <a:p>
            <a:r>
              <a:rPr lang="en-US" sz="2800" b="1" u="sng" dirty="0">
                <a:effectLst/>
                <a:latin typeface="Times New Roman" panose="02020603050405020304" pitchFamily="18" charset="0"/>
                <a:ea typeface="Arial" panose="020B0604020202020204" pitchFamily="34" charset="0"/>
              </a:rPr>
              <a:t>ii. Simulated Result:</a:t>
            </a:r>
            <a:endParaRPr lang="en-US" sz="2800" b="1" u="sng"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902418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EF7750D-257E-810D-5CF1-9101BE764774}"/>
              </a:ext>
            </a:extLst>
          </p:cNvPr>
          <p:cNvSpPr/>
          <p:nvPr/>
        </p:nvSpPr>
        <p:spPr>
          <a:xfrm>
            <a:off x="-58420" y="-44807"/>
            <a:ext cx="12308839" cy="97536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0607AD1-EF94-70FB-7069-9C881CCF5A1D}"/>
              </a:ext>
            </a:extLst>
          </p:cNvPr>
          <p:cNvSpPr txBox="1"/>
          <p:nvPr/>
        </p:nvSpPr>
        <p:spPr>
          <a:xfrm>
            <a:off x="264161" y="32137"/>
            <a:ext cx="11612880"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rPr>
              <a:t>Simulation Results</a:t>
            </a:r>
            <a:endParaRPr lang="en-US" sz="3600" dirty="0">
              <a:solidFill>
                <a:schemeClr val="bg1"/>
              </a:solidFill>
            </a:endParaRPr>
          </a:p>
        </p:txBody>
      </p:sp>
      <p:sp>
        <p:nvSpPr>
          <p:cNvPr id="6" name="TextBox 5">
            <a:extLst>
              <a:ext uri="{FF2B5EF4-FFF2-40B4-BE49-F238E27FC236}">
                <a16:creationId xmlns:a16="http://schemas.microsoft.com/office/drawing/2014/main" id="{732A379F-DFBA-5477-3556-C1FE829EFCF7}"/>
              </a:ext>
            </a:extLst>
          </p:cNvPr>
          <p:cNvSpPr txBox="1"/>
          <p:nvPr/>
        </p:nvSpPr>
        <p:spPr>
          <a:xfrm>
            <a:off x="121920" y="1229360"/>
            <a:ext cx="3596640" cy="3354765"/>
          </a:xfrm>
          <a:prstGeom prst="rect">
            <a:avLst/>
          </a:prstGeom>
          <a:noFill/>
        </p:spPr>
        <p:txBody>
          <a:bodyPr wrap="square" rtlCol="0">
            <a:spAutoFit/>
          </a:bodyPr>
          <a:lstStyle/>
          <a:p>
            <a:pPr marL="0" marR="0">
              <a:lnSpc>
                <a:spcPct val="115000"/>
              </a:lnSpc>
              <a:spcBef>
                <a:spcPts val="0"/>
              </a:spcBef>
              <a:spcAft>
                <a:spcPts val="0"/>
              </a:spcAft>
            </a:pPr>
            <a:r>
              <a:rPr lang="en-US" sz="2800" b="1" u="sng" dirty="0">
                <a:effectLst/>
                <a:latin typeface="Times New Roman" panose="02020603050405020304" pitchFamily="18" charset="0"/>
                <a:ea typeface="Arial" panose="020B0604020202020204" pitchFamily="34" charset="0"/>
              </a:rPr>
              <a:t>Case 2: </a:t>
            </a:r>
          </a:p>
          <a:p>
            <a:pPr marL="0" marR="0">
              <a:lnSpc>
                <a:spcPct val="115000"/>
              </a:lnSpc>
              <a:spcBef>
                <a:spcPts val="0"/>
              </a:spcBef>
              <a:spcAft>
                <a:spcPts val="0"/>
              </a:spcAft>
            </a:pPr>
            <a:r>
              <a:rPr lang="en-US" sz="2400" dirty="0">
                <a:effectLst/>
                <a:latin typeface="Times New Roman" panose="02020603050405020304" pitchFamily="18" charset="0"/>
                <a:ea typeface="Arial" panose="020B0604020202020204" pitchFamily="34" charset="0"/>
              </a:rPr>
              <a:t>When Inputs are,</a:t>
            </a:r>
          </a:p>
          <a:p>
            <a:pPr marL="0" marR="0">
              <a:lnSpc>
                <a:spcPct val="115000"/>
              </a:lnSpc>
              <a:spcBef>
                <a:spcPts val="0"/>
              </a:spcBef>
              <a:spcAft>
                <a:spcPts val="0"/>
              </a:spcAft>
            </a:pPr>
            <a:r>
              <a:rPr lang="en-US" sz="2400" dirty="0">
                <a:effectLst/>
                <a:latin typeface="Times New Roman" panose="02020603050405020304" pitchFamily="18" charset="0"/>
                <a:ea typeface="Arial" panose="020B0604020202020204" pitchFamily="34" charset="0"/>
              </a:rPr>
              <a:t>A1=0, A2=1 &amp; A3=1</a:t>
            </a:r>
            <a:endParaRPr lang="en-US" sz="24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Times New Roman" panose="02020603050405020304" pitchFamily="18"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pPr marL="400050" marR="0" indent="-400050">
              <a:lnSpc>
                <a:spcPct val="115000"/>
              </a:lnSpc>
              <a:spcBef>
                <a:spcPts val="0"/>
              </a:spcBef>
              <a:spcAft>
                <a:spcPts val="0"/>
              </a:spcAft>
              <a:buAutoNum type="romanLcPeriod"/>
            </a:pPr>
            <a:r>
              <a:rPr lang="en-US" sz="2400" b="1" u="sng" dirty="0">
                <a:effectLst/>
                <a:latin typeface="Times New Roman" panose="02020603050405020304" pitchFamily="18" charset="0"/>
                <a:ea typeface="Arial" panose="020B0604020202020204" pitchFamily="34" charset="0"/>
              </a:rPr>
              <a:t>Theoretical Result:</a:t>
            </a:r>
          </a:p>
          <a:p>
            <a:pPr marR="0">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2400" dirty="0">
                <a:effectLst/>
                <a:latin typeface="Times New Roman" panose="02020603050405020304" pitchFamily="18" charset="0"/>
                <a:ea typeface="Arial" panose="020B0604020202020204" pitchFamily="34" charset="0"/>
              </a:rPr>
              <a:t>	Vo1= 1, Vo2= 1.</a:t>
            </a:r>
            <a:endParaRPr lang="en-US" sz="2400" dirty="0">
              <a:effectLst/>
              <a:latin typeface="Arial" panose="020B0604020202020204" pitchFamily="34" charset="0"/>
              <a:ea typeface="Arial" panose="020B0604020202020204" pitchFamily="34" charset="0"/>
            </a:endParaRPr>
          </a:p>
          <a:p>
            <a:endParaRPr lang="en-US" sz="28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3839084-C9F3-8C3C-2EAC-736278EB79C0}"/>
              </a:ext>
            </a:extLst>
          </p:cNvPr>
          <p:cNvSpPr txBox="1"/>
          <p:nvPr/>
        </p:nvSpPr>
        <p:spPr>
          <a:xfrm>
            <a:off x="6250940" y="1007497"/>
            <a:ext cx="3492500" cy="800219"/>
          </a:xfrm>
          <a:prstGeom prst="rect">
            <a:avLst/>
          </a:prstGeom>
          <a:noFill/>
        </p:spPr>
        <p:txBody>
          <a:bodyPr wrap="square" rtlCol="0">
            <a:spAutoFit/>
          </a:bodyPr>
          <a:lstStyle/>
          <a:p>
            <a:r>
              <a:rPr lang="en-US" sz="2800" b="1" u="sng" dirty="0">
                <a:effectLst/>
                <a:latin typeface="Times New Roman" panose="02020603050405020304" pitchFamily="18" charset="0"/>
                <a:ea typeface="Arial" panose="020B0604020202020204" pitchFamily="34" charset="0"/>
              </a:rPr>
              <a:t>ii. Simulated Result:</a:t>
            </a:r>
            <a:endParaRPr lang="en-US" sz="2800" b="1" u="sng" dirty="0">
              <a:effectLst/>
              <a:latin typeface="Arial" panose="020B0604020202020204" pitchFamily="34" charset="0"/>
              <a:ea typeface="Arial" panose="020B0604020202020204" pitchFamily="34" charset="0"/>
            </a:endParaRPr>
          </a:p>
          <a:p>
            <a:endParaRPr lang="en-US" dirty="0"/>
          </a:p>
        </p:txBody>
      </p:sp>
      <p:pic>
        <p:nvPicPr>
          <p:cNvPr id="2" name="Picture 1">
            <a:extLst>
              <a:ext uri="{FF2B5EF4-FFF2-40B4-BE49-F238E27FC236}">
                <a16:creationId xmlns:a16="http://schemas.microsoft.com/office/drawing/2014/main" id="{C6A54F0D-EEDB-609C-7197-60CF1BFA591E}"/>
              </a:ext>
            </a:extLst>
          </p:cNvPr>
          <p:cNvPicPr>
            <a:picLocks noChangeAspect="1"/>
          </p:cNvPicPr>
          <p:nvPr/>
        </p:nvPicPr>
        <p:blipFill>
          <a:blip r:embed="rId2"/>
          <a:stretch>
            <a:fillRect/>
          </a:stretch>
        </p:blipFill>
        <p:spPr>
          <a:xfrm>
            <a:off x="3545840" y="1807717"/>
            <a:ext cx="8646160" cy="4958844"/>
          </a:xfrm>
          <a:prstGeom prst="rect">
            <a:avLst/>
          </a:prstGeom>
        </p:spPr>
      </p:pic>
    </p:spTree>
    <p:extLst>
      <p:ext uri="{BB962C8B-B14F-4D97-AF65-F5344CB8AC3E}">
        <p14:creationId xmlns:p14="http://schemas.microsoft.com/office/powerpoint/2010/main" val="2967373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EF7750D-257E-810D-5CF1-9101BE764774}"/>
              </a:ext>
            </a:extLst>
          </p:cNvPr>
          <p:cNvSpPr/>
          <p:nvPr/>
        </p:nvSpPr>
        <p:spPr>
          <a:xfrm>
            <a:off x="-58420" y="-72319"/>
            <a:ext cx="12308839" cy="97536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0607AD1-EF94-70FB-7069-9C881CCF5A1D}"/>
              </a:ext>
            </a:extLst>
          </p:cNvPr>
          <p:cNvSpPr txBox="1"/>
          <p:nvPr/>
        </p:nvSpPr>
        <p:spPr>
          <a:xfrm>
            <a:off x="264161" y="32137"/>
            <a:ext cx="11612880"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rPr>
              <a:t>Simulation Results</a:t>
            </a:r>
            <a:endParaRPr lang="en-US" sz="3600" dirty="0">
              <a:solidFill>
                <a:schemeClr val="bg1"/>
              </a:solidFill>
            </a:endParaRPr>
          </a:p>
        </p:txBody>
      </p:sp>
      <p:sp>
        <p:nvSpPr>
          <p:cNvPr id="6" name="TextBox 5">
            <a:extLst>
              <a:ext uri="{FF2B5EF4-FFF2-40B4-BE49-F238E27FC236}">
                <a16:creationId xmlns:a16="http://schemas.microsoft.com/office/drawing/2014/main" id="{732A379F-DFBA-5477-3556-C1FE829EFCF7}"/>
              </a:ext>
            </a:extLst>
          </p:cNvPr>
          <p:cNvSpPr txBox="1"/>
          <p:nvPr/>
        </p:nvSpPr>
        <p:spPr>
          <a:xfrm>
            <a:off x="121920" y="1229360"/>
            <a:ext cx="3596640" cy="3354765"/>
          </a:xfrm>
          <a:prstGeom prst="rect">
            <a:avLst/>
          </a:prstGeom>
          <a:noFill/>
        </p:spPr>
        <p:txBody>
          <a:bodyPr wrap="square" rtlCol="0">
            <a:spAutoFit/>
          </a:bodyPr>
          <a:lstStyle/>
          <a:p>
            <a:pPr marL="0" marR="0">
              <a:lnSpc>
                <a:spcPct val="115000"/>
              </a:lnSpc>
              <a:spcBef>
                <a:spcPts val="0"/>
              </a:spcBef>
              <a:spcAft>
                <a:spcPts val="0"/>
              </a:spcAft>
            </a:pPr>
            <a:r>
              <a:rPr lang="en-US" sz="2800" b="1" u="sng" dirty="0">
                <a:effectLst/>
                <a:latin typeface="Times New Roman" panose="02020603050405020304" pitchFamily="18" charset="0"/>
                <a:ea typeface="Arial" panose="020B0604020202020204" pitchFamily="34" charset="0"/>
              </a:rPr>
              <a:t>Case 3: </a:t>
            </a:r>
          </a:p>
          <a:p>
            <a:pPr marL="0" marR="0">
              <a:lnSpc>
                <a:spcPct val="115000"/>
              </a:lnSpc>
              <a:spcBef>
                <a:spcPts val="0"/>
              </a:spcBef>
              <a:spcAft>
                <a:spcPts val="0"/>
              </a:spcAft>
            </a:pPr>
            <a:r>
              <a:rPr lang="en-US" sz="2400" dirty="0">
                <a:effectLst/>
                <a:latin typeface="Times New Roman" panose="02020603050405020304" pitchFamily="18" charset="0"/>
                <a:ea typeface="Arial" panose="020B0604020202020204" pitchFamily="34" charset="0"/>
              </a:rPr>
              <a:t>When Inputs are,</a:t>
            </a:r>
          </a:p>
          <a:p>
            <a:pPr marL="0" marR="0">
              <a:lnSpc>
                <a:spcPct val="115000"/>
              </a:lnSpc>
              <a:spcBef>
                <a:spcPts val="0"/>
              </a:spcBef>
              <a:spcAft>
                <a:spcPts val="0"/>
              </a:spcAft>
            </a:pPr>
            <a:r>
              <a:rPr lang="en-US" sz="2400" dirty="0">
                <a:effectLst/>
                <a:latin typeface="Times New Roman" panose="02020603050405020304" pitchFamily="18" charset="0"/>
                <a:ea typeface="Arial" panose="020B0604020202020204" pitchFamily="34" charset="0"/>
              </a:rPr>
              <a:t>A1=1, A2=0 &amp; A3=0</a:t>
            </a:r>
            <a:endParaRPr lang="en-US" sz="24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Times New Roman" panose="02020603050405020304" pitchFamily="18"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pPr marL="400050" marR="0" indent="-400050">
              <a:lnSpc>
                <a:spcPct val="115000"/>
              </a:lnSpc>
              <a:spcBef>
                <a:spcPts val="0"/>
              </a:spcBef>
              <a:spcAft>
                <a:spcPts val="0"/>
              </a:spcAft>
              <a:buAutoNum type="romanLcPeriod"/>
            </a:pPr>
            <a:r>
              <a:rPr lang="en-US" sz="2400" b="1" u="sng" dirty="0">
                <a:effectLst/>
                <a:latin typeface="Times New Roman" panose="02020603050405020304" pitchFamily="18" charset="0"/>
                <a:ea typeface="Arial" panose="020B0604020202020204" pitchFamily="34" charset="0"/>
              </a:rPr>
              <a:t>Theoretical Result:</a:t>
            </a:r>
          </a:p>
          <a:p>
            <a:pPr marR="0">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2400" dirty="0">
                <a:effectLst/>
                <a:latin typeface="Times New Roman" panose="02020603050405020304" pitchFamily="18" charset="0"/>
                <a:ea typeface="Arial" panose="020B0604020202020204" pitchFamily="34" charset="0"/>
              </a:rPr>
              <a:t>	Vo1= 1, Vo2= 0.</a:t>
            </a:r>
            <a:endParaRPr lang="en-US" sz="2400" dirty="0">
              <a:effectLst/>
              <a:latin typeface="Arial" panose="020B0604020202020204" pitchFamily="34" charset="0"/>
              <a:ea typeface="Arial" panose="020B0604020202020204" pitchFamily="34" charset="0"/>
            </a:endParaRPr>
          </a:p>
          <a:p>
            <a:endParaRPr lang="en-US" sz="28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3839084-C9F3-8C3C-2EAC-736278EB79C0}"/>
              </a:ext>
            </a:extLst>
          </p:cNvPr>
          <p:cNvSpPr txBox="1"/>
          <p:nvPr/>
        </p:nvSpPr>
        <p:spPr>
          <a:xfrm>
            <a:off x="6250940" y="1007497"/>
            <a:ext cx="3492500" cy="800219"/>
          </a:xfrm>
          <a:prstGeom prst="rect">
            <a:avLst/>
          </a:prstGeom>
          <a:noFill/>
        </p:spPr>
        <p:txBody>
          <a:bodyPr wrap="square" rtlCol="0">
            <a:spAutoFit/>
          </a:bodyPr>
          <a:lstStyle/>
          <a:p>
            <a:r>
              <a:rPr lang="en-US" sz="2800" b="1" u="sng" dirty="0">
                <a:effectLst/>
                <a:latin typeface="Times New Roman" panose="02020603050405020304" pitchFamily="18" charset="0"/>
                <a:ea typeface="Arial" panose="020B0604020202020204" pitchFamily="34" charset="0"/>
              </a:rPr>
              <a:t>ii. Simulated Result:</a:t>
            </a:r>
            <a:endParaRPr lang="en-US" sz="2800" b="1" u="sng" dirty="0">
              <a:effectLst/>
              <a:latin typeface="Arial" panose="020B0604020202020204" pitchFamily="34" charset="0"/>
              <a:ea typeface="Arial" panose="020B0604020202020204" pitchFamily="34" charset="0"/>
            </a:endParaRPr>
          </a:p>
          <a:p>
            <a:endParaRPr lang="en-US" dirty="0"/>
          </a:p>
        </p:txBody>
      </p:sp>
      <p:pic>
        <p:nvPicPr>
          <p:cNvPr id="7" name="Picture 6">
            <a:extLst>
              <a:ext uri="{FF2B5EF4-FFF2-40B4-BE49-F238E27FC236}">
                <a16:creationId xmlns:a16="http://schemas.microsoft.com/office/drawing/2014/main" id="{E00BA0E8-77AC-281C-BB04-628D6D260A4B}"/>
              </a:ext>
            </a:extLst>
          </p:cNvPr>
          <p:cNvPicPr>
            <a:picLocks noChangeAspect="1"/>
          </p:cNvPicPr>
          <p:nvPr/>
        </p:nvPicPr>
        <p:blipFill>
          <a:blip r:embed="rId2"/>
          <a:stretch>
            <a:fillRect/>
          </a:stretch>
        </p:blipFill>
        <p:spPr>
          <a:xfrm>
            <a:off x="3566160" y="1807716"/>
            <a:ext cx="8625840" cy="4918204"/>
          </a:xfrm>
          <a:prstGeom prst="rect">
            <a:avLst/>
          </a:prstGeom>
        </p:spPr>
      </p:pic>
    </p:spTree>
    <p:extLst>
      <p:ext uri="{BB962C8B-B14F-4D97-AF65-F5344CB8AC3E}">
        <p14:creationId xmlns:p14="http://schemas.microsoft.com/office/powerpoint/2010/main" val="4171204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EF7750D-257E-810D-5CF1-9101BE764774}"/>
              </a:ext>
            </a:extLst>
          </p:cNvPr>
          <p:cNvSpPr/>
          <p:nvPr/>
        </p:nvSpPr>
        <p:spPr>
          <a:xfrm>
            <a:off x="-58420" y="-55433"/>
            <a:ext cx="12308839" cy="97536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0607AD1-EF94-70FB-7069-9C881CCF5A1D}"/>
              </a:ext>
            </a:extLst>
          </p:cNvPr>
          <p:cNvSpPr txBox="1"/>
          <p:nvPr/>
        </p:nvSpPr>
        <p:spPr>
          <a:xfrm>
            <a:off x="264161" y="32137"/>
            <a:ext cx="11612880"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rPr>
              <a:t>Simulation Results</a:t>
            </a:r>
            <a:endParaRPr lang="en-US" sz="3600" dirty="0">
              <a:solidFill>
                <a:schemeClr val="bg1"/>
              </a:solidFill>
            </a:endParaRPr>
          </a:p>
        </p:txBody>
      </p:sp>
      <p:sp>
        <p:nvSpPr>
          <p:cNvPr id="6" name="TextBox 5">
            <a:extLst>
              <a:ext uri="{FF2B5EF4-FFF2-40B4-BE49-F238E27FC236}">
                <a16:creationId xmlns:a16="http://schemas.microsoft.com/office/drawing/2014/main" id="{732A379F-DFBA-5477-3556-C1FE829EFCF7}"/>
              </a:ext>
            </a:extLst>
          </p:cNvPr>
          <p:cNvSpPr txBox="1"/>
          <p:nvPr/>
        </p:nvSpPr>
        <p:spPr>
          <a:xfrm>
            <a:off x="111760" y="1229360"/>
            <a:ext cx="3596640" cy="3354765"/>
          </a:xfrm>
          <a:prstGeom prst="rect">
            <a:avLst/>
          </a:prstGeom>
          <a:noFill/>
        </p:spPr>
        <p:txBody>
          <a:bodyPr wrap="square" rtlCol="0">
            <a:spAutoFit/>
          </a:bodyPr>
          <a:lstStyle/>
          <a:p>
            <a:pPr marL="0" marR="0">
              <a:lnSpc>
                <a:spcPct val="115000"/>
              </a:lnSpc>
              <a:spcBef>
                <a:spcPts val="0"/>
              </a:spcBef>
              <a:spcAft>
                <a:spcPts val="0"/>
              </a:spcAft>
            </a:pPr>
            <a:r>
              <a:rPr lang="en-US" sz="2800" b="1" u="sng" dirty="0">
                <a:effectLst/>
                <a:latin typeface="Times New Roman" panose="02020603050405020304" pitchFamily="18" charset="0"/>
                <a:ea typeface="Arial" panose="020B0604020202020204" pitchFamily="34" charset="0"/>
              </a:rPr>
              <a:t>Case 4: </a:t>
            </a:r>
          </a:p>
          <a:p>
            <a:pPr marL="0" marR="0">
              <a:lnSpc>
                <a:spcPct val="115000"/>
              </a:lnSpc>
              <a:spcBef>
                <a:spcPts val="0"/>
              </a:spcBef>
              <a:spcAft>
                <a:spcPts val="0"/>
              </a:spcAft>
            </a:pPr>
            <a:r>
              <a:rPr lang="en-US" sz="2400" dirty="0">
                <a:effectLst/>
                <a:latin typeface="Times New Roman" panose="02020603050405020304" pitchFamily="18" charset="0"/>
                <a:ea typeface="Arial" panose="020B0604020202020204" pitchFamily="34" charset="0"/>
              </a:rPr>
              <a:t>When Inputs are,</a:t>
            </a:r>
          </a:p>
          <a:p>
            <a:pPr marL="0" marR="0">
              <a:lnSpc>
                <a:spcPct val="115000"/>
              </a:lnSpc>
              <a:spcBef>
                <a:spcPts val="0"/>
              </a:spcBef>
              <a:spcAft>
                <a:spcPts val="0"/>
              </a:spcAft>
            </a:pPr>
            <a:r>
              <a:rPr lang="en-US" sz="2400" dirty="0">
                <a:effectLst/>
                <a:latin typeface="Times New Roman" panose="02020603050405020304" pitchFamily="18" charset="0"/>
                <a:ea typeface="Arial" panose="020B0604020202020204" pitchFamily="34" charset="0"/>
              </a:rPr>
              <a:t>A1=1, A2=1 &amp; A3=1</a:t>
            </a:r>
            <a:endParaRPr lang="en-US" sz="24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Times New Roman" panose="02020603050405020304" pitchFamily="18"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pPr marL="400050" marR="0" indent="-400050">
              <a:lnSpc>
                <a:spcPct val="115000"/>
              </a:lnSpc>
              <a:spcBef>
                <a:spcPts val="0"/>
              </a:spcBef>
              <a:spcAft>
                <a:spcPts val="0"/>
              </a:spcAft>
              <a:buAutoNum type="romanLcPeriod"/>
            </a:pPr>
            <a:r>
              <a:rPr lang="en-US" sz="2400" b="1" u="sng" dirty="0">
                <a:effectLst/>
                <a:latin typeface="Times New Roman" panose="02020603050405020304" pitchFamily="18" charset="0"/>
                <a:ea typeface="Arial" panose="020B0604020202020204" pitchFamily="34" charset="0"/>
              </a:rPr>
              <a:t>Theoretical Result:</a:t>
            </a:r>
          </a:p>
          <a:p>
            <a:pPr marR="0">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2400" dirty="0">
                <a:effectLst/>
                <a:latin typeface="Times New Roman" panose="02020603050405020304" pitchFamily="18" charset="0"/>
                <a:ea typeface="Arial" panose="020B0604020202020204" pitchFamily="34" charset="0"/>
              </a:rPr>
              <a:t>	Vo1= 1, Vo2= 1.</a:t>
            </a:r>
            <a:endParaRPr lang="en-US" sz="2400" dirty="0">
              <a:effectLst/>
              <a:latin typeface="Arial" panose="020B0604020202020204" pitchFamily="34" charset="0"/>
              <a:ea typeface="Arial" panose="020B0604020202020204" pitchFamily="34" charset="0"/>
            </a:endParaRPr>
          </a:p>
          <a:p>
            <a:endParaRPr lang="en-US" sz="28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3839084-C9F3-8C3C-2EAC-736278EB79C0}"/>
              </a:ext>
            </a:extLst>
          </p:cNvPr>
          <p:cNvSpPr txBox="1"/>
          <p:nvPr/>
        </p:nvSpPr>
        <p:spPr>
          <a:xfrm>
            <a:off x="6250940" y="1007497"/>
            <a:ext cx="3492500" cy="800219"/>
          </a:xfrm>
          <a:prstGeom prst="rect">
            <a:avLst/>
          </a:prstGeom>
          <a:noFill/>
        </p:spPr>
        <p:txBody>
          <a:bodyPr wrap="square" rtlCol="0">
            <a:spAutoFit/>
          </a:bodyPr>
          <a:lstStyle/>
          <a:p>
            <a:r>
              <a:rPr lang="en-US" sz="2800" b="1" u="sng" dirty="0">
                <a:effectLst/>
                <a:latin typeface="Times New Roman" panose="02020603050405020304" pitchFamily="18" charset="0"/>
                <a:ea typeface="Arial" panose="020B0604020202020204" pitchFamily="34" charset="0"/>
              </a:rPr>
              <a:t>ii. Simulated Result:</a:t>
            </a:r>
            <a:endParaRPr lang="en-US" sz="2800" b="1" u="sng" dirty="0">
              <a:effectLst/>
              <a:latin typeface="Arial" panose="020B0604020202020204" pitchFamily="34" charset="0"/>
              <a:ea typeface="Arial" panose="020B0604020202020204" pitchFamily="34" charset="0"/>
            </a:endParaRPr>
          </a:p>
          <a:p>
            <a:endParaRPr lang="en-US" dirty="0"/>
          </a:p>
        </p:txBody>
      </p:sp>
      <p:pic>
        <p:nvPicPr>
          <p:cNvPr id="2" name="Picture 1">
            <a:extLst>
              <a:ext uri="{FF2B5EF4-FFF2-40B4-BE49-F238E27FC236}">
                <a16:creationId xmlns:a16="http://schemas.microsoft.com/office/drawing/2014/main" id="{B7D5381D-948F-1F77-1CA9-11682B7D83D2}"/>
              </a:ext>
            </a:extLst>
          </p:cNvPr>
          <p:cNvPicPr>
            <a:picLocks noChangeAspect="1"/>
          </p:cNvPicPr>
          <p:nvPr/>
        </p:nvPicPr>
        <p:blipFill rotWithShape="1">
          <a:blip r:embed="rId2"/>
          <a:srcRect b="1215"/>
          <a:stretch/>
        </p:blipFill>
        <p:spPr bwMode="auto">
          <a:xfrm>
            <a:off x="3616960" y="1807716"/>
            <a:ext cx="8575040" cy="49182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36949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3BDD2A-0CAA-37C3-C65A-F788FE754BD7}"/>
              </a:ext>
            </a:extLst>
          </p:cNvPr>
          <p:cNvSpPr txBox="1"/>
          <p:nvPr/>
        </p:nvSpPr>
        <p:spPr>
          <a:xfrm>
            <a:off x="264161" y="32137"/>
            <a:ext cx="11612880"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rPr>
              <a:t>Post Simulation Output</a:t>
            </a:r>
            <a:endParaRPr lang="en-US" sz="3600" dirty="0">
              <a:solidFill>
                <a:schemeClr val="bg1"/>
              </a:solidFill>
            </a:endParaRPr>
          </a:p>
        </p:txBody>
      </p:sp>
      <p:pic>
        <p:nvPicPr>
          <p:cNvPr id="10" name="Picture 9">
            <a:extLst>
              <a:ext uri="{FF2B5EF4-FFF2-40B4-BE49-F238E27FC236}">
                <a16:creationId xmlns:a16="http://schemas.microsoft.com/office/drawing/2014/main" id="{ABB651BA-545A-0945-684F-F6F79E2F1E2C}"/>
              </a:ext>
            </a:extLst>
          </p:cNvPr>
          <p:cNvPicPr>
            <a:picLocks noChangeAspect="1"/>
          </p:cNvPicPr>
          <p:nvPr/>
        </p:nvPicPr>
        <p:blipFill>
          <a:blip r:embed="rId2"/>
          <a:stretch>
            <a:fillRect/>
          </a:stretch>
        </p:blipFill>
        <p:spPr>
          <a:xfrm>
            <a:off x="1371600" y="1107440"/>
            <a:ext cx="9845040" cy="5405120"/>
          </a:xfrm>
          <a:prstGeom prst="rect">
            <a:avLst/>
          </a:prstGeom>
        </p:spPr>
      </p:pic>
      <p:sp>
        <p:nvSpPr>
          <p:cNvPr id="11" name="Rectangle: Rounded Corners 10">
            <a:extLst>
              <a:ext uri="{FF2B5EF4-FFF2-40B4-BE49-F238E27FC236}">
                <a16:creationId xmlns:a16="http://schemas.microsoft.com/office/drawing/2014/main" id="{8EE59FA3-8EE1-4AF3-F206-549747D2E469}"/>
              </a:ext>
            </a:extLst>
          </p:cNvPr>
          <p:cNvSpPr/>
          <p:nvPr/>
        </p:nvSpPr>
        <p:spPr>
          <a:xfrm>
            <a:off x="-58420" y="0"/>
            <a:ext cx="12308839" cy="97536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A626DCC-2595-F232-6C14-EC16FDABB205}"/>
              </a:ext>
            </a:extLst>
          </p:cNvPr>
          <p:cNvSpPr txBox="1"/>
          <p:nvPr/>
        </p:nvSpPr>
        <p:spPr>
          <a:xfrm>
            <a:off x="264161" y="64274"/>
            <a:ext cx="11612880"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rPr>
              <a:t>Post Simulation Output</a:t>
            </a:r>
            <a:endParaRPr lang="en-US" sz="3600" dirty="0">
              <a:solidFill>
                <a:schemeClr val="bg1"/>
              </a:solidFill>
            </a:endParaRPr>
          </a:p>
        </p:txBody>
      </p:sp>
    </p:spTree>
    <p:extLst>
      <p:ext uri="{BB962C8B-B14F-4D97-AF65-F5344CB8AC3E}">
        <p14:creationId xmlns:p14="http://schemas.microsoft.com/office/powerpoint/2010/main" val="594623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2991F7-5E6D-C238-ECC2-8667E9BE9438}"/>
              </a:ext>
            </a:extLst>
          </p:cNvPr>
          <p:cNvSpPr txBox="1"/>
          <p:nvPr/>
        </p:nvSpPr>
        <p:spPr>
          <a:xfrm>
            <a:off x="264161" y="-120263"/>
            <a:ext cx="11612880"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rPr>
              <a:t>Tape Out</a:t>
            </a:r>
            <a:endParaRPr lang="en-US" sz="3600" dirty="0">
              <a:solidFill>
                <a:schemeClr val="bg1"/>
              </a:solidFill>
            </a:endParaRPr>
          </a:p>
        </p:txBody>
      </p:sp>
      <p:pic>
        <p:nvPicPr>
          <p:cNvPr id="1026" name="Picture 2">
            <a:extLst>
              <a:ext uri="{FF2B5EF4-FFF2-40B4-BE49-F238E27FC236}">
                <a16:creationId xmlns:a16="http://schemas.microsoft.com/office/drawing/2014/main" id="{E796B151-9F23-4EB6-9C0A-28216C76A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0219" y="3837185"/>
            <a:ext cx="8696960" cy="2634727"/>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08E5D0D1-D4AA-A06E-182B-B11EDCF4E2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872"/>
          <a:stretch>
            <a:fillRect/>
          </a:stretch>
        </p:blipFill>
        <p:spPr bwMode="auto">
          <a:xfrm>
            <a:off x="3036225" y="1115180"/>
            <a:ext cx="6144949" cy="203834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a:extLst>
              <a:ext uri="{FF2B5EF4-FFF2-40B4-BE49-F238E27FC236}">
                <a16:creationId xmlns:a16="http://schemas.microsoft.com/office/drawing/2014/main" id="{550A525C-141D-4E75-D5D5-3EC969CEBBAE}"/>
              </a:ext>
            </a:extLst>
          </p:cNvPr>
          <p:cNvSpPr>
            <a:spLocks noChangeArrowheads="1"/>
          </p:cNvSpPr>
          <p:nvPr/>
        </p:nvSpPr>
        <p:spPr bwMode="auto">
          <a:xfrm>
            <a:off x="833120" y="52908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Arrow: Down 9">
            <a:extLst>
              <a:ext uri="{FF2B5EF4-FFF2-40B4-BE49-F238E27FC236}">
                <a16:creationId xmlns:a16="http://schemas.microsoft.com/office/drawing/2014/main" id="{87EA5E1C-8036-08DF-33A7-3A1265516027}"/>
              </a:ext>
            </a:extLst>
          </p:cNvPr>
          <p:cNvSpPr/>
          <p:nvPr/>
        </p:nvSpPr>
        <p:spPr>
          <a:xfrm>
            <a:off x="6108699" y="3230880"/>
            <a:ext cx="271781" cy="606304"/>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3E9925F4-6909-622C-1250-442D25C64626}"/>
              </a:ext>
            </a:extLst>
          </p:cNvPr>
          <p:cNvSpPr/>
          <p:nvPr/>
        </p:nvSpPr>
        <p:spPr>
          <a:xfrm>
            <a:off x="-83819" y="-65911"/>
            <a:ext cx="12308839" cy="97536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A96C51A-76D2-957F-A848-5E37B6029841}"/>
              </a:ext>
            </a:extLst>
          </p:cNvPr>
          <p:cNvSpPr txBox="1"/>
          <p:nvPr/>
        </p:nvSpPr>
        <p:spPr>
          <a:xfrm>
            <a:off x="264160" y="42818"/>
            <a:ext cx="11612880"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rPr>
              <a:t>Tape Out</a:t>
            </a:r>
            <a:endParaRPr lang="en-US" sz="3600" dirty="0">
              <a:solidFill>
                <a:schemeClr val="bg1"/>
              </a:solidFill>
            </a:endParaRPr>
          </a:p>
        </p:txBody>
      </p:sp>
    </p:spTree>
    <p:extLst>
      <p:ext uri="{BB962C8B-B14F-4D97-AF65-F5344CB8AC3E}">
        <p14:creationId xmlns:p14="http://schemas.microsoft.com/office/powerpoint/2010/main" val="1416695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DD8553-5E80-DB87-E038-343C0A735F7D}"/>
              </a:ext>
            </a:extLst>
          </p:cNvPr>
          <p:cNvSpPr>
            <a:spLocks noGrp="1"/>
          </p:cNvSpPr>
          <p:nvPr>
            <p:ph idx="1"/>
          </p:nvPr>
        </p:nvSpPr>
        <p:spPr>
          <a:xfrm>
            <a:off x="502617" y="1264395"/>
            <a:ext cx="11186766" cy="3695136"/>
          </a:xfrm>
        </p:spPr>
        <p:txBody>
          <a:bodyPr/>
          <a:lstStyle/>
          <a:p>
            <a:pPr marL="0" marR="0" indent="0" algn="just">
              <a:lnSpc>
                <a:spcPct val="115000"/>
              </a:lnSpc>
              <a:spcBef>
                <a:spcPts val="0"/>
              </a:spcBef>
              <a:spcAft>
                <a:spcPts val="0"/>
              </a:spcAft>
              <a:buNone/>
            </a:pPr>
            <a:r>
              <a:rPr lang="en-US" sz="2800" dirty="0">
                <a:effectLst/>
                <a:latin typeface="Times New Roman" panose="02020603050405020304" pitchFamily="18" charset="0"/>
                <a:ea typeface="Arial" panose="020B0604020202020204" pitchFamily="34" charset="0"/>
                <a:cs typeface="Times New Roman" panose="02020603050405020304" pitchFamily="18" charset="0"/>
              </a:rPr>
              <a:t>During this project, we gained proficiency in using Cadence Software. We successfully created the schematic for a 4-to-2 binary encoder, incorporating a 2-input OR gate. Additionally, we completed the corresponding Layout design. To ensure the design's correctness, we performed Design Rule Check (DRC) and Layout Versus Schematic (LVS) verification, resolving any flagged errors in the process.</a:t>
            </a:r>
          </a:p>
          <a:p>
            <a:pPr marL="0" marR="0" indent="0" algn="just">
              <a:lnSpc>
                <a:spcPct val="115000"/>
              </a:lnSpc>
              <a:spcBef>
                <a:spcPts val="0"/>
              </a:spcBef>
              <a:spcAft>
                <a:spcPts val="0"/>
              </a:spcAft>
              <a:buNone/>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US" dirty="0"/>
          </a:p>
        </p:txBody>
      </p:sp>
      <p:sp>
        <p:nvSpPr>
          <p:cNvPr id="4" name="Rectangle: Rounded Corners 3">
            <a:extLst>
              <a:ext uri="{FF2B5EF4-FFF2-40B4-BE49-F238E27FC236}">
                <a16:creationId xmlns:a16="http://schemas.microsoft.com/office/drawing/2014/main" id="{FD26700C-CAC2-E398-FCA2-DDDA2E4449E5}"/>
              </a:ext>
            </a:extLst>
          </p:cNvPr>
          <p:cNvSpPr/>
          <p:nvPr/>
        </p:nvSpPr>
        <p:spPr>
          <a:xfrm>
            <a:off x="-46447" y="0"/>
            <a:ext cx="12308839" cy="97536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F4B1429-C290-66F7-3BF8-1446763911F1}"/>
              </a:ext>
            </a:extLst>
          </p:cNvPr>
          <p:cNvSpPr txBox="1"/>
          <p:nvPr/>
        </p:nvSpPr>
        <p:spPr>
          <a:xfrm>
            <a:off x="194492" y="150381"/>
            <a:ext cx="11612880"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rPr>
              <a:t>Conclusion</a:t>
            </a:r>
            <a:endParaRPr lang="en-US" sz="3600" dirty="0">
              <a:solidFill>
                <a:schemeClr val="bg1"/>
              </a:solidFill>
            </a:endParaRPr>
          </a:p>
        </p:txBody>
      </p:sp>
    </p:spTree>
    <p:extLst>
      <p:ext uri="{BB962C8B-B14F-4D97-AF65-F5344CB8AC3E}">
        <p14:creationId xmlns:p14="http://schemas.microsoft.com/office/powerpoint/2010/main" val="1235672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ank You Images - Free Download on Freepik">
            <a:extLst>
              <a:ext uri="{FF2B5EF4-FFF2-40B4-BE49-F238E27FC236}">
                <a16:creationId xmlns:a16="http://schemas.microsoft.com/office/drawing/2014/main" id="{E8D51373-898A-DFA6-718B-329320101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1279786"/>
            <a:ext cx="7955279" cy="4156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897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FF88-3775-F654-3D2D-3B32ACE226E1}"/>
              </a:ext>
            </a:extLst>
          </p:cNvPr>
          <p:cNvSpPr>
            <a:spLocks noGrp="1"/>
          </p:cNvSpPr>
          <p:nvPr>
            <p:ph type="title"/>
          </p:nvPr>
        </p:nvSpPr>
        <p:spPr>
          <a:xfrm>
            <a:off x="818607" y="182880"/>
            <a:ext cx="10189028" cy="661851"/>
          </a:xfrm>
        </p:spPr>
        <p:txBody>
          <a:bodyPr>
            <a:normAutofit/>
          </a:bodyPr>
          <a:lstStyle/>
          <a:p>
            <a:endParaRPr lang="en-US" dirty="0"/>
          </a:p>
        </p:txBody>
      </p:sp>
      <p:sp>
        <p:nvSpPr>
          <p:cNvPr id="3" name="Content Placeholder 2">
            <a:extLst>
              <a:ext uri="{FF2B5EF4-FFF2-40B4-BE49-F238E27FC236}">
                <a16:creationId xmlns:a16="http://schemas.microsoft.com/office/drawing/2014/main" id="{7ECA6713-B8B9-AA1C-82EC-E9E0A64E40DC}"/>
              </a:ext>
            </a:extLst>
          </p:cNvPr>
          <p:cNvSpPr>
            <a:spLocks noGrp="1"/>
          </p:cNvSpPr>
          <p:nvPr>
            <p:ph idx="1"/>
          </p:nvPr>
        </p:nvSpPr>
        <p:spPr>
          <a:xfrm>
            <a:off x="558684" y="1129210"/>
            <a:ext cx="10993236" cy="5332549"/>
          </a:xfrm>
        </p:spPr>
        <p:txBody>
          <a:bodyPr/>
          <a:lstStyle/>
          <a:p>
            <a:pPr marL="514350" lvl="0" indent="-514350">
              <a:buFont typeface="+mj-lt"/>
              <a:buAutoNum type="arabicPeriod"/>
            </a:pPr>
            <a:r>
              <a:rPr lang="en-US" sz="2800" dirty="0">
                <a:latin typeface="Times New Roman" panose="02020603050405020304" pitchFamily="18" charset="0"/>
                <a:cs typeface="Times New Roman" panose="02020603050405020304" pitchFamily="18" charset="0"/>
              </a:rPr>
              <a:t>To create schematic of 2 input OR gate</a:t>
            </a:r>
          </a:p>
          <a:p>
            <a:pPr marL="514350" lvl="0" indent="-514350">
              <a:buFont typeface="+mj-lt"/>
              <a:buAutoNum type="arabicPeriod"/>
            </a:pPr>
            <a:r>
              <a:rPr lang="en-US" sz="2800" dirty="0">
                <a:latin typeface="Times New Roman" panose="02020603050405020304" pitchFamily="18" charset="0"/>
                <a:cs typeface="Times New Roman" panose="02020603050405020304" pitchFamily="18" charset="0"/>
              </a:rPr>
              <a:t>To create schematic of 4 to 2 Bit binary encoder</a:t>
            </a:r>
          </a:p>
          <a:p>
            <a:pPr marL="514350" lvl="0" indent="-514350">
              <a:buFont typeface="+mj-lt"/>
              <a:buAutoNum type="arabicPeriod"/>
            </a:pPr>
            <a:r>
              <a:rPr lang="en-US" sz="2800" dirty="0">
                <a:latin typeface="Times New Roman" panose="02020603050405020304" pitchFamily="18" charset="0"/>
                <a:cs typeface="Times New Roman" panose="02020603050405020304" pitchFamily="18" charset="0"/>
              </a:rPr>
              <a:t>To create symbol of 4 to 2 Bit binary encoder </a:t>
            </a:r>
          </a:p>
          <a:p>
            <a:pPr marL="514350" lvl="0" indent="-514350">
              <a:buFont typeface="+mj-lt"/>
              <a:buAutoNum type="arabicPeriod"/>
            </a:pPr>
            <a:r>
              <a:rPr lang="en-US" sz="2800" dirty="0">
                <a:latin typeface="Times New Roman" panose="02020603050405020304" pitchFamily="18" charset="0"/>
                <a:cs typeface="Times New Roman" panose="02020603050405020304" pitchFamily="18" charset="0"/>
              </a:rPr>
              <a:t>To show output of schematic of 4 to 2 Bit binary encoder </a:t>
            </a:r>
          </a:p>
          <a:p>
            <a:pPr marL="514350" lvl="0" indent="-514350">
              <a:buFont typeface="+mj-lt"/>
              <a:buAutoNum type="arabicPeriod"/>
            </a:pPr>
            <a:r>
              <a:rPr lang="en-US" sz="2800" dirty="0">
                <a:latin typeface="Times New Roman" panose="02020603050405020304" pitchFamily="18" charset="0"/>
                <a:cs typeface="Times New Roman" panose="02020603050405020304" pitchFamily="18" charset="0"/>
              </a:rPr>
              <a:t> To create layout of 4 to 2 Bit binary encoder </a:t>
            </a:r>
          </a:p>
          <a:p>
            <a:pPr marL="514350" lvl="0" indent="-514350">
              <a:buFont typeface="+mj-lt"/>
              <a:buAutoNum type="arabicPeriod"/>
            </a:pPr>
            <a:r>
              <a:rPr lang="en-US" sz="2800" dirty="0">
                <a:latin typeface="Times New Roman" panose="02020603050405020304" pitchFamily="18" charset="0"/>
                <a:cs typeface="Times New Roman" panose="02020603050405020304" pitchFamily="18" charset="0"/>
              </a:rPr>
              <a:t>To clear all design rule errors and layout to schematic verification  </a:t>
            </a:r>
          </a:p>
          <a:p>
            <a:pPr marL="0" indent="0">
              <a:buNone/>
            </a:pPr>
            <a:endParaRPr lang="en-US" sz="2400" dirty="0"/>
          </a:p>
          <a:p>
            <a:pPr marL="0" indent="0">
              <a:buNone/>
            </a:pPr>
            <a:endParaRPr lang="en-US" dirty="0"/>
          </a:p>
        </p:txBody>
      </p:sp>
      <p:sp>
        <p:nvSpPr>
          <p:cNvPr id="7" name="Rectangle: Rounded Corners 6">
            <a:extLst>
              <a:ext uri="{FF2B5EF4-FFF2-40B4-BE49-F238E27FC236}">
                <a16:creationId xmlns:a16="http://schemas.microsoft.com/office/drawing/2014/main" id="{D25508F2-5B4B-E618-F672-5F6A62768D70}"/>
              </a:ext>
            </a:extLst>
          </p:cNvPr>
          <p:cNvSpPr/>
          <p:nvPr/>
        </p:nvSpPr>
        <p:spPr>
          <a:xfrm>
            <a:off x="-45719" y="0"/>
            <a:ext cx="45719" cy="457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E2994E3-05E6-7456-6C18-74DA526A2074}"/>
              </a:ext>
            </a:extLst>
          </p:cNvPr>
          <p:cNvSpPr/>
          <p:nvPr/>
        </p:nvSpPr>
        <p:spPr>
          <a:xfrm>
            <a:off x="-45719" y="0"/>
            <a:ext cx="12308839" cy="97536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9615441-6212-B012-DECB-17E8E97CBF49}"/>
              </a:ext>
            </a:extLst>
          </p:cNvPr>
          <p:cNvSpPr txBox="1"/>
          <p:nvPr/>
        </p:nvSpPr>
        <p:spPr>
          <a:xfrm>
            <a:off x="3210561" y="52251"/>
            <a:ext cx="5405120" cy="707886"/>
          </a:xfrm>
          <a:prstGeom prst="rect">
            <a:avLst/>
          </a:prstGeom>
          <a:noFill/>
        </p:spPr>
        <p:txBody>
          <a:bodyPr wrap="square" rtlCol="0">
            <a:sp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3225731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5C356-5613-D0E1-8DE4-1BF9AC12F221}"/>
              </a:ext>
            </a:extLst>
          </p:cNvPr>
          <p:cNvSpPr>
            <a:spLocks noGrp="1"/>
          </p:cNvSpPr>
          <p:nvPr>
            <p:ph type="title"/>
          </p:nvPr>
        </p:nvSpPr>
        <p:spPr>
          <a:xfrm>
            <a:off x="861846" y="0"/>
            <a:ext cx="10353761" cy="748937"/>
          </a:xfrm>
        </p:spPr>
        <p:txBody>
          <a:bodyPr/>
          <a:lstStyle/>
          <a:p>
            <a:endParaRPr lang="en-US" dirty="0"/>
          </a:p>
        </p:txBody>
      </p:sp>
      <p:sp>
        <p:nvSpPr>
          <p:cNvPr id="3" name="Content Placeholder 2">
            <a:extLst>
              <a:ext uri="{FF2B5EF4-FFF2-40B4-BE49-F238E27FC236}">
                <a16:creationId xmlns:a16="http://schemas.microsoft.com/office/drawing/2014/main" id="{D5544671-2B2D-C9B1-4527-2EB7B896E606}"/>
              </a:ext>
            </a:extLst>
          </p:cNvPr>
          <p:cNvSpPr>
            <a:spLocks noGrp="1"/>
          </p:cNvSpPr>
          <p:nvPr>
            <p:ph idx="1"/>
          </p:nvPr>
        </p:nvSpPr>
        <p:spPr>
          <a:xfrm>
            <a:off x="809897" y="1262743"/>
            <a:ext cx="10457660" cy="4975497"/>
          </a:xfrm>
        </p:spPr>
        <p:txBody>
          <a:bodyPr/>
          <a:lstStyle/>
          <a:p>
            <a:pPr marL="0" marR="0" indent="0">
              <a:lnSpc>
                <a:spcPct val="115000"/>
              </a:lnSpc>
              <a:spcBef>
                <a:spcPts val="0"/>
              </a:spcBef>
              <a:spcAft>
                <a:spcPts val="0"/>
              </a:spcAft>
              <a:buNone/>
            </a:pPr>
            <a:r>
              <a:rPr lang="en-US" dirty="0">
                <a:effectLst/>
                <a:latin typeface="Times New Roman" panose="02020603050405020304" pitchFamily="18" charset="0"/>
                <a:ea typeface="Times New Roman" panose="02020603050405020304" pitchFamily="18" charset="0"/>
              </a:rPr>
              <a:t>The 4-to-2 Encoder comprises four input lines, namely D3, D2, D1, and D0, along with two outputs Q1 and Q0. The block diagram representing this encoder is depicted in the figure below. For each given instance, only one of the four inputs can have a value of '1' to obtain the corresponding binary code at the output. The Truth table for the 4-to-2 encoder is provided as follows. From Truth table</a:t>
            </a:r>
            <a:endParaRPr lang="en-US"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US" dirty="0">
                <a:effectLst/>
                <a:latin typeface="Times New Roman" panose="02020603050405020304" pitchFamily="18" charset="0"/>
                <a:ea typeface="Times New Roman" panose="02020603050405020304" pitchFamily="18" charset="0"/>
              </a:rPr>
              <a:t>Q0=D1+D3 </a:t>
            </a:r>
          </a:p>
          <a:p>
            <a:pPr marL="0" marR="0" indent="0">
              <a:lnSpc>
                <a:spcPct val="115000"/>
              </a:lnSpc>
              <a:spcBef>
                <a:spcPts val="0"/>
              </a:spcBef>
              <a:spcAft>
                <a:spcPts val="0"/>
              </a:spcAft>
              <a:buNone/>
            </a:pPr>
            <a:r>
              <a:rPr lang="en-US" dirty="0">
                <a:effectLst/>
                <a:latin typeface="Times New Roman" panose="02020603050405020304" pitchFamily="18" charset="0"/>
                <a:ea typeface="Times New Roman" panose="02020603050405020304" pitchFamily="18" charset="0"/>
              </a:rPr>
              <a:t>Q1=D2+D3</a:t>
            </a:r>
          </a:p>
          <a:p>
            <a:pPr marL="0" marR="0" indent="0">
              <a:lnSpc>
                <a:spcPct val="115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228600" marR="0">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pPr marL="0" indent="0">
              <a:buNone/>
            </a:pPr>
            <a:endParaRPr lang="en-US" dirty="0"/>
          </a:p>
        </p:txBody>
      </p:sp>
      <p:pic>
        <p:nvPicPr>
          <p:cNvPr id="10" name="Picture 9">
            <a:extLst>
              <a:ext uri="{FF2B5EF4-FFF2-40B4-BE49-F238E27FC236}">
                <a16:creationId xmlns:a16="http://schemas.microsoft.com/office/drawing/2014/main" id="{2AF1FF93-2DE2-466C-5CA6-73B6654538B5}"/>
              </a:ext>
            </a:extLst>
          </p:cNvPr>
          <p:cNvPicPr>
            <a:picLocks noChangeAspect="1"/>
          </p:cNvPicPr>
          <p:nvPr/>
        </p:nvPicPr>
        <p:blipFill rotWithShape="1">
          <a:blip r:embed="rId2"/>
          <a:srcRect b="25775"/>
          <a:stretch/>
        </p:blipFill>
        <p:spPr>
          <a:xfrm>
            <a:off x="924443" y="3610261"/>
            <a:ext cx="5425557" cy="2511865"/>
          </a:xfrm>
          <a:prstGeom prst="rect">
            <a:avLst/>
          </a:prstGeom>
        </p:spPr>
      </p:pic>
      <p:pic>
        <p:nvPicPr>
          <p:cNvPr id="12" name="Picture 11">
            <a:extLst>
              <a:ext uri="{FF2B5EF4-FFF2-40B4-BE49-F238E27FC236}">
                <a16:creationId xmlns:a16="http://schemas.microsoft.com/office/drawing/2014/main" id="{F757338C-AB1D-FB25-BFFB-2C9CCC4C05F0}"/>
              </a:ext>
            </a:extLst>
          </p:cNvPr>
          <p:cNvPicPr>
            <a:picLocks noChangeAspect="1"/>
          </p:cNvPicPr>
          <p:nvPr/>
        </p:nvPicPr>
        <p:blipFill rotWithShape="1">
          <a:blip r:embed="rId3"/>
          <a:srcRect b="13711"/>
          <a:stretch/>
        </p:blipFill>
        <p:spPr>
          <a:xfrm>
            <a:off x="6958148" y="3569456"/>
            <a:ext cx="4045132" cy="2552670"/>
          </a:xfrm>
          <a:prstGeom prst="rect">
            <a:avLst/>
          </a:prstGeom>
        </p:spPr>
      </p:pic>
      <p:sp>
        <p:nvSpPr>
          <p:cNvPr id="7" name="Rectangle: Rounded Corners 6">
            <a:extLst>
              <a:ext uri="{FF2B5EF4-FFF2-40B4-BE49-F238E27FC236}">
                <a16:creationId xmlns:a16="http://schemas.microsoft.com/office/drawing/2014/main" id="{1163F61C-288D-AB76-F820-240608561A32}"/>
              </a:ext>
            </a:extLst>
          </p:cNvPr>
          <p:cNvSpPr/>
          <p:nvPr/>
        </p:nvSpPr>
        <p:spPr>
          <a:xfrm>
            <a:off x="-45719" y="0"/>
            <a:ext cx="12308839" cy="97536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2720A51-8B58-5D43-EB86-4DEF18AFD746}"/>
              </a:ext>
            </a:extLst>
          </p:cNvPr>
          <p:cNvSpPr txBox="1"/>
          <p:nvPr/>
        </p:nvSpPr>
        <p:spPr>
          <a:xfrm>
            <a:off x="3336166" y="57223"/>
            <a:ext cx="5405120" cy="707886"/>
          </a:xfrm>
          <a:prstGeom prst="rect">
            <a:avLst/>
          </a:prstGeom>
          <a:noFill/>
        </p:spPr>
        <p:txBody>
          <a:bodyPr wrap="square" rtlCol="0">
            <a:sp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400069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CB203EF-34FE-2ED6-2F92-4798EC1A34BD}"/>
              </a:ext>
            </a:extLst>
          </p:cNvPr>
          <p:cNvPicPr>
            <a:picLocks noGrp="1" noChangeAspect="1"/>
          </p:cNvPicPr>
          <p:nvPr>
            <p:ph idx="1"/>
          </p:nvPr>
        </p:nvPicPr>
        <p:blipFill rotWithShape="1">
          <a:blip r:embed="rId2"/>
          <a:srcRect b="11498"/>
          <a:stretch/>
        </p:blipFill>
        <p:spPr>
          <a:xfrm>
            <a:off x="1693806" y="1402138"/>
            <a:ext cx="8872594" cy="4805622"/>
          </a:xfrm>
        </p:spPr>
      </p:pic>
      <p:sp>
        <p:nvSpPr>
          <p:cNvPr id="3" name="Rectangle: Rounded Corners 2">
            <a:extLst>
              <a:ext uri="{FF2B5EF4-FFF2-40B4-BE49-F238E27FC236}">
                <a16:creationId xmlns:a16="http://schemas.microsoft.com/office/drawing/2014/main" id="{30ACCA4C-6DD2-24FE-D53F-CD963C56F2CD}"/>
              </a:ext>
            </a:extLst>
          </p:cNvPr>
          <p:cNvSpPr/>
          <p:nvPr/>
        </p:nvSpPr>
        <p:spPr>
          <a:xfrm>
            <a:off x="-45719" y="0"/>
            <a:ext cx="12308839" cy="97536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F820ED3-D9FE-9DA5-F054-F66C4554AE83}"/>
              </a:ext>
            </a:extLst>
          </p:cNvPr>
          <p:cNvSpPr txBox="1"/>
          <p:nvPr/>
        </p:nvSpPr>
        <p:spPr>
          <a:xfrm>
            <a:off x="264161" y="133737"/>
            <a:ext cx="11612880" cy="1200329"/>
          </a:xfrm>
          <a:prstGeom prst="rect">
            <a:avLst/>
          </a:prstGeom>
          <a:noFill/>
        </p:spPr>
        <p:txBody>
          <a:bodyPr wrap="square" rtlCol="0">
            <a:spAutoFit/>
          </a:bodyPr>
          <a:lstStyle/>
          <a:p>
            <a:pPr algn="ctr"/>
            <a:r>
              <a:rPr lang="en-US" sz="3600" b="1" dirty="0">
                <a:solidFill>
                  <a:schemeClr val="bg1"/>
                </a:solidFill>
                <a:effectLst/>
                <a:latin typeface="Times New Roman" panose="02020603050405020304" pitchFamily="18" charset="0"/>
                <a:ea typeface="Times New Roman" panose="02020603050405020304" pitchFamily="18" charset="0"/>
              </a:rPr>
              <a:t>Schematic design of single OR gate</a:t>
            </a:r>
            <a:br>
              <a:rPr lang="en-US" sz="3600" dirty="0">
                <a:solidFill>
                  <a:schemeClr val="bg1"/>
                </a:solidFill>
                <a:effectLst/>
                <a:latin typeface="Arial" panose="020B0604020202020204" pitchFamily="34" charset="0"/>
                <a:ea typeface="Arial" panose="020B0604020202020204" pitchFamily="34" charset="0"/>
              </a:rPr>
            </a:br>
            <a:endParaRPr lang="en-US" sz="3600" dirty="0">
              <a:solidFill>
                <a:schemeClr val="bg1"/>
              </a:solidFill>
            </a:endParaRPr>
          </a:p>
        </p:txBody>
      </p:sp>
    </p:spTree>
    <p:extLst>
      <p:ext uri="{BB962C8B-B14F-4D97-AF65-F5344CB8AC3E}">
        <p14:creationId xmlns:p14="http://schemas.microsoft.com/office/powerpoint/2010/main" val="1109267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8067EF6-C93B-780D-2981-88F79F7B8EFE}"/>
              </a:ext>
            </a:extLst>
          </p:cNvPr>
          <p:cNvPicPr>
            <a:picLocks noGrp="1" noChangeAspect="1"/>
          </p:cNvPicPr>
          <p:nvPr>
            <p:ph idx="1"/>
          </p:nvPr>
        </p:nvPicPr>
        <p:blipFill rotWithShape="1">
          <a:blip r:embed="rId2"/>
          <a:srcRect b="20462"/>
          <a:stretch/>
        </p:blipFill>
        <p:spPr>
          <a:xfrm>
            <a:off x="2255520" y="1910080"/>
            <a:ext cx="7447280" cy="3706948"/>
          </a:xfrm>
        </p:spPr>
      </p:pic>
      <p:sp>
        <p:nvSpPr>
          <p:cNvPr id="7" name="Rectangle: Rounded Corners 6">
            <a:extLst>
              <a:ext uri="{FF2B5EF4-FFF2-40B4-BE49-F238E27FC236}">
                <a16:creationId xmlns:a16="http://schemas.microsoft.com/office/drawing/2014/main" id="{915606D3-BAFC-82B1-92B4-BBCD5C1BEA82}"/>
              </a:ext>
            </a:extLst>
          </p:cNvPr>
          <p:cNvSpPr/>
          <p:nvPr/>
        </p:nvSpPr>
        <p:spPr>
          <a:xfrm>
            <a:off x="-45719" y="0"/>
            <a:ext cx="12308839" cy="97536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9AD6648-F05E-C9FB-CD12-38185B8D4E5E}"/>
              </a:ext>
            </a:extLst>
          </p:cNvPr>
          <p:cNvSpPr txBox="1"/>
          <p:nvPr/>
        </p:nvSpPr>
        <p:spPr>
          <a:xfrm>
            <a:off x="264161" y="133737"/>
            <a:ext cx="11612880" cy="646331"/>
          </a:xfrm>
          <a:prstGeom prst="rect">
            <a:avLst/>
          </a:prstGeom>
          <a:noFill/>
        </p:spPr>
        <p:txBody>
          <a:bodyPr wrap="square" rtlCol="0">
            <a:spAutoFit/>
          </a:bodyPr>
          <a:lstStyle/>
          <a:p>
            <a:pPr algn="ctr"/>
            <a:r>
              <a:rPr lang="en-US" sz="3600" b="1" dirty="0">
                <a:solidFill>
                  <a:schemeClr val="bg1"/>
                </a:solidFill>
                <a:effectLst/>
                <a:latin typeface="Times New Roman" panose="02020603050405020304" pitchFamily="18" charset="0"/>
                <a:ea typeface="Times New Roman" panose="02020603050405020304" pitchFamily="18" charset="0"/>
              </a:rPr>
              <a:t>Symbol design for a single OR gate</a:t>
            </a:r>
            <a:endParaRPr lang="en-US" sz="3600" dirty="0">
              <a:solidFill>
                <a:schemeClr val="bg1"/>
              </a:solidFill>
            </a:endParaRPr>
          </a:p>
        </p:txBody>
      </p:sp>
    </p:spTree>
    <p:extLst>
      <p:ext uri="{BB962C8B-B14F-4D97-AF65-F5344CB8AC3E}">
        <p14:creationId xmlns:p14="http://schemas.microsoft.com/office/powerpoint/2010/main" val="305932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EFD3F3A-9B20-7000-F0D2-C411104B6178}"/>
              </a:ext>
            </a:extLst>
          </p:cNvPr>
          <p:cNvPicPr>
            <a:picLocks noGrp="1" noChangeAspect="1"/>
          </p:cNvPicPr>
          <p:nvPr>
            <p:ph idx="1"/>
          </p:nvPr>
        </p:nvPicPr>
        <p:blipFill rotWithShape="1">
          <a:blip r:embed="rId2"/>
          <a:srcRect l="-204" t="2083" r="204" b="9683"/>
          <a:stretch/>
        </p:blipFill>
        <p:spPr>
          <a:xfrm>
            <a:off x="1636487" y="1109097"/>
            <a:ext cx="8868228" cy="5615166"/>
          </a:xfrm>
        </p:spPr>
      </p:pic>
      <p:sp>
        <p:nvSpPr>
          <p:cNvPr id="3" name="Rectangle: Rounded Corners 2">
            <a:extLst>
              <a:ext uri="{FF2B5EF4-FFF2-40B4-BE49-F238E27FC236}">
                <a16:creationId xmlns:a16="http://schemas.microsoft.com/office/drawing/2014/main" id="{57380434-4553-773B-3B63-AF6A7A2D9A0F}"/>
              </a:ext>
            </a:extLst>
          </p:cNvPr>
          <p:cNvSpPr/>
          <p:nvPr/>
        </p:nvSpPr>
        <p:spPr>
          <a:xfrm>
            <a:off x="-45719" y="0"/>
            <a:ext cx="12308839" cy="97536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6A68A90-DC44-1813-DE78-30C0EEC47605}"/>
              </a:ext>
            </a:extLst>
          </p:cNvPr>
          <p:cNvSpPr txBox="1"/>
          <p:nvPr/>
        </p:nvSpPr>
        <p:spPr>
          <a:xfrm>
            <a:off x="264161" y="133737"/>
            <a:ext cx="11612880" cy="646331"/>
          </a:xfrm>
          <a:prstGeom prst="rect">
            <a:avLst/>
          </a:prstGeom>
          <a:noFill/>
        </p:spPr>
        <p:txBody>
          <a:bodyPr wrap="square" rtlCol="0">
            <a:spAutoFit/>
          </a:bodyPr>
          <a:lstStyle/>
          <a:p>
            <a:pPr algn="ctr"/>
            <a:r>
              <a:rPr lang="en-US" sz="3600" b="1" dirty="0">
                <a:solidFill>
                  <a:schemeClr val="bg1"/>
                </a:solidFill>
                <a:effectLst/>
                <a:latin typeface="Times New Roman" panose="02020603050405020304" pitchFamily="18" charset="0"/>
                <a:ea typeface="Arial" panose="020B0604020202020204" pitchFamily="34" charset="0"/>
              </a:rPr>
              <a:t>Schematic design for 4 to 2 binary encoder</a:t>
            </a:r>
            <a:endParaRPr lang="en-US" sz="3600" dirty="0">
              <a:solidFill>
                <a:schemeClr val="bg1"/>
              </a:solidFill>
            </a:endParaRPr>
          </a:p>
        </p:txBody>
      </p:sp>
    </p:spTree>
    <p:extLst>
      <p:ext uri="{BB962C8B-B14F-4D97-AF65-F5344CB8AC3E}">
        <p14:creationId xmlns:p14="http://schemas.microsoft.com/office/powerpoint/2010/main" val="40459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52208A-A3AB-D3E5-06EE-C4AE16E30843}"/>
              </a:ext>
            </a:extLst>
          </p:cNvPr>
          <p:cNvPicPr>
            <a:picLocks noGrp="1" noChangeAspect="1"/>
          </p:cNvPicPr>
          <p:nvPr>
            <p:ph idx="1"/>
          </p:nvPr>
        </p:nvPicPr>
        <p:blipFill rotWithShape="1">
          <a:blip r:embed="rId2"/>
          <a:srcRect b="10940"/>
          <a:stretch/>
        </p:blipFill>
        <p:spPr>
          <a:xfrm>
            <a:off x="1805940" y="1404913"/>
            <a:ext cx="8605519" cy="5166950"/>
          </a:xfrm>
        </p:spPr>
      </p:pic>
      <p:sp>
        <p:nvSpPr>
          <p:cNvPr id="7" name="TextBox 6">
            <a:extLst>
              <a:ext uri="{FF2B5EF4-FFF2-40B4-BE49-F238E27FC236}">
                <a16:creationId xmlns:a16="http://schemas.microsoft.com/office/drawing/2014/main" id="{70418E68-9607-0C29-9EEA-3D0EEBBEA658}"/>
              </a:ext>
            </a:extLst>
          </p:cNvPr>
          <p:cNvSpPr txBox="1"/>
          <p:nvPr/>
        </p:nvSpPr>
        <p:spPr>
          <a:xfrm>
            <a:off x="424181" y="164514"/>
            <a:ext cx="11612880" cy="646331"/>
          </a:xfrm>
          <a:prstGeom prst="rect">
            <a:avLst/>
          </a:prstGeom>
          <a:noFill/>
        </p:spPr>
        <p:txBody>
          <a:bodyPr wrap="square" rtlCol="0">
            <a:spAutoFit/>
          </a:bodyPr>
          <a:lstStyle/>
          <a:p>
            <a:pPr algn="ctr"/>
            <a:r>
              <a:rPr lang="en-US" sz="3600" b="1" dirty="0">
                <a:solidFill>
                  <a:schemeClr val="bg1"/>
                </a:solidFill>
                <a:effectLst/>
                <a:latin typeface="Times New Roman" panose="02020603050405020304" pitchFamily="18" charset="0"/>
                <a:ea typeface="Arial" panose="020B0604020202020204" pitchFamily="34" charset="0"/>
              </a:rPr>
              <a:t>Symbol design for 4-to-2 binary encoder</a:t>
            </a:r>
            <a:endParaRPr lang="en-US" sz="3600" dirty="0">
              <a:solidFill>
                <a:schemeClr val="bg1"/>
              </a:solidFill>
            </a:endParaRPr>
          </a:p>
        </p:txBody>
      </p:sp>
      <p:sp>
        <p:nvSpPr>
          <p:cNvPr id="9" name="TextBox 8">
            <a:extLst>
              <a:ext uri="{FF2B5EF4-FFF2-40B4-BE49-F238E27FC236}">
                <a16:creationId xmlns:a16="http://schemas.microsoft.com/office/drawing/2014/main" id="{2E327BEA-39F1-64E4-B8AC-986F2516C556}"/>
              </a:ext>
            </a:extLst>
          </p:cNvPr>
          <p:cNvSpPr txBox="1"/>
          <p:nvPr/>
        </p:nvSpPr>
        <p:spPr>
          <a:xfrm>
            <a:off x="264161" y="133737"/>
            <a:ext cx="11612880" cy="646331"/>
          </a:xfrm>
          <a:prstGeom prst="rect">
            <a:avLst/>
          </a:prstGeom>
          <a:noFill/>
        </p:spPr>
        <p:txBody>
          <a:bodyPr wrap="square" rtlCol="0">
            <a:spAutoFit/>
          </a:bodyPr>
          <a:lstStyle/>
          <a:p>
            <a:pPr algn="ctr"/>
            <a:r>
              <a:rPr lang="en-US" sz="3600" b="1" dirty="0">
                <a:solidFill>
                  <a:schemeClr val="bg1"/>
                </a:solidFill>
                <a:effectLst/>
                <a:latin typeface="Times New Roman" panose="02020603050405020304" pitchFamily="18" charset="0"/>
                <a:ea typeface="Arial" panose="020B0604020202020204" pitchFamily="34" charset="0"/>
              </a:rPr>
              <a:t>Schematic design for 4-to-2 binary encoder</a:t>
            </a:r>
            <a:endParaRPr lang="en-US" sz="3600" dirty="0">
              <a:solidFill>
                <a:schemeClr val="bg1"/>
              </a:solidFill>
            </a:endParaRPr>
          </a:p>
        </p:txBody>
      </p:sp>
      <p:sp>
        <p:nvSpPr>
          <p:cNvPr id="12" name="Rectangle: Rounded Corners 11">
            <a:extLst>
              <a:ext uri="{FF2B5EF4-FFF2-40B4-BE49-F238E27FC236}">
                <a16:creationId xmlns:a16="http://schemas.microsoft.com/office/drawing/2014/main" id="{6D651E60-227B-132A-2D33-7FA355DD68C9}"/>
              </a:ext>
            </a:extLst>
          </p:cNvPr>
          <p:cNvSpPr/>
          <p:nvPr/>
        </p:nvSpPr>
        <p:spPr>
          <a:xfrm>
            <a:off x="-45721" y="-30778"/>
            <a:ext cx="12308839" cy="97536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1EC485E-5980-55D5-F6C2-562B74D8C353}"/>
              </a:ext>
            </a:extLst>
          </p:cNvPr>
          <p:cNvSpPr txBox="1"/>
          <p:nvPr/>
        </p:nvSpPr>
        <p:spPr>
          <a:xfrm>
            <a:off x="264161" y="57343"/>
            <a:ext cx="11387908" cy="646331"/>
          </a:xfrm>
          <a:prstGeom prst="rect">
            <a:avLst/>
          </a:prstGeom>
          <a:noFill/>
        </p:spPr>
        <p:txBody>
          <a:bodyPr wrap="square" rtlCol="0">
            <a:spAutoFit/>
          </a:bodyPr>
          <a:lstStyle/>
          <a:p>
            <a:pPr algn="ctr"/>
            <a:r>
              <a:rPr lang="en-US" sz="3600" b="1" dirty="0">
                <a:solidFill>
                  <a:schemeClr val="bg1"/>
                </a:solidFill>
                <a:effectLst/>
                <a:latin typeface="Times New Roman" panose="02020603050405020304" pitchFamily="18" charset="0"/>
                <a:ea typeface="Arial" panose="020B0604020202020204" pitchFamily="34" charset="0"/>
              </a:rPr>
              <a:t>Symbol design for 4 to 2 binary encoder</a:t>
            </a:r>
            <a:endParaRPr lang="en-US" sz="3600" dirty="0">
              <a:solidFill>
                <a:schemeClr val="bg1"/>
              </a:solidFill>
            </a:endParaRPr>
          </a:p>
        </p:txBody>
      </p:sp>
    </p:spTree>
    <p:extLst>
      <p:ext uri="{BB962C8B-B14F-4D97-AF65-F5344CB8AC3E}">
        <p14:creationId xmlns:p14="http://schemas.microsoft.com/office/powerpoint/2010/main" val="169335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C1CF5B-A717-435C-B9EB-3D537FC5F28A}"/>
              </a:ext>
            </a:extLst>
          </p:cNvPr>
          <p:cNvSpPr txBox="1"/>
          <p:nvPr/>
        </p:nvSpPr>
        <p:spPr>
          <a:xfrm>
            <a:off x="264161" y="32137"/>
            <a:ext cx="11612880" cy="646331"/>
          </a:xfrm>
          <a:prstGeom prst="rect">
            <a:avLst/>
          </a:prstGeom>
          <a:noFill/>
        </p:spPr>
        <p:txBody>
          <a:bodyPr wrap="square" rtlCol="0">
            <a:spAutoFit/>
          </a:bodyPr>
          <a:lstStyle/>
          <a:p>
            <a:pPr algn="ctr"/>
            <a:r>
              <a:rPr lang="en-US" sz="3600" b="1" dirty="0">
                <a:solidFill>
                  <a:schemeClr val="bg1"/>
                </a:solidFill>
                <a:effectLst/>
                <a:latin typeface="Times New Roman" panose="02020603050405020304" pitchFamily="18" charset="0"/>
                <a:ea typeface="Times New Roman" panose="02020603050405020304" pitchFamily="18" charset="0"/>
              </a:rPr>
              <a:t>4 to 2 Binary Encoder Layout</a:t>
            </a:r>
            <a:endParaRPr lang="en-US" sz="3600" dirty="0">
              <a:solidFill>
                <a:schemeClr val="bg1"/>
              </a:solidFill>
            </a:endParaRPr>
          </a:p>
        </p:txBody>
      </p:sp>
      <p:sp>
        <p:nvSpPr>
          <p:cNvPr id="7" name="Rectangle: Rounded Corners 6">
            <a:extLst>
              <a:ext uri="{FF2B5EF4-FFF2-40B4-BE49-F238E27FC236}">
                <a16:creationId xmlns:a16="http://schemas.microsoft.com/office/drawing/2014/main" id="{D62EF5D8-2D43-E098-43C8-0619697553AB}"/>
              </a:ext>
            </a:extLst>
          </p:cNvPr>
          <p:cNvSpPr/>
          <p:nvPr/>
        </p:nvSpPr>
        <p:spPr>
          <a:xfrm>
            <a:off x="0" y="-26526"/>
            <a:ext cx="12308839" cy="97536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94393DB-5A38-B304-E8E1-BF74005A01B2}"/>
              </a:ext>
            </a:extLst>
          </p:cNvPr>
          <p:cNvSpPr txBox="1"/>
          <p:nvPr/>
        </p:nvSpPr>
        <p:spPr>
          <a:xfrm>
            <a:off x="264161" y="90800"/>
            <a:ext cx="11612880" cy="646331"/>
          </a:xfrm>
          <a:prstGeom prst="rect">
            <a:avLst/>
          </a:prstGeom>
          <a:noFill/>
        </p:spPr>
        <p:txBody>
          <a:bodyPr wrap="square" rtlCol="0">
            <a:spAutoFit/>
          </a:bodyPr>
          <a:lstStyle/>
          <a:p>
            <a:pPr algn="ctr"/>
            <a:r>
              <a:rPr lang="en-US" sz="3600" b="1" dirty="0">
                <a:solidFill>
                  <a:schemeClr val="bg1"/>
                </a:solidFill>
                <a:effectLst/>
                <a:latin typeface="Times New Roman" panose="02020603050405020304" pitchFamily="18" charset="0"/>
                <a:ea typeface="Times New Roman" panose="02020603050405020304" pitchFamily="18" charset="0"/>
              </a:rPr>
              <a:t>4 to 2 Binary Encoder Layout</a:t>
            </a:r>
            <a:endParaRPr lang="en-US" sz="3600" dirty="0">
              <a:solidFill>
                <a:schemeClr val="bg1"/>
              </a:solidFill>
            </a:endParaRPr>
          </a:p>
        </p:txBody>
      </p:sp>
      <p:pic>
        <p:nvPicPr>
          <p:cNvPr id="11" name="Picture 10">
            <a:extLst>
              <a:ext uri="{FF2B5EF4-FFF2-40B4-BE49-F238E27FC236}">
                <a16:creationId xmlns:a16="http://schemas.microsoft.com/office/drawing/2014/main" id="{271941C8-5117-9B71-8202-C35F0D9903FC}"/>
              </a:ext>
            </a:extLst>
          </p:cNvPr>
          <p:cNvPicPr>
            <a:picLocks noChangeAspect="1"/>
          </p:cNvPicPr>
          <p:nvPr/>
        </p:nvPicPr>
        <p:blipFill rotWithShape="1">
          <a:blip r:embed="rId2"/>
          <a:srcRect l="7553" t="1630" r="6739" b="13760"/>
          <a:stretch/>
        </p:blipFill>
        <p:spPr bwMode="auto">
          <a:xfrm>
            <a:off x="1625600" y="1219200"/>
            <a:ext cx="8950960" cy="53746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32652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36FE1222-027B-829E-00C0-C263A8E193C3}"/>
              </a:ext>
            </a:extLst>
          </p:cNvPr>
          <p:cNvSpPr/>
          <p:nvPr/>
        </p:nvSpPr>
        <p:spPr>
          <a:xfrm>
            <a:off x="-58420" y="-71120"/>
            <a:ext cx="12308839" cy="975360"/>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890750C0-3223-C501-F4A4-FC62B3F1446E}"/>
              </a:ext>
            </a:extLst>
          </p:cNvPr>
          <p:cNvSpPr txBox="1"/>
          <p:nvPr/>
        </p:nvSpPr>
        <p:spPr>
          <a:xfrm>
            <a:off x="289559" y="93394"/>
            <a:ext cx="11612880" cy="646331"/>
          </a:xfrm>
          <a:prstGeom prst="rect">
            <a:avLst/>
          </a:prstGeom>
          <a:noFill/>
        </p:spPr>
        <p:txBody>
          <a:bodyPr wrap="square" rtlCol="0">
            <a:spAutoFit/>
          </a:bodyPr>
          <a:lstStyle/>
          <a:p>
            <a:pPr algn="ctr"/>
            <a:r>
              <a:rPr lang="en-US" sz="3600" b="1" dirty="0">
                <a:solidFill>
                  <a:schemeClr val="bg1"/>
                </a:solidFill>
                <a:effectLst/>
                <a:latin typeface="Times New Roman" panose="02020603050405020304" pitchFamily="18" charset="0"/>
                <a:ea typeface="Times New Roman" panose="02020603050405020304" pitchFamily="18" charset="0"/>
              </a:rPr>
              <a:t>DRC Test</a:t>
            </a:r>
            <a:endParaRPr lang="en-US" sz="3600" dirty="0">
              <a:solidFill>
                <a:schemeClr val="bg1"/>
              </a:solidFill>
            </a:endParaRPr>
          </a:p>
        </p:txBody>
      </p:sp>
      <p:pic>
        <p:nvPicPr>
          <p:cNvPr id="12" name="Picture 11">
            <a:extLst>
              <a:ext uri="{FF2B5EF4-FFF2-40B4-BE49-F238E27FC236}">
                <a16:creationId xmlns:a16="http://schemas.microsoft.com/office/drawing/2014/main" id="{A7CC2B64-3F29-87D3-E4B0-64C44CF15116}"/>
              </a:ext>
            </a:extLst>
          </p:cNvPr>
          <p:cNvPicPr>
            <a:picLocks noChangeAspect="1"/>
          </p:cNvPicPr>
          <p:nvPr/>
        </p:nvPicPr>
        <p:blipFill>
          <a:blip r:embed="rId2"/>
          <a:stretch>
            <a:fillRect/>
          </a:stretch>
        </p:blipFill>
        <p:spPr>
          <a:xfrm>
            <a:off x="1381760" y="1016000"/>
            <a:ext cx="9458960" cy="5273040"/>
          </a:xfrm>
          <a:prstGeom prst="rect">
            <a:avLst/>
          </a:prstGeom>
        </p:spPr>
      </p:pic>
    </p:spTree>
    <p:extLst>
      <p:ext uri="{BB962C8B-B14F-4D97-AF65-F5344CB8AC3E}">
        <p14:creationId xmlns:p14="http://schemas.microsoft.com/office/powerpoint/2010/main" val="3893583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156</TotalTime>
  <Words>469</Words>
  <Application>Microsoft Office PowerPoint</Application>
  <PresentationFormat>Widescreen</PresentationFormat>
  <Paragraphs>70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Bookman Old Style</vt:lpstr>
      <vt:lpstr>Calibri Light</vt:lpstr>
      <vt:lpstr>Rockwell</vt:lpstr>
      <vt:lpstr>Times New Roman</vt:lpstr>
      <vt:lpstr>Damask</vt:lpstr>
      <vt:lpstr>Chittagong University of Engineering and Technology Department of Electrical and Electronic Engineering EEE 476 : VLSI Technology Sessional   Presentation on 4 to 2 bit Binary Encoder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Chittagong University of Engineering and Technology Department of Electrical and Electrical Engineering EEE 490: VLSI Technology Sessional   Presentation on 4 to 2 bit binary encoder</dc:title>
  <dc:creator>u1802007@student.cuet.ac.bd</dc:creator>
  <cp:lastModifiedBy>u1802007@student.cuet.ac.bd</cp:lastModifiedBy>
  <cp:revision>35</cp:revision>
  <dcterms:created xsi:type="dcterms:W3CDTF">2023-08-04T03:49:59Z</dcterms:created>
  <dcterms:modified xsi:type="dcterms:W3CDTF">2023-08-07T07:07:03Z</dcterms:modified>
</cp:coreProperties>
</file>