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r\Documen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r\Documen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Total Revenue IT, Software</a:t>
            </a:r>
          </a:p>
        </c:rich>
      </c:tx>
      <c:layout>
        <c:manualLayout>
          <c:xMode val="edge"/>
          <c:yMode val="edge"/>
          <c:x val="0.28779937664041993"/>
          <c:y val="2.4226673057301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Draft!$B$3</c:f>
              <c:numCache>
                <c:formatCode>"$"#,##0_);[Red]\("$"#,##0\)</c:formatCode>
                <c:ptCount val="1"/>
                <c:pt idx="0">
                  <c:v>4055240000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E-4E81-B1BE-065A5DE736F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Draft!$B$4</c:f>
              <c:numCache>
                <c:formatCode>"$"#,##0_);[Red]\("$"#,##0\)</c:formatCode>
                <c:ptCount val="1"/>
                <c:pt idx="0">
                  <c:v>4147065000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7E-4E81-B1BE-065A5DE736F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Draft!$B$5</c:f>
              <c:numCache>
                <c:formatCode>"$"#,##0_);[Red]\("$"#,##0\)</c:formatCode>
                <c:ptCount val="1"/>
                <c:pt idx="0">
                  <c:v>4795511000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7E-4E81-B1BE-065A5DE736F0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Draft!$B$6</c:f>
              <c:numCache>
                <c:formatCode>"$"#,##0_);[Red]\("$"#,##0\)</c:formatCode>
                <c:ptCount val="1"/>
                <c:pt idx="0">
                  <c:v>5854430000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7E-4E81-B1BE-065A5DE736F0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Draft!$B$7</c:f>
              <c:numCache>
                <c:formatCode>"$"#,##0_);[Red]\("$"#,##0\)</c:formatCode>
                <c:ptCount val="1"/>
                <c:pt idx="0">
                  <c:v>2312200000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7E-4E81-B1BE-065A5DE736F0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Draft!$B$8</c:f>
              <c:numCache>
                <c:formatCode>"$"#,##0_);[Red]\("$"#,##0\)</c:formatCode>
                <c:ptCount val="1"/>
                <c:pt idx="0">
                  <c:v>2273900000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F7E-4E81-B1BE-065A5DE736F0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Draft!$B$9</c:f>
              <c:numCache>
                <c:formatCode>"$"#,##0_);[Red]\("$"#,##0\)</c:formatCode>
                <c:ptCount val="1"/>
                <c:pt idx="0">
                  <c:v>2512200000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7E-4E81-B1BE-065A5DE736F0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Draft!$B$10</c:f>
              <c:numCache>
                <c:formatCode>"$"#,##0_);[Red]\("$"#,##0\)</c:formatCode>
                <c:ptCount val="1"/>
                <c:pt idx="0">
                  <c:v>2504100000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F7E-4E81-B1BE-065A5DE736F0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Draft!$B$11</c:f>
              <c:numCache>
                <c:formatCode>"$"#,##0_);[Red]\("$"#,##0\)</c:formatCode>
                <c:ptCount val="1"/>
                <c:pt idx="0">
                  <c:v>6906000000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7E-4E81-B1BE-065A5DE736F0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Draft!$B$12</c:f>
              <c:numCache>
                <c:formatCode>"$"#,##0_);[Red]\("$"#,##0\)</c:formatCode>
                <c:ptCount val="1"/>
                <c:pt idx="0">
                  <c:v>4183000000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F7E-4E81-B1BE-065A5DE736F0}"/>
            </c:ext>
          </c:extLst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Draft!$B$13</c:f>
              <c:numCache>
                <c:formatCode>"$"#,##0_);[Red]\("$"#,##0\)</c:formatCode>
                <c:ptCount val="1"/>
                <c:pt idx="0">
                  <c:v>3956000000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7E-4E81-B1BE-065A5DE736F0}"/>
            </c:ext>
          </c:extLst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Draft!$B$14</c:f>
              <c:numCache>
                <c:formatCode>"$"#,##0_);[Red]\("$"#,##0\)</c:formatCode>
                <c:ptCount val="1"/>
                <c:pt idx="0">
                  <c:v>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F7E-4E81-B1BE-065A5DE736F0}"/>
            </c:ext>
          </c:extLst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Draft!$B$15</c:f>
              <c:numCache>
                <c:formatCode>"$"#,##0_);[Red]\("$"#,##0\)</c:formatCode>
                <c:ptCount val="1"/>
                <c:pt idx="0">
                  <c:v>2665000000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F7E-4E81-B1BE-065A5DE736F0}"/>
            </c:ext>
          </c:extLst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Draft!$B$16</c:f>
              <c:numCache>
                <c:formatCode>"$"#,##0_);[Red]\("$"#,##0\)</c:formatCode>
                <c:ptCount val="1"/>
                <c:pt idx="0">
                  <c:v>2692000000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F7E-4E81-B1BE-065A5DE736F0}"/>
            </c:ext>
          </c:extLst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Draft!$B$17</c:f>
              <c:numCache>
                <c:formatCode>"$"#,##0_);[Red]\("$"#,##0\)</c:formatCode>
                <c:ptCount val="1"/>
                <c:pt idx="0">
                  <c:v>2732000000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F7E-4E81-B1BE-065A5DE736F0}"/>
            </c:ext>
          </c:extLst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Draft!$B$18</c:f>
              <c:numCache>
                <c:formatCode>"$"#,##0_);[Red]\("$"#,##0\)</c:formatCode>
                <c:ptCount val="1"/>
                <c:pt idx="0">
                  <c:v>2530000000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F7E-4E81-B1BE-065A5DE73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2377336"/>
        <c:axId val="602373072"/>
      </c:barChart>
      <c:catAx>
        <c:axId val="6023773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Information Technology, Application Software</a:t>
                </a:r>
              </a:p>
            </c:rich>
          </c:tx>
          <c:layout>
            <c:manualLayout>
              <c:xMode val="edge"/>
              <c:yMode val="edge"/>
              <c:x val="0.26158861001749778"/>
              <c:y val="0.932182038702555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602373072"/>
        <c:crosses val="autoZero"/>
        <c:auto val="1"/>
        <c:lblAlgn val="ctr"/>
        <c:lblOffset val="100"/>
        <c:noMultiLvlLbl val="0"/>
      </c:catAx>
      <c:valAx>
        <c:axId val="60237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37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0" i="0" baseline="0">
                <a:effectLst/>
              </a:rPr>
              <a:t>Total Revenue IT, Hardware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Draft!$C$3</c:f>
              <c:numCache>
                <c:formatCode>"$"#,##0_);[Red]\("$"#,##0\)</c:formatCode>
                <c:ptCount val="1"/>
                <c:pt idx="0">
                  <c:v>170910000000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7-4579-A3F7-D3C49F1FDF0A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Draft!$C$4</c:f>
              <c:numCache>
                <c:formatCode>"$"#,##0_);[Red]\("$"#,##0\)</c:formatCode>
                <c:ptCount val="1"/>
                <c:pt idx="0">
                  <c:v>182795000000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7-4579-A3F7-D3C49F1FDF0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Draft!$C$5</c:f>
              <c:numCache>
                <c:formatCode>"$"#,##0_);[Red]\("$"#,##0\)</c:formatCode>
                <c:ptCount val="1"/>
                <c:pt idx="0">
                  <c:v>233715000000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7-4579-A3F7-D3C49F1FDF0A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Draft!$C$6</c:f>
              <c:numCache>
                <c:formatCode>"$"#,##0_);[Red]\("$"#,##0\)</c:formatCode>
                <c:ptCount val="1"/>
                <c:pt idx="0">
                  <c:v>215639000000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17-4579-A3F7-D3C49F1FDF0A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Draft!$C$7</c:f>
              <c:numCache>
                <c:formatCode>"$"#,##0_);[Red]\("$"#,##0\)</c:formatCode>
                <c:ptCount val="1"/>
                <c:pt idx="0">
                  <c:v>112298000000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17-4579-A3F7-D3C49F1FDF0A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Draft!$C$8</c:f>
              <c:numCache>
                <c:formatCode>"$"#,##0_);[Red]\("$"#,##0\)</c:formatCode>
                <c:ptCount val="1"/>
                <c:pt idx="0">
                  <c:v>56651000000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17-4579-A3F7-D3C49F1FDF0A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Draft!$C$9</c:f>
              <c:numCache>
                <c:formatCode>"$"#,##0_);[Red]\("$"#,##0\)</c:formatCode>
                <c:ptCount val="1"/>
                <c:pt idx="0">
                  <c:v>51463000000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17-4579-A3F7-D3C49F1FDF0A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Draft!$C$10</c:f>
              <c:numCache>
                <c:formatCode>"$"#,##0_);[Red]\("$"#,##0\)</c:formatCode>
                <c:ptCount val="1"/>
                <c:pt idx="0">
                  <c:v>48238000000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17-4579-A3F7-D3C49F1FD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2746264"/>
        <c:axId val="602746592"/>
      </c:barChart>
      <c:catAx>
        <c:axId val="60274626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INformation</a:t>
                </a:r>
                <a:r>
                  <a:rPr lang="en-US" sz="2000" baseline="0"/>
                  <a:t> Technlogy, Computer Hardware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0.34329306436615742"/>
              <c:y val="0.96148109288062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602746592"/>
        <c:crosses val="autoZero"/>
        <c:auto val="1"/>
        <c:lblAlgn val="ctr"/>
        <c:lblOffset val="100"/>
        <c:noMultiLvlLbl val="0"/>
      </c:catAx>
      <c:valAx>
        <c:axId val="60274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74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4205889" cy="8229600"/>
          </a:xfrm>
          <a:prstGeom prst="rect">
            <a:avLst/>
          </a:prstGeom>
          <a:solidFill>
            <a:srgbClr val="000000">
              <a:alpha val="4705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2361" r="22361"/>
          <a:stretch>
            <a:fillRect/>
          </a:stretch>
        </p:blipFill>
        <p:spPr>
          <a:xfrm>
            <a:off x="2360461" y="2363905"/>
            <a:ext cx="5748256" cy="555919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6083732" y="514350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Box 5"/>
          <p:cNvSpPr txBox="1"/>
          <p:nvPr/>
        </p:nvSpPr>
        <p:spPr>
          <a:xfrm>
            <a:off x="7194020" y="3227395"/>
            <a:ext cx="8336013" cy="3960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00"/>
              </a:lnSpc>
            </a:pPr>
            <a:r>
              <a:rPr lang="en-US" sz="13000">
                <a:solidFill>
                  <a:srgbClr val="000000"/>
                </a:solidFill>
                <a:latin typeface="Open Sans Bold"/>
              </a:rPr>
              <a:t>Summary</a:t>
            </a:r>
          </a:p>
          <a:p>
            <a:pPr>
              <a:lnSpc>
                <a:spcPts val="15600"/>
              </a:lnSpc>
            </a:pPr>
            <a:r>
              <a:rPr lang="en-US" sz="13000">
                <a:solidFill>
                  <a:srgbClr val="000000"/>
                </a:solidFill>
                <a:latin typeface="Open Sans Bold"/>
              </a:rPr>
              <a:t>Statistics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93392"/>
          </a:xfrm>
          <a:prstGeom prst="rect">
            <a:avLst/>
          </a:prstGeom>
          <a:solidFill>
            <a:srgbClr val="000000">
              <a:alpha val="4705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114909" y="3427914"/>
            <a:ext cx="5385195" cy="2652448"/>
            <a:chOff x="0" y="0"/>
            <a:chExt cx="7180260" cy="3536598"/>
          </a:xfrm>
        </p:grpSpPr>
        <p:sp>
          <p:nvSpPr>
            <p:cNvPr id="4" name="TextBox 4"/>
            <p:cNvSpPr txBox="1"/>
            <p:nvPr/>
          </p:nvSpPr>
          <p:spPr>
            <a:xfrm>
              <a:off x="0" y="912060"/>
              <a:ext cx="7180260" cy="563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180260" cy="759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76664"/>
              <a:ext cx="7180260" cy="759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endParaRPr/>
            </a:p>
          </p:txBody>
        </p:sp>
      </p:grpSp>
      <p:sp>
        <p:nvSpPr>
          <p:cNvPr id="7" name="AutoShape 2">
            <a:extLst>
              <a:ext uri="{FF2B5EF4-FFF2-40B4-BE49-F238E27FC236}">
                <a16:creationId xmlns:a16="http://schemas.microsoft.com/office/drawing/2014/main" id="{8291D002-2720-4351-A38A-10D822BEC965}"/>
              </a:ext>
            </a:extLst>
          </p:cNvPr>
          <p:cNvSpPr/>
          <p:nvPr/>
        </p:nvSpPr>
        <p:spPr>
          <a:xfrm>
            <a:off x="573951" y="1483001"/>
            <a:ext cx="16230600" cy="8581932"/>
          </a:xfrm>
          <a:prstGeom prst="rect">
            <a:avLst/>
          </a:prstGeom>
          <a:solidFill>
            <a:srgbClr val="FFFFFF"/>
          </a:solidFill>
        </p:spPr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01F4DF-632A-489C-956F-484FF4E14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802689"/>
              </p:ext>
            </p:extLst>
          </p:nvPr>
        </p:nvGraphicFramePr>
        <p:xfrm>
          <a:off x="1066800" y="3172770"/>
          <a:ext cx="7315200" cy="584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4345031-FA86-4D41-870F-E80572C16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432552"/>
              </p:ext>
            </p:extLst>
          </p:nvPr>
        </p:nvGraphicFramePr>
        <p:xfrm>
          <a:off x="8689251" y="3172770"/>
          <a:ext cx="7690703" cy="584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E4216A-9897-439A-ABC0-6330B7F3BE5B}"/>
              </a:ext>
            </a:extLst>
          </p:cNvPr>
          <p:cNvSpPr txBox="1"/>
          <p:nvPr/>
        </p:nvSpPr>
        <p:spPr>
          <a:xfrm>
            <a:off x="4614924" y="279914"/>
            <a:ext cx="7891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Total Revenue for IT Sector-Graph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93392"/>
          </a:xfrm>
          <a:prstGeom prst="rect">
            <a:avLst/>
          </a:prstGeom>
          <a:solidFill>
            <a:srgbClr val="000000">
              <a:alpha val="4705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114909" y="3427914"/>
            <a:ext cx="5385195" cy="2652448"/>
            <a:chOff x="0" y="0"/>
            <a:chExt cx="7180260" cy="3536598"/>
          </a:xfrm>
        </p:grpSpPr>
        <p:sp>
          <p:nvSpPr>
            <p:cNvPr id="4" name="TextBox 4"/>
            <p:cNvSpPr txBox="1"/>
            <p:nvPr/>
          </p:nvSpPr>
          <p:spPr>
            <a:xfrm>
              <a:off x="0" y="912060"/>
              <a:ext cx="7180260" cy="563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180260" cy="759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76664"/>
              <a:ext cx="7180260" cy="759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E4216A-9897-439A-ABC0-6330B7F3BE5B}"/>
              </a:ext>
            </a:extLst>
          </p:cNvPr>
          <p:cNvSpPr txBox="1"/>
          <p:nvPr/>
        </p:nvSpPr>
        <p:spPr>
          <a:xfrm>
            <a:off x="4614924" y="279914"/>
            <a:ext cx="7891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Total Revenue for IT Sector-Graph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AC926-8788-4DD8-9571-7C3C6CD71307}"/>
              </a:ext>
            </a:extLst>
          </p:cNvPr>
          <p:cNvSpPr txBox="1"/>
          <p:nvPr/>
        </p:nvSpPr>
        <p:spPr>
          <a:xfrm>
            <a:off x="1305188" y="3163897"/>
            <a:ext cx="156776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slide, there is a comparison between two sub-sectors which are: Computer Hardware and Application Software in the Information Technology Sector over 4 years. Both sub-sectors have high revenue, although computer hardware achieved maximum revenue with a value of $233,715,000,000.00, In contrast, the maximum of application software was $6,906,000,000.00. The minimum value is $48,238,000,000.00 for hardware, and $2,273,900,000.00 for software. The average value of total revenue is $133,963,625,000.00 for hardware, and $3,607,415,375.00 for software. While points of data are spread out through a large of values which refer to hardware in this case with a standard deviation value $76,506,413,086.82. On the other hand, the STV for software is $1,361,663,067.56.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conclusion, the hardware sector performed much better than software, in the Information Technology Sector.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 Bold</vt:lpstr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Simple Business Review Presentation</dc:title>
  <dc:creator>Abrar Al-Hamdan</dc:creator>
  <cp:lastModifiedBy>Abrar Al-Hamdan</cp:lastModifiedBy>
  <cp:revision>4</cp:revision>
  <dcterms:created xsi:type="dcterms:W3CDTF">2006-08-16T00:00:00Z</dcterms:created>
  <dcterms:modified xsi:type="dcterms:W3CDTF">2020-06-12T20:20:43Z</dcterms:modified>
  <dc:identifier>DAD-5Euj0VQ</dc:identifier>
</cp:coreProperties>
</file>