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84" r:id="rId16"/>
    <p:sldId id="295" r:id="rId17"/>
    <p:sldId id="296" r:id="rId18"/>
    <p:sldId id="297" r:id="rId1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>
      <p:cViewPr varScale="1">
        <p:scale>
          <a:sx n="71" d="100"/>
          <a:sy n="71" d="100"/>
        </p:scale>
        <p:origin x="191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66023" y="0"/>
            <a:ext cx="1077912" cy="762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161" y="-82803"/>
            <a:ext cx="894567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414" y="34544"/>
            <a:ext cx="1452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Arrays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140" y="690117"/>
            <a:ext cx="8162290" cy="429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4490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dirty="0">
                <a:latin typeface="Calibri"/>
                <a:cs typeface="Calibri"/>
              </a:rPr>
              <a:t>Array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collection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variables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belonging </a:t>
            </a:r>
            <a:r>
              <a:rPr sz="3600" dirty="0">
                <a:latin typeface="Calibri"/>
                <a:cs typeface="Calibri"/>
              </a:rPr>
              <a:t>to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same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data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type.</a:t>
            </a:r>
            <a:endParaRPr sz="3600">
              <a:latin typeface="Calibri"/>
              <a:cs typeface="Calibri"/>
            </a:endParaRPr>
          </a:p>
          <a:p>
            <a:pPr marL="12700" marR="210185" indent="364490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spc="-50" dirty="0">
                <a:latin typeface="Calibri"/>
                <a:cs typeface="Calibri"/>
              </a:rPr>
              <a:t>You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can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store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group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data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same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data </a:t>
            </a:r>
            <a:r>
              <a:rPr sz="3600" dirty="0">
                <a:latin typeface="Calibri"/>
                <a:cs typeface="Calibri"/>
              </a:rPr>
              <a:t>type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array.</a:t>
            </a:r>
            <a:endParaRPr sz="3600">
              <a:latin typeface="Calibri"/>
              <a:cs typeface="Calibri"/>
            </a:endParaRPr>
          </a:p>
          <a:p>
            <a:pPr marL="469900" marR="558165">
              <a:lnSpc>
                <a:spcPct val="120100"/>
              </a:lnSpc>
              <a:spcBef>
                <a:spcPts val="40"/>
              </a:spcBef>
            </a:pPr>
            <a:r>
              <a:rPr sz="2800" spc="-10" dirty="0">
                <a:latin typeface="Calibri"/>
                <a:cs typeface="Calibri"/>
              </a:rPr>
              <a:t>Array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might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belonging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types Array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size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constant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  <a:p>
            <a:pPr marL="469900" marR="129539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Always,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Contiguous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(adjacent)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array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4B518EB-DC05-B386-27D8-FD92E00CD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5362" y="505123"/>
            <a:ext cx="8793276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[5]={0};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float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sal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 [10] ={1,2,3,4,5};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scanf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("%d",&amp;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]); 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/*input value into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]*/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("%f",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sal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[3]); 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/*print value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sal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[3]*/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[4]=25;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/*assign a value 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[4] */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// Int y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[4]++;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/*Increment the value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[4]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808080"/>
                </a:solidFill>
                <a:latin typeface="+mj-lt"/>
              </a:rPr>
              <a:t>a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[4]++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sal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[5]+=200;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/*Add 200 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sal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[5]*/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sum=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[0]+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[l]+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[2]+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[3]+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[4]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;	/*Add all the values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[5]*/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scanf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("%f",&amp;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sal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]) ; 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/*input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 into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sal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[2]*/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("%f",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sal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++]);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/* print value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sal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[2] and the increment the value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808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4B518EB-DC05-B386-27D8-FD92E00CD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5362" y="1397674"/>
            <a:ext cx="8793276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Suppose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[10] is an array of int type-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) Reading values in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[10]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	for (int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 = 0;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 &lt; 10;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	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scanf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("%d", 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(ii) Displaying values of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[ 10]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	for (int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 = 0;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 &lt; 10;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	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(%d ",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(iii) Adding all the elements of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arr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[ 10]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	int sum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		for(int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 = 0;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 &lt; 10;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		sum=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sum+arr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];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813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6BAAC-4484-20D0-DAF1-C9D85EC20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229600" cy="5509200"/>
          </a:xfrm>
        </p:spPr>
        <p:txBody>
          <a:bodyPr/>
          <a:lstStyle/>
          <a:p>
            <a:pPr algn="l" fontAlgn="base"/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Advantages of Array in C</a:t>
            </a:r>
          </a:p>
          <a:p>
            <a:pPr algn="l" fontAlgn="base"/>
            <a:endParaRPr lang="en-US" sz="20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Random and fast access of elements using the array index.</a:t>
            </a:r>
          </a:p>
          <a:p>
            <a:pPr algn="l" fontAlgn="base"/>
            <a:endParaRPr lang="en-US" sz="2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 startAt="2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Use of fewer lines of code as it creates a single array of multiple elements.</a:t>
            </a:r>
          </a:p>
          <a:p>
            <a:pPr algn="l" fontAlgn="base"/>
            <a:endParaRPr lang="en-US" sz="2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 startAt="3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Traversal through the array becomes easy using a single loop.</a:t>
            </a:r>
          </a:p>
          <a:p>
            <a:pPr algn="l" fontAlgn="base"/>
            <a:endParaRPr lang="en-US" sz="2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Disadvantages of Array in C</a:t>
            </a:r>
          </a:p>
          <a:p>
            <a:pPr algn="l" fontAlgn="base"/>
            <a:endParaRPr lang="en-US" sz="20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Allows a fixed number of elements to be entered which is decided at the time of declaration. Unlike a linked list, an array in C is not dynamic. It is static.</a:t>
            </a:r>
          </a:p>
          <a:p>
            <a:pPr algn="l" fontAlgn="base"/>
            <a:endParaRPr lang="en-US" sz="2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+mj-lt"/>
              <a:buAutoNum type="arabicPeriod" startAt="2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Insertion and deletion of elements can be costly since the elements are needed to be rearranged after insertion and deletion.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07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5F75-9323-2163-FCD1-75A60160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24" y="152400"/>
            <a:ext cx="8945676" cy="492443"/>
          </a:xfrm>
        </p:spPr>
        <p:txBody>
          <a:bodyPr/>
          <a:lstStyle/>
          <a:p>
            <a:r>
              <a:rPr lang="en-IN" sz="3200" dirty="0"/>
              <a:t>Passing array into a function: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4B518EB-DC05-B386-27D8-FD92E00CD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52046"/>
            <a:ext cx="762000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#include&lt;stdio.h&gt;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[]);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 main(void)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i,arr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[6]={1,2,3,4,5,6};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("Contents of array are 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for(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=0;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&lt;6;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("%d ",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("\n");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int sum=0,i;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for(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=0;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&lt;6;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]=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]*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n-lt"/>
              </a:rPr>
              <a:t>		sum=</a:t>
            </a:r>
            <a:r>
              <a:rPr lang="en-US" altLang="en-US" dirty="0" err="1">
                <a:latin typeface="+mn-lt"/>
              </a:rPr>
              <a:t>sum+val</a:t>
            </a:r>
            <a:r>
              <a:rPr lang="en-US" altLang="en-US" dirty="0">
                <a:latin typeface="+mn-lt"/>
              </a:rPr>
              <a:t>[</a:t>
            </a:r>
            <a:r>
              <a:rPr lang="en-US" altLang="en-US" dirty="0" err="1">
                <a:latin typeface="+mn-lt"/>
              </a:rPr>
              <a:t>i</a:t>
            </a:r>
            <a:r>
              <a:rPr lang="en-US" altLang="en-US" dirty="0">
                <a:latin typeface="+mn-lt"/>
              </a:rPr>
              <a:t>];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("Sum of squares=%d\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n",sum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66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5F75-9323-2163-FCD1-75A60160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2" y="216950"/>
            <a:ext cx="8945676" cy="492443"/>
          </a:xfrm>
        </p:spPr>
        <p:txBody>
          <a:bodyPr/>
          <a:lstStyle/>
          <a:p>
            <a:r>
              <a:rPr lang="en-IN" sz="3200" dirty="0"/>
              <a:t>Passing array into a function of different sizes: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4B518EB-DC05-B386-27D8-FD92E00CD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7544"/>
            <a:ext cx="8077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#include&lt;stdio.h&gt;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 add(int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[],int 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 main(void)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int a[5]={2,4,6,8,10};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int b[8]={1,3,5,7,9,11,13,15};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int c[10]={1,2,3,4,5,6,7,8,9,10};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("Sum of elements of array a : %d\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n",add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(a,5));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("Sum of elements of array b : %d\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n",add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(b,8));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("Sum of elements of array c : %d\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n",add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(c,10));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 add(int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[],int 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i,sum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for(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=0;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&lt;n;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   sum+=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return sum;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008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246" y="250951"/>
            <a:ext cx="69024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Relationship</a:t>
            </a:r>
            <a:r>
              <a:rPr sz="3200" spc="-80" dirty="0"/>
              <a:t> </a:t>
            </a:r>
            <a:r>
              <a:rPr sz="3200" dirty="0"/>
              <a:t>Between</a:t>
            </a:r>
            <a:r>
              <a:rPr sz="3200" spc="-105" dirty="0"/>
              <a:t> </a:t>
            </a:r>
            <a:r>
              <a:rPr sz="3200" spc="-10" dirty="0"/>
              <a:t>Pointers</a:t>
            </a:r>
            <a:r>
              <a:rPr sz="3200" spc="-80" dirty="0"/>
              <a:t> </a:t>
            </a:r>
            <a:r>
              <a:rPr sz="3200" dirty="0"/>
              <a:t>and</a:t>
            </a:r>
            <a:r>
              <a:rPr sz="3200" spc="-65" dirty="0"/>
              <a:t> </a:t>
            </a:r>
            <a:r>
              <a:rPr sz="3200" spc="-10" dirty="0"/>
              <a:t>Arrays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1000" y="984250"/>
            <a:ext cx="7875269" cy="226286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29972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b[3]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Value 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accessed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*(b+3)</a:t>
            </a:r>
            <a:r>
              <a:rPr lang="en-IN" sz="2000" spc="-10" dirty="0">
                <a:latin typeface="Arial" panose="020B0604020202020204" pitchFamily="34" charset="0"/>
                <a:cs typeface="Arial" panose="020B0604020202020204" pitchFamily="34" charset="0"/>
              </a:rPr>
              <a:t> , Address by (b+3)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 marR="255904" indent="-228600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  <a:r>
              <a:rPr lang="en-IN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9135" marR="2273300" lvl="1" indent="-229235">
              <a:lnSpc>
                <a:spcPct val="119800"/>
              </a:lnSpc>
              <a:spcBef>
                <a:spcPts val="20"/>
              </a:spcBef>
              <a:buFont typeface="Arial MT"/>
              <a:buChar char="•"/>
              <a:tabLst>
                <a:tab pos="9271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accessed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b[3] 	</a:t>
            </a:r>
            <a:r>
              <a:rPr lang="en-IN" sz="2000" spc="-10" dirty="0">
                <a:latin typeface="Arial" panose="020B0604020202020204" pitchFamily="34" charset="0"/>
                <a:cs typeface="Arial" panose="020B0604020202020204" pitchFamily="34" charset="0"/>
              </a:rPr>
              <a:t>, Address by &amp;b[3]</a:t>
            </a:r>
          </a:p>
          <a:p>
            <a:pPr marL="469900" marR="2273300" lvl="1">
              <a:lnSpc>
                <a:spcPct val="119800"/>
              </a:lnSpc>
              <a:spcBef>
                <a:spcPts val="20"/>
              </a:spcBef>
              <a:tabLst>
                <a:tab pos="927100" algn="l"/>
              </a:tabLst>
            </a:pPr>
            <a:r>
              <a:rPr lang="en-IN" sz="2000" spc="-1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subscript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notation 	</a:t>
            </a:r>
            <a:endParaRPr lang="en-IN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5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CC4C-D3BF-B524-96B4-A3BDC150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2" y="304800"/>
            <a:ext cx="8945676" cy="635000"/>
          </a:xfrm>
        </p:spPr>
        <p:txBody>
          <a:bodyPr/>
          <a:lstStyle/>
          <a:p>
            <a:r>
              <a:rPr lang="en-IN" dirty="0"/>
              <a:t>Pointers and 1-D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7331-E258-CB43-0995-F9E6BD89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431983"/>
          </a:xfrm>
        </p:spPr>
        <p:txBody>
          <a:bodyPr/>
          <a:lstStyle/>
          <a:p>
            <a:r>
              <a:rPr lang="en-IN" sz="2400" dirty="0"/>
              <a:t>#include&lt;stdio.h&gt;</a:t>
            </a:r>
          </a:p>
          <a:p>
            <a:r>
              <a:rPr lang="en-IN" sz="2400" dirty="0"/>
              <a:t>int main(void)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	int </a:t>
            </a:r>
            <a:r>
              <a:rPr lang="en-IN" sz="2400" dirty="0" err="1"/>
              <a:t>arr</a:t>
            </a:r>
            <a:r>
              <a:rPr lang="en-IN" sz="2400" dirty="0"/>
              <a:t>[5]={5,10,15,20,25};</a:t>
            </a:r>
          </a:p>
          <a:p>
            <a:r>
              <a:rPr lang="en-IN" sz="2400" dirty="0"/>
              <a:t>	int </a:t>
            </a:r>
            <a:r>
              <a:rPr lang="en-IN" sz="2400" dirty="0" err="1"/>
              <a:t>i</a:t>
            </a:r>
            <a:r>
              <a:rPr lang="en-IN" sz="2400" dirty="0"/>
              <a:t>;</a:t>
            </a:r>
          </a:p>
          <a:p>
            <a:r>
              <a:rPr lang="en-IN" sz="2400" dirty="0"/>
              <a:t>	for(</a:t>
            </a:r>
            <a:r>
              <a:rPr lang="en-IN" sz="2400" dirty="0" err="1"/>
              <a:t>i</a:t>
            </a:r>
            <a:r>
              <a:rPr lang="en-IN" sz="2400" dirty="0"/>
              <a:t>=0; </a:t>
            </a:r>
            <a:r>
              <a:rPr lang="en-IN" sz="2400" dirty="0" err="1"/>
              <a:t>i</a:t>
            </a:r>
            <a:r>
              <a:rPr lang="en-IN" sz="2400" dirty="0"/>
              <a:t>&lt;5; </a:t>
            </a:r>
            <a:r>
              <a:rPr lang="en-IN" sz="2400" dirty="0" err="1"/>
              <a:t>i</a:t>
            </a:r>
            <a:r>
              <a:rPr lang="en-IN" sz="2400" dirty="0"/>
              <a:t>++)</a:t>
            </a:r>
          </a:p>
          <a:p>
            <a:r>
              <a:rPr lang="en-IN" sz="2400" dirty="0"/>
              <a:t>	{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printf</a:t>
            </a:r>
            <a:r>
              <a:rPr lang="en-IN" sz="2400" dirty="0"/>
              <a:t>("Value of </a:t>
            </a:r>
            <a:r>
              <a:rPr lang="en-IN" sz="2400" dirty="0" err="1"/>
              <a:t>arr</a:t>
            </a:r>
            <a:r>
              <a:rPr lang="en-IN" sz="2400" dirty="0"/>
              <a:t>[%d] = %d\t",</a:t>
            </a:r>
            <a:r>
              <a:rPr lang="en-IN" sz="2400" dirty="0" err="1"/>
              <a:t>i</a:t>
            </a:r>
            <a:r>
              <a:rPr lang="en-IN" sz="2400" dirty="0"/>
              <a:t>,*(</a:t>
            </a:r>
            <a:r>
              <a:rPr lang="en-IN" sz="2400" dirty="0" err="1"/>
              <a:t>arr+i</a:t>
            </a:r>
            <a:r>
              <a:rPr lang="en-IN" sz="2400" dirty="0"/>
              <a:t>));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printf</a:t>
            </a:r>
            <a:r>
              <a:rPr lang="en-IN" sz="2400" dirty="0"/>
              <a:t>("Address of </a:t>
            </a:r>
            <a:r>
              <a:rPr lang="en-IN" sz="2400" dirty="0" err="1"/>
              <a:t>arr</a:t>
            </a:r>
            <a:r>
              <a:rPr lang="en-IN" sz="2400" dirty="0"/>
              <a:t>[%d] = %p\n",</a:t>
            </a:r>
            <a:r>
              <a:rPr lang="en-IN" sz="2400" dirty="0" err="1"/>
              <a:t>i,arr+i</a:t>
            </a:r>
            <a:r>
              <a:rPr lang="en-IN" sz="2400" dirty="0"/>
              <a:t>);</a:t>
            </a:r>
          </a:p>
          <a:p>
            <a:r>
              <a:rPr lang="en-IN" sz="2400" dirty="0"/>
              <a:t>	}</a:t>
            </a:r>
          </a:p>
          <a:p>
            <a:r>
              <a:rPr lang="en-IN" sz="2400" dirty="0"/>
              <a:t>	return 0;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2873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CC4C-D3BF-B524-96B4-A3BDC150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2" y="304800"/>
            <a:ext cx="8945676" cy="492443"/>
          </a:xfrm>
        </p:spPr>
        <p:txBody>
          <a:bodyPr/>
          <a:lstStyle/>
          <a:p>
            <a:r>
              <a:rPr lang="en-IN" sz="3200" dirty="0"/>
              <a:t>Access array elements via a pointer variable: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7331-E258-CB43-0995-F9E6BD89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28452"/>
            <a:ext cx="8382000" cy="4001095"/>
          </a:xfrm>
        </p:spPr>
        <p:txBody>
          <a:bodyPr/>
          <a:lstStyle/>
          <a:p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#include&lt;stdio.h&gt;</a:t>
            </a:r>
          </a:p>
          <a:p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main(void)</a:t>
            </a:r>
          </a:p>
          <a:p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int </a:t>
            </a:r>
            <a:r>
              <a:rPr lang="en-IN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[5]={5,10,15,20,25};</a:t>
            </a:r>
          </a:p>
          <a:p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int </a:t>
            </a:r>
            <a:r>
              <a:rPr lang="en-IN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,*p;</a:t>
            </a:r>
          </a:p>
          <a:p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p=</a:t>
            </a:r>
            <a:r>
              <a:rPr lang="en-IN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     </a:t>
            </a:r>
          </a:p>
          <a:p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for(</a:t>
            </a:r>
            <a:r>
              <a:rPr lang="en-IN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IN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&lt;5; </a:t>
            </a:r>
            <a:r>
              <a:rPr lang="en-IN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{</a:t>
            </a:r>
          </a:p>
          <a:p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("Address of </a:t>
            </a:r>
            <a:r>
              <a:rPr lang="en-IN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[%d]= %p %p \n",</a:t>
            </a:r>
            <a:r>
              <a:rPr lang="en-IN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,(</a:t>
            </a:r>
            <a:r>
              <a:rPr lang="en-IN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p+i</a:t>
            </a:r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&amp;p[</a:t>
            </a:r>
            <a:r>
              <a:rPr lang="en-IN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("Value of </a:t>
            </a:r>
            <a:r>
              <a:rPr lang="en-IN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[%d]= %d %d \n",</a:t>
            </a:r>
            <a:r>
              <a:rPr lang="en-IN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,*(</a:t>
            </a:r>
            <a:r>
              <a:rPr lang="en-IN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p+i</a:t>
            </a:r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),p[</a:t>
            </a:r>
            <a:r>
              <a:rPr lang="en-IN" sz="20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return 0;</a:t>
            </a:r>
          </a:p>
          <a:p>
            <a:r>
              <a:rPr lang="en-IN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3660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CC4C-D3BF-B524-96B4-A3BDC150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2" y="68389"/>
            <a:ext cx="8945676" cy="492443"/>
          </a:xfrm>
        </p:spPr>
        <p:txBody>
          <a:bodyPr/>
          <a:lstStyle/>
          <a:p>
            <a:r>
              <a:rPr lang="en-IN" sz="3200" dirty="0"/>
              <a:t>2-D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7331-E258-CB43-0995-F9E6BD89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24" y="911079"/>
            <a:ext cx="8382000" cy="5878532"/>
          </a:xfrm>
        </p:spPr>
        <p:txBody>
          <a:bodyPr/>
          <a:lstStyle/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#define ROW 3</a:t>
            </a: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#define COL 4</a:t>
            </a: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#include&lt;stdio.h&gt;</a:t>
            </a: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int main(void)</a:t>
            </a: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{</a:t>
            </a: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	int mat[ROW][COL],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i,j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;</a:t>
            </a: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	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printf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("Enter the elements of the matrix(%d x %d) row-wise :\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n",ROW,COL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);</a:t>
            </a: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	for(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=0;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&lt;ROW;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++){</a:t>
            </a: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		for(j=0; j&lt;COL;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j++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){</a:t>
            </a: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			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scanf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("%d", &amp;mat[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][j]);</a:t>
            </a:r>
          </a:p>
          <a:p>
            <a:pPr lvl="2"/>
            <a:r>
              <a:rPr lang="en-IN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		}</a:t>
            </a: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	}</a:t>
            </a:r>
          </a:p>
          <a:p>
            <a:pPr lvl="2"/>
            <a:endParaRPr lang="en-IN" sz="1600" b="0" dirty="0">
              <a:solidFill>
                <a:schemeClr val="tx1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	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printf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("The matrix that you have entered is :\n");</a:t>
            </a: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	for(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=0;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&lt;ROW;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++){</a:t>
            </a: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		for(j=0; j&lt;COL;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j++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){</a:t>
            </a: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			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printf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("%d\</a:t>
            </a:r>
            <a:r>
              <a:rPr lang="en-IN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", mat[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i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][j]);</a:t>
            </a:r>
          </a:p>
          <a:p>
            <a:pPr lvl="2"/>
            <a:r>
              <a:rPr lang="en-IN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	}</a:t>
            </a:r>
            <a:endParaRPr lang="en-IN" sz="1600" b="0" dirty="0">
              <a:solidFill>
                <a:schemeClr val="tx1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		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printf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("\n");</a:t>
            </a: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	}</a:t>
            </a: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	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printf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("\n");</a:t>
            </a: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	return 0;</a:t>
            </a:r>
          </a:p>
          <a:p>
            <a:pPr lvl="2"/>
            <a:r>
              <a:rPr lang="en-IN" sz="1600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952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4829"/>
            <a:ext cx="7603490" cy="58753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Example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for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Arrays: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  <a:tab pos="2632710" algn="l"/>
              </a:tabLst>
            </a:pPr>
            <a:r>
              <a:rPr sz="2800" dirty="0">
                <a:latin typeface="Calibri"/>
                <a:cs typeface="Calibri"/>
              </a:rPr>
              <a:t>int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a[10];</a:t>
            </a:r>
            <a:r>
              <a:rPr sz="2800" dirty="0">
                <a:latin typeface="Calibri"/>
                <a:cs typeface="Calibri"/>
              </a:rPr>
              <a:t>	//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integer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array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  <a:tab pos="2574290" algn="l"/>
                <a:tab pos="5350510" algn="l"/>
              </a:tabLst>
            </a:pPr>
            <a:r>
              <a:rPr sz="2800" dirty="0">
                <a:latin typeface="Calibri"/>
                <a:cs typeface="Calibri"/>
              </a:rPr>
              <a:t>char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b[10];</a:t>
            </a:r>
            <a:r>
              <a:rPr sz="2800" dirty="0">
                <a:latin typeface="Calibri"/>
                <a:cs typeface="Calibri"/>
              </a:rPr>
              <a:t>	//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array</a:t>
            </a:r>
            <a:r>
              <a:rPr sz="2800" dirty="0">
                <a:latin typeface="Calibri"/>
                <a:cs typeface="Calibri"/>
              </a:rPr>
              <a:t>	i.e.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</a:t>
            </a:r>
            <a:endParaRPr sz="2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Types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arrays: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arrays.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are,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One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dimensional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array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Multi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dimensional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array</a:t>
            </a:r>
            <a:endParaRPr sz="2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dimensional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dimensional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array,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dimensional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1.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One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dimensional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array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C: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20" dirty="0">
                <a:solidFill>
                  <a:srgbClr val="943735"/>
                </a:solidFill>
                <a:latin typeface="Calibri"/>
                <a:cs typeface="Calibri"/>
              </a:rPr>
              <a:t>Syntax</a:t>
            </a:r>
            <a:r>
              <a:rPr sz="2800" spc="-4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943735"/>
                </a:solidFill>
                <a:latin typeface="Calibri"/>
                <a:cs typeface="Calibri"/>
              </a:rPr>
              <a:t>:</a:t>
            </a:r>
            <a:r>
              <a:rPr sz="2800" spc="-3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data-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arr_name[array_size];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55" y="1178127"/>
            <a:ext cx="8571180" cy="4865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78740"/>
            <a:ext cx="4386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943735"/>
                </a:solidFill>
                <a:latin typeface="Calibri"/>
                <a:cs typeface="Calibri"/>
              </a:rPr>
              <a:t>Two</a:t>
            </a:r>
            <a:r>
              <a:rPr sz="3000" b="1" spc="-9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943735"/>
                </a:solidFill>
                <a:latin typeface="Calibri"/>
                <a:cs typeface="Calibri"/>
              </a:rPr>
              <a:t>dimensional</a:t>
            </a:r>
            <a:r>
              <a:rPr sz="3000" b="1" spc="-5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943735"/>
                </a:solidFill>
                <a:latin typeface="Calibri"/>
                <a:cs typeface="Calibri"/>
              </a:rPr>
              <a:t>array</a:t>
            </a:r>
            <a:r>
              <a:rPr sz="3000" b="1" spc="-9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943735"/>
                </a:solidFill>
                <a:latin typeface="Calibri"/>
                <a:cs typeface="Calibri"/>
              </a:rPr>
              <a:t>in</a:t>
            </a:r>
            <a:r>
              <a:rPr sz="3000" b="1" spc="-7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b="1" spc="-25" dirty="0">
                <a:solidFill>
                  <a:srgbClr val="943735"/>
                </a:solidFill>
                <a:latin typeface="Calibri"/>
                <a:cs typeface="Calibri"/>
              </a:rPr>
              <a:t>C: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537413"/>
            <a:ext cx="7190105" cy="1136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–"/>
              <a:tabLst>
                <a:tab pos="299720" algn="l"/>
              </a:tabLst>
            </a:pP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dimensional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array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nothing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array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array.</a:t>
            </a:r>
            <a:endParaRPr sz="2600">
              <a:latin typeface="Calibri"/>
              <a:cs typeface="Calibri"/>
            </a:endParaRPr>
          </a:p>
          <a:p>
            <a:pPr marL="299085" marR="789940" indent="-287020">
              <a:lnSpc>
                <a:spcPts val="2500"/>
              </a:lnSpc>
              <a:spcBef>
                <a:spcPts val="600"/>
              </a:spcBef>
              <a:buFont typeface="Arial MT"/>
              <a:buChar char="–"/>
              <a:tabLst>
                <a:tab pos="299720" algn="l"/>
              </a:tabLst>
            </a:pPr>
            <a:r>
              <a:rPr sz="2600" spc="-10" dirty="0">
                <a:latin typeface="Calibri"/>
                <a:cs typeface="Calibri"/>
              </a:rPr>
              <a:t>syntax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data_type array_name[num_of_rows][num_of_column]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182" y="1940582"/>
            <a:ext cx="8682045" cy="3967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61293-0089-1A24-A33E-6DEFFD560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04800"/>
            <a:ext cx="8229600" cy="5416868"/>
          </a:xfrm>
        </p:spPr>
        <p:txBody>
          <a:bodyPr/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// declare the array like any other variable before using it.</a:t>
            </a: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// When we declare an array in C, the compiler allocates the memory block of the specified size to the array name.</a:t>
            </a:r>
          </a:p>
          <a:p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//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C arrays are static in nature, i.e., they are allocated memory at the compile time.</a:t>
            </a:r>
            <a:endParaRPr lang="en-US" sz="2400" dirty="0"/>
          </a:p>
          <a:p>
            <a:endParaRPr lang="en-US" sz="3600" dirty="0"/>
          </a:p>
          <a:p>
            <a:r>
              <a:rPr lang="en-US" sz="2800" dirty="0"/>
              <a:t>#define SIZE 5</a:t>
            </a:r>
          </a:p>
          <a:p>
            <a:r>
              <a:rPr lang="en-US" sz="2800" dirty="0"/>
              <a:t>int main( 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int size=15;</a:t>
            </a:r>
          </a:p>
          <a:p>
            <a:r>
              <a:rPr lang="en-US" sz="2800" dirty="0"/>
              <a:t>	float </a:t>
            </a:r>
            <a:r>
              <a:rPr lang="en-US" sz="2800" dirty="0" err="1"/>
              <a:t>sal</a:t>
            </a:r>
            <a:r>
              <a:rPr lang="en-US" sz="2800" dirty="0"/>
              <a:t>[SIZE] ; /*Valid*/</a:t>
            </a:r>
          </a:p>
          <a:p>
            <a:r>
              <a:rPr lang="en-US" sz="2800" dirty="0"/>
              <a:t>	int marks[size] ; / *Not valid*/</a:t>
            </a:r>
          </a:p>
          <a:p>
            <a:r>
              <a:rPr lang="en-US" sz="2800" dirty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6314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163D-CA1E-2E40-A7BC-49582CC5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64" y="228600"/>
            <a:ext cx="8945676" cy="635000"/>
          </a:xfrm>
        </p:spPr>
        <p:txBody>
          <a:bodyPr/>
          <a:lstStyle/>
          <a:p>
            <a:r>
              <a:rPr lang="en-IN" dirty="0"/>
              <a:t>Array Initialization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9A3BA4-97EF-CBE4-4950-010875927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1852" y="990600"/>
            <a:ext cx="7010399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#include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stdio.h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// array initialization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initialier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[5] = { 10, 20, 30, 40, 50 };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</a:t>
            </a:r>
            <a:r>
              <a:rPr lang="en-US" altLang="en-US" dirty="0">
                <a:latin typeface="+mn-lt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arr1[5] = { 10, 20};</a:t>
            </a:r>
          </a:p>
          <a:p>
            <a:r>
              <a:rPr lang="en-US" altLang="en-US" dirty="0">
                <a:latin typeface="+mn-lt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arr1[5] = { 0};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// array initialization using initializer list without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// specifying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arr1[] = { 1, 2, 3, 4, 5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// array initialization using for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</a:t>
            </a:r>
            <a:r>
              <a:rPr lang="en-US" altLang="en-US" b="1" dirty="0">
                <a:latin typeface="+mn-l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arr2[5];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= 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&lt; 5;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    arr2[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]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992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163D-CA1E-2E40-A7BC-49582CC5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64" y="228600"/>
            <a:ext cx="8945676" cy="635000"/>
          </a:xfrm>
        </p:spPr>
        <p:txBody>
          <a:bodyPr/>
          <a:lstStyle/>
          <a:p>
            <a:r>
              <a:rPr lang="en-IN" dirty="0"/>
              <a:t>Access Array Elements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82CB64-4B13-1C62-CA8F-BB59A64EB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1774" y="836429"/>
            <a:ext cx="7083425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#include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stdio.h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// array declaration and initialization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[5] = { 15, 25, 35, 45, 55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// accessing element at index 0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i.e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1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effectLst/>
                <a:latin typeface="+mj-lt"/>
              </a:rPr>
              <a:t>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("Element at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[0]: %d\n",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[0]);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// accessing element at index 4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i.e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last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("Element at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[4]: %d\n",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[4]);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// accessing element at index 2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i.e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third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("Element at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[2]: %d",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[2]);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354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5F75-9323-2163-FCD1-75A60160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24" y="436880"/>
            <a:ext cx="8945676" cy="635000"/>
          </a:xfrm>
        </p:spPr>
        <p:txBody>
          <a:bodyPr/>
          <a:lstStyle/>
          <a:p>
            <a:r>
              <a:rPr lang="en-IN" dirty="0"/>
              <a:t>Traversing Array: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711FCB7-C855-5DE9-5575-8B44E416A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7491"/>
            <a:ext cx="67818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#include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stdio.h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// array declaration and initialization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[5] = { 10, 20, 30, 40, 50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// modifying element at index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[2] = 100;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// traversing array using for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("Elements in Array: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= 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&lt; 5;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   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("%d ",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60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5F75-9323-2163-FCD1-75A60160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24" y="192527"/>
            <a:ext cx="8945676" cy="635000"/>
          </a:xfrm>
        </p:spPr>
        <p:txBody>
          <a:bodyPr/>
          <a:lstStyle/>
          <a:p>
            <a:r>
              <a:rPr lang="en-IN" dirty="0"/>
              <a:t>Taking inputs into an Array: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4B518EB-DC05-B386-27D8-FD92E00CD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0184"/>
            <a:ext cx="624840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#include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stdio.h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main()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j-lt"/>
              </a:rPr>
              <a:t>// declaring an integer array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[5];</a:t>
            </a:r>
            <a:endParaRPr lang="en-US" altLang="en-US" sz="20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j-lt"/>
              </a:rPr>
              <a:t>// taking input to array elements one by one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j-lt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&lt;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++)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       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+mj-lt"/>
              </a:rPr>
              <a:t>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</a:rPr>
              <a:t>"%d"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&amp;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]);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j-lt"/>
              </a:rPr>
              <a:t>// printing array elements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   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+mj-lt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</a:rPr>
              <a:t>"Array Elements: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j-lt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&lt;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++)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       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+mj-lt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</a:rPr>
              <a:t>"%d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]);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j-lt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0;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55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1941</Words>
  <Application>Microsoft Office PowerPoint</Application>
  <PresentationFormat>On-screen Show (4:3)</PresentationFormat>
  <Paragraphs>251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MT</vt:lpstr>
      <vt:lpstr>Calibri</vt:lpstr>
      <vt:lpstr>Nunito</vt:lpstr>
      <vt:lpstr>Wingdings</vt:lpstr>
      <vt:lpstr>Office Theme</vt:lpstr>
      <vt:lpstr>Arrays</vt:lpstr>
      <vt:lpstr>PowerPoint Presentation</vt:lpstr>
      <vt:lpstr>PowerPoint Presentation</vt:lpstr>
      <vt:lpstr>Two dimensional array in C:</vt:lpstr>
      <vt:lpstr>PowerPoint Presentation</vt:lpstr>
      <vt:lpstr>Array Initialization</vt:lpstr>
      <vt:lpstr>Access Array Elements</vt:lpstr>
      <vt:lpstr>Traversing Array:</vt:lpstr>
      <vt:lpstr>Taking inputs into an Array:</vt:lpstr>
      <vt:lpstr>PowerPoint Presentation</vt:lpstr>
      <vt:lpstr>PowerPoint Presentation</vt:lpstr>
      <vt:lpstr>PowerPoint Presentation</vt:lpstr>
      <vt:lpstr>Passing array into a function:</vt:lpstr>
      <vt:lpstr>Passing array into a function of different sizes:</vt:lpstr>
      <vt:lpstr>Relationship Between Pointers and Arrays</vt:lpstr>
      <vt:lpstr>Pointers and 1-D arrays</vt:lpstr>
      <vt:lpstr>Access array elements via a pointer variable:</vt:lpstr>
      <vt:lpstr>2-D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CDAC</dc:creator>
  <cp:lastModifiedBy>Gayle Fernandes</cp:lastModifiedBy>
  <cp:revision>18</cp:revision>
  <dcterms:created xsi:type="dcterms:W3CDTF">2023-09-11T12:24:43Z</dcterms:created>
  <dcterms:modified xsi:type="dcterms:W3CDTF">2024-03-13T10:16:58Z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2023-09-11T00:00:00Z</vt:filetime>
  </property>
  <property fmtid="{D5CDD505-2E9C-101B-9397-08002B2CF9AE}" pid="5" name="Producer">
    <vt:lpwstr>Microsoft® Office PowerPoint® 2007</vt:lpwstr>
  </property>
</Properties>
</file>