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0" r:id="rId7"/>
    <p:sldId id="261" r:id="rId8"/>
    <p:sldId id="262" r:id="rId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13" y="69722"/>
            <a:ext cx="9013408" cy="66922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313" y="69722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946"/>
                </a:moveTo>
                <a:lnTo>
                  <a:pt x="3576" y="281184"/>
                </a:lnTo>
                <a:lnTo>
                  <a:pt x="13965" y="234645"/>
                </a:lnTo>
                <a:lnTo>
                  <a:pt x="30657" y="190840"/>
                </a:lnTo>
                <a:lnTo>
                  <a:pt x="53141" y="150277"/>
                </a:lnTo>
                <a:lnTo>
                  <a:pt x="80907" y="113468"/>
                </a:lnTo>
                <a:lnTo>
                  <a:pt x="113445" y="80923"/>
                </a:lnTo>
                <a:lnTo>
                  <a:pt x="150245" y="53151"/>
                </a:lnTo>
                <a:lnTo>
                  <a:pt x="190796" y="30662"/>
                </a:lnTo>
                <a:lnTo>
                  <a:pt x="234589" y="13967"/>
                </a:lnTo>
                <a:lnTo>
                  <a:pt x="281114" y="3576"/>
                </a:lnTo>
                <a:lnTo>
                  <a:pt x="329859" y="0"/>
                </a:lnTo>
                <a:lnTo>
                  <a:pt x="8683462" y="0"/>
                </a:lnTo>
                <a:lnTo>
                  <a:pt x="8732224" y="3576"/>
                </a:lnTo>
                <a:lnTo>
                  <a:pt x="8778762" y="13967"/>
                </a:lnTo>
                <a:lnTo>
                  <a:pt x="8822568" y="30662"/>
                </a:lnTo>
                <a:lnTo>
                  <a:pt x="8863130" y="53151"/>
                </a:lnTo>
                <a:lnTo>
                  <a:pt x="8899939" y="80923"/>
                </a:lnTo>
                <a:lnTo>
                  <a:pt x="8932485" y="113468"/>
                </a:lnTo>
                <a:lnTo>
                  <a:pt x="8960257" y="150277"/>
                </a:lnTo>
                <a:lnTo>
                  <a:pt x="8982745" y="190840"/>
                </a:lnTo>
                <a:lnTo>
                  <a:pt x="8999440" y="234645"/>
                </a:lnTo>
                <a:lnTo>
                  <a:pt x="9009831" y="281184"/>
                </a:lnTo>
                <a:lnTo>
                  <a:pt x="9013408" y="329946"/>
                </a:lnTo>
                <a:lnTo>
                  <a:pt x="9013408" y="6362369"/>
                </a:lnTo>
                <a:lnTo>
                  <a:pt x="9009831" y="6411115"/>
                </a:lnTo>
                <a:lnTo>
                  <a:pt x="8999440" y="6457639"/>
                </a:lnTo>
                <a:lnTo>
                  <a:pt x="8982745" y="6501432"/>
                </a:lnTo>
                <a:lnTo>
                  <a:pt x="8960257" y="6541984"/>
                </a:lnTo>
                <a:lnTo>
                  <a:pt x="8932485" y="6578785"/>
                </a:lnTo>
                <a:lnTo>
                  <a:pt x="8899939" y="6611323"/>
                </a:lnTo>
                <a:lnTo>
                  <a:pt x="8863130" y="6639090"/>
                </a:lnTo>
                <a:lnTo>
                  <a:pt x="8822568" y="6661574"/>
                </a:lnTo>
                <a:lnTo>
                  <a:pt x="8778762" y="6678266"/>
                </a:lnTo>
                <a:lnTo>
                  <a:pt x="8732224" y="6688655"/>
                </a:lnTo>
                <a:lnTo>
                  <a:pt x="8683462" y="6692231"/>
                </a:lnTo>
                <a:lnTo>
                  <a:pt x="329859" y="6692231"/>
                </a:lnTo>
                <a:lnTo>
                  <a:pt x="281114" y="6688655"/>
                </a:lnTo>
                <a:lnTo>
                  <a:pt x="234589" y="6678266"/>
                </a:lnTo>
                <a:lnTo>
                  <a:pt x="190796" y="6661574"/>
                </a:lnTo>
                <a:lnTo>
                  <a:pt x="150245" y="6639090"/>
                </a:lnTo>
                <a:lnTo>
                  <a:pt x="113445" y="6611323"/>
                </a:lnTo>
                <a:lnTo>
                  <a:pt x="80907" y="6578785"/>
                </a:lnTo>
                <a:lnTo>
                  <a:pt x="53141" y="6541984"/>
                </a:lnTo>
                <a:lnTo>
                  <a:pt x="30657" y="6501432"/>
                </a:lnTo>
                <a:lnTo>
                  <a:pt x="13965" y="6457639"/>
                </a:lnTo>
                <a:lnTo>
                  <a:pt x="3576" y="6411115"/>
                </a:lnTo>
                <a:lnTo>
                  <a:pt x="0" y="6362369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931" y="1396688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9021572" y="0"/>
                </a:moveTo>
                <a:lnTo>
                  <a:pt x="0" y="0"/>
                </a:lnTo>
                <a:lnTo>
                  <a:pt x="0" y="120580"/>
                </a:lnTo>
                <a:lnTo>
                  <a:pt x="9021572" y="120580"/>
                </a:lnTo>
                <a:lnTo>
                  <a:pt x="902157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931" y="297671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9021572" y="0"/>
                </a:moveTo>
                <a:lnTo>
                  <a:pt x="0" y="0"/>
                </a:lnTo>
                <a:lnTo>
                  <a:pt x="0" y="110531"/>
                </a:lnTo>
                <a:lnTo>
                  <a:pt x="9021572" y="110531"/>
                </a:lnTo>
                <a:lnTo>
                  <a:pt x="902157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988" y="1517269"/>
            <a:ext cx="9026022" cy="1459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8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6"/>
                </a:lnTo>
                <a:lnTo>
                  <a:pt x="8863071" y="6640287"/>
                </a:lnTo>
                <a:lnTo>
                  <a:pt x="8822525" y="6662775"/>
                </a:lnTo>
                <a:lnTo>
                  <a:pt x="8778740" y="6679470"/>
                </a:lnTo>
                <a:lnTo>
                  <a:pt x="8732228" y="6689861"/>
                </a:lnTo>
                <a:lnTo>
                  <a:pt x="8683498" y="6693438"/>
                </a:lnTo>
                <a:lnTo>
                  <a:pt x="329920" y="6693439"/>
                </a:lnTo>
                <a:lnTo>
                  <a:pt x="281168" y="6689861"/>
                </a:lnTo>
                <a:lnTo>
                  <a:pt x="234636" y="6679470"/>
                </a:lnTo>
                <a:lnTo>
                  <a:pt x="190835" y="6662775"/>
                </a:lnTo>
                <a:lnTo>
                  <a:pt x="150276" y="6640287"/>
                </a:lnTo>
                <a:lnTo>
                  <a:pt x="113469" y="6612516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8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1158" y="688974"/>
            <a:ext cx="1740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5850" y="1337739"/>
            <a:ext cx="7172299" cy="390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85" y="688974"/>
            <a:ext cx="5956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Dynamic</a:t>
            </a:r>
            <a:r>
              <a:rPr spc="-180" dirty="0"/>
              <a:t> </a:t>
            </a:r>
            <a:r>
              <a:rPr spc="-25" dirty="0"/>
              <a:t>Memory</a:t>
            </a:r>
            <a:r>
              <a:rPr spc="-175" dirty="0"/>
              <a:t> </a:t>
            </a:r>
            <a:r>
              <a:rPr spc="-45"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8402"/>
            <a:ext cx="731964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latin typeface="Times New Roman"/>
                <a:cs typeface="Times New Roman"/>
              </a:rPr>
              <a:t>Dynamic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memory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allocation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obtain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release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105" dirty="0">
                <a:latin typeface="Times New Roman"/>
                <a:cs typeface="Times New Roman"/>
              </a:rPr>
              <a:t>during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program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execution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time.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Up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until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point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35" dirty="0">
                <a:latin typeface="Times New Roman"/>
                <a:cs typeface="Times New Roman"/>
              </a:rPr>
              <a:t>we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reserved </a:t>
            </a:r>
            <a:r>
              <a:rPr sz="2400" spc="-114" dirty="0">
                <a:latin typeface="Times New Roman"/>
                <a:cs typeface="Times New Roman"/>
              </a:rPr>
              <a:t>memory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compile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time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using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declarations.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7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use</a:t>
            </a:r>
            <a:r>
              <a:rPr sz="2400" spc="-65" dirty="0">
                <a:latin typeface="Times New Roman"/>
                <a:cs typeface="Times New Roman"/>
              </a:rPr>
              <a:t> 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functions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discussed</a:t>
            </a:r>
            <a:r>
              <a:rPr sz="2400" spc="-65" dirty="0">
                <a:latin typeface="Times New Roman"/>
                <a:cs typeface="Times New Roman"/>
              </a:rPr>
              <a:t> here,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you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must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include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stdlib.h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spc="-110" dirty="0">
                <a:latin typeface="Times New Roman"/>
                <a:cs typeface="Times New Roman"/>
              </a:rPr>
              <a:t>header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file.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35" dirty="0">
                <a:latin typeface="Times New Roman"/>
                <a:cs typeface="Times New Roman"/>
              </a:rPr>
              <a:t>Four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Dynamic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Memory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Allocation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Functions:</a:t>
            </a:r>
            <a:endParaRPr sz="2400">
              <a:latin typeface="Times New Roman"/>
              <a:cs typeface="Times New Roman"/>
            </a:endParaRPr>
          </a:p>
          <a:p>
            <a:pPr marL="926465" indent="-594360">
              <a:lnSpc>
                <a:spcPct val="100000"/>
              </a:lnSpc>
              <a:spcBef>
                <a:spcPts val="45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926465" algn="l"/>
              </a:tabLst>
            </a:pPr>
            <a:r>
              <a:rPr sz="2000" spc="-110" dirty="0">
                <a:latin typeface="Times New Roman"/>
                <a:cs typeface="Times New Roman"/>
              </a:rPr>
              <a:t>Allocate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memory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malloc(),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calloc(),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realloc()</a:t>
            </a:r>
            <a:endParaRPr sz="2000">
              <a:latin typeface="Times New Roman"/>
              <a:cs typeface="Times New Roman"/>
            </a:endParaRPr>
          </a:p>
          <a:p>
            <a:pPr marL="926465" indent="-59436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926465" algn="l"/>
              </a:tabLst>
            </a:pPr>
            <a:r>
              <a:rPr sz="2000" spc="-105" dirty="0">
                <a:latin typeface="Times New Roman"/>
                <a:cs typeface="Times New Roman"/>
              </a:rPr>
              <a:t>Free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memory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free()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malloc()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775"/>
              </a:spcBef>
            </a:pPr>
            <a:r>
              <a:rPr spc="-365" dirty="0"/>
              <a:t>To</a:t>
            </a:r>
            <a:r>
              <a:rPr spc="-55" dirty="0"/>
              <a:t> </a:t>
            </a:r>
            <a:r>
              <a:rPr spc="-160" dirty="0"/>
              <a:t>allocate</a:t>
            </a:r>
            <a:r>
              <a:rPr spc="-35" dirty="0"/>
              <a:t> </a:t>
            </a:r>
            <a:r>
              <a:rPr spc="-150" dirty="0"/>
              <a:t>memory</a:t>
            </a:r>
            <a:r>
              <a:rPr spc="-50" dirty="0"/>
              <a:t> </a:t>
            </a:r>
            <a:r>
              <a:rPr spc="-25" dirty="0"/>
              <a:t>use</a:t>
            </a:r>
          </a:p>
          <a:p>
            <a:pPr marL="19685">
              <a:lnSpc>
                <a:spcPct val="100000"/>
              </a:lnSpc>
              <a:spcBef>
                <a:spcPts val="675"/>
              </a:spcBef>
            </a:pPr>
            <a:r>
              <a:rPr dirty="0">
                <a:latin typeface="Courier New"/>
                <a:cs typeface="Courier New"/>
              </a:rPr>
              <a:t>void</a:t>
            </a:r>
            <a:r>
              <a:rPr spc="-204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*malloc(size_t</a:t>
            </a:r>
            <a:r>
              <a:rPr spc="-1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size);</a:t>
            </a:r>
          </a:p>
          <a:p>
            <a:pPr marL="6985">
              <a:lnSpc>
                <a:spcPct val="100000"/>
              </a:lnSpc>
              <a:spcBef>
                <a:spcPts val="1345"/>
              </a:spcBef>
            </a:pPr>
            <a:endParaRPr spc="-10" dirty="0">
              <a:latin typeface="Courier New"/>
              <a:cs typeface="Courier New"/>
            </a:endParaRPr>
          </a:p>
          <a:p>
            <a:pPr marL="293370" indent="-285750">
              <a:lnSpc>
                <a:spcPct val="100000"/>
              </a:lnSpc>
              <a:buClr>
                <a:srgbClr val="D24717"/>
              </a:buClr>
              <a:buSzPct val="79687"/>
              <a:buFont typeface="Segoe UI Symbol"/>
              <a:buChar char="⚫"/>
              <a:tabLst>
                <a:tab pos="294005" algn="l"/>
              </a:tabLst>
            </a:pPr>
            <a:r>
              <a:rPr spc="-275" dirty="0"/>
              <a:t>Takes</a:t>
            </a:r>
            <a:r>
              <a:rPr spc="-90" dirty="0"/>
              <a:t> </a:t>
            </a:r>
            <a:r>
              <a:rPr spc="-140" dirty="0"/>
              <a:t>number</a:t>
            </a:r>
            <a:r>
              <a:rPr spc="-90" dirty="0"/>
              <a:t> </a:t>
            </a:r>
            <a:r>
              <a:rPr spc="-195" dirty="0"/>
              <a:t>of</a:t>
            </a:r>
            <a:r>
              <a:rPr spc="-75" dirty="0"/>
              <a:t> </a:t>
            </a:r>
            <a:r>
              <a:rPr spc="-180" dirty="0"/>
              <a:t>bytes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spc="-165" dirty="0"/>
              <a:t>allocate</a:t>
            </a:r>
            <a:r>
              <a:rPr spc="-60" dirty="0"/>
              <a:t> </a:t>
            </a:r>
            <a:r>
              <a:rPr spc="-254" dirty="0"/>
              <a:t>as</a:t>
            </a:r>
            <a:r>
              <a:rPr spc="-60" dirty="0"/>
              <a:t> </a:t>
            </a:r>
            <a:r>
              <a:rPr spc="-65" dirty="0"/>
              <a:t>argument.</a:t>
            </a:r>
          </a:p>
          <a:p>
            <a:pPr marL="293370" marR="125095" indent="-2863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9687"/>
              <a:buFont typeface="Segoe UI Symbol"/>
              <a:buChar char="⚫"/>
              <a:tabLst>
                <a:tab pos="294005" algn="l"/>
              </a:tabLst>
            </a:pPr>
            <a:r>
              <a:rPr spc="-114" dirty="0"/>
              <a:t>Returns</a:t>
            </a:r>
            <a:r>
              <a:rPr spc="-85" dirty="0"/>
              <a:t> </a:t>
            </a:r>
            <a:r>
              <a:rPr spc="-95" dirty="0"/>
              <a:t>pointer</a:t>
            </a:r>
            <a:r>
              <a:rPr spc="-60" dirty="0"/>
              <a:t> </a:t>
            </a:r>
            <a:r>
              <a:rPr spc="-190" dirty="0"/>
              <a:t>of</a:t>
            </a:r>
            <a:r>
              <a:rPr spc="-60" dirty="0"/>
              <a:t> </a:t>
            </a:r>
            <a:r>
              <a:rPr spc="-125" dirty="0"/>
              <a:t>type</a:t>
            </a:r>
            <a:r>
              <a:rPr spc="-65" dirty="0"/>
              <a:t> </a:t>
            </a:r>
            <a:r>
              <a:rPr spc="-204" dirty="0"/>
              <a:t>void</a:t>
            </a:r>
            <a:r>
              <a:rPr spc="-65" dirty="0"/>
              <a:t> </a:t>
            </a:r>
            <a:r>
              <a:rPr dirty="0"/>
              <a:t>*.</a:t>
            </a:r>
            <a:r>
              <a:rPr spc="-445" dirty="0"/>
              <a:t> </a:t>
            </a:r>
            <a:r>
              <a:rPr spc="-420" dirty="0"/>
              <a:t>A</a:t>
            </a:r>
            <a:r>
              <a:rPr spc="-60" dirty="0"/>
              <a:t> </a:t>
            </a:r>
            <a:r>
              <a:rPr spc="-204" dirty="0"/>
              <a:t>void</a:t>
            </a:r>
            <a:r>
              <a:rPr spc="-65" dirty="0"/>
              <a:t> </a:t>
            </a:r>
            <a:r>
              <a:rPr spc="-60" dirty="0"/>
              <a:t>pointer </a:t>
            </a:r>
            <a:r>
              <a:rPr spc="-280" dirty="0"/>
              <a:t>may</a:t>
            </a:r>
            <a:r>
              <a:rPr spc="-100" dirty="0"/>
              <a:t> </a:t>
            </a:r>
            <a:r>
              <a:rPr spc="-160" dirty="0"/>
              <a:t>be</a:t>
            </a:r>
            <a:r>
              <a:rPr spc="-80" dirty="0"/>
              <a:t> </a:t>
            </a:r>
            <a:r>
              <a:rPr spc="-204" dirty="0"/>
              <a:t>assigned</a:t>
            </a:r>
            <a:r>
              <a:rPr spc="-9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254" dirty="0"/>
              <a:t>any</a:t>
            </a:r>
            <a:r>
              <a:rPr spc="-80" dirty="0"/>
              <a:t> </a:t>
            </a:r>
            <a:r>
              <a:rPr spc="-10" dirty="0"/>
              <a:t>pointer.</a:t>
            </a:r>
          </a:p>
          <a:p>
            <a:pPr marL="293370" indent="-2857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79687"/>
              <a:buFont typeface="Segoe UI Symbol"/>
              <a:buChar char="⚫"/>
              <a:tabLst>
                <a:tab pos="294005" algn="l"/>
              </a:tabLst>
            </a:pPr>
            <a:r>
              <a:rPr spc="-240" dirty="0"/>
              <a:t>If</a:t>
            </a:r>
            <a:r>
              <a:rPr spc="-65" dirty="0"/>
              <a:t> </a:t>
            </a:r>
            <a:r>
              <a:rPr spc="-150" dirty="0"/>
              <a:t>no</a:t>
            </a:r>
            <a:r>
              <a:rPr spc="-55" dirty="0"/>
              <a:t> </a:t>
            </a:r>
            <a:r>
              <a:rPr spc="-155" dirty="0"/>
              <a:t>memory</a:t>
            </a:r>
            <a:r>
              <a:rPr spc="-60" dirty="0"/>
              <a:t> </a:t>
            </a:r>
            <a:r>
              <a:rPr spc="-195" dirty="0"/>
              <a:t>available,</a:t>
            </a:r>
            <a:r>
              <a:rPr spc="-175" dirty="0"/>
              <a:t> </a:t>
            </a:r>
            <a:r>
              <a:rPr spc="-75" dirty="0"/>
              <a:t>returns</a:t>
            </a:r>
            <a:r>
              <a:rPr spc="-55" dirty="0"/>
              <a:t> </a:t>
            </a:r>
            <a:r>
              <a:rPr spc="-10" dirty="0"/>
              <a:t>NULL.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5859"/>
            <a:ext cx="8455356" cy="12304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1215"/>
              </a:spcBef>
            </a:pPr>
            <a:r>
              <a:rPr spc="-65" dirty="0"/>
              <a:t>Allocating</a:t>
            </a:r>
            <a:r>
              <a:rPr spc="-145" dirty="0"/>
              <a:t> </a:t>
            </a:r>
            <a:r>
              <a:rPr spc="-80" dirty="0"/>
              <a:t>memory</a:t>
            </a:r>
            <a:r>
              <a:rPr spc="-140" dirty="0"/>
              <a:t> </a:t>
            </a:r>
            <a:r>
              <a:rPr dirty="0"/>
              <a:t>for</a:t>
            </a:r>
            <a:r>
              <a:rPr spc="-13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lang="en-IN" spc="-10" dirty="0"/>
              <a:t>variable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295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sz="24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000000"/>
                </a:solidFill>
                <a:latin typeface="Times New Roman"/>
                <a:cs typeface="Times New Roman"/>
              </a:rPr>
              <a:t>also</a:t>
            </a:r>
            <a:r>
              <a:rPr sz="24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0000"/>
                </a:solidFill>
                <a:latin typeface="Times New Roman"/>
                <a:cs typeface="Times New Roman"/>
              </a:rPr>
              <a:t>allocate</a:t>
            </a:r>
            <a:r>
              <a:rPr sz="24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0000"/>
                </a:solidFill>
                <a:latin typeface="Times New Roman"/>
                <a:cs typeface="Times New Roman"/>
              </a:rPr>
              <a:t>memory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495" y="1371600"/>
            <a:ext cx="7573009" cy="5873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#include &lt;</a:t>
            </a:r>
            <a:r>
              <a:rPr lang="en-US" sz="1400" spc="-10" dirty="0" err="1">
                <a:latin typeface="Times New Roman"/>
                <a:cs typeface="Times New Roman"/>
              </a:rPr>
              <a:t>stdio.h</a:t>
            </a:r>
            <a:r>
              <a:rPr lang="en-US" sz="1400" spc="-10" dirty="0">
                <a:latin typeface="Times New Roman"/>
                <a:cs typeface="Times New Roman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#include &lt;</a:t>
            </a:r>
            <a:r>
              <a:rPr lang="en-US" sz="1400" spc="-10" dirty="0" err="1">
                <a:latin typeface="Times New Roman"/>
                <a:cs typeface="Times New Roman"/>
              </a:rPr>
              <a:t>stdlib.h</a:t>
            </a:r>
            <a:r>
              <a:rPr lang="en-US" sz="1400" spc="-10" dirty="0">
                <a:latin typeface="Times New Roman"/>
                <a:cs typeface="Times New Roman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int main() 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// Declare a pointer to an integer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int *</a:t>
            </a:r>
            <a:r>
              <a:rPr lang="en-US" sz="1400" spc="-10" dirty="0" err="1">
                <a:latin typeface="Times New Roman"/>
                <a:cs typeface="Times New Roman"/>
              </a:rPr>
              <a:t>ptr</a:t>
            </a:r>
            <a:r>
              <a:rPr lang="en-US" sz="1400" spc="-10" dirty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// Dynamically allocate memory for an integer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</a:t>
            </a:r>
            <a:r>
              <a:rPr lang="en-US" sz="1400" spc="-10" dirty="0" err="1">
                <a:latin typeface="Times New Roman"/>
                <a:cs typeface="Times New Roman"/>
              </a:rPr>
              <a:t>ptr</a:t>
            </a:r>
            <a:r>
              <a:rPr lang="en-US" sz="1400" spc="-10" dirty="0">
                <a:latin typeface="Times New Roman"/>
                <a:cs typeface="Times New Roman"/>
              </a:rPr>
              <a:t> = (int *)malloc(</a:t>
            </a:r>
            <a:r>
              <a:rPr lang="en-US" sz="1400" spc="-10" dirty="0" err="1">
                <a:latin typeface="Times New Roman"/>
                <a:cs typeface="Times New Roman"/>
              </a:rPr>
              <a:t>sizeof</a:t>
            </a:r>
            <a:r>
              <a:rPr lang="en-US" sz="1400" spc="-10" dirty="0">
                <a:latin typeface="Times New Roman"/>
                <a:cs typeface="Times New Roman"/>
              </a:rPr>
              <a:t>(int));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// Check if memory allocation was successful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if (</a:t>
            </a:r>
            <a:r>
              <a:rPr lang="en-US" sz="1400" spc="-10" dirty="0" err="1">
                <a:latin typeface="Times New Roman"/>
                <a:cs typeface="Times New Roman"/>
              </a:rPr>
              <a:t>ptr</a:t>
            </a:r>
            <a:r>
              <a:rPr lang="en-US" sz="1400" spc="-10" dirty="0">
                <a:latin typeface="Times New Roman"/>
                <a:cs typeface="Times New Roman"/>
              </a:rPr>
              <a:t> == NULL) 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    </a:t>
            </a:r>
            <a:r>
              <a:rPr lang="en-US" sz="1400" spc="-10" dirty="0" err="1">
                <a:latin typeface="Times New Roman"/>
                <a:cs typeface="Times New Roman"/>
              </a:rPr>
              <a:t>printf</a:t>
            </a:r>
            <a:r>
              <a:rPr lang="en-US" sz="1400" spc="-10" dirty="0">
                <a:latin typeface="Times New Roman"/>
                <a:cs typeface="Times New Roman"/>
              </a:rPr>
              <a:t>("Memory allocation failed!\n");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    return 1; // Exit the program with an error code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// Take input from the user and store it in the dynamically allocated memory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</a:t>
            </a:r>
            <a:r>
              <a:rPr lang="en-US" sz="1400" spc="-10" dirty="0" err="1">
                <a:latin typeface="Times New Roman"/>
                <a:cs typeface="Times New Roman"/>
              </a:rPr>
              <a:t>printf</a:t>
            </a:r>
            <a:r>
              <a:rPr lang="en-US" sz="1400" spc="-10" dirty="0">
                <a:latin typeface="Times New Roman"/>
                <a:cs typeface="Times New Roman"/>
              </a:rPr>
              <a:t>("Enter an integer: ");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</a:t>
            </a:r>
            <a:r>
              <a:rPr lang="en-US" sz="1400" spc="-10" dirty="0" err="1">
                <a:latin typeface="Times New Roman"/>
                <a:cs typeface="Times New Roman"/>
              </a:rPr>
              <a:t>scanf</a:t>
            </a:r>
            <a:r>
              <a:rPr lang="en-US" sz="1400" spc="-10" dirty="0">
                <a:latin typeface="Times New Roman"/>
                <a:cs typeface="Times New Roman"/>
              </a:rPr>
              <a:t>("%d", </a:t>
            </a:r>
            <a:r>
              <a:rPr lang="en-US" sz="1400" spc="-10" dirty="0" err="1">
                <a:latin typeface="Times New Roman"/>
                <a:cs typeface="Times New Roman"/>
              </a:rPr>
              <a:t>ptr</a:t>
            </a:r>
            <a:r>
              <a:rPr lang="en-US" sz="1400" spc="-10" dirty="0">
                <a:latin typeface="Times New Roman"/>
                <a:cs typeface="Times New Roman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// Print the value stored in the dynamically allocated memory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</a:t>
            </a:r>
            <a:r>
              <a:rPr lang="en-US" sz="1400" spc="-10" dirty="0" err="1">
                <a:latin typeface="Times New Roman"/>
                <a:cs typeface="Times New Roman"/>
              </a:rPr>
              <a:t>printf</a:t>
            </a:r>
            <a:r>
              <a:rPr lang="en-US" sz="1400" spc="-10" dirty="0">
                <a:latin typeface="Times New Roman"/>
                <a:cs typeface="Times New Roman"/>
              </a:rPr>
              <a:t>("Value stored in dynamically allocated memory: %d\n", *</a:t>
            </a:r>
            <a:r>
              <a:rPr lang="en-US" sz="1400" spc="-10" dirty="0" err="1">
                <a:latin typeface="Times New Roman"/>
                <a:cs typeface="Times New Roman"/>
              </a:rPr>
              <a:t>ptr</a:t>
            </a:r>
            <a:r>
              <a:rPr lang="en-US" sz="1400" spc="-10" dirty="0">
                <a:latin typeface="Times New Roman"/>
                <a:cs typeface="Times New Roman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// Free the dynamically allocated memory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free(</a:t>
            </a:r>
            <a:r>
              <a:rPr lang="en-US" sz="1400" spc="-10" dirty="0" err="1">
                <a:latin typeface="Times New Roman"/>
                <a:cs typeface="Times New Roman"/>
              </a:rPr>
              <a:t>ptr</a:t>
            </a:r>
            <a:r>
              <a:rPr lang="en-US" sz="1400" spc="-10" dirty="0">
                <a:latin typeface="Times New Roman"/>
                <a:cs typeface="Times New Roman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    return 0;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5859"/>
            <a:ext cx="8455356" cy="12304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1215"/>
              </a:spcBef>
            </a:pPr>
            <a:r>
              <a:rPr spc="-65" dirty="0"/>
              <a:t>Allocating</a:t>
            </a:r>
            <a:r>
              <a:rPr spc="-145" dirty="0"/>
              <a:t> </a:t>
            </a:r>
            <a:r>
              <a:rPr spc="-80" dirty="0"/>
              <a:t>memory</a:t>
            </a:r>
            <a:r>
              <a:rPr spc="-140" dirty="0"/>
              <a:t> </a:t>
            </a:r>
            <a:r>
              <a:rPr dirty="0"/>
              <a:t>for</a:t>
            </a:r>
            <a:r>
              <a:rPr spc="-13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lang="en-IN" spc="-10" dirty="0"/>
              <a:t>variable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295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sz="24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000000"/>
                </a:solidFill>
                <a:latin typeface="Times New Roman"/>
                <a:cs typeface="Times New Roman"/>
              </a:rPr>
              <a:t>also</a:t>
            </a:r>
            <a:r>
              <a:rPr sz="24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0000"/>
                </a:solidFill>
                <a:latin typeface="Times New Roman"/>
                <a:cs typeface="Times New Roman"/>
              </a:rPr>
              <a:t>allocate</a:t>
            </a:r>
            <a:r>
              <a:rPr sz="24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0000"/>
                </a:solidFill>
                <a:latin typeface="Times New Roman"/>
                <a:cs typeface="Times New Roman"/>
              </a:rPr>
              <a:t>memory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variable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752600"/>
            <a:ext cx="7573009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45" dirty="0">
                <a:latin typeface="Times New Roman"/>
                <a:cs typeface="Times New Roman"/>
              </a:rPr>
              <a:t>Memory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allocated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with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malloc()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lasts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long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you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want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300"/>
              </a:lnSpc>
              <a:spcBef>
                <a:spcPts val="590"/>
              </a:spcBef>
            </a:pPr>
            <a:r>
              <a:rPr sz="2400" spc="-75" dirty="0">
                <a:latin typeface="Times New Roman"/>
                <a:cs typeface="Times New Roman"/>
              </a:rPr>
              <a:t>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does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not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automatically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disappear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function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returns,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spc="-110" dirty="0">
                <a:latin typeface="Times New Roman"/>
                <a:cs typeface="Times New Roman"/>
              </a:rPr>
              <a:t>automatic-</a:t>
            </a:r>
            <a:r>
              <a:rPr sz="2400" spc="-90" dirty="0">
                <a:latin typeface="Times New Roman"/>
                <a:cs typeface="Times New Roman"/>
              </a:rPr>
              <a:t>duration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variables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do,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but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does</a:t>
            </a:r>
            <a:r>
              <a:rPr sz="2400" spc="-55" dirty="0">
                <a:latin typeface="Times New Roman"/>
                <a:cs typeface="Times New Roman"/>
              </a:rPr>
              <a:t> not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have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remain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spc="-65" dirty="0">
                <a:latin typeface="Times New Roman"/>
                <a:cs typeface="Times New Roman"/>
              </a:rPr>
              <a:t>the </a:t>
            </a:r>
            <a:r>
              <a:rPr sz="2400" spc="-70" dirty="0">
                <a:latin typeface="Times New Roman"/>
                <a:cs typeface="Times New Roman"/>
              </a:rPr>
              <a:t>entire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duration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your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program,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either.There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mechanism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free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allocated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92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5859"/>
            <a:ext cx="8455356" cy="7713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1215"/>
              </a:spcBef>
            </a:pPr>
            <a:r>
              <a:rPr spc="-65" dirty="0"/>
              <a:t>Allocating</a:t>
            </a:r>
            <a:r>
              <a:rPr spc="-145" dirty="0"/>
              <a:t> </a:t>
            </a:r>
            <a:r>
              <a:rPr spc="-80" dirty="0"/>
              <a:t>memory</a:t>
            </a:r>
            <a:r>
              <a:rPr spc="-140" dirty="0"/>
              <a:t> </a:t>
            </a:r>
            <a:r>
              <a:rPr dirty="0"/>
              <a:t>for</a:t>
            </a:r>
            <a:r>
              <a:rPr spc="-135" dirty="0"/>
              <a:t> </a:t>
            </a:r>
            <a:r>
              <a:rPr dirty="0"/>
              <a:t>a</a:t>
            </a:r>
            <a:r>
              <a:rPr lang="en-IN" spc="-140" dirty="0"/>
              <a:t>n array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831429"/>
            <a:ext cx="7573009" cy="5732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#include &lt;</a:t>
            </a:r>
            <a:r>
              <a:rPr lang="en-US" sz="900" dirty="0" err="1">
                <a:latin typeface="Times New Roman"/>
                <a:cs typeface="Times New Roman"/>
              </a:rPr>
              <a:t>stdio.h</a:t>
            </a:r>
            <a:r>
              <a:rPr lang="en-US" sz="900" dirty="0">
                <a:latin typeface="Times New Roman"/>
                <a:cs typeface="Times New Roman"/>
              </a:rPr>
              <a:t>&gt;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#include &lt;</a:t>
            </a:r>
            <a:r>
              <a:rPr lang="en-US" sz="900" dirty="0" err="1">
                <a:latin typeface="Times New Roman"/>
                <a:cs typeface="Times New Roman"/>
              </a:rPr>
              <a:t>stdlib.h</a:t>
            </a:r>
            <a:r>
              <a:rPr lang="en-US" sz="900" dirty="0">
                <a:latin typeface="Times New Roman"/>
                <a:cs typeface="Times New Roman"/>
              </a:rPr>
              <a:t>&gt;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lang="en-US"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int main() {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int n; // Variable to store the size of the array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int *</a:t>
            </a:r>
            <a:r>
              <a:rPr lang="en-US" sz="900" dirty="0" err="1">
                <a:latin typeface="Times New Roman"/>
                <a:cs typeface="Times New Roman"/>
              </a:rPr>
              <a:t>arr</a:t>
            </a:r>
            <a:r>
              <a:rPr lang="en-US" sz="900" dirty="0">
                <a:latin typeface="Times New Roman"/>
                <a:cs typeface="Times New Roman"/>
              </a:rPr>
              <a:t>; // Pointer to store the base address of the dynamically allocated array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lang="en-US"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// Ask the user to enter the size of the array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</a:t>
            </a:r>
            <a:r>
              <a:rPr lang="en-US" sz="900" dirty="0" err="1">
                <a:latin typeface="Times New Roman"/>
                <a:cs typeface="Times New Roman"/>
              </a:rPr>
              <a:t>printf</a:t>
            </a:r>
            <a:r>
              <a:rPr lang="en-US" sz="900" dirty="0">
                <a:latin typeface="Times New Roman"/>
                <a:cs typeface="Times New Roman"/>
              </a:rPr>
              <a:t>("Enter the size of the array: ");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</a:t>
            </a:r>
            <a:r>
              <a:rPr lang="en-US" sz="900" dirty="0" err="1">
                <a:latin typeface="Times New Roman"/>
                <a:cs typeface="Times New Roman"/>
              </a:rPr>
              <a:t>scanf</a:t>
            </a:r>
            <a:r>
              <a:rPr lang="en-US" sz="900" dirty="0">
                <a:latin typeface="Times New Roman"/>
                <a:cs typeface="Times New Roman"/>
              </a:rPr>
              <a:t>("%d", &amp;n);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lang="en-US"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// Dynamically allocate memory for the array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</a:t>
            </a:r>
            <a:r>
              <a:rPr lang="en-US" sz="900" dirty="0" err="1">
                <a:latin typeface="Times New Roman"/>
                <a:cs typeface="Times New Roman"/>
              </a:rPr>
              <a:t>arr</a:t>
            </a:r>
            <a:r>
              <a:rPr lang="en-US" sz="900" dirty="0">
                <a:latin typeface="Times New Roman"/>
                <a:cs typeface="Times New Roman"/>
              </a:rPr>
              <a:t> = (int *)malloc(n * </a:t>
            </a:r>
            <a:r>
              <a:rPr lang="en-US" sz="900" dirty="0" err="1">
                <a:latin typeface="Times New Roman"/>
                <a:cs typeface="Times New Roman"/>
              </a:rPr>
              <a:t>sizeof</a:t>
            </a:r>
            <a:r>
              <a:rPr lang="en-US" sz="900" dirty="0">
                <a:latin typeface="Times New Roman"/>
                <a:cs typeface="Times New Roman"/>
              </a:rPr>
              <a:t>(int));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lang="en-US"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// Check if memory allocation was successful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if (</a:t>
            </a:r>
            <a:r>
              <a:rPr lang="en-US" sz="900" dirty="0" err="1">
                <a:latin typeface="Times New Roman"/>
                <a:cs typeface="Times New Roman"/>
              </a:rPr>
              <a:t>arr</a:t>
            </a:r>
            <a:r>
              <a:rPr lang="en-US" sz="900" dirty="0">
                <a:latin typeface="Times New Roman"/>
                <a:cs typeface="Times New Roman"/>
              </a:rPr>
              <a:t> == NULL) {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    </a:t>
            </a:r>
            <a:r>
              <a:rPr lang="en-US" sz="900" dirty="0" err="1">
                <a:latin typeface="Times New Roman"/>
                <a:cs typeface="Times New Roman"/>
              </a:rPr>
              <a:t>printf</a:t>
            </a:r>
            <a:r>
              <a:rPr lang="en-US" sz="900" dirty="0">
                <a:latin typeface="Times New Roman"/>
                <a:cs typeface="Times New Roman"/>
              </a:rPr>
              <a:t>("Memory allocation failed!\n");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    return 1; // Exit the program with an error code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}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lang="en-US"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// Input elements into the dynamically allocated array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</a:t>
            </a:r>
            <a:r>
              <a:rPr lang="en-US" sz="900" dirty="0" err="1">
                <a:latin typeface="Times New Roman"/>
                <a:cs typeface="Times New Roman"/>
              </a:rPr>
              <a:t>printf</a:t>
            </a:r>
            <a:r>
              <a:rPr lang="en-US" sz="900" dirty="0">
                <a:latin typeface="Times New Roman"/>
                <a:cs typeface="Times New Roman"/>
              </a:rPr>
              <a:t>("Enter %d elements:\n", n);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for (int </a:t>
            </a:r>
            <a:r>
              <a:rPr lang="en-US" sz="900" dirty="0" err="1">
                <a:latin typeface="Times New Roman"/>
                <a:cs typeface="Times New Roman"/>
              </a:rPr>
              <a:t>i</a:t>
            </a:r>
            <a:r>
              <a:rPr lang="en-US" sz="900" dirty="0">
                <a:latin typeface="Times New Roman"/>
                <a:cs typeface="Times New Roman"/>
              </a:rPr>
              <a:t> = 0; </a:t>
            </a:r>
            <a:r>
              <a:rPr lang="en-US" sz="900" dirty="0" err="1">
                <a:latin typeface="Times New Roman"/>
                <a:cs typeface="Times New Roman"/>
              </a:rPr>
              <a:t>i</a:t>
            </a:r>
            <a:r>
              <a:rPr lang="en-US" sz="900" dirty="0">
                <a:latin typeface="Times New Roman"/>
                <a:cs typeface="Times New Roman"/>
              </a:rPr>
              <a:t> &lt; n; </a:t>
            </a:r>
            <a:r>
              <a:rPr lang="en-US" sz="900" dirty="0" err="1">
                <a:latin typeface="Times New Roman"/>
                <a:cs typeface="Times New Roman"/>
              </a:rPr>
              <a:t>i</a:t>
            </a:r>
            <a:r>
              <a:rPr lang="en-US" sz="900" dirty="0">
                <a:latin typeface="Times New Roman"/>
                <a:cs typeface="Times New Roman"/>
              </a:rPr>
              <a:t>++) {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    </a:t>
            </a:r>
            <a:r>
              <a:rPr lang="en-US" sz="900" dirty="0" err="1">
                <a:latin typeface="Times New Roman"/>
                <a:cs typeface="Times New Roman"/>
              </a:rPr>
              <a:t>scanf</a:t>
            </a:r>
            <a:r>
              <a:rPr lang="en-US" sz="900" dirty="0">
                <a:latin typeface="Times New Roman"/>
                <a:cs typeface="Times New Roman"/>
              </a:rPr>
              <a:t>("%d", &amp;</a:t>
            </a:r>
            <a:r>
              <a:rPr lang="en-US" sz="900" dirty="0" err="1">
                <a:latin typeface="Times New Roman"/>
                <a:cs typeface="Times New Roman"/>
              </a:rPr>
              <a:t>arr</a:t>
            </a:r>
            <a:r>
              <a:rPr lang="en-US" sz="900" dirty="0">
                <a:latin typeface="Times New Roman"/>
                <a:cs typeface="Times New Roman"/>
              </a:rPr>
              <a:t>[</a:t>
            </a:r>
            <a:r>
              <a:rPr lang="en-US" sz="900" dirty="0" err="1">
                <a:latin typeface="Times New Roman"/>
                <a:cs typeface="Times New Roman"/>
              </a:rPr>
              <a:t>i</a:t>
            </a:r>
            <a:r>
              <a:rPr lang="en-US" sz="900" dirty="0">
                <a:latin typeface="Times New Roman"/>
                <a:cs typeface="Times New Roman"/>
              </a:rPr>
              <a:t>]);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}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lang="en-US"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// Display the elements of the dynamically allocated array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</a:t>
            </a:r>
            <a:r>
              <a:rPr lang="en-US" sz="900" dirty="0" err="1">
                <a:latin typeface="Times New Roman"/>
                <a:cs typeface="Times New Roman"/>
              </a:rPr>
              <a:t>printf</a:t>
            </a:r>
            <a:r>
              <a:rPr lang="en-US" sz="900" dirty="0">
                <a:latin typeface="Times New Roman"/>
                <a:cs typeface="Times New Roman"/>
              </a:rPr>
              <a:t>("Elements of the dynamically allocated array:\n");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for (int </a:t>
            </a:r>
            <a:r>
              <a:rPr lang="en-US" sz="900" dirty="0" err="1">
                <a:latin typeface="Times New Roman"/>
                <a:cs typeface="Times New Roman"/>
              </a:rPr>
              <a:t>i</a:t>
            </a:r>
            <a:r>
              <a:rPr lang="en-US" sz="900" dirty="0">
                <a:latin typeface="Times New Roman"/>
                <a:cs typeface="Times New Roman"/>
              </a:rPr>
              <a:t> = 0; </a:t>
            </a:r>
            <a:r>
              <a:rPr lang="en-US" sz="900" dirty="0" err="1">
                <a:latin typeface="Times New Roman"/>
                <a:cs typeface="Times New Roman"/>
              </a:rPr>
              <a:t>i</a:t>
            </a:r>
            <a:r>
              <a:rPr lang="en-US" sz="900" dirty="0">
                <a:latin typeface="Times New Roman"/>
                <a:cs typeface="Times New Roman"/>
              </a:rPr>
              <a:t> &lt; n; </a:t>
            </a:r>
            <a:r>
              <a:rPr lang="en-US" sz="900" dirty="0" err="1">
                <a:latin typeface="Times New Roman"/>
                <a:cs typeface="Times New Roman"/>
              </a:rPr>
              <a:t>i</a:t>
            </a:r>
            <a:r>
              <a:rPr lang="en-US" sz="900" dirty="0">
                <a:latin typeface="Times New Roman"/>
                <a:cs typeface="Times New Roman"/>
              </a:rPr>
              <a:t>++) {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    </a:t>
            </a:r>
            <a:r>
              <a:rPr lang="en-US" sz="900" dirty="0" err="1">
                <a:latin typeface="Times New Roman"/>
                <a:cs typeface="Times New Roman"/>
              </a:rPr>
              <a:t>printf</a:t>
            </a:r>
            <a:r>
              <a:rPr lang="en-US" sz="900" dirty="0">
                <a:latin typeface="Times New Roman"/>
                <a:cs typeface="Times New Roman"/>
              </a:rPr>
              <a:t>("%d ", </a:t>
            </a:r>
            <a:r>
              <a:rPr lang="en-US" sz="900" dirty="0" err="1">
                <a:latin typeface="Times New Roman"/>
                <a:cs typeface="Times New Roman"/>
              </a:rPr>
              <a:t>arr</a:t>
            </a:r>
            <a:r>
              <a:rPr lang="en-US" sz="900" dirty="0">
                <a:latin typeface="Times New Roman"/>
                <a:cs typeface="Times New Roman"/>
              </a:rPr>
              <a:t>[</a:t>
            </a:r>
            <a:r>
              <a:rPr lang="en-US" sz="900" dirty="0" err="1">
                <a:latin typeface="Times New Roman"/>
                <a:cs typeface="Times New Roman"/>
              </a:rPr>
              <a:t>i</a:t>
            </a:r>
            <a:r>
              <a:rPr lang="en-US" sz="900" dirty="0">
                <a:latin typeface="Times New Roman"/>
                <a:cs typeface="Times New Roman"/>
              </a:rPr>
              <a:t>]);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}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</a:t>
            </a:r>
            <a:r>
              <a:rPr lang="en-US" sz="900" dirty="0" err="1">
                <a:latin typeface="Times New Roman"/>
                <a:cs typeface="Times New Roman"/>
              </a:rPr>
              <a:t>printf</a:t>
            </a:r>
            <a:r>
              <a:rPr lang="en-US" sz="900" dirty="0">
                <a:latin typeface="Times New Roman"/>
                <a:cs typeface="Times New Roman"/>
              </a:rPr>
              <a:t>("\n");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lang="en-US"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lang="en-US" sz="900" dirty="0">
                <a:latin typeface="Times New Roman"/>
                <a:cs typeface="Times New Roman"/>
              </a:rPr>
              <a:t>    //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268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4876" y="688974"/>
            <a:ext cx="1169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free()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6105"/>
            <a:ext cx="7561580" cy="422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release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allocated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memory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400" spc="-10" dirty="0">
                <a:latin typeface="Courier New"/>
                <a:cs typeface="Courier New"/>
              </a:rPr>
              <a:t>free()</a:t>
            </a:r>
            <a:endParaRPr sz="2400">
              <a:latin typeface="Courier New"/>
              <a:cs typeface="Courier New"/>
            </a:endParaRPr>
          </a:p>
          <a:p>
            <a:pPr marL="286385" indent="-273685">
              <a:lnSpc>
                <a:spcPts val="2750"/>
              </a:lnSpc>
              <a:spcBef>
                <a:spcPts val="23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30" dirty="0">
                <a:latin typeface="Times New Roman"/>
                <a:cs typeface="Times New Roman"/>
              </a:rPr>
              <a:t>Deallocates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allocated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malloc().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ts val="275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210" dirty="0">
                <a:latin typeface="Times New Roman"/>
                <a:cs typeface="Times New Roman"/>
              </a:rPr>
              <a:t>Takes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pointer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argument.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  <a:spcBef>
                <a:spcPts val="2355"/>
              </a:spcBef>
            </a:pPr>
            <a:r>
              <a:rPr sz="2400" spc="-20" dirty="0">
                <a:latin typeface="Times New Roman"/>
                <a:cs typeface="Times New Roman"/>
              </a:rPr>
              <a:t>e.g.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</a:pPr>
            <a:r>
              <a:rPr sz="2400" spc="-10" dirty="0">
                <a:latin typeface="Courier New"/>
                <a:cs typeface="Courier New"/>
              </a:rPr>
              <a:t>free(newPtr);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400">
              <a:latin typeface="Courier New"/>
              <a:cs typeface="Courier New"/>
            </a:endParaRPr>
          </a:p>
          <a:p>
            <a:pPr marL="286385" marR="5080" indent="-274320">
              <a:lnSpc>
                <a:spcPct val="70000"/>
              </a:lnSpc>
            </a:pPr>
            <a:r>
              <a:rPr sz="2400" spc="-130" dirty="0">
                <a:latin typeface="Times New Roman"/>
                <a:cs typeface="Times New Roman"/>
              </a:rPr>
              <a:t>Freeing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unused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memory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good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idea,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but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it's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not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mandatory.When </a:t>
            </a:r>
            <a:r>
              <a:rPr sz="2400" spc="-114" dirty="0">
                <a:latin typeface="Times New Roman"/>
                <a:cs typeface="Times New Roman"/>
              </a:rPr>
              <a:t>your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program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exits,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any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memory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which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has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allocated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but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not </a:t>
            </a:r>
            <a:r>
              <a:rPr sz="2400" spc="-105" dirty="0">
                <a:latin typeface="Times New Roman"/>
                <a:cs typeface="Times New Roman"/>
              </a:rPr>
              <a:t>freed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will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be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automatically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released.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calloc()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04874"/>
            <a:ext cx="7582534" cy="44475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15240" indent="-274320">
              <a:lnSpc>
                <a:spcPct val="90000"/>
              </a:lnSpc>
              <a:spcBef>
                <a:spcPts val="415"/>
              </a:spcBef>
            </a:pPr>
            <a:r>
              <a:rPr sz="2600" spc="-165" dirty="0">
                <a:latin typeface="Times New Roman"/>
                <a:cs typeface="Times New Roman"/>
              </a:rPr>
              <a:t>Similar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malloc(),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main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difference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is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that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values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stored </a:t>
            </a:r>
            <a:r>
              <a:rPr sz="2600" spc="-125" dirty="0">
                <a:latin typeface="Times New Roman"/>
                <a:cs typeface="Times New Roman"/>
              </a:rPr>
              <a:t>in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allocated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memory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space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zero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by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default.With </a:t>
            </a:r>
            <a:r>
              <a:rPr sz="2600" spc="-105" dirty="0">
                <a:latin typeface="Times New Roman"/>
                <a:cs typeface="Times New Roman"/>
              </a:rPr>
              <a:t>malloc(),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allocated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memory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could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have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any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</a:pPr>
            <a:r>
              <a:rPr sz="2600" spc="-130" dirty="0">
                <a:latin typeface="Times New Roman"/>
                <a:cs typeface="Times New Roman"/>
              </a:rPr>
              <a:t>calloc()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requires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two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arguments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number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variables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you'd </a:t>
            </a:r>
            <a:r>
              <a:rPr sz="2600" spc="-145" dirty="0">
                <a:latin typeface="Times New Roman"/>
                <a:cs typeface="Times New Roman"/>
              </a:rPr>
              <a:t>like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allocate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memory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size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void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*calloc(size_t n,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size_t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size);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600">
              <a:latin typeface="Courier New"/>
              <a:cs typeface="Courier New"/>
            </a:endParaRPr>
          </a:p>
          <a:p>
            <a:pPr marL="286385" marR="50800" indent="-274320">
              <a:lnSpc>
                <a:spcPts val="2810"/>
              </a:lnSpc>
              <a:spcBef>
                <a:spcPts val="5"/>
              </a:spcBef>
            </a:pPr>
            <a:r>
              <a:rPr sz="2600" spc="-190" dirty="0">
                <a:latin typeface="Times New Roman"/>
                <a:cs typeface="Times New Roman"/>
              </a:rPr>
              <a:t>Like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malloc(),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calloc()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will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return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void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pointer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if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memory </a:t>
            </a:r>
            <a:r>
              <a:rPr sz="2600" spc="-135" dirty="0">
                <a:latin typeface="Times New Roman"/>
                <a:cs typeface="Times New Roman"/>
              </a:rPr>
              <a:t>allocation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was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successful,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else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it'll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return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NULL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pointer.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14" y="490169"/>
            <a:ext cx="1758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realloc()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70965"/>
            <a:ext cx="7458709" cy="4264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spc="-19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you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find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you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did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not </a:t>
            </a:r>
            <a:r>
              <a:rPr sz="2400" spc="-120" dirty="0">
                <a:latin typeface="Times New Roman"/>
                <a:cs typeface="Times New Roman"/>
              </a:rPr>
              <a:t>allocate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enough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space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realloc().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640"/>
              </a:spcBef>
            </a:pPr>
            <a:r>
              <a:rPr sz="2400" spc="-295" dirty="0">
                <a:latin typeface="Times New Roman"/>
                <a:cs typeface="Times New Roman"/>
              </a:rPr>
              <a:t>You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give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realloc()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pointer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(such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you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received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from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initial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call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malloc())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new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size,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realloc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does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what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give </a:t>
            </a:r>
            <a:r>
              <a:rPr sz="2400" spc="-155" dirty="0">
                <a:latin typeface="Times New Roman"/>
                <a:cs typeface="Times New Roman"/>
              </a:rPr>
              <a:t>you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block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memory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big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enough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hold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new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size.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int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*ip;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ip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(int*)malloc(100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sizeof(int));</a:t>
            </a:r>
            <a:endParaRPr sz="2400" dirty="0">
              <a:latin typeface="Courier New"/>
              <a:cs typeface="Courier New"/>
            </a:endParaRPr>
          </a:p>
          <a:p>
            <a:pPr marL="12700" marR="1961514">
              <a:lnSpc>
                <a:spcPct val="110800"/>
              </a:lnSpc>
            </a:pPr>
            <a:r>
              <a:rPr sz="2400" dirty="0">
                <a:latin typeface="Courier New"/>
                <a:cs typeface="Courier New"/>
              </a:rPr>
              <a:t>/*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need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twice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much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space</a:t>
            </a:r>
            <a:r>
              <a:rPr sz="2400" spc="-25" dirty="0">
                <a:latin typeface="Courier New"/>
                <a:cs typeface="Courier New"/>
              </a:rPr>
              <a:t> */ </a:t>
            </a:r>
            <a:r>
              <a:rPr sz="2400" dirty="0">
                <a:latin typeface="Courier New"/>
                <a:cs typeface="Courier New"/>
              </a:rPr>
              <a:t>ip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(int*)realloc(ip,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200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*</a:t>
            </a:r>
            <a:endParaRPr sz="2400" dirty="0">
              <a:latin typeface="Courier New"/>
              <a:cs typeface="Courier New"/>
            </a:endParaRPr>
          </a:p>
          <a:p>
            <a:pPr marL="286385">
              <a:lnSpc>
                <a:spcPts val="2595"/>
              </a:lnSpc>
            </a:pPr>
            <a:r>
              <a:rPr sz="2400" spc="-10" dirty="0">
                <a:latin typeface="Courier New"/>
                <a:cs typeface="Courier New"/>
              </a:rPr>
              <a:t>sizeof(int));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870</Words>
  <Application>Microsoft Office PowerPoint</Application>
  <PresentationFormat>On-screen Show (4:3)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Courier New</vt:lpstr>
      <vt:lpstr>Franklin Gothic Medium</vt:lpstr>
      <vt:lpstr>Segoe UI Symbol</vt:lpstr>
      <vt:lpstr>Times New Roman</vt:lpstr>
      <vt:lpstr>Office Theme</vt:lpstr>
      <vt:lpstr>Dynamic Memory Allocation</vt:lpstr>
      <vt:lpstr>malloc()</vt:lpstr>
      <vt:lpstr>Allocating memory for a variable You can also allocate memory for a variable.</vt:lpstr>
      <vt:lpstr>Allocating memory for a variable You can also allocate memory for a variable.</vt:lpstr>
      <vt:lpstr>Allocating memory for an array</vt:lpstr>
      <vt:lpstr>free()</vt:lpstr>
      <vt:lpstr>calloc()</vt:lpstr>
      <vt:lpstr>realloc()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RaghuHV</dc:creator>
  <cp:lastModifiedBy>Gayle Fernandes</cp:lastModifiedBy>
  <cp:revision>2</cp:revision>
  <dcterms:created xsi:type="dcterms:W3CDTF">2024-03-15T09:34:19Z</dcterms:created>
  <dcterms:modified xsi:type="dcterms:W3CDTF">2024-03-15T12:27:10Z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2024-03-15T00:00:00Z</vt:filetime>
  </property>
  <property fmtid="{D5CDD505-2E9C-101B-9397-08002B2CF9AE}" pid="5" name="Producer">
    <vt:lpwstr>Microsoft® Office PowerPoint® 2007</vt:lpwstr>
  </property>
</Properties>
</file>