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6" r:id="rId10"/>
    <p:sldId id="295" r:id="rId11"/>
    <p:sldId id="264" r:id="rId12"/>
    <p:sldId id="294" r:id="rId13"/>
    <p:sldId id="267" r:id="rId14"/>
    <p:sldId id="293" r:id="rId15"/>
    <p:sldId id="291" r:id="rId16"/>
    <p:sldId id="262" r:id="rId17"/>
    <p:sldId id="292" r:id="rId18"/>
    <p:sldId id="296" r:id="rId19"/>
    <p:sldId id="261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6023" y="0"/>
            <a:ext cx="1077912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61" y="-82803"/>
            <a:ext cx="89456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cpy-in-c-cpp/" TargetMode="External"/><Relationship Id="rId2" Type="http://schemas.openxmlformats.org/officeDocument/2006/relationships/hyperlink" Target="https://www.geeksforgeeks.org/strlen-function-in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trcat-vs-strncat-c/" TargetMode="External"/><Relationship Id="rId4" Type="http://schemas.openxmlformats.org/officeDocument/2006/relationships/hyperlink" Target="https://www.geeksforgeeks.org/strcmp-in-c-cp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228600"/>
            <a:ext cx="1569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Strings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3050" y="1066800"/>
            <a:ext cx="8597900" cy="42875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236854">
              <a:lnSpc>
                <a:spcPts val="2590"/>
              </a:lnSpc>
              <a:spcBef>
                <a:spcPts val="725"/>
              </a:spcBef>
            </a:pPr>
            <a:r>
              <a:rPr sz="2700" dirty="0">
                <a:latin typeface="Calibri"/>
                <a:cs typeface="Calibri"/>
              </a:rPr>
              <a:t>C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nothing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characters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null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-1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(‘\0’).</a:t>
            </a:r>
            <a:endParaRPr sz="2700" dirty="0">
              <a:latin typeface="Calibri"/>
              <a:cs typeface="Calibri"/>
            </a:endParaRPr>
          </a:p>
          <a:p>
            <a:pPr marL="12700" marR="813435">
              <a:lnSpc>
                <a:spcPct val="90000"/>
              </a:lnSpc>
              <a:spcBef>
                <a:spcPts val="350"/>
              </a:spcBef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null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indicates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string. </a:t>
            </a:r>
            <a:r>
              <a:rPr sz="2700" dirty="0">
                <a:latin typeface="Calibri"/>
                <a:cs typeface="Calibri"/>
              </a:rPr>
              <a:t>Strings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always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enclosed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double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quotes.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Whereas, character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enclosed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quotes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700" b="1" dirty="0">
                <a:solidFill>
                  <a:srgbClr val="943735"/>
                </a:solidFill>
                <a:latin typeface="Calibri"/>
                <a:cs typeface="Calibri"/>
              </a:rPr>
              <a:t>Example</a:t>
            </a:r>
            <a:r>
              <a:rPr sz="2700" b="1" spc="-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943735"/>
                </a:solidFill>
                <a:latin typeface="Calibri"/>
                <a:cs typeface="Calibri"/>
              </a:rPr>
              <a:t>for</a:t>
            </a:r>
            <a:r>
              <a:rPr sz="2700" b="1" spc="-3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2700" b="1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943735"/>
                </a:solidFill>
                <a:latin typeface="Calibri"/>
                <a:cs typeface="Calibri"/>
              </a:rPr>
              <a:t>string:</a:t>
            </a:r>
            <a:endParaRPr sz="2700" dirty="0">
              <a:latin typeface="Calibri"/>
              <a:cs typeface="Calibri"/>
            </a:endParaRPr>
          </a:p>
          <a:p>
            <a:pPr marL="469900" algn="just">
              <a:lnSpc>
                <a:spcPts val="2875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char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[]</a:t>
            </a:r>
            <a:r>
              <a:rPr sz="2400" spc="5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“Welcome”;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40"/>
              </a:spcBef>
            </a:pPr>
            <a:endParaRPr lang="en-IN" sz="27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8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700" dirty="0">
                <a:latin typeface="Calibri"/>
                <a:cs typeface="Calibri"/>
              </a:rPr>
              <a:t>Null character (‘\0’) used to indicate the termination of a string that differs strings from normal character arrays.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72DA-C3DD-81C2-D060-91E6E6F7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BEC5-85A4-1C17-5D0A-3FBD1E52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3323987"/>
          </a:xfrm>
        </p:spPr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char a[20]=“VLSI";</a:t>
            </a:r>
          </a:p>
          <a:p>
            <a:r>
              <a:rPr lang="en-IN" dirty="0"/>
              <a:t>    char b[20]={‘V',’L',’S',’I','\0'};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a = %d \n",</a:t>
            </a:r>
            <a:r>
              <a:rPr lang="en-IN" dirty="0" err="1"/>
              <a:t>strlen</a:t>
            </a:r>
            <a:r>
              <a:rPr lang="en-IN" dirty="0"/>
              <a:t>(a));  // 4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("Length of string b = %d \n",</a:t>
            </a:r>
            <a:r>
              <a:rPr lang="en-IN" dirty="0" err="1"/>
              <a:t>strlen</a:t>
            </a:r>
            <a:r>
              <a:rPr lang="en-IN" dirty="0"/>
              <a:t>(b));  // 4</a:t>
            </a:r>
          </a:p>
          <a:p>
            <a:endParaRPr lang="en-IN" dirty="0"/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3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63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strcpy()</a:t>
            </a:r>
            <a:r>
              <a:rPr spc="-18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8509"/>
            <a:ext cx="8988425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121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strcpy(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string. </a:t>
            </a:r>
            <a:r>
              <a:rPr sz="2400" spc="-10" dirty="0">
                <a:solidFill>
                  <a:srgbClr val="943735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 marR="2167255">
              <a:lnSpc>
                <a:spcPts val="346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char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strcpy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); </a:t>
            </a:r>
            <a:r>
              <a:rPr sz="2400" spc="-10" dirty="0">
                <a:solidFill>
                  <a:srgbClr val="943735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22929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Calibri"/>
                <a:cs typeface="Calibri"/>
              </a:rPr>
              <a:t>strcpy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str1,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str2)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str1. </a:t>
            </a:r>
            <a:r>
              <a:rPr sz="2400" dirty="0">
                <a:latin typeface="Calibri"/>
                <a:cs typeface="Calibri"/>
              </a:rPr>
              <a:t>strcpy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str2,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str1)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str2.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30.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copied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won’t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truncated.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2454-4B96-20AC-3276-20AF2097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8FDC-274E-AACA-1E4A-F28E6748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3877985"/>
          </a:xfrm>
        </p:spPr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char str1[20] = “PG-DVLSIMARCH2024";</a:t>
            </a:r>
          </a:p>
          <a:p>
            <a:r>
              <a:rPr lang="en-IN" dirty="0"/>
              <a:t>  char str2[20];</a:t>
            </a:r>
          </a:p>
          <a:p>
            <a:endParaRPr lang="en-IN" dirty="0"/>
          </a:p>
          <a:p>
            <a:r>
              <a:rPr lang="en-IN" dirty="0"/>
              <a:t>  // copying str1 to str2</a:t>
            </a:r>
          </a:p>
          <a:p>
            <a:r>
              <a:rPr lang="en-IN" dirty="0"/>
              <a:t>  </a:t>
            </a:r>
            <a:r>
              <a:rPr lang="en-IN" dirty="0" err="1"/>
              <a:t>strcpy</a:t>
            </a:r>
            <a:r>
              <a:rPr lang="en-IN" dirty="0"/>
              <a:t>(str2, str1);</a:t>
            </a:r>
          </a:p>
          <a:p>
            <a:endParaRPr lang="en-IN" dirty="0"/>
          </a:p>
          <a:p>
            <a:r>
              <a:rPr lang="en-IN" dirty="0"/>
              <a:t>  puts(str2); // PG-DVLSIMARCH2024</a:t>
            </a:r>
          </a:p>
          <a:p>
            <a:endParaRPr lang="en-IN" dirty="0"/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8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61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strcmp()</a:t>
            </a:r>
            <a:r>
              <a:rPr spc="-18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72413"/>
            <a:ext cx="8985250" cy="4410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02715" algn="l"/>
                <a:tab pos="2789555" algn="l"/>
                <a:tab pos="4382135" algn="l"/>
                <a:tab pos="5118735" algn="l"/>
                <a:tab pos="6066790" algn="l"/>
                <a:tab pos="7197725" algn="l"/>
                <a:tab pos="7921625" algn="l"/>
              </a:tabLst>
            </a:pPr>
            <a:r>
              <a:rPr sz="2800" spc="-10" dirty="0">
                <a:latin typeface="Calibri"/>
                <a:cs typeface="Calibri"/>
              </a:rPr>
              <a:t>strcmp()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compares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strings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endParaRPr lang="en-IN"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02715" algn="l"/>
                <a:tab pos="2789555" algn="l"/>
                <a:tab pos="4382135" algn="l"/>
                <a:tab pos="5118735" algn="l"/>
                <a:tab pos="6066790" algn="l"/>
                <a:tab pos="7197725" algn="l"/>
                <a:tab pos="7921625" algn="l"/>
              </a:tabLst>
            </a:pPr>
            <a:r>
              <a:rPr lang="en-IN" sz="2800" spc="-20" dirty="0">
                <a:latin typeface="Calibri"/>
                <a:cs typeface="Calibri"/>
              </a:rPr>
              <a:t>- </a:t>
            </a:r>
            <a:r>
              <a:rPr sz="2800" spc="-20" dirty="0">
                <a:latin typeface="Calibri"/>
                <a:cs typeface="Calibri"/>
              </a:rPr>
              <a:t>returns </a:t>
            </a:r>
            <a:r>
              <a:rPr sz="2800" spc="-10" dirty="0">
                <a:latin typeface="Calibri"/>
                <a:cs typeface="Calibri"/>
              </a:rPr>
              <a:t>zero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same.</a:t>
            </a:r>
            <a:endParaRPr sz="2800" dirty="0">
              <a:latin typeface="Calibri"/>
              <a:cs typeface="Calibri"/>
            </a:endParaRPr>
          </a:p>
          <a:p>
            <a:pPr marL="12700" marR="379730">
              <a:lnSpc>
                <a:spcPct val="100000"/>
              </a:lnSpc>
              <a:spcBef>
                <a:spcPts val="670"/>
              </a:spcBef>
            </a:pPr>
            <a:r>
              <a:rPr lang="en-IN" sz="2800" dirty="0">
                <a:latin typeface="Calibri"/>
                <a:cs typeface="Calibri"/>
              </a:rPr>
              <a:t>-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string1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string2,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value.</a:t>
            </a:r>
            <a:endParaRPr lang="en-IN" sz="2800" dirty="0">
              <a:latin typeface="Calibri"/>
              <a:cs typeface="Calibri"/>
            </a:endParaRPr>
          </a:p>
          <a:p>
            <a:pPr marL="12700" marR="379730">
              <a:lnSpc>
                <a:spcPct val="100000"/>
              </a:lnSpc>
              <a:spcBef>
                <a:spcPts val="670"/>
              </a:spcBef>
            </a:pPr>
            <a:r>
              <a:rPr lang="en-IN" sz="2800" dirty="0">
                <a:latin typeface="Calibri"/>
                <a:cs typeface="Calibri"/>
              </a:rPr>
              <a:t>-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string1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string2,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943735"/>
                </a:solidFill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int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strcmp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str1,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str2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Calibri"/>
              <a:cs typeface="Calibri"/>
            </a:endParaRPr>
          </a:p>
          <a:p>
            <a:pPr marL="12700" marR="254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strcmp(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i.e,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“A”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treated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B7D2-6B82-146D-6997-871FB196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119380"/>
            <a:ext cx="8945676" cy="6350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D2FD3-9516-8CD9-B493-37426E0C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708981"/>
          </a:xfrm>
        </p:spPr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char str1[] = "</a:t>
            </a:r>
            <a:r>
              <a:rPr lang="en-IN" dirty="0" err="1"/>
              <a:t>abcd</a:t>
            </a:r>
            <a:r>
              <a:rPr lang="en-IN" dirty="0"/>
              <a:t>", str2[] = "</a:t>
            </a:r>
            <a:r>
              <a:rPr lang="en-IN" dirty="0" err="1"/>
              <a:t>abCde</a:t>
            </a:r>
            <a:r>
              <a:rPr lang="en-IN" dirty="0"/>
              <a:t>", str3[] = "</a:t>
            </a:r>
            <a:r>
              <a:rPr lang="en-IN" dirty="0" err="1"/>
              <a:t>abcd</a:t>
            </a:r>
            <a:r>
              <a:rPr lang="en-IN" dirty="0"/>
              <a:t>";</a:t>
            </a:r>
          </a:p>
          <a:p>
            <a:r>
              <a:rPr lang="en-IN" dirty="0"/>
              <a:t>  int result;</a:t>
            </a:r>
          </a:p>
          <a:p>
            <a:endParaRPr lang="en-IN" dirty="0"/>
          </a:p>
          <a:p>
            <a:r>
              <a:rPr lang="en-IN" dirty="0"/>
              <a:t>  // comparing strings str1 and str2</a:t>
            </a:r>
          </a:p>
          <a:p>
            <a:r>
              <a:rPr lang="en-IN" dirty="0"/>
              <a:t>  result = </a:t>
            </a:r>
            <a:r>
              <a:rPr lang="en-IN" dirty="0" err="1"/>
              <a:t>strcmp</a:t>
            </a:r>
            <a:r>
              <a:rPr lang="en-IN" dirty="0"/>
              <a:t>(str1, str2);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strcmp</a:t>
            </a:r>
            <a:r>
              <a:rPr lang="en-IN" dirty="0"/>
              <a:t>(str1, str2) = %d\n", result);</a:t>
            </a:r>
          </a:p>
          <a:p>
            <a:endParaRPr lang="en-IN" dirty="0"/>
          </a:p>
          <a:p>
            <a:r>
              <a:rPr lang="en-IN" dirty="0"/>
              <a:t>  // comparing strings str1 and str3</a:t>
            </a:r>
          </a:p>
          <a:p>
            <a:r>
              <a:rPr lang="en-IN" dirty="0"/>
              <a:t>  result = </a:t>
            </a:r>
            <a:r>
              <a:rPr lang="en-IN" dirty="0" err="1"/>
              <a:t>strcmp</a:t>
            </a:r>
            <a:r>
              <a:rPr lang="en-IN" dirty="0"/>
              <a:t>(str1, str3);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strcmp</a:t>
            </a:r>
            <a:r>
              <a:rPr lang="en-IN" dirty="0"/>
              <a:t>(str1, str3) = %d\n", result);</a:t>
            </a:r>
          </a:p>
          <a:p>
            <a:endParaRPr lang="en-IN" dirty="0"/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35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4D3-C846-DF99-620B-6661698D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381000"/>
            <a:ext cx="8945676" cy="430887"/>
          </a:xfrm>
        </p:spPr>
        <p:txBody>
          <a:bodyPr/>
          <a:lstStyle/>
          <a:p>
            <a:r>
              <a:rPr lang="en-IN" sz="2800" i="0" dirty="0">
                <a:effectLst/>
                <a:latin typeface="Arial" panose="020B0604020202020204" pitchFamily="34" charset="0"/>
              </a:rPr>
              <a:t>Find the Frequency of a Character in a string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E87F-E622-2CB3-5917-1893696C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229600" cy="5416868"/>
          </a:xfrm>
        </p:spPr>
        <p:txBody>
          <a:bodyPr/>
          <a:lstStyle/>
          <a:p>
            <a:r>
              <a:rPr lang="en-IN" sz="1600" i="0" dirty="0">
                <a:effectLst/>
                <a:latin typeface="Arial" panose="020B0604020202020204" pitchFamily="34" charset="0"/>
              </a:rPr>
              <a:t>#include &lt;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stdio.h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&gt;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int main() {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char str[100],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ch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int count = 0;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("Enter a string: ");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fgets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(str, 100, stdin);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("Enter a character to find its frequency: ");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scanf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("%c", &amp;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ch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int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len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 =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strlen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(str);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("String length of str = %d\n",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len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for (int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i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 = 0;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i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&lt;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len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; ++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i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) {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	if (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ch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 == str[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i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])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	++count;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	}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("Frequency of %c = %d",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ch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, count);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return 0;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987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2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strcat()</a:t>
            </a:r>
            <a:r>
              <a:rPr spc="-17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44042"/>
            <a:ext cx="8606790" cy="504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1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strcat(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concatenates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two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given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strings.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Syntax</a:t>
            </a:r>
            <a:r>
              <a:rPr sz="2700" spc="-50" dirty="0">
                <a:latin typeface="Calibri"/>
                <a:cs typeface="Calibri"/>
              </a:rPr>
              <a:t> :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char</a:t>
            </a:r>
            <a:r>
              <a:rPr sz="2700" spc="-7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*</a:t>
            </a:r>
            <a:r>
              <a:rPr sz="2700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strcat</a:t>
            </a:r>
            <a:r>
              <a:rPr sz="2700" spc="-4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(</a:t>
            </a:r>
            <a:r>
              <a:rPr sz="2700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char</a:t>
            </a:r>
            <a:r>
              <a:rPr sz="2700" spc="-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*</a:t>
            </a:r>
            <a:r>
              <a:rPr sz="2700" spc="-2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destination,</a:t>
            </a:r>
            <a:r>
              <a:rPr sz="2700" spc="-5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const</a:t>
            </a:r>
            <a:r>
              <a:rPr sz="2700" spc="-4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char</a:t>
            </a:r>
            <a:r>
              <a:rPr sz="2700" spc="-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*</a:t>
            </a:r>
            <a:r>
              <a:rPr sz="2700" spc="-2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source</a:t>
            </a:r>
            <a:r>
              <a:rPr sz="2700" spc="-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943735"/>
                </a:solidFill>
                <a:latin typeface="Calibri"/>
                <a:cs typeface="Calibri"/>
              </a:rPr>
              <a:t>); </a:t>
            </a:r>
            <a:r>
              <a:rPr sz="2700" dirty="0">
                <a:latin typeface="Calibri"/>
                <a:cs typeface="Calibri"/>
              </a:rPr>
              <a:t>Example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  <a:p>
            <a:pPr marL="12700" marR="433705">
              <a:lnSpc>
                <a:spcPts val="2920"/>
              </a:lnSpc>
              <a:spcBef>
                <a:spcPts val="690"/>
              </a:spcBef>
            </a:pPr>
            <a:r>
              <a:rPr sz="2700" spc="-10" dirty="0">
                <a:latin typeface="Calibri"/>
                <a:cs typeface="Calibri"/>
              </a:rPr>
              <a:t>strcat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str2,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str1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);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str1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concatenated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str2. strcat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str1,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str2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);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str2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concatenated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str1.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Each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ended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null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(‘\0′).</a:t>
            </a:r>
            <a:endParaRPr sz="27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650"/>
              </a:spcBef>
            </a:pPr>
            <a:r>
              <a:rPr sz="2700" dirty="0">
                <a:latin typeface="Calibri"/>
                <a:cs typeface="Calibri"/>
              </a:rPr>
              <a:t>In</a:t>
            </a:r>
            <a:r>
              <a:rPr sz="2700" spc="3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strcat(</a:t>
            </a:r>
            <a:r>
              <a:rPr sz="2700" spc="3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3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operation,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null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3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destination</a:t>
            </a:r>
            <a:r>
              <a:rPr sz="2700" spc="3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</a:t>
            </a:r>
            <a:r>
              <a:rPr sz="2700" spc="3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overwritten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source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string’s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first</a:t>
            </a:r>
            <a:r>
              <a:rPr sz="2700" spc="35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spc="-20" dirty="0">
                <a:latin typeface="Calibri"/>
                <a:cs typeface="Calibri"/>
              </a:rPr>
              <a:t>null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added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new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destination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which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created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after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strcat(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operation.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concatenates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source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string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destination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string.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DB67-3335-B97E-1FD4-72C4AC2D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381000"/>
            <a:ext cx="8945676" cy="635000"/>
          </a:xfrm>
        </p:spPr>
        <p:txBody>
          <a:bodyPr/>
          <a:lstStyle/>
          <a:p>
            <a:r>
              <a:rPr lang="en-IN" dirty="0" err="1"/>
              <a:t>strcat</a:t>
            </a:r>
            <a:r>
              <a:rPr lang="en-IN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673B5-1C1C-F20F-A93D-DF0DF501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3877985"/>
          </a:xfrm>
        </p:spPr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char str1[100] = “PG-DVLSI", str2[] = “MARCH2024";</a:t>
            </a:r>
          </a:p>
          <a:p>
            <a:endParaRPr lang="en-IN" dirty="0"/>
          </a:p>
          <a:p>
            <a:r>
              <a:rPr lang="en-IN" dirty="0"/>
              <a:t>   // concatenates str1 and str2</a:t>
            </a:r>
          </a:p>
          <a:p>
            <a:r>
              <a:rPr lang="en-IN" dirty="0"/>
              <a:t>   // the resultant string is stored in str1.</a:t>
            </a:r>
          </a:p>
          <a:p>
            <a:r>
              <a:rPr lang="en-IN" dirty="0"/>
              <a:t>   </a:t>
            </a:r>
            <a:r>
              <a:rPr lang="en-IN" dirty="0" err="1"/>
              <a:t>strcat</a:t>
            </a:r>
            <a:r>
              <a:rPr lang="en-IN" dirty="0"/>
              <a:t>(str1, str2);</a:t>
            </a:r>
          </a:p>
          <a:p>
            <a:endParaRPr lang="en-IN" dirty="0"/>
          </a:p>
          <a:p>
            <a:r>
              <a:rPr lang="en-IN" dirty="0"/>
              <a:t>   puts(str1);</a:t>
            </a:r>
          </a:p>
          <a:p>
            <a:r>
              <a:rPr lang="en-IN" dirty="0"/>
              <a:t>   puts(str2);</a:t>
            </a:r>
          </a:p>
          <a:p>
            <a:endParaRPr lang="en-IN" dirty="0"/>
          </a:p>
          <a:p>
            <a:r>
              <a:rPr lang="en-IN" dirty="0"/>
              <a:t>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9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3EE4-CB55-22D7-96B2-6A4931A4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4" y="505635"/>
            <a:ext cx="8945676" cy="430887"/>
          </a:xfrm>
        </p:spPr>
        <p:txBody>
          <a:bodyPr/>
          <a:lstStyle/>
          <a:p>
            <a:r>
              <a:rPr lang="en-US" sz="2800" dirty="0"/>
              <a:t>Difference between </a:t>
            </a:r>
            <a:r>
              <a:rPr lang="en-US" sz="2800" dirty="0" err="1"/>
              <a:t>sizeof</a:t>
            </a:r>
            <a:r>
              <a:rPr lang="en-US" sz="2800" dirty="0"/>
              <a:t>() and </a:t>
            </a:r>
            <a:r>
              <a:rPr lang="en-US" sz="2800" dirty="0" err="1"/>
              <a:t>strlen</a:t>
            </a:r>
            <a:r>
              <a:rPr lang="en-US" sz="2800" dirty="0"/>
              <a:t> on strings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7D51DD-C298-9B52-37A9-8350C919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07785"/>
              </p:ext>
            </p:extLst>
          </p:nvPr>
        </p:nvGraphicFramePr>
        <p:xfrm>
          <a:off x="762000" y="2286000"/>
          <a:ext cx="6705600" cy="222504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7130167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0160606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rtl="0" fontAlgn="ctr"/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#include&lt;stdio.h&gt;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int main()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char str[20] = “VLSI";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printf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 ("%d", </a:t>
                      </a: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sizeof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(str));</a:t>
                      </a:r>
                      <a:r>
                        <a:rPr lang="en-IN" sz="1800" b="1" i="0" dirty="0">
                          <a:effectLst/>
                          <a:latin typeface="Arial" panose="020B0604020202020204" pitchFamily="34" charset="0"/>
                        </a:rPr>
                        <a:t> // 20</a:t>
                      </a:r>
                      <a:br>
                        <a:rPr lang="en-IN" sz="1800" b="1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return 0;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IN" sz="40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stdio.h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#include &lt;</a:t>
                      </a: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string.h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int main()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char str[20] = “PG-DVLSI";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printf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 ("%d", </a:t>
                      </a:r>
                      <a:r>
                        <a:rPr lang="en-IN" sz="1800" i="0" dirty="0" err="1">
                          <a:effectLst/>
                          <a:latin typeface="Arial" panose="020B0604020202020204" pitchFamily="34" charset="0"/>
                        </a:rPr>
                        <a:t>strlen</a:t>
                      </a: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(str));</a:t>
                      </a:r>
                      <a:r>
                        <a:rPr lang="en-IN" sz="1800" b="1" i="0" dirty="0">
                          <a:effectLst/>
                          <a:latin typeface="Arial" panose="020B0604020202020204" pitchFamily="34" charset="0"/>
                        </a:rPr>
                        <a:t> // 8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return 0;</a:t>
                      </a:r>
                      <a:b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800" i="0" dirty="0"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lang="en-IN" sz="4000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63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58A7AD-D01A-DC53-8810-8C4D535C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033"/>
              </p:ext>
            </p:extLst>
          </p:nvPr>
        </p:nvGraphicFramePr>
        <p:xfrm>
          <a:off x="457199" y="1361977"/>
          <a:ext cx="8229600" cy="5040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3415860209"/>
                    </a:ext>
                  </a:extLst>
                </a:gridCol>
              </a:tblGrid>
              <a:tr h="11424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solidFill>
                            <a:srgbClr val="273239"/>
                          </a:solidFill>
                          <a:effectLst/>
                          <a:latin typeface="Aptos" panose="020B0004020202020204" pitchFamily="34" charset="0"/>
                        </a:rPr>
                        <a:t>Note that the </a:t>
                      </a:r>
                      <a:r>
                        <a:rPr lang="en-US" sz="1600" b="0" dirty="0" err="1">
                          <a:solidFill>
                            <a:srgbClr val="273239"/>
                          </a:solidFill>
                          <a:effectLst/>
                          <a:latin typeface="Aptos" panose="020B0004020202020204" pitchFamily="34" charset="0"/>
                        </a:rPr>
                        <a:t>sizeof</a:t>
                      </a:r>
                      <a:r>
                        <a:rPr lang="en-US" sz="1600" b="0" dirty="0">
                          <a:solidFill>
                            <a:srgbClr val="273239"/>
                          </a:solidFill>
                          <a:effectLst/>
                          <a:latin typeface="Aptos" panose="020B0004020202020204" pitchFamily="34" charset="0"/>
                        </a:rPr>
                        <a:t>() operator would return size of array. To get size of string stored in array, we need to use </a:t>
                      </a:r>
                      <a:r>
                        <a:rPr lang="en-US" sz="1600" b="0" dirty="0" err="1">
                          <a:solidFill>
                            <a:srgbClr val="273239"/>
                          </a:solidFill>
                          <a:effectLst/>
                          <a:latin typeface="Aptos" panose="020B0004020202020204" pitchFamily="34" charset="0"/>
                        </a:rPr>
                        <a:t>strlen</a:t>
                      </a:r>
                      <a:r>
                        <a:rPr lang="en-US" sz="1600" b="0" dirty="0">
                          <a:solidFill>
                            <a:srgbClr val="273239"/>
                          </a:solidFill>
                          <a:effectLst/>
                          <a:latin typeface="Aptos" panose="020B0004020202020204" pitchFamily="34" charset="0"/>
                        </a:rPr>
                        <a:t>(). </a:t>
                      </a:r>
                    </a:p>
                  </a:txBody>
                  <a:tcPr marL="12240" marR="12240" marT="8160" marB="816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52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7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62"/>
            <a:ext cx="5333999" cy="68472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62" y="64261"/>
            <a:ext cx="89456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</a:t>
            </a:r>
            <a:r>
              <a:rPr spc="-100" dirty="0"/>
              <a:t> </a:t>
            </a:r>
            <a:r>
              <a:rPr dirty="0"/>
              <a:t>string</a:t>
            </a:r>
            <a:r>
              <a:rPr spc="-9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62" y="990600"/>
            <a:ext cx="36537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String.h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header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supports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 </a:t>
            </a:r>
            <a:r>
              <a:rPr sz="2400" dirty="0">
                <a:latin typeface="Calibri"/>
                <a:cs typeface="Calibri"/>
              </a:rPr>
              <a:t>language.</a:t>
            </a:r>
            <a:r>
              <a:rPr sz="2400" spc="32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 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below.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BADB-5AB0-FE54-6335-A769B203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390193"/>
            <a:ext cx="8945676" cy="1231106"/>
          </a:xfrm>
        </p:spPr>
        <p:txBody>
          <a:bodyPr/>
          <a:lstStyle/>
          <a:p>
            <a:r>
              <a:rPr lang="en-IN" dirty="0"/>
              <a:t>C String Initialization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A07A-D75F-86C6-A5AA-3D3B9ED5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1723549"/>
          </a:xfrm>
        </p:spPr>
        <p:txBody>
          <a:bodyPr/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str[] = "VLSI";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str[10] = "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vlsi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";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str[10] = { 'v','l','s,'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','\0’}; 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str[] = { 'v','l','s,'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','\0'};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02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F97E-4B00-E28C-9EDB-A6626705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79763"/>
            <a:ext cx="8229600" cy="6466514"/>
          </a:xfrm>
        </p:spPr>
        <p:txBody>
          <a:bodyPr/>
          <a:lstStyle/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// C program to illustrate strings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stdio.h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string.h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 main() {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// declare and initialize string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char str[] = "VLSI";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// print string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("%s\n", str);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int len1 = 0;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len1 =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strlen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(str); // length of string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("Length of string str is %d", len1); // 4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int len2 = 0;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len2 =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(str); // length of string </a:t>
            </a: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sizeof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(str) = is %d", len2); // 5</a:t>
            </a:r>
          </a:p>
          <a:p>
            <a:pPr marL="216000" algn="l">
              <a:lnSpc>
                <a:spcPct val="150000"/>
              </a:lnSpc>
            </a:pPr>
            <a:endParaRPr lang="en-I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16000" algn="l">
              <a:lnSpc>
                <a:spcPct val="1500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return 0; } 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9214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EA67-9F59-CF5E-1A1F-E4087ABA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6" y="477381"/>
            <a:ext cx="8945676" cy="276999"/>
          </a:xfrm>
        </p:spPr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Read a String Input From the User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968BC-9428-DAF1-1EB6-A8DACB35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229600" cy="4708981"/>
          </a:xfrm>
        </p:spPr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// C program to read string from user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#include&lt;stdio.h&gt;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int main()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{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// declaring string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char str[50];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// reading string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 err="1">
                <a:effectLst/>
                <a:latin typeface="Arial" panose="020B0604020202020204" pitchFamily="34" charset="0"/>
              </a:rPr>
              <a:t>scanf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("%</a:t>
            </a:r>
            <a:r>
              <a:rPr lang="en-US" sz="1800" i="0" dirty="0" err="1">
                <a:effectLst/>
                <a:latin typeface="Arial" panose="020B0604020202020204" pitchFamily="34" charset="0"/>
              </a:rPr>
              <a:t>s",str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);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// print string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("%</a:t>
            </a:r>
            <a:r>
              <a:rPr lang="en-US" sz="1800" i="0" dirty="0" err="1">
                <a:effectLst/>
                <a:latin typeface="Arial" panose="020B0604020202020204" pitchFamily="34" charset="0"/>
              </a:rPr>
              <a:t>s",str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);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return 0;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</a:rPr>
              <a:t>} </a:t>
            </a:r>
            <a:br>
              <a:rPr lang="en-US" sz="180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48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F76E-CD47-F6DB-A1AB-9D833342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1" y="228600"/>
            <a:ext cx="8945676" cy="276999"/>
          </a:xfrm>
        </p:spPr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How to Read a String Separated by Whitespaces in C?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CC89-36E3-3972-7F99-ACEDD47F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337" y="685800"/>
            <a:ext cx="8229600" cy="5693866"/>
          </a:xfrm>
        </p:spPr>
        <p:txBody>
          <a:bodyPr/>
          <a:lstStyle/>
          <a:p>
            <a:r>
              <a:rPr lang="en-US" sz="1600" i="0" dirty="0">
                <a:effectLst/>
                <a:latin typeface="Arial" panose="020B0604020202020204" pitchFamily="34" charset="0"/>
              </a:rPr>
              <a:t>We can use the </a:t>
            </a:r>
            <a:r>
              <a:rPr lang="en-US" sz="1600" i="0" dirty="0" err="1">
                <a:effectLst/>
                <a:latin typeface="Arial" panose="020B0604020202020204" pitchFamily="34" charset="0"/>
              </a:rPr>
              <a:t>fgets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() function to read a line of string and gets() to read characters from the standard input (stdin) and store them as a C string until a newline character 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IN" sz="1600" i="0" dirty="0">
                <a:effectLst/>
                <a:latin typeface="Arial" panose="020B0604020202020204" pitchFamily="34" charset="0"/>
              </a:rPr>
              <a:t>// C program to illustrate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// 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fgets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()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#include &lt;</a:t>
            </a:r>
            <a:r>
              <a:rPr lang="en-IN" sz="1600" i="0" dirty="0" err="1">
                <a:effectLst/>
                <a:latin typeface="Arial" panose="020B0604020202020204" pitchFamily="34" charset="0"/>
              </a:rPr>
              <a:t>stdio.h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&gt;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#define MAX 50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int main()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{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char str[MAX];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// MAX Size if 50 defined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fgets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(str, MAX, stdin);</a:t>
            </a:r>
          </a:p>
          <a:p>
            <a:r>
              <a:rPr lang="en-IN" sz="1600" dirty="0">
                <a:latin typeface="Arial" panose="020B0604020202020204" pitchFamily="34" charset="0"/>
              </a:rPr>
              <a:t>// gets(str);   // do not use gets as gets does not check the size of the string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 err="1">
                <a:effectLst/>
                <a:latin typeface="Arial" panose="020B0604020202020204" pitchFamily="34" charset="0"/>
              </a:rPr>
              <a:t>printf</a:t>
            </a:r>
            <a:r>
              <a:rPr lang="en-IN" sz="1600" i="0" dirty="0">
                <a:effectLst/>
                <a:latin typeface="Arial" panose="020B0604020202020204" pitchFamily="34" charset="0"/>
              </a:rPr>
              <a:t>("String is: \n");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// Displaying Strings using Puts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puts(str);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return 0;</a:t>
            </a:r>
            <a:br>
              <a:rPr lang="en-IN" sz="1600" i="0" dirty="0">
                <a:effectLst/>
                <a:latin typeface="Arial" panose="020B0604020202020204" pitchFamily="34" charset="0"/>
              </a:rPr>
            </a:br>
            <a:r>
              <a:rPr lang="en-IN" sz="1600" i="0" dirty="0">
                <a:effectLst/>
                <a:latin typeface="Arial" panose="020B0604020202020204" pitchFamily="34" charset="0"/>
              </a:rPr>
              <a:t>}</a:t>
            </a:r>
            <a:br>
              <a:rPr lang="en-IN" sz="180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6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528F-163B-E661-F610-75659E11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1" y="304800"/>
            <a:ext cx="8945676" cy="635000"/>
          </a:xfrm>
        </p:spPr>
        <p:txBody>
          <a:bodyPr/>
          <a:lstStyle/>
          <a:p>
            <a:r>
              <a:rPr lang="en-IN" dirty="0"/>
              <a:t>String functions in #include&lt;string.h&gt;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5D403-BF8B-926C-E6DB-15D9353F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8110"/>
              </p:ext>
            </p:extLst>
          </p:nvPr>
        </p:nvGraphicFramePr>
        <p:xfrm>
          <a:off x="457199" y="1538645"/>
          <a:ext cx="8229600" cy="378071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96271868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11634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Function Name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88572"/>
                  </a:ext>
                </a:extLst>
              </a:tr>
              <a:tr h="1846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sng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strlen</a:t>
                      </a:r>
                      <a:r>
                        <a:rPr lang="en-IN" sz="2400" b="0" u="sng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IN" sz="2400" b="0" u="sng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</a:t>
                      </a:r>
                      <a:r>
                        <a:rPr lang="en-IN" sz="2400" b="0" u="sng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en-IN" sz="2400" b="0" u="sng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Returns the length of string s1.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9556"/>
                  </a:ext>
                </a:extLst>
              </a:tr>
              <a:tr h="1846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sng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strcpy(s1, s2)</a:t>
                      </a:r>
                      <a:endParaRPr lang="en-IN" sz="2400" b="0" u="sng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Copies the contents of string s2 to string s1.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27416"/>
                  </a:ext>
                </a:extLst>
              </a:tr>
              <a:tr h="344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sng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strcmp(str1, str2)</a:t>
                      </a:r>
                      <a:endParaRPr lang="en-IN" sz="2400" b="0" u="sng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Compares the first string with the second string. If strings are the same it returns 0.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14309"/>
                  </a:ext>
                </a:extLst>
              </a:tr>
              <a:tr h="344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400" b="0" u="sng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strcat(s1, s2)</a:t>
                      </a:r>
                      <a:endParaRPr lang="en-IN" sz="2400" b="0" u="sng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Concatenates s1 string with s2 string and the result is stored in the first string.</a:t>
                      </a:r>
                    </a:p>
                  </a:txBody>
                  <a:tcPr marL="18466" marR="18466" marT="12311" marB="1231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7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A70C-C187-C2AB-658C-5DA74B02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0" y="477381"/>
            <a:ext cx="8945676" cy="276999"/>
          </a:xfrm>
        </p:spPr>
        <p:txBody>
          <a:bodyPr/>
          <a:lstStyle/>
          <a:p>
            <a:r>
              <a:rPr lang="en-US" sz="1800" i="0" dirty="0">
                <a:effectLst/>
                <a:latin typeface="Arial" panose="020B0604020202020204" pitchFamily="34" charset="0"/>
              </a:rPr>
              <a:t>How to access the elements of a string in C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071F5-74EE-772D-A98B-11F56FB5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73894"/>
              </p:ext>
            </p:extLst>
          </p:nvPr>
        </p:nvGraphicFramePr>
        <p:xfrm>
          <a:off x="685800" y="1066800"/>
          <a:ext cx="5486400" cy="4937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57145636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</a:rPr>
                        <a:t>For loop: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42038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#include &lt;</a:t>
                      </a:r>
                      <a:r>
                        <a:rPr lang="en-IN" sz="2000" dirty="0" err="1">
                          <a:effectLst/>
                        </a:rPr>
                        <a:t>stdio.h</a:t>
                      </a:r>
                      <a:r>
                        <a:rPr lang="en-IN" sz="2000" dirty="0">
                          <a:effectLst/>
                        </a:rPr>
                        <a:t>&gt;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#include &lt;</a:t>
                      </a:r>
                      <a:r>
                        <a:rPr lang="en-IN" sz="2000" dirty="0" err="1">
                          <a:effectLst/>
                        </a:rPr>
                        <a:t>string.h</a:t>
                      </a:r>
                      <a:r>
                        <a:rPr lang="en-IN" sz="2000" dirty="0">
                          <a:effectLst/>
                        </a:rPr>
                        <a:t>&gt;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int main() {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char str[] = "Hello World";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int </a:t>
                      </a:r>
                      <a:r>
                        <a:rPr lang="en-IN" sz="2000" dirty="0" err="1">
                          <a:effectLst/>
                        </a:rPr>
                        <a:t>len</a:t>
                      </a:r>
                      <a:r>
                        <a:rPr lang="en-IN" sz="2000" dirty="0">
                          <a:effectLst/>
                        </a:rPr>
                        <a:t> = </a:t>
                      </a:r>
                      <a:r>
                        <a:rPr lang="en-IN" sz="2000" dirty="0" err="1">
                          <a:effectLst/>
                        </a:rPr>
                        <a:t>strlen</a:t>
                      </a:r>
                      <a:r>
                        <a:rPr lang="en-IN" sz="2000" dirty="0">
                          <a:effectLst/>
                        </a:rPr>
                        <a:t>(str); // 11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for (int 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 = 0; 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 &lt; </a:t>
                      </a:r>
                      <a:r>
                        <a:rPr lang="en-IN" sz="2000" dirty="0" err="1">
                          <a:effectLst/>
                        </a:rPr>
                        <a:t>len</a:t>
                      </a:r>
                      <a:r>
                        <a:rPr lang="en-IN" sz="2000" dirty="0">
                          <a:effectLst/>
                        </a:rPr>
                        <a:t>; 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++) {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 err="1">
                          <a:effectLst/>
                        </a:rPr>
                        <a:t>printf</a:t>
                      </a:r>
                      <a:r>
                        <a:rPr lang="en-IN" sz="2000" dirty="0">
                          <a:effectLst/>
                        </a:rPr>
                        <a:t>("%c\n", str[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]);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}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return 0;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}</a:t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1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8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371-6391-09D3-158D-A652AE1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2" y="304800"/>
            <a:ext cx="8945676" cy="430887"/>
          </a:xfrm>
        </p:spPr>
        <p:txBody>
          <a:bodyPr/>
          <a:lstStyle/>
          <a:p>
            <a:r>
              <a:rPr lang="en-US" sz="2800" dirty="0"/>
              <a:t>How to access the elements of a string in C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FEF50D-DA86-9488-8E74-59D1F97D5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64233"/>
              </p:ext>
            </p:extLst>
          </p:nvPr>
        </p:nvGraphicFramePr>
        <p:xfrm>
          <a:off x="1447800" y="1166019"/>
          <a:ext cx="4967520" cy="5541596"/>
        </p:xfrm>
        <a:graphic>
          <a:graphicData uri="http://schemas.openxmlformats.org/drawingml/2006/table">
            <a:tbl>
              <a:tblPr/>
              <a:tblGrid>
                <a:gridCol w="4967520">
                  <a:extLst>
                    <a:ext uri="{9D8B030D-6E8A-4147-A177-3AD203B41FA5}">
                      <a16:colId xmlns:a16="http://schemas.microsoft.com/office/drawing/2014/main" val="2535729465"/>
                    </a:ext>
                  </a:extLst>
                </a:gridCol>
              </a:tblGrid>
              <a:tr h="275973">
                <a:tc>
                  <a:txBody>
                    <a:bodyPr/>
                    <a:lstStyle/>
                    <a:p>
                      <a:pPr rtl="0" fontAlgn="b"/>
                      <a:r>
                        <a:rPr lang="en-IN" sz="2000">
                          <a:effectLst/>
                        </a:rPr>
                        <a:t>While Loop</a:t>
                      </a:r>
                    </a:p>
                  </a:txBody>
                  <a:tcPr marL="20698" marR="20698" marT="13799" marB="137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29035"/>
                  </a:ext>
                </a:extLst>
              </a:tr>
              <a:tr h="4249989">
                <a:tc>
                  <a:txBody>
                    <a:bodyPr/>
                    <a:lstStyle/>
                    <a:p>
                      <a:pPr rtl="0" fontAlgn="b"/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#include &lt;</a:t>
                      </a:r>
                      <a:r>
                        <a:rPr lang="en-IN" sz="2000" dirty="0" err="1">
                          <a:effectLst/>
                        </a:rPr>
                        <a:t>stdio.h</a:t>
                      </a:r>
                      <a:r>
                        <a:rPr lang="en-IN" sz="2000" dirty="0">
                          <a:effectLst/>
                        </a:rPr>
                        <a:t>&gt;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#include &lt;</a:t>
                      </a:r>
                      <a:r>
                        <a:rPr lang="en-IN" sz="2000" dirty="0" err="1">
                          <a:effectLst/>
                        </a:rPr>
                        <a:t>string.h</a:t>
                      </a:r>
                      <a:r>
                        <a:rPr lang="en-IN" sz="2000" dirty="0">
                          <a:effectLst/>
                        </a:rPr>
                        <a:t>&gt;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int main() {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char str[] = "Hello World";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int </a:t>
                      </a:r>
                      <a:r>
                        <a:rPr lang="en-IN" sz="2000" dirty="0" err="1">
                          <a:effectLst/>
                        </a:rPr>
                        <a:t>len</a:t>
                      </a:r>
                      <a:r>
                        <a:rPr lang="en-IN" sz="2000" dirty="0">
                          <a:effectLst/>
                        </a:rPr>
                        <a:t> = </a:t>
                      </a:r>
                      <a:r>
                        <a:rPr lang="en-IN" sz="2000" dirty="0" err="1">
                          <a:effectLst/>
                        </a:rPr>
                        <a:t>strlen</a:t>
                      </a:r>
                      <a:r>
                        <a:rPr lang="en-IN" sz="2000" dirty="0">
                          <a:effectLst/>
                        </a:rPr>
                        <a:t>(str);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int 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 = 0;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while (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 &lt; </a:t>
                      </a:r>
                      <a:r>
                        <a:rPr lang="en-IN" sz="2000" dirty="0" err="1">
                          <a:effectLst/>
                        </a:rPr>
                        <a:t>len</a:t>
                      </a:r>
                      <a:r>
                        <a:rPr lang="en-IN" sz="2000" dirty="0">
                          <a:effectLst/>
                        </a:rPr>
                        <a:t>) {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 err="1">
                          <a:effectLst/>
                        </a:rPr>
                        <a:t>printf</a:t>
                      </a:r>
                      <a:r>
                        <a:rPr lang="en-IN" sz="2000" dirty="0">
                          <a:effectLst/>
                        </a:rPr>
                        <a:t>("%c\n", str[</a:t>
                      </a: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]);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 err="1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++;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}</a:t>
                      </a:r>
                      <a:br>
                        <a:rPr lang="en-IN" sz="2000" dirty="0">
                          <a:effectLst/>
                        </a:rPr>
                      </a:b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return 0;</a:t>
                      </a:r>
                      <a:br>
                        <a:rPr lang="en-IN" sz="2000" dirty="0">
                          <a:effectLst/>
                        </a:rPr>
                      </a:br>
                      <a:r>
                        <a:rPr lang="en-IN" sz="2000" dirty="0">
                          <a:effectLst/>
                        </a:rPr>
                        <a:t>}</a:t>
                      </a:r>
                      <a:br>
                        <a:rPr lang="en-IN" sz="2000" dirty="0">
                          <a:effectLst/>
                        </a:rPr>
                      </a:br>
                      <a:endParaRPr lang="en-IN" sz="2000" dirty="0">
                        <a:effectLst/>
                      </a:endParaRPr>
                    </a:p>
                  </a:txBody>
                  <a:tcPr marL="20698" marR="20698" marT="13799" marB="137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3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0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0015">
              <a:lnSpc>
                <a:spcPct val="100000"/>
              </a:lnSpc>
              <a:spcBef>
                <a:spcPts val="95"/>
              </a:spcBef>
            </a:pPr>
            <a:r>
              <a:rPr dirty="0"/>
              <a:t>strlen()</a:t>
            </a:r>
            <a:r>
              <a:rPr spc="-19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38860"/>
            <a:ext cx="868426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7365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strlen(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string. </a:t>
            </a:r>
            <a:r>
              <a:rPr sz="2800" spc="-10" dirty="0">
                <a:solidFill>
                  <a:srgbClr val="943735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size_t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strlen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 marR="2222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strlen(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stops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found. </a:t>
            </a:r>
            <a:r>
              <a:rPr sz="2800" dirty="0">
                <a:latin typeface="Calibri"/>
                <a:cs typeface="Calibri"/>
              </a:rPr>
              <a:t>Because,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indicates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1792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Strings</vt:lpstr>
      <vt:lpstr>C String Initialization </vt:lpstr>
      <vt:lpstr>PowerPoint Presentation</vt:lpstr>
      <vt:lpstr>Read a String Input From the User</vt:lpstr>
      <vt:lpstr>How to Read a String Separated by Whitespaces in C?</vt:lpstr>
      <vt:lpstr>String functions in #include&lt;string.h&gt;</vt:lpstr>
      <vt:lpstr>How to access the elements of a string in C</vt:lpstr>
      <vt:lpstr>How to access the elements of a string in C</vt:lpstr>
      <vt:lpstr>strlen() function</vt:lpstr>
      <vt:lpstr>PowerPoint Presentation</vt:lpstr>
      <vt:lpstr>strcpy() function</vt:lpstr>
      <vt:lpstr>PowerPoint Presentation</vt:lpstr>
      <vt:lpstr>strcmp() function</vt:lpstr>
      <vt:lpstr>PowerPoint Presentation</vt:lpstr>
      <vt:lpstr>Find the Frequency of a Character in a string</vt:lpstr>
      <vt:lpstr>strcat() function</vt:lpstr>
      <vt:lpstr>strcat()</vt:lpstr>
      <vt:lpstr>Difference between sizeof() and strlen on strings</vt:lpstr>
      <vt:lpstr>C 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</dc:creator>
  <cp:lastModifiedBy>Gayle Fernandes</cp:lastModifiedBy>
  <cp:revision>24</cp:revision>
  <dcterms:created xsi:type="dcterms:W3CDTF">2023-09-11T12:24:43Z</dcterms:created>
  <dcterms:modified xsi:type="dcterms:W3CDTF">2024-03-13T12:43:41Z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2023-09-11T00:00:00Z</vt:filetime>
  </property>
  <property fmtid="{D5CDD505-2E9C-101B-9397-08002B2CF9AE}" pid="5" name="Producer">
    <vt:lpwstr>Microsoft® Office PowerPoint® 2007</vt:lpwstr>
  </property>
</Properties>
</file>