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3" r:id="rId10"/>
    <p:sldId id="284" r:id="rId11"/>
    <p:sldId id="285" r:id="rId12"/>
    <p:sldId id="268" r:id="rId13"/>
    <p:sldId id="286" r:id="rId14"/>
    <p:sldId id="269" r:id="rId15"/>
    <p:sldId id="272" r:id="rId16"/>
    <p:sldId id="287" r:id="rId17"/>
    <p:sldId id="288" r:id="rId18"/>
    <p:sldId id="273" r:id="rId19"/>
    <p:sldId id="274" r:id="rId20"/>
    <p:sldId id="289" r:id="rId21"/>
    <p:sldId id="290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80E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80E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80E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66023" y="0"/>
            <a:ext cx="1077912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5468" y="547242"/>
            <a:ext cx="343306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80E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28394"/>
            <a:ext cx="8072120" cy="4458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362" y="2229992"/>
            <a:ext cx="756221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87425">
              <a:lnSpc>
                <a:spcPct val="100000"/>
              </a:lnSpc>
              <a:spcBef>
                <a:spcPts val="95"/>
              </a:spcBef>
              <a:tabLst>
                <a:tab pos="4416425" algn="l"/>
              </a:tabLst>
            </a:pPr>
            <a:r>
              <a:rPr sz="4000" spc="-5" dirty="0"/>
              <a:t>C</a:t>
            </a:r>
            <a:r>
              <a:rPr sz="4000" spc="-20" dirty="0"/>
              <a:t> </a:t>
            </a:r>
            <a:r>
              <a:rPr sz="4000" spc="-5" dirty="0"/>
              <a:t>Structures,</a:t>
            </a:r>
            <a:r>
              <a:rPr sz="4000" spc="20" dirty="0"/>
              <a:t> </a:t>
            </a:r>
            <a:r>
              <a:rPr sz="4000" spc="-5" dirty="0"/>
              <a:t>Unions,</a:t>
            </a:r>
            <a:r>
              <a:rPr sz="4000" spc="-10" dirty="0"/>
              <a:t> </a:t>
            </a:r>
            <a:br>
              <a:rPr lang="en-IN" sz="4000" spc="-10" dirty="0"/>
            </a:b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77" y="161136"/>
            <a:ext cx="70984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Initialization of </a:t>
            </a:r>
            <a:r>
              <a:rPr dirty="0"/>
              <a:t>Structure</a:t>
            </a:r>
            <a:r>
              <a:rPr spc="-40" dirty="0"/>
              <a:t> </a:t>
            </a:r>
            <a:r>
              <a:rPr lang="en-IN" spc="-40"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06" y="838200"/>
            <a:ext cx="8836025" cy="8307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Syntax of initializing a structure variable is similar to that of arrays.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779182"/>
            <a:ext cx="7543800" cy="527003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#include&lt;stdio.h&gt;</a:t>
            </a: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IN" sz="24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student</a:t>
            </a:r>
            <a:r>
              <a:rPr lang="en-IN" sz="24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lang="en-IN"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		int </a:t>
            </a:r>
            <a:r>
              <a:rPr lang="en-IN" sz="2400" b="1" spc="15" dirty="0" err="1">
                <a:solidFill>
                  <a:srgbClr val="0000FF"/>
                </a:solidFill>
                <a:latin typeface="Courier New"/>
                <a:cs typeface="Courier New"/>
              </a:rPr>
              <a:t>rollno</a:t>
            </a: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 = 10</a:t>
            </a:r>
            <a:r>
              <a:rPr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//Invalid</a:t>
            </a: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		int marks = 95; //Invalid</a:t>
            </a: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		char gender = ‘f’; //Invalid</a:t>
            </a:r>
            <a:endParaRPr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	</a:t>
            </a:r>
          </a:p>
          <a:p>
            <a:pPr marR="5080">
              <a:lnSpc>
                <a:spcPts val="2555"/>
              </a:lnSpc>
            </a:pP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stu1={10,95,’f’};</a:t>
            </a:r>
          </a:p>
          <a:p>
            <a:pPr marR="5080">
              <a:lnSpc>
                <a:spcPts val="2555"/>
              </a:lnSpc>
            </a:pPr>
            <a:endParaRPr lang="en-IN" sz="2400" b="1" spc="5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int main(){</a:t>
            </a: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struct student stu2={12,98,’m’};</a:t>
            </a: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return 0;</a:t>
            </a: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</a:p>
          <a:p>
            <a:pPr marR="5080">
              <a:lnSpc>
                <a:spcPts val="2555"/>
              </a:lnSpc>
            </a:pPr>
            <a:endParaRPr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7341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77" y="161136"/>
            <a:ext cx="70984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Accessing Members of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06" y="838200"/>
            <a:ext cx="8836025" cy="8307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Structure members can be accessed using the dot (.) operator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969" y="1668940"/>
            <a:ext cx="8836025" cy="632160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62610" marR="5080">
              <a:spcBef>
                <a:spcPts val="425"/>
              </a:spcBef>
            </a:pPr>
            <a:r>
              <a:rPr lang="en-IN" sz="1400" b="1" spc="10" dirty="0">
                <a:latin typeface="Book Antiqua" panose="02040602050305030304" pitchFamily="18" charset="0"/>
                <a:cs typeface="Courier New"/>
              </a:rPr>
              <a:t>#include&lt;stdio.h&gt;</a:t>
            </a:r>
          </a:p>
          <a:p>
            <a:pPr marL="562610" marR="5080">
              <a:spcBef>
                <a:spcPts val="425"/>
              </a:spcBef>
            </a:pPr>
            <a:r>
              <a:rPr lang="en-IN" sz="1400" b="1" spc="10" dirty="0">
                <a:latin typeface="Book Antiqua" panose="02040602050305030304" pitchFamily="18" charset="0"/>
                <a:cs typeface="Courier New"/>
              </a:rPr>
              <a:t>struct</a:t>
            </a:r>
            <a:r>
              <a:rPr lang="en-IN" sz="1400" b="1" spc="-55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400" b="1" spc="15" dirty="0">
                <a:latin typeface="Book Antiqua" panose="02040602050305030304" pitchFamily="18" charset="0"/>
                <a:cs typeface="Courier New"/>
              </a:rPr>
              <a:t>student</a:t>
            </a:r>
            <a:r>
              <a:rPr lang="en-IN" sz="1400" b="1" spc="-60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{</a:t>
            </a:r>
          </a:p>
          <a:p>
            <a:pPr marL="562610" marR="5080">
              <a:spcBef>
                <a:spcPts val="425"/>
              </a:spcBef>
            </a:pP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	char name[20];</a:t>
            </a:r>
            <a:endParaRPr lang="en-IN" sz="1400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400" b="1" spc="15" dirty="0">
                <a:latin typeface="Book Antiqua" panose="02040602050305030304" pitchFamily="18" charset="0"/>
                <a:cs typeface="Courier New"/>
              </a:rPr>
              <a:t>		int </a:t>
            </a:r>
            <a:r>
              <a:rPr lang="en-IN" sz="1400" b="1" spc="1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15" dirty="0">
                <a:latin typeface="Book Antiqua" panose="02040602050305030304" pitchFamily="18" charset="0"/>
                <a:cs typeface="Courier New"/>
              </a:rPr>
              <a:t>;</a:t>
            </a:r>
            <a:endParaRPr lang="en-IN" sz="1400" b="1" spc="10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400" b="1" spc="10" dirty="0">
                <a:latin typeface="Book Antiqua" panose="02040602050305030304" pitchFamily="18" charset="0"/>
                <a:cs typeface="Courier New"/>
              </a:rPr>
              <a:t>		int marks;		</a:t>
            </a:r>
            <a:endParaRPr lang="en-IN" sz="14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sz="1400" b="1" spc="5" dirty="0">
                <a:latin typeface="Book Antiqua" panose="02040602050305030304" pitchFamily="18" charset="0"/>
                <a:cs typeface="Courier New"/>
              </a:rPr>
              <a:t>}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int main(){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struct student stu1={“Mary”, 12, 98 };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struct student stu2;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strcpy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(stu2.name, “John”);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stu2.rollno = 13;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stu2.marks=100;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(“Enter name for stu3: “);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scanf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(“%[^\n]s”, stu3.name);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(“Enter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 and marks for stu3: “);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scanf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(“%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d,%d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”, &amp;stu3.rollno, &amp;stu3.marks);</a:t>
            </a:r>
          </a:p>
          <a:p>
            <a:pPr marR="5080"/>
            <a:endParaRPr lang="en-IN" sz="14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(“stu1 name = %s,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 = %d, marks = %d\n”, stu1.name, stu1.rollno, stu1.marks); 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(“stu2 name = %s,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 = %d, marks = %d\n”, stu2.name, stu2.rollno, stu2.marks);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(“stu3 name = %s,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 = %d, marks = %d\n”, stu3.name, stu3.rollno, stu3.marks);</a:t>
            </a:r>
          </a:p>
          <a:p>
            <a:pPr marR="5080"/>
            <a:endParaRPr lang="en-IN" sz="14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return 0;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}</a:t>
            </a:r>
          </a:p>
          <a:p>
            <a:pPr marR="5080"/>
            <a:endParaRPr lang="en-IN" sz="1400" b="1" spc="5" dirty="0">
              <a:latin typeface="Book Antiqua" panose="02040602050305030304" pitchFamily="18" charset="0"/>
              <a:cs typeface="Courier New"/>
            </a:endParaRP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</a:p>
          <a:p>
            <a:pPr marR="5080">
              <a:lnSpc>
                <a:spcPts val="2555"/>
              </a:lnSpc>
            </a:pPr>
            <a:endParaRPr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13699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0740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Initializing</a:t>
            </a:r>
            <a:r>
              <a:rPr spc="-75" dirty="0"/>
              <a:t> </a:t>
            </a:r>
            <a:r>
              <a:rPr dirty="0"/>
              <a:t>Structures</a:t>
            </a:r>
            <a:r>
              <a:rPr lang="en-IN" dirty="0"/>
              <a:t> 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7415" y="838200"/>
            <a:ext cx="7839709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>
              <a:lnSpc>
                <a:spcPct val="996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If there are fewer initializers 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list than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members in the structure, the remaining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tically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Lucida Console"/>
                <a:cs typeface="Lucida Console"/>
              </a:rPr>
              <a:t>0</a:t>
            </a:r>
            <a:r>
              <a:rPr sz="2400" spc="-1135" dirty="0">
                <a:latin typeface="Lucida Console"/>
                <a:cs typeface="Lucida Consol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  </a:t>
            </a:r>
            <a:r>
              <a:rPr sz="2400" dirty="0">
                <a:latin typeface="Lucida Console"/>
                <a:cs typeface="Lucida Console"/>
              </a:rPr>
              <a:t>NULL</a:t>
            </a:r>
            <a:r>
              <a:rPr sz="2400" spc="-1175" dirty="0">
                <a:latin typeface="Lucida Console"/>
                <a:cs typeface="Lucida Consol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me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 p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inter).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E3029-F816-61B8-D3FB-F65036081FA1}"/>
              </a:ext>
            </a:extLst>
          </p:cNvPr>
          <p:cNvSpPr txBox="1"/>
          <p:nvPr/>
        </p:nvSpPr>
        <p:spPr>
          <a:xfrm>
            <a:off x="1905000" y="2111544"/>
            <a:ext cx="6400800" cy="417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2610" marR="5080">
              <a:spcBef>
                <a:spcPts val="425"/>
              </a:spcBef>
            </a:pPr>
            <a:r>
              <a:rPr lang="en-IN" sz="1800" b="1" spc="10" dirty="0">
                <a:latin typeface="Book Antiqua" panose="02040602050305030304" pitchFamily="18" charset="0"/>
                <a:cs typeface="Courier New"/>
              </a:rPr>
              <a:t>#include&lt;stdio.h&gt;</a:t>
            </a:r>
          </a:p>
          <a:p>
            <a:pPr marL="562610" marR="5080">
              <a:spcBef>
                <a:spcPts val="425"/>
              </a:spcBef>
            </a:pPr>
            <a:r>
              <a:rPr lang="en-IN" sz="1800" b="1" spc="10" dirty="0">
                <a:latin typeface="Book Antiqua" panose="02040602050305030304" pitchFamily="18" charset="0"/>
                <a:cs typeface="Courier New"/>
              </a:rPr>
              <a:t>struct</a:t>
            </a:r>
            <a:r>
              <a:rPr lang="en-IN" sz="1800" b="1" spc="-55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800" b="1" spc="15" dirty="0">
                <a:latin typeface="Book Antiqua" panose="02040602050305030304" pitchFamily="18" charset="0"/>
                <a:cs typeface="Courier New"/>
              </a:rPr>
              <a:t>student</a:t>
            </a:r>
            <a:r>
              <a:rPr lang="en-IN" sz="1800" b="1" spc="-60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{</a:t>
            </a:r>
          </a:p>
          <a:p>
            <a:pPr marL="562610" marR="5080">
              <a:spcBef>
                <a:spcPts val="425"/>
              </a:spcBef>
            </a:pPr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		char name[20];</a:t>
            </a:r>
            <a:endParaRPr lang="en-IN" sz="1800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800" b="1" spc="15" dirty="0">
                <a:latin typeface="Book Antiqua" panose="02040602050305030304" pitchFamily="18" charset="0"/>
                <a:cs typeface="Courier New"/>
              </a:rPr>
              <a:t>		int </a:t>
            </a:r>
            <a:r>
              <a:rPr lang="en-IN" sz="1800" b="1" spc="1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800" b="1" spc="15" dirty="0">
                <a:latin typeface="Book Antiqua" panose="02040602050305030304" pitchFamily="18" charset="0"/>
                <a:cs typeface="Courier New"/>
              </a:rPr>
              <a:t>;</a:t>
            </a:r>
            <a:endParaRPr lang="en-IN" sz="1800" b="1" spc="10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800" b="1" spc="10" dirty="0">
                <a:latin typeface="Book Antiqua" panose="02040602050305030304" pitchFamily="18" charset="0"/>
                <a:cs typeface="Courier New"/>
              </a:rPr>
              <a:t>		int marks;		</a:t>
            </a:r>
            <a:endParaRPr lang="en-IN" sz="18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	};</a:t>
            </a:r>
          </a:p>
          <a:p>
            <a:pPr marR="5080"/>
            <a:endParaRPr lang="en-IN" sz="18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int main(){</a:t>
            </a:r>
          </a:p>
          <a:p>
            <a:pPr marR="5080"/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	struct student stu1={ “Mary” , 12 };</a:t>
            </a:r>
          </a:p>
          <a:p>
            <a:pPr marR="5080"/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	struct student stu2;</a:t>
            </a:r>
          </a:p>
          <a:p>
            <a:pPr marR="5080"/>
            <a:r>
              <a:rPr lang="en-IN" b="1" spc="5" dirty="0">
                <a:latin typeface="Book Antiqua" panose="02040602050305030304" pitchFamily="18" charset="0"/>
                <a:cs typeface="Courier New"/>
              </a:rPr>
              <a:t>	</a:t>
            </a:r>
          </a:p>
          <a:p>
            <a:pPr marR="5080"/>
            <a:r>
              <a:rPr lang="en-IN" b="1" spc="5" dirty="0">
                <a:latin typeface="Book Antiqua" panose="02040602050305030304" pitchFamily="18" charset="0"/>
                <a:cs typeface="Courier New"/>
              </a:rPr>
              <a:t>	stu2=stu1; //allowed</a:t>
            </a:r>
            <a:endParaRPr lang="en-IN" sz="18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	return 0;</a:t>
            </a:r>
          </a:p>
          <a:p>
            <a:pPr marR="5080"/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82973"/>
            <a:ext cx="81408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/>
              <a:t>Storage allocation and Size of Structure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97415" y="838200"/>
            <a:ext cx="7839709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>
              <a:lnSpc>
                <a:spcPct val="996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To find the size of structure we can use the </a:t>
            </a:r>
            <a:r>
              <a:rPr lang="en-IN" sz="2400" dirty="0" err="1">
                <a:latin typeface="Times New Roman"/>
                <a:cs typeface="Times New Roman"/>
              </a:rPr>
              <a:t>sizeof</a:t>
            </a:r>
            <a:r>
              <a:rPr lang="en-IN" sz="2400" dirty="0">
                <a:latin typeface="Times New Roman"/>
                <a:cs typeface="Times New Roman"/>
              </a:rPr>
              <a:t>() operator.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E3029-F816-61B8-D3FB-F65036081FA1}"/>
              </a:ext>
            </a:extLst>
          </p:cNvPr>
          <p:cNvSpPr txBox="1"/>
          <p:nvPr/>
        </p:nvSpPr>
        <p:spPr>
          <a:xfrm>
            <a:off x="1524000" y="1981200"/>
            <a:ext cx="7620000" cy="453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2610" marR="5080">
              <a:spcBef>
                <a:spcPts val="425"/>
              </a:spcBef>
            </a:pPr>
            <a:r>
              <a:rPr lang="en-IN" sz="1600" b="1" spc="10" dirty="0">
                <a:latin typeface="Book Antiqua" panose="02040602050305030304" pitchFamily="18" charset="0"/>
                <a:cs typeface="Courier New"/>
              </a:rPr>
              <a:t>#include&lt;stdio.h&gt;</a:t>
            </a:r>
          </a:p>
          <a:p>
            <a:pPr marL="562610" marR="5080">
              <a:spcBef>
                <a:spcPts val="425"/>
              </a:spcBef>
            </a:pPr>
            <a:r>
              <a:rPr lang="en-IN" sz="1600" b="1" spc="10" dirty="0">
                <a:latin typeface="Book Antiqua" panose="02040602050305030304" pitchFamily="18" charset="0"/>
                <a:cs typeface="Courier New"/>
              </a:rPr>
              <a:t>struct</a:t>
            </a:r>
            <a:r>
              <a:rPr lang="en-IN" sz="1600" b="1" spc="-55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600" b="1" spc="15" dirty="0">
                <a:latin typeface="Book Antiqua" panose="02040602050305030304" pitchFamily="18" charset="0"/>
                <a:cs typeface="Courier New"/>
              </a:rPr>
              <a:t>student</a:t>
            </a:r>
            <a:r>
              <a:rPr lang="en-IN" sz="1600" b="1" spc="-60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{</a:t>
            </a:r>
          </a:p>
          <a:p>
            <a:pPr marL="562610" marR="5080">
              <a:spcBef>
                <a:spcPts val="425"/>
              </a:spcBef>
            </a:pP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	char name[20]; // 20 bytes</a:t>
            </a:r>
          </a:p>
          <a:p>
            <a:pPr marL="562610" marR="5080">
              <a:spcBef>
                <a:spcPts val="425"/>
              </a:spcBef>
            </a:pP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	char gender;  // 1 bytes</a:t>
            </a:r>
            <a:endParaRPr lang="en-IN" sz="1600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600" b="1" spc="15" dirty="0">
                <a:latin typeface="Book Antiqua" panose="02040602050305030304" pitchFamily="18" charset="0"/>
                <a:cs typeface="Courier New"/>
              </a:rPr>
              <a:t>		int </a:t>
            </a:r>
            <a:r>
              <a:rPr lang="en-IN" sz="1600" b="1" spc="1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600" b="1" spc="15" dirty="0">
                <a:latin typeface="Book Antiqua" panose="02040602050305030304" pitchFamily="18" charset="0"/>
                <a:cs typeface="Courier New"/>
              </a:rPr>
              <a:t>;  // 4 bytes</a:t>
            </a:r>
            <a:endParaRPr lang="en-IN" sz="1600" b="1" spc="10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600" b="1" spc="10" dirty="0">
                <a:latin typeface="Book Antiqua" panose="02040602050305030304" pitchFamily="18" charset="0"/>
                <a:cs typeface="Courier New"/>
              </a:rPr>
              <a:t>		int marks; // 4 bytes	</a:t>
            </a:r>
            <a:endParaRPr lang="en-IN" sz="16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};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int main(){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struct student stu1;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struct student stu2;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</a:t>
            </a:r>
          </a:p>
          <a:p>
            <a:pPr marR="5080"/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(“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sizeof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(struct student) = %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ld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\n”, 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sizeof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(struct student));</a:t>
            </a:r>
          </a:p>
          <a:p>
            <a:pPr marR="5080"/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(“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sizeof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</a:t>
            </a:r>
            <a:r>
              <a:rPr lang="en-IN" sz="1600" dirty="0">
                <a:latin typeface="Times New Roman"/>
                <a:cs typeface="Times New Roman"/>
              </a:rPr>
              <a:t>stu1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) = %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ld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\n”, 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sizeof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</a:t>
            </a:r>
            <a:r>
              <a:rPr lang="en-IN" sz="1600" dirty="0">
                <a:latin typeface="Times New Roman"/>
                <a:cs typeface="Times New Roman"/>
              </a:rPr>
              <a:t>stu1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)); </a:t>
            </a:r>
          </a:p>
          <a:p>
            <a:pPr marR="5080"/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(“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sizeof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</a:t>
            </a:r>
            <a:r>
              <a:rPr lang="en-IN" sz="1600" dirty="0">
                <a:latin typeface="Times New Roman"/>
                <a:cs typeface="Times New Roman"/>
              </a:rPr>
              <a:t>stu2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) = %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ld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\n”, 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sizeof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(struct student)); 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 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return 0;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}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C216615-6AA1-EFCD-BEBB-F512CF30A18F}"/>
              </a:ext>
            </a:extLst>
          </p:cNvPr>
          <p:cNvSpPr txBox="1"/>
          <p:nvPr/>
        </p:nvSpPr>
        <p:spPr>
          <a:xfrm>
            <a:off x="397415" y="1338993"/>
            <a:ext cx="7839709" cy="11490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>
              <a:lnSpc>
                <a:spcPct val="99600"/>
              </a:lnSpc>
              <a:spcBef>
                <a:spcPts val="120"/>
              </a:spcBef>
              <a:tabLst>
                <a:tab pos="355600" algn="l"/>
                <a:tab pos="356235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sizeof</a:t>
            </a:r>
            <a:r>
              <a:rPr lang="en-IN" sz="2400" dirty="0">
                <a:latin typeface="Times New Roman"/>
                <a:cs typeface="Times New Roman"/>
              </a:rPr>
              <a:t>(struct student)</a:t>
            </a:r>
          </a:p>
          <a:p>
            <a:pPr marL="12065" marR="5080">
              <a:lnSpc>
                <a:spcPct val="99600"/>
              </a:lnSpc>
              <a:spcBef>
                <a:spcPts val="120"/>
              </a:spcBef>
              <a:tabLst>
                <a:tab pos="355600" algn="l"/>
                <a:tab pos="356235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sizeof</a:t>
            </a:r>
            <a:r>
              <a:rPr lang="en-IN" sz="2400" dirty="0">
                <a:latin typeface="Times New Roman"/>
                <a:cs typeface="Times New Roman"/>
              </a:rPr>
              <a:t>(stu1)</a:t>
            </a:r>
          </a:p>
          <a:p>
            <a:pPr marL="12065" marR="5080">
              <a:lnSpc>
                <a:spcPct val="99600"/>
              </a:lnSpc>
              <a:spcBef>
                <a:spcPts val="120"/>
              </a:spcBef>
              <a:tabLst>
                <a:tab pos="355600" algn="l"/>
                <a:tab pos="356235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sizeof</a:t>
            </a:r>
            <a:r>
              <a:rPr lang="en-IN" sz="2400" dirty="0">
                <a:latin typeface="Times New Roman"/>
                <a:cs typeface="Times New Roman"/>
              </a:rPr>
              <a:t>(stu2)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525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29143"/>
            <a:ext cx="612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lang="en-IN" dirty="0" err="1"/>
              <a:t>rray</a:t>
            </a:r>
            <a:r>
              <a:rPr lang="en-IN" dirty="0"/>
              <a:t> of</a:t>
            </a:r>
            <a:r>
              <a:rPr spc="-60" dirty="0"/>
              <a:t> </a:t>
            </a:r>
            <a:r>
              <a:rPr dirty="0"/>
              <a:t>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F093C-C350-D39A-85A2-3D6A7E554785}"/>
              </a:ext>
            </a:extLst>
          </p:cNvPr>
          <p:cNvSpPr txBox="1"/>
          <p:nvPr/>
        </p:nvSpPr>
        <p:spPr>
          <a:xfrm>
            <a:off x="457200" y="1828800"/>
            <a:ext cx="8534400" cy="525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2610" marR="5080">
              <a:spcBef>
                <a:spcPts val="425"/>
              </a:spcBef>
            </a:pPr>
            <a:r>
              <a:rPr lang="en-IN" sz="1400" b="1" spc="10" dirty="0">
                <a:latin typeface="Book Antiqua" panose="02040602050305030304" pitchFamily="18" charset="0"/>
                <a:cs typeface="Courier New"/>
              </a:rPr>
              <a:t>#include&lt;stdio.h&gt;</a:t>
            </a:r>
          </a:p>
          <a:p>
            <a:pPr marL="562610" marR="5080">
              <a:spcBef>
                <a:spcPts val="425"/>
              </a:spcBef>
            </a:pPr>
            <a:r>
              <a:rPr lang="en-IN" sz="1400" b="1" spc="10" dirty="0">
                <a:latin typeface="Book Antiqua" panose="02040602050305030304" pitchFamily="18" charset="0"/>
                <a:cs typeface="Courier New"/>
              </a:rPr>
              <a:t>struct</a:t>
            </a:r>
            <a:r>
              <a:rPr lang="en-IN" sz="1400" b="1" spc="-55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400" b="1" spc="15" dirty="0">
                <a:latin typeface="Book Antiqua" panose="02040602050305030304" pitchFamily="18" charset="0"/>
                <a:cs typeface="Courier New"/>
              </a:rPr>
              <a:t>student</a:t>
            </a:r>
            <a:r>
              <a:rPr lang="en-IN" sz="1400" b="1" spc="-60" dirty="0">
                <a:latin typeface="Book Antiqua" panose="02040602050305030304" pitchFamily="18" charset="0"/>
                <a:cs typeface="Courier New"/>
              </a:rPr>
              <a:t> 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{</a:t>
            </a:r>
          </a:p>
          <a:p>
            <a:pPr marL="562610" marR="5080">
              <a:spcBef>
                <a:spcPts val="425"/>
              </a:spcBef>
            </a:pP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	char name[20]; // 20 bytes</a:t>
            </a:r>
          </a:p>
          <a:p>
            <a:pPr marL="562610" marR="5080">
              <a:spcBef>
                <a:spcPts val="425"/>
              </a:spcBef>
            </a:pP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15" dirty="0">
                <a:latin typeface="Book Antiqua" panose="02040602050305030304" pitchFamily="18" charset="0"/>
                <a:cs typeface="Courier New"/>
              </a:rPr>
              <a:t>	int </a:t>
            </a:r>
            <a:r>
              <a:rPr lang="en-IN" sz="1400" b="1" spc="1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15" dirty="0">
                <a:latin typeface="Book Antiqua" panose="02040602050305030304" pitchFamily="18" charset="0"/>
                <a:cs typeface="Courier New"/>
              </a:rPr>
              <a:t>;  // 4 bytes</a:t>
            </a:r>
            <a:endParaRPr lang="en-IN" sz="1400" b="1" spc="10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400" b="1" spc="10" dirty="0">
                <a:latin typeface="Book Antiqua" panose="02040602050305030304" pitchFamily="18" charset="0"/>
                <a:cs typeface="Courier New"/>
              </a:rPr>
              <a:t>		int marks; // 4 bytes	</a:t>
            </a:r>
            <a:endParaRPr lang="en-IN" sz="1400" b="1" spc="5" dirty="0">
              <a:latin typeface="Book Antiqua" panose="02040602050305030304" pitchFamily="18" charset="0"/>
              <a:cs typeface="Courier New"/>
            </a:endParaRP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};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int main(){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int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 struct student </a:t>
            </a:r>
            <a:r>
              <a:rPr lang="en-IN" sz="1400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stu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[5];</a:t>
            </a:r>
          </a:p>
          <a:p>
            <a:pPr marR="5080"/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	</a:t>
            </a:r>
          </a:p>
          <a:p>
            <a:pPr marR="5080"/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	for(</a:t>
            </a:r>
            <a:r>
              <a:rPr lang="en-IN" sz="1400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 =0 ; </a:t>
            </a:r>
            <a:r>
              <a:rPr lang="en-IN" sz="1400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&lt;5; </a:t>
            </a:r>
            <a:r>
              <a:rPr lang="en-IN" sz="1400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++){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(“Enter name :  “);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	__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fpurge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(stdin);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scanf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(“%[^\n]s”,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stu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[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].name);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(“Enter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 and marks:  “);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scanf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(“%d, %d”, &amp;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stu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[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].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, &amp;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stu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[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].marks);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}</a:t>
            </a:r>
          </a:p>
          <a:p>
            <a:pPr marR="5080"/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	for(</a:t>
            </a:r>
            <a:r>
              <a:rPr lang="en-IN" sz="1400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 =0 ; </a:t>
            </a:r>
            <a:r>
              <a:rPr lang="en-IN" sz="1400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&lt;5; </a:t>
            </a:r>
            <a:r>
              <a:rPr lang="en-IN" sz="1400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++){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(“name = %s ,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 = %d , and marks = %d \n“, 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stu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[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].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name,stu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[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].rollno, 	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stu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[</a:t>
            </a:r>
            <a:r>
              <a:rPr lang="en-IN" sz="1400" b="1" spc="5" dirty="0" err="1">
                <a:latin typeface="Book Antiqua" panose="02040602050305030304" pitchFamily="18" charset="0"/>
                <a:cs typeface="Courier New"/>
              </a:rPr>
              <a:t>i</a:t>
            </a:r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].marks);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	}</a:t>
            </a:r>
          </a:p>
          <a:p>
            <a:pPr marR="5080"/>
            <a:r>
              <a:rPr lang="en-IN" sz="1400" b="1" spc="5" dirty="0">
                <a:latin typeface="Book Antiqua" panose="02040602050305030304" pitchFamily="18" charset="0"/>
                <a:cs typeface="Courier New"/>
              </a:rPr>
              <a:t>}</a:t>
            </a:r>
          </a:p>
          <a:p>
            <a:pPr marR="5080"/>
            <a:endParaRPr lang="en-IN" sz="1400" b="1" spc="5" dirty="0">
              <a:latin typeface="Book Antiqua" panose="02040602050305030304" pitchFamily="18" charset="0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9FB67-E79C-AF71-8ADC-F34954560942}"/>
              </a:ext>
            </a:extLst>
          </p:cNvPr>
          <p:cNvSpPr txBox="1"/>
          <p:nvPr/>
        </p:nvSpPr>
        <p:spPr>
          <a:xfrm>
            <a:off x="189244" y="703183"/>
            <a:ext cx="7162800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2610" marR="5080">
              <a:spcBef>
                <a:spcPts val="425"/>
              </a:spcBef>
            </a:pPr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Array is a collection of elements of the same datatype.</a:t>
            </a:r>
            <a:endParaRPr lang="en-IN" b="1" spc="5" dirty="0">
              <a:latin typeface="Book Antiqua" panose="02040602050305030304" pitchFamily="18" charset="0"/>
              <a:cs typeface="Courier New"/>
            </a:endParaRPr>
          </a:p>
          <a:p>
            <a:pPr marL="562610" marR="5080">
              <a:spcBef>
                <a:spcPts val="425"/>
              </a:spcBef>
            </a:pPr>
            <a:r>
              <a:rPr lang="en-IN" sz="1800" b="1" spc="5" dirty="0">
                <a:latin typeface="Book Antiqua" panose="02040602050305030304" pitchFamily="18" charset="0"/>
                <a:cs typeface="Courier New"/>
              </a:rPr>
              <a:t>Array of structures can be declared as :</a:t>
            </a:r>
          </a:p>
          <a:p>
            <a:pPr marL="562610" marR="5080">
              <a:spcBef>
                <a:spcPts val="425"/>
              </a:spcBef>
            </a:pPr>
            <a:r>
              <a:rPr lang="en-IN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struct student </a:t>
            </a:r>
            <a:r>
              <a:rPr lang="en-IN" b="1" spc="5" dirty="0" err="1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stu</a:t>
            </a:r>
            <a:r>
              <a:rPr lang="en-IN" b="1" spc="5" dirty="0">
                <a:solidFill>
                  <a:srgbClr val="0000FF"/>
                </a:solidFill>
                <a:latin typeface="Book Antiqua" panose="02040602050305030304" pitchFamily="18" charset="0"/>
                <a:cs typeface="Courier New"/>
              </a:rPr>
              <a:t>[5];</a:t>
            </a:r>
            <a:endParaRPr lang="en-IN" sz="1800" b="1" spc="5" dirty="0">
              <a:solidFill>
                <a:srgbClr val="0000FF"/>
              </a:solidFill>
              <a:latin typeface="Book Antiqua" panose="02040602050305030304" pitchFamily="18" charset="0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211328"/>
            <a:ext cx="645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Structures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52600"/>
            <a:ext cx="868426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Structures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passed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functions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individual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members,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 </a:t>
            </a:r>
            <a:r>
              <a:rPr sz="2800" spc="-7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passing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structure.</a:t>
            </a:r>
            <a:endParaRPr sz="2800" dirty="0">
              <a:latin typeface="Times New Roman"/>
              <a:cs typeface="Times New Roman"/>
            </a:endParaRPr>
          </a:p>
          <a:p>
            <a:pPr marL="355600" marR="8636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5" dirty="0">
                <a:latin typeface="Times New Roman"/>
                <a:cs typeface="Times New Roman"/>
              </a:rPr>
              <a:t> structures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individual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members </a:t>
            </a:r>
            <a:r>
              <a:rPr sz="2800" dirty="0">
                <a:latin typeface="Times New Roman"/>
                <a:cs typeface="Times New Roman"/>
              </a:rPr>
              <a:t> are </a:t>
            </a:r>
            <a:r>
              <a:rPr sz="2800" spc="-5" dirty="0">
                <a:latin typeface="Times New Roman"/>
                <a:cs typeface="Times New Roman"/>
              </a:rPr>
              <a:t>passed</a:t>
            </a:r>
            <a:r>
              <a:rPr sz="2800" dirty="0">
                <a:latin typeface="Times New Roman"/>
                <a:cs typeface="Times New Roman"/>
              </a:rPr>
              <a:t> to a </a:t>
            </a:r>
            <a:r>
              <a:rPr sz="2800" spc="-5" dirty="0">
                <a:latin typeface="Times New Roman"/>
                <a:cs typeface="Times New Roman"/>
              </a:rPr>
              <a:t>function,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211328"/>
            <a:ext cx="645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Structures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48CF-E6D6-B2F3-6C31-DB68295A8A80}"/>
              </a:ext>
            </a:extLst>
          </p:cNvPr>
          <p:cNvSpPr txBox="1"/>
          <p:nvPr/>
        </p:nvSpPr>
        <p:spPr>
          <a:xfrm>
            <a:off x="1058443" y="1066800"/>
            <a:ext cx="6324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#include&lt;stdio.h&gt;</a:t>
            </a:r>
          </a:p>
          <a:p>
            <a:r>
              <a:rPr lang="en-IN" sz="1400" b="1" dirty="0"/>
              <a:t>	struct student {</a:t>
            </a:r>
          </a:p>
          <a:p>
            <a:r>
              <a:rPr lang="en-IN" sz="1400" b="1" dirty="0"/>
              <a:t>	char name [20] ;</a:t>
            </a:r>
          </a:p>
          <a:p>
            <a:r>
              <a:rPr lang="en-IN" sz="1400" b="1" dirty="0"/>
              <a:t>	int </a:t>
            </a:r>
            <a:r>
              <a:rPr lang="en-IN" sz="1400" b="1" dirty="0" err="1"/>
              <a:t>rollno</a:t>
            </a:r>
            <a:r>
              <a:rPr lang="en-IN" sz="1400" b="1" dirty="0"/>
              <a:t>;</a:t>
            </a:r>
          </a:p>
          <a:p>
            <a:r>
              <a:rPr lang="en-IN" sz="1400" b="1" dirty="0"/>
              <a:t>	int marks;</a:t>
            </a:r>
          </a:p>
          <a:p>
            <a:r>
              <a:rPr lang="en-IN" sz="1400" b="1" dirty="0"/>
              <a:t>	} ;</a:t>
            </a:r>
          </a:p>
          <a:p>
            <a:r>
              <a:rPr lang="en-IN" sz="1400" b="1" dirty="0"/>
              <a:t>	</a:t>
            </a:r>
          </a:p>
          <a:p>
            <a:r>
              <a:rPr lang="en-IN" sz="1400" b="1" dirty="0"/>
              <a:t>void display(struct student);</a:t>
            </a:r>
          </a:p>
          <a:p>
            <a:r>
              <a:rPr lang="en-IN" sz="1400" b="1" dirty="0"/>
              <a:t>int main ( 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	struct student stu1={"Mary",18,90};</a:t>
            </a:r>
          </a:p>
          <a:p>
            <a:r>
              <a:rPr lang="en-IN" sz="1400" b="1" dirty="0"/>
              <a:t>	struct student stu2={"John",12,87};</a:t>
            </a:r>
          </a:p>
          <a:p>
            <a:endParaRPr lang="en-IN" sz="1400" b="1" dirty="0"/>
          </a:p>
          <a:p>
            <a:r>
              <a:rPr lang="en-IN" sz="1400" b="1" dirty="0"/>
              <a:t>	display(stu1);</a:t>
            </a:r>
          </a:p>
          <a:p>
            <a:r>
              <a:rPr lang="en-IN" sz="1400" b="1" dirty="0"/>
              <a:t>	display(stu2);</a:t>
            </a:r>
          </a:p>
          <a:p>
            <a:r>
              <a:rPr lang="en-IN" sz="1400" b="1" dirty="0"/>
              <a:t>	return 0;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void display(struct student </a:t>
            </a:r>
            <a:r>
              <a:rPr lang="en-IN" sz="1400" b="1" dirty="0" err="1"/>
              <a:t>stu</a:t>
            </a:r>
            <a:r>
              <a:rPr lang="en-IN" sz="1400" b="1" dirty="0"/>
              <a:t>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	</a:t>
            </a:r>
            <a:r>
              <a:rPr lang="en-IN" sz="1400" b="1" dirty="0" err="1"/>
              <a:t>printf</a:t>
            </a:r>
            <a:r>
              <a:rPr lang="en-IN" sz="1400" b="1" dirty="0"/>
              <a:t>("Name = %s\t", stu.name);</a:t>
            </a:r>
          </a:p>
          <a:p>
            <a:r>
              <a:rPr lang="en-IN" sz="1400" b="1" dirty="0"/>
              <a:t>	</a:t>
            </a:r>
            <a:r>
              <a:rPr lang="en-IN" sz="1400" b="1" dirty="0" err="1"/>
              <a:t>printf</a:t>
            </a:r>
            <a:r>
              <a:rPr lang="en-IN" sz="1400" b="1" dirty="0"/>
              <a:t>("</a:t>
            </a:r>
            <a:r>
              <a:rPr lang="en-IN" sz="1400" b="1" dirty="0" err="1"/>
              <a:t>Rollno</a:t>
            </a:r>
            <a:r>
              <a:rPr lang="en-IN" sz="1400" b="1" dirty="0"/>
              <a:t> = %d\t",</a:t>
            </a:r>
            <a:r>
              <a:rPr lang="en-IN" sz="1400" b="1" dirty="0" err="1"/>
              <a:t>stu.rollno</a:t>
            </a:r>
            <a:r>
              <a:rPr lang="en-IN" sz="1400" b="1" dirty="0"/>
              <a:t>) ;</a:t>
            </a:r>
          </a:p>
          <a:p>
            <a:r>
              <a:rPr lang="en-IN" sz="1400" b="1" dirty="0"/>
              <a:t>	</a:t>
            </a:r>
            <a:r>
              <a:rPr lang="en-IN" sz="1400" b="1" dirty="0" err="1"/>
              <a:t>printf</a:t>
            </a:r>
            <a:r>
              <a:rPr lang="en-IN" sz="1400" b="1" dirty="0"/>
              <a:t>("Marks = %d\n",</a:t>
            </a:r>
            <a:r>
              <a:rPr lang="en-IN" sz="1400" b="1" dirty="0" err="1"/>
              <a:t>stu.marks</a:t>
            </a:r>
            <a:r>
              <a:rPr lang="en-IN" sz="1400" b="1" dirty="0"/>
              <a:t>);</a:t>
            </a:r>
          </a:p>
          <a:p>
            <a:r>
              <a:rPr lang="en-IN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72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645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Pointers to structures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348CF-E6D6-B2F3-6C31-DB68295A8A80}"/>
              </a:ext>
            </a:extLst>
          </p:cNvPr>
          <p:cNvSpPr txBox="1"/>
          <p:nvPr/>
        </p:nvSpPr>
        <p:spPr>
          <a:xfrm>
            <a:off x="609600" y="962534"/>
            <a:ext cx="79248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 Antiqua" panose="02040602050305030304" pitchFamily="18" charset="0"/>
              </a:rPr>
              <a:t>#include&lt;stdio.h&gt;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struct student {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char name [20] 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int </a:t>
            </a:r>
            <a:r>
              <a:rPr lang="en-IN" sz="1600" b="1" dirty="0" err="1">
                <a:latin typeface="Book Antiqua" panose="02040602050305030304" pitchFamily="18" charset="0"/>
              </a:rPr>
              <a:t>rollno</a:t>
            </a:r>
            <a:r>
              <a:rPr lang="en-IN" sz="1600" b="1" dirty="0">
                <a:latin typeface="Book Antiqua" panose="02040602050305030304" pitchFamily="18" charset="0"/>
              </a:rPr>
              <a:t>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int marks;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} 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int main ( )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{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struct student </a:t>
            </a:r>
            <a:r>
              <a:rPr lang="en-IN" sz="1600" b="1" dirty="0" err="1">
                <a:latin typeface="Book Antiqua" panose="02040602050305030304" pitchFamily="18" charset="0"/>
              </a:rPr>
              <a:t>stu</a:t>
            </a:r>
            <a:r>
              <a:rPr lang="en-IN" sz="1600" b="1" dirty="0">
                <a:latin typeface="Book Antiqua" panose="02040602050305030304" pitchFamily="18" charset="0"/>
              </a:rPr>
              <a:t>={"Mary",18,90};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	struct student *p=&amp;</a:t>
            </a:r>
            <a:r>
              <a:rPr lang="en-IN" sz="1600" b="1" dirty="0" err="1">
                <a:latin typeface="Book Antiqua" panose="02040602050305030304" pitchFamily="18" charset="0"/>
              </a:rPr>
              <a:t>stu</a:t>
            </a:r>
            <a:r>
              <a:rPr lang="en-IN" sz="1600" b="1" dirty="0">
                <a:latin typeface="Book Antiqua" panose="02040602050305030304" pitchFamily="18" charset="0"/>
              </a:rPr>
              <a:t>;</a:t>
            </a:r>
          </a:p>
          <a:p>
            <a:endParaRPr lang="en-IN" sz="1600" b="1" dirty="0">
              <a:latin typeface="Book Antiqua" panose="02040602050305030304" pitchFamily="18" charset="0"/>
            </a:endParaRPr>
          </a:p>
          <a:p>
            <a:r>
              <a:rPr lang="en-IN" sz="1600" b="1" dirty="0">
                <a:latin typeface="Book Antiqua" panose="02040602050305030304" pitchFamily="18" charset="0"/>
              </a:rPr>
              <a:t>// accessing structure members via structure pointer using the -&gt; operator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// (*p).name      (*p).</a:t>
            </a:r>
            <a:r>
              <a:rPr lang="en-IN" sz="1600" b="1" dirty="0" err="1">
                <a:latin typeface="Book Antiqua" panose="02040602050305030304" pitchFamily="18" charset="0"/>
              </a:rPr>
              <a:t>rollno</a:t>
            </a:r>
            <a:r>
              <a:rPr lang="en-IN" sz="1600" b="1" dirty="0">
                <a:latin typeface="Book Antiqua" panose="02040602050305030304" pitchFamily="18" charset="0"/>
              </a:rPr>
              <a:t>    (*p).marks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// p-&gt;name	       p-&gt;</a:t>
            </a:r>
            <a:r>
              <a:rPr lang="en-IN" sz="1600" b="1" dirty="0" err="1">
                <a:latin typeface="Book Antiqua" panose="02040602050305030304" pitchFamily="18" charset="0"/>
              </a:rPr>
              <a:t>rollno</a:t>
            </a:r>
            <a:r>
              <a:rPr lang="en-IN" sz="1600" b="1" dirty="0">
                <a:latin typeface="Book Antiqua" panose="02040602050305030304" pitchFamily="18" charset="0"/>
              </a:rPr>
              <a:t>         p-&gt;marks</a:t>
            </a:r>
          </a:p>
          <a:p>
            <a:endParaRPr lang="en-IN" sz="1600" b="1" dirty="0">
              <a:latin typeface="Book Antiqua" panose="02040602050305030304" pitchFamily="18" charset="0"/>
            </a:endParaRPr>
          </a:p>
          <a:p>
            <a:pPr marR="5080"/>
            <a:r>
              <a:rPr lang="en-IN" sz="1600" b="1" dirty="0">
                <a:latin typeface="Book Antiqua" panose="02040602050305030304" pitchFamily="18" charset="0"/>
              </a:rPr>
              <a:t>	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(“Name :  %s\n”, p-&gt;name);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	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(“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 = %d\n”, p-&gt;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rollno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);</a:t>
            </a:r>
          </a:p>
          <a:p>
            <a:pPr marR="5080"/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 	</a:t>
            </a:r>
            <a:r>
              <a:rPr lang="en-IN" sz="1600" b="1" spc="5" dirty="0" err="1">
                <a:latin typeface="Book Antiqua" panose="02040602050305030304" pitchFamily="18" charset="0"/>
                <a:cs typeface="Courier New"/>
              </a:rPr>
              <a:t>printf</a:t>
            </a:r>
            <a:r>
              <a:rPr lang="en-IN" sz="1600" b="1" spc="5" dirty="0">
                <a:latin typeface="Book Antiqua" panose="02040602050305030304" pitchFamily="18" charset="0"/>
                <a:cs typeface="Courier New"/>
              </a:rPr>
              <a:t>(“Marks = %d\n”, p-&gt;marks);</a:t>
            </a:r>
          </a:p>
          <a:p>
            <a:endParaRPr lang="en-IN" sz="1600" b="1" dirty="0">
              <a:latin typeface="Book Antiqua" panose="02040602050305030304" pitchFamily="18" charset="0"/>
            </a:endParaRPr>
          </a:p>
          <a:p>
            <a:r>
              <a:rPr lang="en-IN" sz="1600" b="1" dirty="0">
                <a:latin typeface="Book Antiqua" panose="02040602050305030304" pitchFamily="18" charset="0"/>
              </a:rPr>
              <a:t>		return 0;</a:t>
            </a:r>
          </a:p>
          <a:p>
            <a:r>
              <a:rPr lang="en-IN" sz="1600" b="1" dirty="0">
                <a:latin typeface="Book Antiqua" panose="02040602050305030304" pitchFamily="18" charset="0"/>
              </a:rPr>
              <a:t>}</a:t>
            </a:r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55733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538" y="272237"/>
            <a:ext cx="1450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</a:t>
            </a:r>
            <a:r>
              <a:rPr spc="10" dirty="0"/>
              <a:t>i</a:t>
            </a:r>
            <a:r>
              <a:rPr dirty="0"/>
              <a:t>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63924"/>
            <a:ext cx="8075295" cy="542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9539" indent="-343535">
              <a:lnSpc>
                <a:spcPct val="1401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union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derived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type—like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structure—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 members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5" dirty="0">
                <a:latin typeface="Times New Roman"/>
                <a:cs typeface="Times New Roman"/>
              </a:rPr>
              <a:t>share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same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storage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space.</a:t>
            </a:r>
          </a:p>
          <a:p>
            <a:pPr marL="355600" marR="5080" indent="-343535">
              <a:lnSpc>
                <a:spcPct val="14010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number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bytes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store</a:t>
            </a:r>
            <a:r>
              <a:rPr sz="3000" dirty="0">
                <a:latin typeface="Times New Roman"/>
                <a:cs typeface="Times New Roman"/>
              </a:rPr>
              <a:t> 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union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must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-5" dirty="0">
                <a:latin typeface="Times New Roman"/>
                <a:cs typeface="Times New Roman"/>
              </a:rPr>
              <a:t> least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enough 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hold 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largest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member.</a:t>
            </a:r>
            <a:endParaRPr sz="3000" dirty="0">
              <a:latin typeface="Times New Roman"/>
              <a:cs typeface="Times New Roman"/>
            </a:endParaRPr>
          </a:p>
          <a:p>
            <a:pPr marL="355600" marR="544195" indent="-343535">
              <a:lnSpc>
                <a:spcPct val="14010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most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cases, </a:t>
            </a:r>
            <a:r>
              <a:rPr sz="3000" dirty="0">
                <a:latin typeface="Times New Roman"/>
                <a:cs typeface="Times New Roman"/>
              </a:rPr>
              <a:t>unions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contain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5" dirty="0">
                <a:latin typeface="Times New Roman"/>
                <a:cs typeface="Times New Roman"/>
              </a:rPr>
              <a:t> more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types.</a:t>
            </a:r>
            <a:endParaRPr sz="3000" dirty="0">
              <a:latin typeface="Times New Roman"/>
              <a:cs typeface="Times New Roman"/>
            </a:endParaRPr>
          </a:p>
          <a:p>
            <a:pPr marL="355600" marR="198120" indent="-343535">
              <a:lnSpc>
                <a:spcPct val="1401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Only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member,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thus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referenced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time.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661" y="119888"/>
            <a:ext cx="297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Unions</a:t>
            </a:r>
            <a:r>
              <a:rPr spc="-10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070" y="1066800"/>
            <a:ext cx="8531860" cy="45636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129539" indent="-342900">
              <a:lnSpc>
                <a:spcPct val="101099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de</a:t>
            </a:r>
            <a:r>
              <a:rPr sz="2800" spc="-2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lared 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keywo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unio</a:t>
            </a:r>
            <a:r>
              <a:rPr sz="2800" spc="-5" dirty="0">
                <a:latin typeface="Lucida Console"/>
                <a:cs typeface="Lucida Console"/>
              </a:rPr>
              <a:t>n</a:t>
            </a:r>
            <a:r>
              <a:rPr sz="2800" spc="-944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  format</a:t>
            </a:r>
            <a:r>
              <a:rPr sz="2800" spc="-10" dirty="0">
                <a:latin typeface="Times New Roman"/>
                <a:cs typeface="Times New Roman"/>
              </a:rPr>
              <a:t> as</a:t>
            </a:r>
            <a:r>
              <a:rPr sz="2800" spc="-5" dirty="0">
                <a:latin typeface="Times New Roman"/>
                <a:cs typeface="Times New Roman"/>
              </a:rPr>
              <a:t> a structure.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unio</a:t>
            </a:r>
            <a:r>
              <a:rPr sz="2800" spc="-5" dirty="0">
                <a:latin typeface="Lucida Console"/>
                <a:cs typeface="Lucida Console"/>
              </a:rPr>
              <a:t>n</a:t>
            </a:r>
            <a:r>
              <a:rPr sz="2800" spc="-960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iti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1610995" marR="4866005" lvl="1" indent="-68453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b="1" spc="5" dirty="0">
                <a:solidFill>
                  <a:srgbClr val="0000FF"/>
                </a:solidFill>
                <a:latin typeface="Courier New"/>
                <a:cs typeface="Courier New"/>
              </a:rPr>
              <a:t>union</a:t>
            </a:r>
            <a:r>
              <a:rPr sz="2000" b="1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5" dirty="0">
                <a:latin typeface="Courier New"/>
                <a:cs typeface="Courier New"/>
              </a:rPr>
              <a:t>number{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000" b="1" spc="20" dirty="0">
                <a:latin typeface="Courier New"/>
                <a:cs typeface="Courier New"/>
              </a:rPr>
              <a:t>x; 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000" b="1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y;</a:t>
            </a:r>
            <a:endParaRPr sz="2000" dirty="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</a:pPr>
            <a:r>
              <a:rPr sz="2000" b="1" spc="20" dirty="0"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indicates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number</a:t>
            </a:r>
            <a:r>
              <a:rPr sz="2800" spc="-940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union</a:t>
            </a:r>
            <a:r>
              <a:rPr sz="2800" spc="-955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members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Lucida Console"/>
                <a:cs typeface="Lucida Console"/>
              </a:rPr>
              <a:t>in</a:t>
            </a:r>
            <a:r>
              <a:rPr sz="2800" spc="-5" dirty="0">
                <a:latin typeface="Lucida Console"/>
                <a:cs typeface="Lucida Console"/>
              </a:rPr>
              <a:t>t</a:t>
            </a:r>
            <a:r>
              <a:rPr sz="2800" spc="-985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x</a:t>
            </a:r>
            <a:r>
              <a:rPr sz="2800" spc="-985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doubl</a:t>
            </a:r>
            <a:r>
              <a:rPr sz="2800" spc="-5" dirty="0">
                <a:latin typeface="Lucida Console"/>
                <a:cs typeface="Lucida Console"/>
              </a:rPr>
              <a:t>e</a:t>
            </a:r>
            <a:r>
              <a:rPr sz="2800" spc="-944" dirty="0">
                <a:latin typeface="Lucida Console"/>
                <a:cs typeface="Lucida Console"/>
              </a:rPr>
              <a:t> </a:t>
            </a:r>
            <a:r>
              <a:rPr sz="2800" spc="-10" dirty="0">
                <a:latin typeface="Lucida Console"/>
                <a:cs typeface="Lucida Console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229" y="547242"/>
            <a:ext cx="241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</a:t>
            </a:r>
            <a:r>
              <a:rPr spc="5" dirty="0"/>
              <a:t>c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2410"/>
            <a:ext cx="8073390" cy="1928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95"/>
              </a:spcBef>
              <a:tabLst>
                <a:tab pos="356235" algn="l"/>
              </a:tabLst>
            </a:pPr>
            <a:endParaRPr sz="405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Structures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 </a:t>
            </a:r>
            <a:r>
              <a:rPr sz="2800" spc="-5" dirty="0">
                <a:latin typeface="Times New Roman"/>
                <a:cs typeface="Times New Roman"/>
              </a:rPr>
              <a:t>variables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many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 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types—in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contrast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6334" y="228600"/>
            <a:ext cx="58313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Accessing Union Members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8A880-0615-C954-40D2-042B6E2E31F7}"/>
              </a:ext>
            </a:extLst>
          </p:cNvPr>
          <p:cNvSpPr txBox="1"/>
          <p:nvPr/>
        </p:nvSpPr>
        <p:spPr>
          <a:xfrm>
            <a:off x="1219200" y="914400"/>
            <a:ext cx="7467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#include&lt;stdio.h&gt;</a:t>
            </a:r>
          </a:p>
          <a:p>
            <a:r>
              <a:rPr lang="en-IN" sz="2000" dirty="0"/>
              <a:t>union result {</a:t>
            </a:r>
          </a:p>
          <a:p>
            <a:r>
              <a:rPr lang="en-IN" sz="2000" dirty="0"/>
              <a:t>	int marks;</a:t>
            </a:r>
          </a:p>
          <a:p>
            <a:r>
              <a:rPr lang="en-IN" sz="2000" dirty="0"/>
              <a:t>	char grade;</a:t>
            </a:r>
          </a:p>
          <a:p>
            <a:r>
              <a:rPr lang="en-IN" sz="2000" dirty="0"/>
              <a:t>	float per;</a:t>
            </a:r>
          </a:p>
          <a:p>
            <a:r>
              <a:rPr lang="en-IN" sz="2000" dirty="0"/>
              <a:t>	};</a:t>
            </a:r>
          </a:p>
          <a:p>
            <a:endParaRPr lang="en-IN" sz="2000" dirty="0"/>
          </a:p>
          <a:p>
            <a:r>
              <a:rPr lang="en-IN" sz="2000" dirty="0"/>
              <a:t>int main( ){</a:t>
            </a:r>
          </a:p>
          <a:p>
            <a:r>
              <a:rPr lang="en-IN" sz="2000" dirty="0"/>
              <a:t>	union result res;</a:t>
            </a:r>
          </a:p>
          <a:p>
            <a:endParaRPr lang="en-IN" sz="2000" dirty="0"/>
          </a:p>
          <a:p>
            <a:r>
              <a:rPr lang="en-IN" sz="2000" dirty="0"/>
              <a:t>	</a:t>
            </a:r>
            <a:r>
              <a:rPr lang="en-IN" sz="2000" dirty="0" err="1"/>
              <a:t>res.marks</a:t>
            </a:r>
            <a:r>
              <a:rPr lang="en-IN" sz="2000" dirty="0"/>
              <a:t>=90;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("Marks = %d\n",</a:t>
            </a:r>
            <a:r>
              <a:rPr lang="en-IN" sz="2000" dirty="0" err="1"/>
              <a:t>res.marks</a:t>
            </a:r>
            <a:r>
              <a:rPr lang="en-IN" sz="2000" dirty="0"/>
              <a:t>);</a:t>
            </a:r>
          </a:p>
          <a:p>
            <a:r>
              <a:rPr lang="en-IN" sz="2000" dirty="0"/>
              <a:t>	res. grade= 'A' 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("Grade = %c\n",</a:t>
            </a:r>
            <a:r>
              <a:rPr lang="en-IN" sz="2000" dirty="0" err="1"/>
              <a:t>res.grade</a:t>
            </a:r>
            <a:r>
              <a:rPr lang="en-IN" sz="2000" dirty="0"/>
              <a:t>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res.per</a:t>
            </a:r>
            <a:r>
              <a:rPr lang="en-IN" sz="2000" dirty="0"/>
              <a:t>=85.5;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printf</a:t>
            </a:r>
            <a:r>
              <a:rPr lang="en-IN" sz="2000" dirty="0"/>
              <a:t>("Percentage = %f\n",</a:t>
            </a:r>
            <a:r>
              <a:rPr lang="en-IN" sz="2000" dirty="0" err="1"/>
              <a:t>res.per</a:t>
            </a:r>
            <a:r>
              <a:rPr lang="en-IN" sz="2000" dirty="0"/>
              <a:t>);</a:t>
            </a:r>
          </a:p>
          <a:p>
            <a:r>
              <a:rPr lang="en-IN" sz="2000" dirty="0"/>
              <a:t>	return 0;</a:t>
            </a:r>
          </a:p>
          <a:p>
            <a:r>
              <a:rPr lang="en-IN" sz="2000" dirty="0"/>
              <a:t>	} </a:t>
            </a:r>
          </a:p>
        </p:txBody>
      </p:sp>
    </p:spTree>
    <p:extLst>
      <p:ext uri="{BB962C8B-B14F-4D97-AF65-F5344CB8AC3E}">
        <p14:creationId xmlns:p14="http://schemas.microsoft.com/office/powerpoint/2010/main" val="410558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82973"/>
            <a:ext cx="814082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/>
              <a:t>Storage allocation and Size of Union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97415" y="838200"/>
            <a:ext cx="7839709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>
              <a:lnSpc>
                <a:spcPct val="996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To find the size of structure we can use the </a:t>
            </a:r>
            <a:r>
              <a:rPr lang="en-IN" sz="2400" dirty="0" err="1">
                <a:latin typeface="Times New Roman"/>
                <a:cs typeface="Times New Roman"/>
              </a:rPr>
              <a:t>sizeof</a:t>
            </a:r>
            <a:r>
              <a:rPr lang="en-IN" sz="2400" dirty="0">
                <a:latin typeface="Times New Roman"/>
                <a:cs typeface="Times New Roman"/>
              </a:rPr>
              <a:t>() operator.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C216615-6AA1-EFCD-BEBB-F512CF30A18F}"/>
              </a:ext>
            </a:extLst>
          </p:cNvPr>
          <p:cNvSpPr txBox="1"/>
          <p:nvPr/>
        </p:nvSpPr>
        <p:spPr>
          <a:xfrm>
            <a:off x="397415" y="1338993"/>
            <a:ext cx="7839709" cy="7668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>
              <a:lnSpc>
                <a:spcPct val="99600"/>
              </a:lnSpc>
              <a:spcBef>
                <a:spcPts val="120"/>
              </a:spcBef>
              <a:tabLst>
                <a:tab pos="355600" algn="l"/>
                <a:tab pos="356235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sizeof</a:t>
            </a:r>
            <a:r>
              <a:rPr lang="en-IN" sz="2400" dirty="0">
                <a:latin typeface="Times New Roman"/>
                <a:cs typeface="Times New Roman"/>
              </a:rPr>
              <a:t>(union result)</a:t>
            </a:r>
          </a:p>
          <a:p>
            <a:pPr marL="12065" marR="5080">
              <a:lnSpc>
                <a:spcPct val="99600"/>
              </a:lnSpc>
              <a:spcBef>
                <a:spcPts val="120"/>
              </a:spcBef>
              <a:tabLst>
                <a:tab pos="355600" algn="l"/>
                <a:tab pos="356235" algn="l"/>
              </a:tabLst>
            </a:pPr>
            <a:r>
              <a:rPr lang="en-IN" sz="2400" dirty="0" err="1">
                <a:latin typeface="Times New Roman"/>
                <a:cs typeface="Times New Roman"/>
              </a:rPr>
              <a:t>sizeof</a:t>
            </a:r>
            <a:r>
              <a:rPr lang="en-IN" sz="2400" dirty="0">
                <a:latin typeface="Times New Roman"/>
                <a:cs typeface="Times New Roman"/>
              </a:rPr>
              <a:t>(res)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03EA6-CE69-DFEA-B351-F205645FFB76}"/>
              </a:ext>
            </a:extLst>
          </p:cNvPr>
          <p:cNvSpPr txBox="1"/>
          <p:nvPr/>
        </p:nvSpPr>
        <p:spPr>
          <a:xfrm>
            <a:off x="2057400" y="2133600"/>
            <a:ext cx="6400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#include&lt;stdio.h&gt;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union result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int marks;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char grade;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float per;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};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int main( ){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union result res;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(union result) = %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\n",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(union result));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(res) = %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\n",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(res));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r>
              <a:rPr lang="en-IN" sz="160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12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547242"/>
            <a:ext cx="54235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85" dirty="0"/>
              <a:t> </a:t>
            </a:r>
            <a:r>
              <a:rPr dirty="0"/>
              <a:t>De</a:t>
            </a:r>
            <a:r>
              <a:rPr lang="en-IN" dirty="0" err="1"/>
              <a:t>claration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528394"/>
            <a:ext cx="8762999" cy="44467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715" indent="-343535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6235" algn="l"/>
              </a:tabLst>
            </a:pPr>
            <a:r>
              <a:rPr spc="-5" dirty="0"/>
              <a:t>Structures</a:t>
            </a:r>
            <a:r>
              <a:rPr dirty="0"/>
              <a:t> are</a:t>
            </a:r>
            <a:r>
              <a:rPr spc="5" dirty="0"/>
              <a:t> </a:t>
            </a:r>
            <a:r>
              <a:rPr dirty="0">
                <a:solidFill>
                  <a:srgbClr val="0000FF"/>
                </a:solidFill>
              </a:rPr>
              <a:t>derived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data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types</a:t>
            </a:r>
            <a:r>
              <a:rPr dirty="0"/>
              <a:t>—they</a:t>
            </a:r>
            <a:r>
              <a:rPr spc="5" dirty="0"/>
              <a:t> </a:t>
            </a:r>
            <a:r>
              <a:rPr dirty="0"/>
              <a:t>are </a:t>
            </a:r>
            <a:r>
              <a:rPr spc="5" dirty="0"/>
              <a:t> </a:t>
            </a:r>
            <a:r>
              <a:rPr spc="-5" dirty="0"/>
              <a:t>constructed</a:t>
            </a:r>
            <a:r>
              <a:rPr spc="15" dirty="0"/>
              <a:t> </a:t>
            </a:r>
            <a:r>
              <a:rPr spc="-5" dirty="0"/>
              <a:t>using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30" dirty="0"/>
              <a:t> </a:t>
            </a:r>
            <a:r>
              <a:rPr dirty="0"/>
              <a:t>of other</a:t>
            </a:r>
            <a:r>
              <a:rPr spc="10" dirty="0"/>
              <a:t> </a:t>
            </a:r>
            <a:r>
              <a:rPr spc="-5" dirty="0"/>
              <a:t>types.</a:t>
            </a:r>
            <a:endParaRPr lang="en-IN" spc="-5" dirty="0"/>
          </a:p>
          <a:p>
            <a:pPr marL="355600" marR="5715" indent="-343535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6235" algn="l"/>
              </a:tabLst>
            </a:pPr>
            <a:endParaRPr spc="-5" dirty="0"/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Consider</a:t>
            </a:r>
            <a:r>
              <a:rPr spc="-10" dirty="0"/>
              <a:t> </a:t>
            </a:r>
            <a:r>
              <a:rPr dirty="0"/>
              <a:t>the </a:t>
            </a:r>
            <a:r>
              <a:rPr spc="-5" dirty="0"/>
              <a:t>following</a:t>
            </a:r>
            <a:r>
              <a:rPr spc="20" dirty="0"/>
              <a:t> </a:t>
            </a:r>
            <a:r>
              <a:rPr spc="-5" dirty="0"/>
              <a:t>structure</a:t>
            </a:r>
            <a:r>
              <a:rPr spc="30" dirty="0"/>
              <a:t> </a:t>
            </a:r>
            <a:r>
              <a:rPr spc="-5" dirty="0"/>
              <a:t>definition:</a:t>
            </a:r>
            <a:endParaRPr lang="en-IN" spc="-5" dirty="0"/>
          </a:p>
          <a:p>
            <a:pPr marL="355600" indent="-3435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endParaRPr spc="-5" dirty="0"/>
          </a:p>
          <a:p>
            <a:pPr marL="1155700" lvl="1" indent="-229235">
              <a:lnSpc>
                <a:spcPts val="2375"/>
              </a:lnSpc>
              <a:spcBef>
                <a:spcPts val="2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b="1" spc="5" dirty="0">
                <a:solidFill>
                  <a:schemeClr val="tx1"/>
                </a:solidFill>
                <a:latin typeface="Courier New"/>
                <a:cs typeface="Courier New"/>
              </a:rPr>
              <a:t>struct</a:t>
            </a:r>
            <a:r>
              <a:rPr sz="2200" b="1" spc="-7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IN" sz="2200" b="1" spc="-70" dirty="0">
                <a:solidFill>
                  <a:schemeClr val="tx1"/>
                </a:solidFill>
                <a:latin typeface="Courier New"/>
                <a:cs typeface="Courier New"/>
              </a:rPr>
              <a:t>student</a:t>
            </a:r>
            <a:r>
              <a:rPr sz="2200" b="1" spc="-4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  <a:endParaRPr sz="2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1658620" marR="4548505">
              <a:lnSpc>
                <a:spcPct val="80000"/>
              </a:lnSpc>
              <a:spcBef>
                <a:spcPts val="260"/>
              </a:spcBef>
            </a:pPr>
            <a:r>
              <a:rPr sz="2200" b="1" spc="5" dirty="0">
                <a:latin typeface="Courier New"/>
                <a:cs typeface="Courier New"/>
              </a:rPr>
              <a:t>char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lang="en-IN" sz="2200" b="1" spc="5" dirty="0">
                <a:latin typeface="Courier New"/>
                <a:cs typeface="Courier New"/>
              </a:rPr>
              <a:t>name[20];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lang="en-IN" sz="2200" b="1" spc="5" dirty="0">
                <a:latin typeface="Courier New"/>
                <a:cs typeface="Courier New"/>
              </a:rPr>
              <a:t>int </a:t>
            </a:r>
            <a:r>
              <a:rPr lang="en-IN" sz="2200" b="1" spc="5" dirty="0" err="1">
                <a:latin typeface="Courier New"/>
                <a:cs typeface="Courier New"/>
              </a:rPr>
              <a:t>rollno</a:t>
            </a:r>
            <a:r>
              <a:rPr sz="2200" b="1" spc="5" dirty="0">
                <a:latin typeface="Courier New"/>
                <a:cs typeface="Courier New"/>
              </a:rPr>
              <a:t>;</a:t>
            </a:r>
            <a:endParaRPr lang="en-IN" sz="2200" b="1" spc="5" dirty="0">
              <a:latin typeface="Courier New"/>
              <a:cs typeface="Courier New"/>
            </a:endParaRPr>
          </a:p>
          <a:p>
            <a:pPr marL="1658620" marR="4548505">
              <a:lnSpc>
                <a:spcPct val="80000"/>
              </a:lnSpc>
              <a:spcBef>
                <a:spcPts val="260"/>
              </a:spcBef>
            </a:pPr>
            <a:r>
              <a:rPr lang="en-IN" sz="2200" b="1" spc="5" dirty="0">
                <a:latin typeface="Courier New"/>
                <a:cs typeface="Courier New"/>
              </a:rPr>
              <a:t>float marks;</a:t>
            </a:r>
            <a:endParaRPr sz="2200" dirty="0">
              <a:latin typeface="Courier New"/>
              <a:cs typeface="Courier New"/>
            </a:endParaRPr>
          </a:p>
          <a:p>
            <a:pPr marL="1155700">
              <a:lnSpc>
                <a:spcPts val="2110"/>
              </a:lnSpc>
            </a:pPr>
            <a:r>
              <a:rPr sz="2200" b="1" spc="5" dirty="0">
                <a:latin typeface="Courier New"/>
                <a:cs typeface="Courier New"/>
              </a:rPr>
              <a:t>};</a:t>
            </a:r>
            <a:endParaRPr lang="en-IN" sz="2200" b="1" spc="5" dirty="0">
              <a:latin typeface="Courier New"/>
              <a:cs typeface="Courier New"/>
            </a:endParaRPr>
          </a:p>
          <a:p>
            <a:pPr marL="1155700">
              <a:lnSpc>
                <a:spcPts val="2110"/>
              </a:lnSpc>
            </a:pPr>
            <a:endParaRPr sz="2200" dirty="0">
              <a:latin typeface="Courier New"/>
              <a:cs typeface="Courier New"/>
            </a:endParaRPr>
          </a:p>
          <a:p>
            <a:pPr marL="355600" marR="6985" indent="-343535" algn="just">
              <a:lnSpc>
                <a:spcPct val="791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/>
              <a:t>Keyword</a:t>
            </a:r>
            <a:r>
              <a:rPr spc="5" dirty="0"/>
              <a:t> </a:t>
            </a:r>
            <a:r>
              <a:rPr spc="-5" dirty="0">
                <a:solidFill>
                  <a:srgbClr val="0000FF"/>
                </a:solidFill>
                <a:latin typeface="SimSun"/>
                <a:cs typeface="SimSun"/>
              </a:rPr>
              <a:t>struct</a:t>
            </a:r>
            <a:r>
              <a:rPr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pc="-5" dirty="0"/>
              <a:t>introduces</a:t>
            </a:r>
            <a:r>
              <a:rPr dirty="0"/>
              <a:t> the</a:t>
            </a:r>
            <a:r>
              <a:rPr spc="5" dirty="0"/>
              <a:t> </a:t>
            </a:r>
            <a:r>
              <a:rPr spc="-5" dirty="0"/>
              <a:t>structure </a:t>
            </a:r>
            <a:r>
              <a:rPr dirty="0"/>
              <a:t> </a:t>
            </a:r>
            <a:r>
              <a:rPr spc="-5" dirty="0"/>
              <a:t>definition.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0789" y="547242"/>
            <a:ext cx="5666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40" dirty="0"/>
              <a:t> </a:t>
            </a:r>
            <a:r>
              <a:rPr dirty="0"/>
              <a:t>Definitions</a:t>
            </a:r>
            <a:r>
              <a:rPr spc="-6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9541"/>
            <a:ext cx="8074025" cy="44665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8255" indent="-343535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this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example,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structure</a:t>
            </a:r>
            <a:r>
              <a:rPr sz="3000" dirty="0">
                <a:latin typeface="Times New Roman"/>
                <a:cs typeface="Times New Roman"/>
              </a:rPr>
              <a:t> type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Lucida Console"/>
                <a:cs typeface="Lucida Console"/>
              </a:rPr>
              <a:t>struct </a:t>
            </a:r>
            <a:r>
              <a:rPr sz="3000" spc="-1795" dirty="0">
                <a:latin typeface="Lucida Console"/>
                <a:cs typeface="Lucida Console"/>
              </a:rPr>
              <a:t> </a:t>
            </a:r>
            <a:r>
              <a:rPr lang="en-IN" sz="3000" dirty="0">
                <a:latin typeface="Lucida Console"/>
                <a:cs typeface="Lucida Console"/>
              </a:rPr>
              <a:t>student</a:t>
            </a:r>
            <a:r>
              <a:rPr sz="3000" dirty="0">
                <a:latin typeface="Times New Roman"/>
                <a:cs typeface="Times New Roman"/>
              </a:rPr>
              <a:t>.</a:t>
            </a:r>
          </a:p>
          <a:p>
            <a:pPr marL="355600" marR="6985" indent="-343535" algn="just">
              <a:lnSpc>
                <a:spcPts val="3240"/>
              </a:lnSpc>
              <a:spcBef>
                <a:spcPts val="75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40" dirty="0">
                <a:latin typeface="Times New Roman"/>
                <a:cs typeface="Times New Roman"/>
              </a:rPr>
              <a:t>Variables</a:t>
            </a:r>
            <a:r>
              <a:rPr sz="3000" spc="6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declared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within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braces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structure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definition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structure’s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00FF"/>
                </a:solidFill>
                <a:latin typeface="Times New Roman"/>
                <a:cs typeface="Times New Roman"/>
              </a:rPr>
              <a:t>members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9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Members </a:t>
            </a:r>
            <a:r>
              <a:rPr sz="3000" dirty="0">
                <a:latin typeface="Times New Roman"/>
                <a:cs typeface="Times New Roman"/>
              </a:rPr>
              <a:t>of the </a:t>
            </a:r>
            <a:r>
              <a:rPr sz="3000" spc="-5" dirty="0">
                <a:latin typeface="Times New Roman"/>
                <a:cs typeface="Times New Roman"/>
              </a:rPr>
              <a:t>same structure </a:t>
            </a:r>
            <a:r>
              <a:rPr sz="3000" dirty="0">
                <a:latin typeface="Times New Roman"/>
                <a:cs typeface="Times New Roman"/>
              </a:rPr>
              <a:t>type </a:t>
            </a:r>
            <a:r>
              <a:rPr sz="3000" spc="-5" dirty="0">
                <a:latin typeface="Times New Roman"/>
                <a:cs typeface="Times New Roman"/>
              </a:rPr>
              <a:t>must </a:t>
            </a:r>
            <a:r>
              <a:rPr sz="3000" dirty="0">
                <a:latin typeface="Times New Roman"/>
                <a:cs typeface="Times New Roman"/>
              </a:rPr>
              <a:t>have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unique names, but </a:t>
            </a:r>
            <a:r>
              <a:rPr sz="3000" spc="-5" dirty="0">
                <a:latin typeface="Times New Roman"/>
                <a:cs typeface="Times New Roman"/>
              </a:rPr>
              <a:t>two different structure</a:t>
            </a:r>
            <a:r>
              <a:rPr sz="3000" dirty="0">
                <a:latin typeface="Times New Roman"/>
                <a:cs typeface="Times New Roman"/>
              </a:rPr>
              <a:t> types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may contain members of the </a:t>
            </a:r>
            <a:r>
              <a:rPr sz="3000" spc="-5" dirty="0">
                <a:latin typeface="Times New Roman"/>
                <a:cs typeface="Times New Roman"/>
              </a:rPr>
              <a:t>same </a:t>
            </a:r>
            <a:r>
              <a:rPr sz="3000" dirty="0">
                <a:latin typeface="Times New Roman"/>
                <a:cs typeface="Times New Roman"/>
              </a:rPr>
              <a:t>name without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conflict.</a:t>
            </a:r>
            <a:endParaRPr sz="30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Each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structure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definition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must</a:t>
            </a:r>
            <a:r>
              <a:rPr sz="3000" dirty="0">
                <a:latin typeface="Times New Roman"/>
                <a:cs typeface="Times New Roman"/>
              </a:rPr>
              <a:t> end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semicolon.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988" y="310337"/>
            <a:ext cx="64126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De</a:t>
            </a:r>
            <a:r>
              <a:rPr lang="en-IN" dirty="0" err="1"/>
              <a:t>claration</a:t>
            </a:r>
            <a:r>
              <a:rPr spc="-6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01013"/>
            <a:ext cx="8300720" cy="48391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3535" algn="just">
              <a:lnSpc>
                <a:spcPct val="8010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struct </a:t>
            </a:r>
            <a:r>
              <a:rPr sz="2800" spc="-5" dirty="0">
                <a:latin typeface="Times New Roman"/>
                <a:cs typeface="Times New Roman"/>
              </a:rPr>
              <a:t>contains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array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members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20" dirty="0">
                <a:latin typeface="Times New Roman"/>
                <a:cs typeface="Times New Roman"/>
              </a:rPr>
              <a:t>employee’s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first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last names,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int</a:t>
            </a:r>
            <a:r>
              <a:rPr sz="2800" spc="-800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member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employee’s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age,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char</a:t>
            </a:r>
            <a:r>
              <a:rPr sz="2800" spc="-795" dirty="0">
                <a:latin typeface="Lucida Console"/>
                <a:cs typeface="Lucida Console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member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would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'M'</a:t>
            </a:r>
            <a:r>
              <a:rPr sz="2800" spc="-305" dirty="0">
                <a:latin typeface="Lucida Console"/>
                <a:cs typeface="Lucida Console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'F'</a:t>
            </a:r>
            <a:r>
              <a:rPr sz="2800" spc="-305" dirty="0">
                <a:latin typeface="Lucida Console"/>
                <a:cs typeface="Lucida Console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employee’s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gender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Lucida Console"/>
                <a:cs typeface="Lucida Console"/>
              </a:rPr>
              <a:t>double </a:t>
            </a:r>
            <a:r>
              <a:rPr sz="2800" spc="-5" dirty="0">
                <a:latin typeface="Times New Roman"/>
                <a:cs typeface="Times New Roman"/>
              </a:rPr>
              <a:t>member</a:t>
            </a:r>
            <a:r>
              <a:rPr sz="2800" dirty="0">
                <a:latin typeface="Times New Roman"/>
                <a:cs typeface="Times New Roman"/>
              </a:rPr>
              <a:t> 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employee’s </a:t>
            </a:r>
            <a:r>
              <a:rPr sz="2800" dirty="0">
                <a:latin typeface="Times New Roman"/>
                <a:cs typeface="Times New Roman"/>
              </a:rPr>
              <a:t>salary: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ts val="2590"/>
              </a:lnSpc>
              <a:buFont typeface="Arial MT"/>
              <a:buChar char="•"/>
              <a:tabLst>
                <a:tab pos="1156335" algn="l"/>
              </a:tabLst>
            </a:pPr>
            <a:r>
              <a:rPr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24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10" dirty="0">
                <a:latin typeface="Courier New"/>
                <a:cs typeface="Courier New"/>
              </a:rPr>
              <a:t>employee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1705610" marR="2714625">
              <a:lnSpc>
                <a:spcPct val="80100"/>
              </a:lnSpc>
              <a:spcBef>
                <a:spcPts val="285"/>
              </a:spcBef>
            </a:pP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24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10" dirty="0">
                <a:latin typeface="Courier New"/>
                <a:cs typeface="Courier New"/>
              </a:rPr>
              <a:t>firstName[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10" dirty="0">
                <a:solidFill>
                  <a:srgbClr val="1289FF"/>
                </a:solidFill>
                <a:latin typeface="Courier New"/>
                <a:cs typeface="Courier New"/>
              </a:rPr>
              <a:t>20</a:t>
            </a:r>
            <a:r>
              <a:rPr sz="2400" b="1" spc="-30" dirty="0">
                <a:solidFill>
                  <a:srgbClr val="1289FF"/>
                </a:solidFill>
                <a:latin typeface="Courier New"/>
                <a:cs typeface="Courier New"/>
              </a:rPr>
              <a:t> </a:t>
            </a:r>
            <a:r>
              <a:rPr sz="2400" b="1" spc="20" dirty="0">
                <a:latin typeface="Courier New"/>
                <a:cs typeface="Courier New"/>
              </a:rPr>
              <a:t>];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2400" b="1" spc="10" dirty="0">
                <a:latin typeface="Courier New"/>
                <a:cs typeface="Courier New"/>
              </a:rPr>
              <a:t>lastName[ </a:t>
            </a:r>
            <a:r>
              <a:rPr sz="2400" b="1" spc="10" dirty="0">
                <a:solidFill>
                  <a:srgbClr val="1289FF"/>
                </a:solidFill>
                <a:latin typeface="Courier New"/>
                <a:cs typeface="Courier New"/>
              </a:rPr>
              <a:t>20 </a:t>
            </a:r>
            <a:r>
              <a:rPr sz="2400" b="1" spc="20" dirty="0">
                <a:latin typeface="Courier New"/>
                <a:cs typeface="Courier New"/>
              </a:rPr>
              <a:t>];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4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20" dirty="0">
                <a:latin typeface="Courier New"/>
                <a:cs typeface="Courier New"/>
              </a:rPr>
              <a:t>age;</a:t>
            </a:r>
            <a:endParaRPr sz="2400" dirty="0">
              <a:latin typeface="Courier New"/>
              <a:cs typeface="Courier New"/>
            </a:endParaRPr>
          </a:p>
          <a:p>
            <a:pPr marL="1705610">
              <a:lnSpc>
                <a:spcPts val="2014"/>
              </a:lnSpc>
            </a:pP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24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10" dirty="0">
                <a:latin typeface="Courier New"/>
                <a:cs typeface="Courier New"/>
              </a:rPr>
              <a:t>gender;</a:t>
            </a:r>
            <a:endParaRPr sz="2400" dirty="0">
              <a:latin typeface="Courier New"/>
              <a:cs typeface="Courier New"/>
            </a:endParaRPr>
          </a:p>
          <a:p>
            <a:pPr marL="1705610">
              <a:lnSpc>
                <a:spcPts val="2305"/>
              </a:lnSpc>
            </a:pP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4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10" dirty="0">
                <a:latin typeface="Courier New"/>
                <a:cs typeface="Courier New"/>
              </a:rPr>
              <a:t>Salary;</a:t>
            </a:r>
            <a:endParaRPr sz="2400" dirty="0">
              <a:latin typeface="Courier New"/>
              <a:cs typeface="Courier New"/>
            </a:endParaRPr>
          </a:p>
          <a:p>
            <a:pPr marL="1155700">
              <a:lnSpc>
                <a:spcPts val="2595"/>
              </a:lnSpc>
            </a:pPr>
            <a:r>
              <a:rPr sz="2400" b="1" spc="20" dirty="0">
                <a:latin typeface="Courier New"/>
                <a:cs typeface="Courier New"/>
              </a:rPr>
              <a:t>};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1688" y="173228"/>
            <a:ext cx="66793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40" dirty="0"/>
              <a:t> </a:t>
            </a:r>
            <a:r>
              <a:rPr dirty="0"/>
              <a:t>De</a:t>
            </a:r>
            <a:r>
              <a:rPr lang="en-IN" dirty="0" err="1"/>
              <a:t>claration</a:t>
            </a:r>
            <a:r>
              <a:rPr spc="-6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66901"/>
            <a:ext cx="8671560" cy="499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structure cannot</a:t>
            </a:r>
            <a:r>
              <a:rPr sz="2300" spc="-5" dirty="0">
                <a:latin typeface="Times New Roman"/>
                <a:cs typeface="Times New Roman"/>
              </a:rPr>
              <a:t> contain</a:t>
            </a:r>
            <a:r>
              <a:rPr sz="2300" dirty="0">
                <a:latin typeface="Times New Roman"/>
                <a:cs typeface="Times New Roman"/>
              </a:rPr>
              <a:t> an instance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itself.</a:t>
            </a: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48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exa</a:t>
            </a:r>
            <a:r>
              <a:rPr sz="2300" spc="-25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pl</a:t>
            </a:r>
            <a:r>
              <a:rPr sz="2300" spc="-10" dirty="0">
                <a:latin typeface="Times New Roman"/>
                <a:cs typeface="Times New Roman"/>
              </a:rPr>
              <a:t>e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vari</a:t>
            </a:r>
            <a:r>
              <a:rPr sz="2300" spc="-10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ble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 t</a:t>
            </a:r>
            <a:r>
              <a:rPr sz="2300" spc="5" dirty="0">
                <a:latin typeface="Times New Roman"/>
                <a:cs typeface="Times New Roman"/>
              </a:rPr>
              <a:t>y</a:t>
            </a:r>
            <a:r>
              <a:rPr sz="2300" dirty="0">
                <a:latin typeface="Times New Roman"/>
                <a:cs typeface="Times New Roman"/>
              </a:rPr>
              <a:t>pe </a:t>
            </a:r>
            <a:r>
              <a:rPr sz="2300" dirty="0">
                <a:latin typeface="Lucida Console"/>
                <a:cs typeface="Lucida Console"/>
              </a:rPr>
              <a:t>struct</a:t>
            </a:r>
            <a:r>
              <a:rPr sz="2300" spc="-844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Lucida Console"/>
                <a:cs typeface="Lucida Console"/>
              </a:rPr>
              <a:t>employee</a:t>
            </a:r>
            <a:r>
              <a:rPr sz="2300" spc="-840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cannot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</a:p>
          <a:p>
            <a:pPr marL="355600">
              <a:lnSpc>
                <a:spcPts val="2485"/>
              </a:lnSpc>
            </a:pPr>
            <a:r>
              <a:rPr sz="2300" dirty="0">
                <a:latin typeface="Times New Roman"/>
                <a:cs typeface="Times New Roman"/>
              </a:rPr>
              <a:t>declared </a:t>
            </a:r>
            <a:r>
              <a:rPr sz="2300" spc="-5" dirty="0">
                <a:latin typeface="Times New Roman"/>
                <a:cs typeface="Times New Roman"/>
              </a:rPr>
              <a:t>in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the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definition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Lucida Console"/>
                <a:cs typeface="Lucida Console"/>
              </a:rPr>
              <a:t>struct</a:t>
            </a:r>
            <a:r>
              <a:rPr sz="2300" spc="-844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Lucida Console"/>
                <a:cs typeface="Lucida Console"/>
              </a:rPr>
              <a:t>employee</a:t>
            </a:r>
            <a:r>
              <a:rPr sz="23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pointer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Lucida Console"/>
                <a:cs typeface="Lucida Console"/>
              </a:rPr>
              <a:t>struct</a:t>
            </a:r>
            <a:r>
              <a:rPr sz="2300" spc="-825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Lucida Console"/>
                <a:cs typeface="Lucida Console"/>
              </a:rPr>
              <a:t>employee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however,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may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included.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example,</a:t>
            </a:r>
            <a:endParaRPr sz="23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ts val="1945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800" b="1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0" dirty="0">
                <a:latin typeface="Courier New"/>
                <a:cs typeface="Courier New"/>
              </a:rPr>
              <a:t>employee2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568450" marR="4193540">
              <a:lnSpc>
                <a:spcPct val="80000"/>
              </a:lnSpc>
              <a:spcBef>
                <a:spcPts val="215"/>
              </a:spcBef>
            </a:pP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firstName[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20</a:t>
            </a:r>
            <a:r>
              <a:rPr sz="1800" b="1" dirty="0">
                <a:latin typeface="Courier New"/>
                <a:cs typeface="Courier New"/>
              </a:rPr>
              <a:t> ];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char </a:t>
            </a:r>
            <a:r>
              <a:rPr sz="1800" b="1" spc="5" dirty="0">
                <a:latin typeface="Courier New"/>
                <a:cs typeface="Courier New"/>
              </a:rPr>
              <a:t>lastName[ 20 </a:t>
            </a:r>
            <a:r>
              <a:rPr sz="1800" b="1" dirty="0">
                <a:latin typeface="Courier New"/>
                <a:cs typeface="Courier New"/>
              </a:rPr>
              <a:t>];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age;</a:t>
            </a:r>
            <a:endParaRPr sz="1800" dirty="0">
              <a:latin typeface="Courier New"/>
              <a:cs typeface="Courier New"/>
            </a:endParaRPr>
          </a:p>
          <a:p>
            <a:pPr marL="1568450">
              <a:lnSpc>
                <a:spcPts val="1510"/>
              </a:lnSpc>
            </a:pP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gender;</a:t>
            </a:r>
            <a:endParaRPr sz="1800" dirty="0">
              <a:latin typeface="Courier New"/>
              <a:cs typeface="Courier New"/>
            </a:endParaRPr>
          </a:p>
          <a:p>
            <a:pPr marL="1568450">
              <a:lnSpc>
                <a:spcPts val="1730"/>
              </a:lnSpc>
            </a:pP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Salary;</a:t>
            </a:r>
            <a:endParaRPr sz="1800" dirty="0">
              <a:latin typeface="Courier New"/>
              <a:cs typeface="Courier New"/>
            </a:endParaRPr>
          </a:p>
          <a:p>
            <a:pPr marL="1568450">
              <a:lnSpc>
                <a:spcPts val="1730"/>
              </a:lnSpc>
            </a:pP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10" dirty="0">
                <a:latin typeface="Courier New"/>
                <a:cs typeface="Courier New"/>
              </a:rPr>
              <a:t>employee2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10" dirty="0">
                <a:latin typeface="Courier New"/>
                <a:cs typeface="Courier New"/>
              </a:rPr>
              <a:t>person;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BE00"/>
                </a:solidFill>
                <a:latin typeface="Courier New"/>
                <a:cs typeface="Courier New"/>
              </a:rPr>
              <a:t>/*</a:t>
            </a:r>
            <a:r>
              <a:rPr sz="1800" b="1" spc="-20" dirty="0">
                <a:solidFill>
                  <a:srgbClr val="00BE0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BE00"/>
                </a:solidFill>
                <a:latin typeface="Courier New"/>
                <a:cs typeface="Courier New"/>
              </a:rPr>
              <a:t>ERROR</a:t>
            </a:r>
            <a:r>
              <a:rPr sz="1800" b="1" spc="-25" dirty="0">
                <a:solidFill>
                  <a:srgbClr val="00BE0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BE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568450">
              <a:lnSpc>
                <a:spcPts val="1730"/>
              </a:lnSpc>
            </a:pP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employee2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5" dirty="0">
                <a:latin typeface="Courier New"/>
                <a:cs typeface="Courier New"/>
              </a:rPr>
              <a:t>*ePtr;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BE00"/>
                </a:solidFill>
                <a:latin typeface="Courier New"/>
                <a:cs typeface="Courier New"/>
              </a:rPr>
              <a:t>/*</a:t>
            </a:r>
            <a:r>
              <a:rPr sz="1800" b="1" spc="10" dirty="0">
                <a:solidFill>
                  <a:srgbClr val="00BE0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BE00"/>
                </a:solidFill>
                <a:latin typeface="Courier New"/>
                <a:cs typeface="Courier New"/>
              </a:rPr>
              <a:t>pointer</a:t>
            </a:r>
            <a:r>
              <a:rPr sz="1800" b="1" spc="-20" dirty="0">
                <a:solidFill>
                  <a:srgbClr val="00BE0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BE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155700">
              <a:lnSpc>
                <a:spcPts val="1945"/>
              </a:lnSpc>
            </a:pPr>
            <a:r>
              <a:rPr sz="1800" b="1" spc="5" dirty="0"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 dirty="0">
              <a:latin typeface="Courier New"/>
              <a:cs typeface="Courier New"/>
            </a:endParaRPr>
          </a:p>
          <a:p>
            <a:pPr marL="355600" marR="5080" indent="-342900">
              <a:lnSpc>
                <a:spcPts val="22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300" dirty="0">
                <a:latin typeface="Lucida Console"/>
                <a:cs typeface="Lucida Console"/>
              </a:rPr>
              <a:t>struct</a:t>
            </a:r>
            <a:r>
              <a:rPr sz="2300" spc="-840" dirty="0">
                <a:latin typeface="Lucida Console"/>
                <a:cs typeface="Lucida Console"/>
              </a:rPr>
              <a:t> </a:t>
            </a:r>
            <a:r>
              <a:rPr sz="2300" dirty="0">
                <a:latin typeface="Lucida Console"/>
                <a:cs typeface="Lucida Console"/>
              </a:rPr>
              <a:t>employee2</a:t>
            </a:r>
            <a:r>
              <a:rPr sz="2300" spc="-850" dirty="0">
                <a:latin typeface="Lucida Console"/>
                <a:cs typeface="Lucida Console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contains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instance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itself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dirty="0">
                <a:latin typeface="Lucida Console"/>
                <a:cs typeface="Lucida Console"/>
              </a:rPr>
              <a:t>person</a:t>
            </a:r>
            <a:r>
              <a:rPr sz="2300" dirty="0">
                <a:latin typeface="Times New Roman"/>
                <a:cs typeface="Times New Roman"/>
              </a:rPr>
              <a:t>),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which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 </a:t>
            </a:r>
            <a:r>
              <a:rPr sz="2300" spc="-25" dirty="0">
                <a:latin typeface="Times New Roman"/>
                <a:cs typeface="Times New Roman"/>
              </a:rPr>
              <a:t>error.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14" y="348437"/>
            <a:ext cx="5666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Definitions</a:t>
            </a:r>
            <a:r>
              <a:rPr spc="-60" dirty="0"/>
              <a:t> </a:t>
            </a:r>
            <a:r>
              <a:rPr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03117"/>
            <a:ext cx="8378825" cy="22063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Structure de</a:t>
            </a:r>
            <a:r>
              <a:rPr lang="en-IN" sz="3200" spc="-5" dirty="0" err="1">
                <a:latin typeface="Times New Roman"/>
                <a:cs typeface="Times New Roman"/>
              </a:rPr>
              <a:t>claration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 not reserve any space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 memory;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rather,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each </a:t>
            </a:r>
            <a:r>
              <a:rPr sz="3200" spc="-5" dirty="0">
                <a:latin typeface="Times New Roman"/>
                <a:cs typeface="Times New Roman"/>
              </a:rPr>
              <a:t>de</a:t>
            </a:r>
            <a:r>
              <a:rPr lang="en-IN" sz="3200" spc="-5" dirty="0" err="1">
                <a:latin typeface="Times New Roman"/>
                <a:cs typeface="Times New Roman"/>
              </a:rPr>
              <a:t>claration</a:t>
            </a:r>
            <a:r>
              <a:rPr sz="3200" dirty="0">
                <a:latin typeface="Times New Roman"/>
                <a:cs typeface="Times New Roman"/>
              </a:rPr>
              <a:t> creates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define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81788"/>
            <a:ext cx="70984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Declaring </a:t>
            </a:r>
            <a:r>
              <a:rPr dirty="0"/>
              <a:t>Structure</a:t>
            </a:r>
            <a:r>
              <a:rPr spc="-40" dirty="0"/>
              <a:t> </a:t>
            </a:r>
            <a:r>
              <a:rPr lang="en-IN" spc="-40"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06" y="838200"/>
            <a:ext cx="8836025" cy="338272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40" dirty="0">
                <a:latin typeface="Times New Roman"/>
                <a:cs typeface="Times New Roman"/>
              </a:rPr>
              <a:t>Variables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given structure type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also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declared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placing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comma-separated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names </a:t>
            </a:r>
            <a:r>
              <a:rPr sz="2800" spc="-5" dirty="0">
                <a:latin typeface="Times New Roman"/>
                <a:cs typeface="Times New Roman"/>
              </a:rPr>
              <a:t> between</a:t>
            </a:r>
            <a:r>
              <a:rPr sz="2800" spc="4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closing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brace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4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r>
              <a:rPr sz="2800" spc="4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definition</a:t>
            </a:r>
            <a:r>
              <a:rPr sz="2800" spc="4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semicolon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definition.</a:t>
            </a:r>
            <a:endParaRPr lang="en-IN" sz="28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example,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preceding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could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have</a:t>
            </a:r>
            <a:r>
              <a:rPr sz="2800" spc="-5" dirty="0">
                <a:latin typeface="Times New Roman"/>
                <a:cs typeface="Times New Roman"/>
              </a:rPr>
              <a:t> been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incorporated into the </a:t>
            </a:r>
            <a:r>
              <a:rPr sz="2800" spc="-5" dirty="0">
                <a:latin typeface="Lucida Console"/>
                <a:cs typeface="Lucida Console"/>
              </a:rPr>
              <a:t>struct </a:t>
            </a:r>
            <a:r>
              <a:rPr sz="2800" dirty="0">
                <a:latin typeface="Lucida Console"/>
                <a:cs typeface="Lucida Console"/>
              </a:rPr>
              <a:t>card </a:t>
            </a:r>
            <a:r>
              <a:rPr sz="2800" dirty="0">
                <a:latin typeface="Times New Roman"/>
                <a:cs typeface="Times New Roman"/>
              </a:rPr>
              <a:t>structure </a:t>
            </a:r>
            <a:r>
              <a:rPr sz="2800" spc="-5" dirty="0">
                <a:latin typeface="Times New Roman"/>
                <a:cs typeface="Times New Roman"/>
              </a:rPr>
              <a:t>definition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follows: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3962400"/>
            <a:ext cx="5788356" cy="22179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IN" sz="24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student</a:t>
            </a:r>
            <a:r>
              <a:rPr lang="en-IN" sz="24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lang="en-IN"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		int </a:t>
            </a:r>
            <a:r>
              <a:rPr lang="en-IN" sz="2400" b="1" spc="15" dirty="0" err="1">
                <a:solidFill>
                  <a:srgbClr val="0000FF"/>
                </a:solidFill>
                <a:latin typeface="Courier New"/>
                <a:cs typeface="Courier New"/>
              </a:rPr>
              <a:t>rollno</a:t>
            </a:r>
            <a:r>
              <a:rPr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endParaRPr lang="en-IN" sz="2400" b="1" spc="1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		int marks;</a:t>
            </a: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		char gender;</a:t>
            </a:r>
            <a:endParaRPr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	</a:t>
            </a:r>
          </a:p>
          <a:p>
            <a:pPr marR="5080">
              <a:lnSpc>
                <a:spcPts val="2555"/>
              </a:lnSpc>
            </a:pP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stu1,stu2;</a:t>
            </a:r>
            <a:endParaRPr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588" y="81788"/>
            <a:ext cx="709841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Declaring </a:t>
            </a:r>
            <a:r>
              <a:rPr dirty="0"/>
              <a:t>Structure</a:t>
            </a:r>
            <a:r>
              <a:rPr spc="-40" dirty="0"/>
              <a:t> </a:t>
            </a:r>
            <a:r>
              <a:rPr lang="en-IN" spc="-40" dirty="0"/>
              <a:t>Variables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06" y="838200"/>
            <a:ext cx="8836025" cy="13539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Memory is allocated to the structure only when a variable is declared.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981200"/>
            <a:ext cx="7543800" cy="22179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struct</a:t>
            </a:r>
            <a:r>
              <a:rPr lang="en-IN" sz="24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student</a:t>
            </a:r>
            <a:r>
              <a:rPr lang="en-IN" sz="24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lang="en-IN"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		int </a:t>
            </a:r>
            <a:r>
              <a:rPr lang="en-IN" sz="2400" b="1" spc="15" dirty="0" err="1">
                <a:solidFill>
                  <a:srgbClr val="0000FF"/>
                </a:solidFill>
                <a:latin typeface="Courier New"/>
                <a:cs typeface="Courier New"/>
              </a:rPr>
              <a:t>rollno</a:t>
            </a:r>
            <a:r>
              <a:rPr lang="en-IN"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 = 10</a:t>
            </a:r>
            <a:r>
              <a:rPr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; </a:t>
            </a: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//Invalid</a:t>
            </a: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		int marks = 95; //Invalid</a:t>
            </a:r>
          </a:p>
          <a:p>
            <a:pPr marL="562610" marR="5080">
              <a:lnSpc>
                <a:spcPts val="2590"/>
              </a:lnSpc>
              <a:spcBef>
                <a:spcPts val="425"/>
              </a:spcBef>
            </a:pPr>
            <a:r>
              <a:rPr lang="en-IN"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		char gender = ‘f’; //Invalid</a:t>
            </a:r>
            <a:endParaRPr sz="2400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R="5080">
              <a:lnSpc>
                <a:spcPts val="2555"/>
              </a:lnSpc>
            </a:pP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		</a:t>
            </a:r>
          </a:p>
          <a:p>
            <a:pPr marR="5080">
              <a:lnSpc>
                <a:spcPts val="2555"/>
              </a:lnSpc>
            </a:pP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IN"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stu1,stu2;</a:t>
            </a:r>
            <a:endParaRPr sz="2400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9FC4F4B-BA6D-5CF7-87DF-CB4567B8BAE8}"/>
              </a:ext>
            </a:extLst>
          </p:cNvPr>
          <p:cNvSpPr txBox="1"/>
          <p:nvPr/>
        </p:nvSpPr>
        <p:spPr>
          <a:xfrm>
            <a:off x="192087" y="4419600"/>
            <a:ext cx="8836025" cy="140525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Structure members cannot be initialized inside the structure </a:t>
            </a:r>
          </a:p>
          <a:p>
            <a:pPr marL="12700" marR="5080" algn="just">
              <a:lnSpc>
                <a:spcPct val="90000"/>
              </a:lnSpc>
              <a:spcBef>
                <a:spcPts val="430"/>
              </a:spcBef>
              <a:tabLst>
                <a:tab pos="355600" algn="l"/>
              </a:tabLst>
            </a:pPr>
            <a:r>
              <a:rPr lang="en-IN" sz="2800" dirty="0">
                <a:latin typeface="Times New Roman"/>
                <a:cs typeface="Times New Roman"/>
              </a:rPr>
              <a:t>declaration, reason being no memory is allocated. 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50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1945</Words>
  <Application>Microsoft Office PowerPoint</Application>
  <PresentationFormat>On-screen Show (4:3)</PresentationFormat>
  <Paragraphs>275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SimSun</vt:lpstr>
      <vt:lpstr>Arial</vt:lpstr>
      <vt:lpstr>Arial MT</vt:lpstr>
      <vt:lpstr>Book Antiqua</vt:lpstr>
      <vt:lpstr>Calibri</vt:lpstr>
      <vt:lpstr>Courier New</vt:lpstr>
      <vt:lpstr>Lucida Console</vt:lpstr>
      <vt:lpstr>Times New Roman</vt:lpstr>
      <vt:lpstr>Office Theme</vt:lpstr>
      <vt:lpstr>C Structures, Unions,  </vt:lpstr>
      <vt:lpstr>Introduction</vt:lpstr>
      <vt:lpstr>Structure Declaration</vt:lpstr>
      <vt:lpstr>Structure Definitions (Cont.)</vt:lpstr>
      <vt:lpstr>Structure Declaration (Cont.)</vt:lpstr>
      <vt:lpstr>Structure Declaration (Cont.)</vt:lpstr>
      <vt:lpstr>Structure Definitions (Cont.)</vt:lpstr>
      <vt:lpstr>Declaring Structure Variables</vt:lpstr>
      <vt:lpstr>Declaring Structure Variables</vt:lpstr>
      <vt:lpstr>Initialization of Structure Variables</vt:lpstr>
      <vt:lpstr>Accessing Members of Structure</vt:lpstr>
      <vt:lpstr>Initializing Structures Variables</vt:lpstr>
      <vt:lpstr>Storage allocation and Size of Structure</vt:lpstr>
      <vt:lpstr>Array of Structures</vt:lpstr>
      <vt:lpstr>Using Structures with Functions</vt:lpstr>
      <vt:lpstr>Using Structures with Functions</vt:lpstr>
      <vt:lpstr>Pointers to structures</vt:lpstr>
      <vt:lpstr>Unions</vt:lpstr>
      <vt:lpstr>Unions (Cont.)</vt:lpstr>
      <vt:lpstr>Accessing Union Members</vt:lpstr>
      <vt:lpstr>Storage allocation and Size of Union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</dc:creator>
  <cp:lastModifiedBy>Gayle Fernandes</cp:lastModifiedBy>
  <cp:revision>2</cp:revision>
  <dcterms:created xsi:type="dcterms:W3CDTF">2023-09-11T12:24:55Z</dcterms:created>
  <dcterms:modified xsi:type="dcterms:W3CDTF">2023-10-05T10:24:11Z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2023-09-11T00:00:00Z</vt:filetime>
  </property>
</Properties>
</file>