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65" r:id="rId5"/>
    <p:sldId id="266" r:id="rId6"/>
    <p:sldId id="258" r:id="rId7"/>
    <p:sldId id="259" r:id="rId8"/>
    <p:sldId id="267" r:id="rId9"/>
    <p:sldId id="268" r:id="rId10"/>
    <p:sldId id="269" r:id="rId11"/>
    <p:sldId id="270" r:id="rId12"/>
    <p:sldId id="271" r:id="rId13"/>
    <p:sldId id="272" r:id="rId14"/>
    <p:sldId id="273" r:id="rId15"/>
    <p:sldId id="260" r:id="rId16"/>
    <p:sldId id="261"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DCA26-5246-44BC-27C8-03FC72AC3D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EFD785-A599-45E7-ADB3-4FCCD02D46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AB2FD69-331B-26C0-798C-3075E51C5ED6}"/>
              </a:ext>
            </a:extLst>
          </p:cNvPr>
          <p:cNvSpPr>
            <a:spLocks noGrp="1"/>
          </p:cNvSpPr>
          <p:nvPr>
            <p:ph type="dt" sz="half" idx="10"/>
          </p:nvPr>
        </p:nvSpPr>
        <p:spPr/>
        <p:txBody>
          <a:bodyPr/>
          <a:lstStyle/>
          <a:p>
            <a:fld id="{0E22A6DE-4BCA-4F79-A2A3-5AA4ACD40B55}" type="datetimeFigureOut">
              <a:rPr lang="en-IN" smtClean="0"/>
              <a:t>03-12-2022</a:t>
            </a:fld>
            <a:endParaRPr lang="en-IN"/>
          </a:p>
        </p:txBody>
      </p:sp>
      <p:sp>
        <p:nvSpPr>
          <p:cNvPr id="5" name="Footer Placeholder 4">
            <a:extLst>
              <a:ext uri="{FF2B5EF4-FFF2-40B4-BE49-F238E27FC236}">
                <a16:creationId xmlns:a16="http://schemas.microsoft.com/office/drawing/2014/main" id="{EEB93FD6-264D-5E1C-AC58-5DBE3BE75D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88B5AF-9917-EC5B-1923-597165704989}"/>
              </a:ext>
            </a:extLst>
          </p:cNvPr>
          <p:cNvSpPr>
            <a:spLocks noGrp="1"/>
          </p:cNvSpPr>
          <p:nvPr>
            <p:ph type="sldNum" sz="quarter" idx="12"/>
          </p:nvPr>
        </p:nvSpPr>
        <p:spPr/>
        <p:txBody>
          <a:bodyPr/>
          <a:lstStyle/>
          <a:p>
            <a:fld id="{18977399-C4AE-42C9-9A38-9CBD0E20FDF8}" type="slidenum">
              <a:rPr lang="en-IN" smtClean="0"/>
              <a:t>‹#›</a:t>
            </a:fld>
            <a:endParaRPr lang="en-IN"/>
          </a:p>
        </p:txBody>
      </p:sp>
    </p:spTree>
    <p:extLst>
      <p:ext uri="{BB962C8B-B14F-4D97-AF65-F5344CB8AC3E}">
        <p14:creationId xmlns:p14="http://schemas.microsoft.com/office/powerpoint/2010/main" val="2190405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3F724-6184-A1E4-C68E-EDF566D2606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D1F6A3-DA44-1168-5CBC-2581B0C15F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9EE29C-2130-AF2D-CAC8-92B83805D254}"/>
              </a:ext>
            </a:extLst>
          </p:cNvPr>
          <p:cNvSpPr>
            <a:spLocks noGrp="1"/>
          </p:cNvSpPr>
          <p:nvPr>
            <p:ph type="dt" sz="half" idx="10"/>
          </p:nvPr>
        </p:nvSpPr>
        <p:spPr/>
        <p:txBody>
          <a:bodyPr/>
          <a:lstStyle/>
          <a:p>
            <a:fld id="{0E22A6DE-4BCA-4F79-A2A3-5AA4ACD40B55}" type="datetimeFigureOut">
              <a:rPr lang="en-IN" smtClean="0"/>
              <a:t>03-12-2022</a:t>
            </a:fld>
            <a:endParaRPr lang="en-IN"/>
          </a:p>
        </p:txBody>
      </p:sp>
      <p:sp>
        <p:nvSpPr>
          <p:cNvPr id="5" name="Footer Placeholder 4">
            <a:extLst>
              <a:ext uri="{FF2B5EF4-FFF2-40B4-BE49-F238E27FC236}">
                <a16:creationId xmlns:a16="http://schemas.microsoft.com/office/drawing/2014/main" id="{C9BAE341-5712-17E6-C296-D1F11449AF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FFA1CC-CE8E-5C97-55AF-0842975940D7}"/>
              </a:ext>
            </a:extLst>
          </p:cNvPr>
          <p:cNvSpPr>
            <a:spLocks noGrp="1"/>
          </p:cNvSpPr>
          <p:nvPr>
            <p:ph type="sldNum" sz="quarter" idx="12"/>
          </p:nvPr>
        </p:nvSpPr>
        <p:spPr/>
        <p:txBody>
          <a:bodyPr/>
          <a:lstStyle/>
          <a:p>
            <a:fld id="{18977399-C4AE-42C9-9A38-9CBD0E20FDF8}" type="slidenum">
              <a:rPr lang="en-IN" smtClean="0"/>
              <a:t>‹#›</a:t>
            </a:fld>
            <a:endParaRPr lang="en-IN"/>
          </a:p>
        </p:txBody>
      </p:sp>
    </p:spTree>
    <p:extLst>
      <p:ext uri="{BB962C8B-B14F-4D97-AF65-F5344CB8AC3E}">
        <p14:creationId xmlns:p14="http://schemas.microsoft.com/office/powerpoint/2010/main" val="2708918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1AFBC3-4039-9D08-FCE6-841A42EAD1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5176E0-5586-CEAA-5B86-0C14E0BCC5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948FBE-3EBC-0C95-1651-312D798853C3}"/>
              </a:ext>
            </a:extLst>
          </p:cNvPr>
          <p:cNvSpPr>
            <a:spLocks noGrp="1"/>
          </p:cNvSpPr>
          <p:nvPr>
            <p:ph type="dt" sz="half" idx="10"/>
          </p:nvPr>
        </p:nvSpPr>
        <p:spPr/>
        <p:txBody>
          <a:bodyPr/>
          <a:lstStyle/>
          <a:p>
            <a:fld id="{0E22A6DE-4BCA-4F79-A2A3-5AA4ACD40B55}" type="datetimeFigureOut">
              <a:rPr lang="en-IN" smtClean="0"/>
              <a:t>03-12-2022</a:t>
            </a:fld>
            <a:endParaRPr lang="en-IN"/>
          </a:p>
        </p:txBody>
      </p:sp>
      <p:sp>
        <p:nvSpPr>
          <p:cNvPr id="5" name="Footer Placeholder 4">
            <a:extLst>
              <a:ext uri="{FF2B5EF4-FFF2-40B4-BE49-F238E27FC236}">
                <a16:creationId xmlns:a16="http://schemas.microsoft.com/office/drawing/2014/main" id="{67668929-9100-2748-B548-9B3AF9967D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EB6017-74BB-3E1B-AF79-61B3CD5BCAAE}"/>
              </a:ext>
            </a:extLst>
          </p:cNvPr>
          <p:cNvSpPr>
            <a:spLocks noGrp="1"/>
          </p:cNvSpPr>
          <p:nvPr>
            <p:ph type="sldNum" sz="quarter" idx="12"/>
          </p:nvPr>
        </p:nvSpPr>
        <p:spPr/>
        <p:txBody>
          <a:bodyPr/>
          <a:lstStyle/>
          <a:p>
            <a:fld id="{18977399-C4AE-42C9-9A38-9CBD0E20FDF8}" type="slidenum">
              <a:rPr lang="en-IN" smtClean="0"/>
              <a:t>‹#›</a:t>
            </a:fld>
            <a:endParaRPr lang="en-IN"/>
          </a:p>
        </p:txBody>
      </p:sp>
    </p:spTree>
    <p:extLst>
      <p:ext uri="{BB962C8B-B14F-4D97-AF65-F5344CB8AC3E}">
        <p14:creationId xmlns:p14="http://schemas.microsoft.com/office/powerpoint/2010/main" val="4064005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6C889-02D5-C5FD-59B3-7197AC89FB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37AE66-EE07-4DBB-97A0-449216D4F1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CEE536-FBA9-371E-F3FA-FFD87609D729}"/>
              </a:ext>
            </a:extLst>
          </p:cNvPr>
          <p:cNvSpPr>
            <a:spLocks noGrp="1"/>
          </p:cNvSpPr>
          <p:nvPr>
            <p:ph type="dt" sz="half" idx="10"/>
          </p:nvPr>
        </p:nvSpPr>
        <p:spPr/>
        <p:txBody>
          <a:bodyPr/>
          <a:lstStyle/>
          <a:p>
            <a:fld id="{0E22A6DE-4BCA-4F79-A2A3-5AA4ACD40B55}" type="datetimeFigureOut">
              <a:rPr lang="en-IN" smtClean="0"/>
              <a:t>03-12-2022</a:t>
            </a:fld>
            <a:endParaRPr lang="en-IN"/>
          </a:p>
        </p:txBody>
      </p:sp>
      <p:sp>
        <p:nvSpPr>
          <p:cNvPr id="5" name="Footer Placeholder 4">
            <a:extLst>
              <a:ext uri="{FF2B5EF4-FFF2-40B4-BE49-F238E27FC236}">
                <a16:creationId xmlns:a16="http://schemas.microsoft.com/office/drawing/2014/main" id="{52893E86-77AE-F794-2387-66C807A2B2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CF5274-2504-F58D-62F7-01480B3D58FD}"/>
              </a:ext>
            </a:extLst>
          </p:cNvPr>
          <p:cNvSpPr>
            <a:spLocks noGrp="1"/>
          </p:cNvSpPr>
          <p:nvPr>
            <p:ph type="sldNum" sz="quarter" idx="12"/>
          </p:nvPr>
        </p:nvSpPr>
        <p:spPr/>
        <p:txBody>
          <a:bodyPr/>
          <a:lstStyle/>
          <a:p>
            <a:fld id="{18977399-C4AE-42C9-9A38-9CBD0E20FDF8}" type="slidenum">
              <a:rPr lang="en-IN" smtClean="0"/>
              <a:t>‹#›</a:t>
            </a:fld>
            <a:endParaRPr lang="en-IN"/>
          </a:p>
        </p:txBody>
      </p:sp>
    </p:spTree>
    <p:extLst>
      <p:ext uri="{BB962C8B-B14F-4D97-AF65-F5344CB8AC3E}">
        <p14:creationId xmlns:p14="http://schemas.microsoft.com/office/powerpoint/2010/main" val="639920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5B049-7B00-8CCC-7141-7C2A553742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71B5FB4-CAEA-F879-1432-EA361EBCBC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333E60-B5E9-35D9-DB75-5A352B301707}"/>
              </a:ext>
            </a:extLst>
          </p:cNvPr>
          <p:cNvSpPr>
            <a:spLocks noGrp="1"/>
          </p:cNvSpPr>
          <p:nvPr>
            <p:ph type="dt" sz="half" idx="10"/>
          </p:nvPr>
        </p:nvSpPr>
        <p:spPr/>
        <p:txBody>
          <a:bodyPr/>
          <a:lstStyle/>
          <a:p>
            <a:fld id="{0E22A6DE-4BCA-4F79-A2A3-5AA4ACD40B55}" type="datetimeFigureOut">
              <a:rPr lang="en-IN" smtClean="0"/>
              <a:t>03-12-2022</a:t>
            </a:fld>
            <a:endParaRPr lang="en-IN"/>
          </a:p>
        </p:txBody>
      </p:sp>
      <p:sp>
        <p:nvSpPr>
          <p:cNvPr id="5" name="Footer Placeholder 4">
            <a:extLst>
              <a:ext uri="{FF2B5EF4-FFF2-40B4-BE49-F238E27FC236}">
                <a16:creationId xmlns:a16="http://schemas.microsoft.com/office/drawing/2014/main" id="{6171B86A-9478-C8C8-5764-FA8D76F251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055623-F353-2C11-1BB6-BEE6C9384D2E}"/>
              </a:ext>
            </a:extLst>
          </p:cNvPr>
          <p:cNvSpPr>
            <a:spLocks noGrp="1"/>
          </p:cNvSpPr>
          <p:nvPr>
            <p:ph type="sldNum" sz="quarter" idx="12"/>
          </p:nvPr>
        </p:nvSpPr>
        <p:spPr/>
        <p:txBody>
          <a:bodyPr/>
          <a:lstStyle/>
          <a:p>
            <a:fld id="{18977399-C4AE-42C9-9A38-9CBD0E20FDF8}" type="slidenum">
              <a:rPr lang="en-IN" smtClean="0"/>
              <a:t>‹#›</a:t>
            </a:fld>
            <a:endParaRPr lang="en-IN"/>
          </a:p>
        </p:txBody>
      </p:sp>
    </p:spTree>
    <p:extLst>
      <p:ext uri="{BB962C8B-B14F-4D97-AF65-F5344CB8AC3E}">
        <p14:creationId xmlns:p14="http://schemas.microsoft.com/office/powerpoint/2010/main" val="3331317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EF462-7C96-E216-A3D7-105E242F8C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A6C9A4-3F09-A66B-07DD-2F5B3022A1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A8FE241-190B-CA09-4DE1-3E9B9915AA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E97870-4426-5F6F-6CDD-C994BC1D212B}"/>
              </a:ext>
            </a:extLst>
          </p:cNvPr>
          <p:cNvSpPr>
            <a:spLocks noGrp="1"/>
          </p:cNvSpPr>
          <p:nvPr>
            <p:ph type="dt" sz="half" idx="10"/>
          </p:nvPr>
        </p:nvSpPr>
        <p:spPr/>
        <p:txBody>
          <a:bodyPr/>
          <a:lstStyle/>
          <a:p>
            <a:fld id="{0E22A6DE-4BCA-4F79-A2A3-5AA4ACD40B55}" type="datetimeFigureOut">
              <a:rPr lang="en-IN" smtClean="0"/>
              <a:t>03-12-2022</a:t>
            </a:fld>
            <a:endParaRPr lang="en-IN"/>
          </a:p>
        </p:txBody>
      </p:sp>
      <p:sp>
        <p:nvSpPr>
          <p:cNvPr id="6" name="Footer Placeholder 5">
            <a:extLst>
              <a:ext uri="{FF2B5EF4-FFF2-40B4-BE49-F238E27FC236}">
                <a16:creationId xmlns:a16="http://schemas.microsoft.com/office/drawing/2014/main" id="{ED830807-D6BB-8484-91F5-4B0818CDD2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B5ED3C-2169-9DFE-CED0-8F2D1B51E7A4}"/>
              </a:ext>
            </a:extLst>
          </p:cNvPr>
          <p:cNvSpPr>
            <a:spLocks noGrp="1"/>
          </p:cNvSpPr>
          <p:nvPr>
            <p:ph type="sldNum" sz="quarter" idx="12"/>
          </p:nvPr>
        </p:nvSpPr>
        <p:spPr/>
        <p:txBody>
          <a:bodyPr/>
          <a:lstStyle/>
          <a:p>
            <a:fld id="{18977399-C4AE-42C9-9A38-9CBD0E20FDF8}" type="slidenum">
              <a:rPr lang="en-IN" smtClean="0"/>
              <a:t>‹#›</a:t>
            </a:fld>
            <a:endParaRPr lang="en-IN"/>
          </a:p>
        </p:txBody>
      </p:sp>
    </p:spTree>
    <p:extLst>
      <p:ext uri="{BB962C8B-B14F-4D97-AF65-F5344CB8AC3E}">
        <p14:creationId xmlns:p14="http://schemas.microsoft.com/office/powerpoint/2010/main" val="1366505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B7351-275D-0D3C-F719-73FE2ECAECE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3CE980-13E8-C7BF-CF0C-F68A07363D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444BA8-21B0-F788-6B0B-A463DC09A8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9ADC14F-3F04-7046-B03E-D7197EDF64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0895F9-1B26-264E-398B-5FFF299CAE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C98CC8-C8D3-EC25-6EB8-6344395EF4AB}"/>
              </a:ext>
            </a:extLst>
          </p:cNvPr>
          <p:cNvSpPr>
            <a:spLocks noGrp="1"/>
          </p:cNvSpPr>
          <p:nvPr>
            <p:ph type="dt" sz="half" idx="10"/>
          </p:nvPr>
        </p:nvSpPr>
        <p:spPr/>
        <p:txBody>
          <a:bodyPr/>
          <a:lstStyle/>
          <a:p>
            <a:fld id="{0E22A6DE-4BCA-4F79-A2A3-5AA4ACD40B55}" type="datetimeFigureOut">
              <a:rPr lang="en-IN" smtClean="0"/>
              <a:t>03-12-2022</a:t>
            </a:fld>
            <a:endParaRPr lang="en-IN"/>
          </a:p>
        </p:txBody>
      </p:sp>
      <p:sp>
        <p:nvSpPr>
          <p:cNvPr id="8" name="Footer Placeholder 7">
            <a:extLst>
              <a:ext uri="{FF2B5EF4-FFF2-40B4-BE49-F238E27FC236}">
                <a16:creationId xmlns:a16="http://schemas.microsoft.com/office/drawing/2014/main" id="{4117B105-DFCB-28B5-DA36-DC45CD16A27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D6F1D51-1E67-5131-5F20-B1FC8F7E4752}"/>
              </a:ext>
            </a:extLst>
          </p:cNvPr>
          <p:cNvSpPr>
            <a:spLocks noGrp="1"/>
          </p:cNvSpPr>
          <p:nvPr>
            <p:ph type="sldNum" sz="quarter" idx="12"/>
          </p:nvPr>
        </p:nvSpPr>
        <p:spPr/>
        <p:txBody>
          <a:bodyPr/>
          <a:lstStyle/>
          <a:p>
            <a:fld id="{18977399-C4AE-42C9-9A38-9CBD0E20FDF8}" type="slidenum">
              <a:rPr lang="en-IN" smtClean="0"/>
              <a:t>‹#›</a:t>
            </a:fld>
            <a:endParaRPr lang="en-IN"/>
          </a:p>
        </p:txBody>
      </p:sp>
    </p:spTree>
    <p:extLst>
      <p:ext uri="{BB962C8B-B14F-4D97-AF65-F5344CB8AC3E}">
        <p14:creationId xmlns:p14="http://schemas.microsoft.com/office/powerpoint/2010/main" val="3610702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B69B6-7663-B68F-2A2F-EECB95588AF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805B068-F80A-CDF3-33ED-8563EA042A76}"/>
              </a:ext>
            </a:extLst>
          </p:cNvPr>
          <p:cNvSpPr>
            <a:spLocks noGrp="1"/>
          </p:cNvSpPr>
          <p:nvPr>
            <p:ph type="dt" sz="half" idx="10"/>
          </p:nvPr>
        </p:nvSpPr>
        <p:spPr/>
        <p:txBody>
          <a:bodyPr/>
          <a:lstStyle/>
          <a:p>
            <a:fld id="{0E22A6DE-4BCA-4F79-A2A3-5AA4ACD40B55}" type="datetimeFigureOut">
              <a:rPr lang="en-IN" smtClean="0"/>
              <a:t>03-12-2022</a:t>
            </a:fld>
            <a:endParaRPr lang="en-IN"/>
          </a:p>
        </p:txBody>
      </p:sp>
      <p:sp>
        <p:nvSpPr>
          <p:cNvPr id="4" name="Footer Placeholder 3">
            <a:extLst>
              <a:ext uri="{FF2B5EF4-FFF2-40B4-BE49-F238E27FC236}">
                <a16:creationId xmlns:a16="http://schemas.microsoft.com/office/drawing/2014/main" id="{C3F3C547-053F-D30F-859B-7783BDA41C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FE56129-764A-80A5-9041-6975AD150307}"/>
              </a:ext>
            </a:extLst>
          </p:cNvPr>
          <p:cNvSpPr>
            <a:spLocks noGrp="1"/>
          </p:cNvSpPr>
          <p:nvPr>
            <p:ph type="sldNum" sz="quarter" idx="12"/>
          </p:nvPr>
        </p:nvSpPr>
        <p:spPr/>
        <p:txBody>
          <a:bodyPr/>
          <a:lstStyle/>
          <a:p>
            <a:fld id="{18977399-C4AE-42C9-9A38-9CBD0E20FDF8}" type="slidenum">
              <a:rPr lang="en-IN" smtClean="0"/>
              <a:t>‹#›</a:t>
            </a:fld>
            <a:endParaRPr lang="en-IN"/>
          </a:p>
        </p:txBody>
      </p:sp>
    </p:spTree>
    <p:extLst>
      <p:ext uri="{BB962C8B-B14F-4D97-AF65-F5344CB8AC3E}">
        <p14:creationId xmlns:p14="http://schemas.microsoft.com/office/powerpoint/2010/main" val="2124800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A35B94-B6A5-E4F9-F152-8CD5FFE24FA5}"/>
              </a:ext>
            </a:extLst>
          </p:cNvPr>
          <p:cNvSpPr>
            <a:spLocks noGrp="1"/>
          </p:cNvSpPr>
          <p:nvPr>
            <p:ph type="dt" sz="half" idx="10"/>
          </p:nvPr>
        </p:nvSpPr>
        <p:spPr/>
        <p:txBody>
          <a:bodyPr/>
          <a:lstStyle/>
          <a:p>
            <a:fld id="{0E22A6DE-4BCA-4F79-A2A3-5AA4ACD40B55}" type="datetimeFigureOut">
              <a:rPr lang="en-IN" smtClean="0"/>
              <a:t>03-12-2022</a:t>
            </a:fld>
            <a:endParaRPr lang="en-IN"/>
          </a:p>
        </p:txBody>
      </p:sp>
      <p:sp>
        <p:nvSpPr>
          <p:cNvPr id="3" name="Footer Placeholder 2">
            <a:extLst>
              <a:ext uri="{FF2B5EF4-FFF2-40B4-BE49-F238E27FC236}">
                <a16:creationId xmlns:a16="http://schemas.microsoft.com/office/drawing/2014/main" id="{636DFDC1-936E-784D-A4EE-51DF8E28CF1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937B83C-77C3-51A9-7004-C002EA0EE346}"/>
              </a:ext>
            </a:extLst>
          </p:cNvPr>
          <p:cNvSpPr>
            <a:spLocks noGrp="1"/>
          </p:cNvSpPr>
          <p:nvPr>
            <p:ph type="sldNum" sz="quarter" idx="12"/>
          </p:nvPr>
        </p:nvSpPr>
        <p:spPr/>
        <p:txBody>
          <a:bodyPr/>
          <a:lstStyle/>
          <a:p>
            <a:fld id="{18977399-C4AE-42C9-9A38-9CBD0E20FDF8}" type="slidenum">
              <a:rPr lang="en-IN" smtClean="0"/>
              <a:t>‹#›</a:t>
            </a:fld>
            <a:endParaRPr lang="en-IN"/>
          </a:p>
        </p:txBody>
      </p:sp>
    </p:spTree>
    <p:extLst>
      <p:ext uri="{BB962C8B-B14F-4D97-AF65-F5344CB8AC3E}">
        <p14:creationId xmlns:p14="http://schemas.microsoft.com/office/powerpoint/2010/main" val="649826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3091F-03E7-96EA-4934-9F1E450BB3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34C845E-C9A5-B156-3874-CF3135ABEB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5CE4A5-BF07-188B-87C3-6C625132AB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EF93E2-7356-D27C-90AB-E5C22FC1C6EF}"/>
              </a:ext>
            </a:extLst>
          </p:cNvPr>
          <p:cNvSpPr>
            <a:spLocks noGrp="1"/>
          </p:cNvSpPr>
          <p:nvPr>
            <p:ph type="dt" sz="half" idx="10"/>
          </p:nvPr>
        </p:nvSpPr>
        <p:spPr/>
        <p:txBody>
          <a:bodyPr/>
          <a:lstStyle/>
          <a:p>
            <a:fld id="{0E22A6DE-4BCA-4F79-A2A3-5AA4ACD40B55}" type="datetimeFigureOut">
              <a:rPr lang="en-IN" smtClean="0"/>
              <a:t>03-12-2022</a:t>
            </a:fld>
            <a:endParaRPr lang="en-IN"/>
          </a:p>
        </p:txBody>
      </p:sp>
      <p:sp>
        <p:nvSpPr>
          <p:cNvPr id="6" name="Footer Placeholder 5">
            <a:extLst>
              <a:ext uri="{FF2B5EF4-FFF2-40B4-BE49-F238E27FC236}">
                <a16:creationId xmlns:a16="http://schemas.microsoft.com/office/drawing/2014/main" id="{70B3FBEB-0273-A9C2-2E9A-6BE6943529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139B66-E1B3-9CD1-DAAC-677199A8BED4}"/>
              </a:ext>
            </a:extLst>
          </p:cNvPr>
          <p:cNvSpPr>
            <a:spLocks noGrp="1"/>
          </p:cNvSpPr>
          <p:nvPr>
            <p:ph type="sldNum" sz="quarter" idx="12"/>
          </p:nvPr>
        </p:nvSpPr>
        <p:spPr/>
        <p:txBody>
          <a:bodyPr/>
          <a:lstStyle/>
          <a:p>
            <a:fld id="{18977399-C4AE-42C9-9A38-9CBD0E20FDF8}" type="slidenum">
              <a:rPr lang="en-IN" smtClean="0"/>
              <a:t>‹#›</a:t>
            </a:fld>
            <a:endParaRPr lang="en-IN"/>
          </a:p>
        </p:txBody>
      </p:sp>
    </p:spTree>
    <p:extLst>
      <p:ext uri="{BB962C8B-B14F-4D97-AF65-F5344CB8AC3E}">
        <p14:creationId xmlns:p14="http://schemas.microsoft.com/office/powerpoint/2010/main" val="2623856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7B058-8414-04D7-D0F6-2F4ED18DDD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82184C-2FF2-B0C0-0C89-B783A42FD0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8736D3-78D6-64B1-AECF-DB132B5C54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6DD046-A51B-21C3-E486-9B50BB58A619}"/>
              </a:ext>
            </a:extLst>
          </p:cNvPr>
          <p:cNvSpPr>
            <a:spLocks noGrp="1"/>
          </p:cNvSpPr>
          <p:nvPr>
            <p:ph type="dt" sz="half" idx="10"/>
          </p:nvPr>
        </p:nvSpPr>
        <p:spPr/>
        <p:txBody>
          <a:bodyPr/>
          <a:lstStyle/>
          <a:p>
            <a:fld id="{0E22A6DE-4BCA-4F79-A2A3-5AA4ACD40B55}" type="datetimeFigureOut">
              <a:rPr lang="en-IN" smtClean="0"/>
              <a:t>03-12-2022</a:t>
            </a:fld>
            <a:endParaRPr lang="en-IN"/>
          </a:p>
        </p:txBody>
      </p:sp>
      <p:sp>
        <p:nvSpPr>
          <p:cNvPr id="6" name="Footer Placeholder 5">
            <a:extLst>
              <a:ext uri="{FF2B5EF4-FFF2-40B4-BE49-F238E27FC236}">
                <a16:creationId xmlns:a16="http://schemas.microsoft.com/office/drawing/2014/main" id="{724BA732-6407-8E17-2C36-7480D75225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BD55A0-046E-2876-EAF4-6BBC4877BC32}"/>
              </a:ext>
            </a:extLst>
          </p:cNvPr>
          <p:cNvSpPr>
            <a:spLocks noGrp="1"/>
          </p:cNvSpPr>
          <p:nvPr>
            <p:ph type="sldNum" sz="quarter" idx="12"/>
          </p:nvPr>
        </p:nvSpPr>
        <p:spPr/>
        <p:txBody>
          <a:bodyPr/>
          <a:lstStyle/>
          <a:p>
            <a:fld id="{18977399-C4AE-42C9-9A38-9CBD0E20FDF8}" type="slidenum">
              <a:rPr lang="en-IN" smtClean="0"/>
              <a:t>‹#›</a:t>
            </a:fld>
            <a:endParaRPr lang="en-IN"/>
          </a:p>
        </p:txBody>
      </p:sp>
    </p:spTree>
    <p:extLst>
      <p:ext uri="{BB962C8B-B14F-4D97-AF65-F5344CB8AC3E}">
        <p14:creationId xmlns:p14="http://schemas.microsoft.com/office/powerpoint/2010/main" val="1710081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02523C-A2B8-86A5-2F18-AB0F372993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78B787-2C7D-C31A-0BE7-47B508E308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B1EE4F-8444-663D-A09F-A77D246F2D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22A6DE-4BCA-4F79-A2A3-5AA4ACD40B55}" type="datetimeFigureOut">
              <a:rPr lang="en-IN" smtClean="0"/>
              <a:t>03-12-2022</a:t>
            </a:fld>
            <a:endParaRPr lang="en-IN"/>
          </a:p>
        </p:txBody>
      </p:sp>
      <p:sp>
        <p:nvSpPr>
          <p:cNvPr id="5" name="Footer Placeholder 4">
            <a:extLst>
              <a:ext uri="{FF2B5EF4-FFF2-40B4-BE49-F238E27FC236}">
                <a16:creationId xmlns:a16="http://schemas.microsoft.com/office/drawing/2014/main" id="{46705B11-7CE9-9AA7-6661-D612140B2A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C8E199-05BD-BE35-64AE-742FCE89E9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977399-C4AE-42C9-9A38-9CBD0E20FDF8}" type="slidenum">
              <a:rPr lang="en-IN" smtClean="0"/>
              <a:t>‹#›</a:t>
            </a:fld>
            <a:endParaRPr lang="en-IN"/>
          </a:p>
        </p:txBody>
      </p:sp>
    </p:spTree>
    <p:extLst>
      <p:ext uri="{BB962C8B-B14F-4D97-AF65-F5344CB8AC3E}">
        <p14:creationId xmlns:p14="http://schemas.microsoft.com/office/powerpoint/2010/main" val="171806762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asuprem/GLAMOR/tree/suprem-devel-edeploy-merg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B9B86B8-0FF7-D736-19A8-B2C812E261D5}"/>
              </a:ext>
            </a:extLst>
          </p:cNvPr>
          <p:cNvSpPr>
            <a:spLocks noGrp="1"/>
          </p:cNvSpPr>
          <p:nvPr>
            <p:ph type="subTitle" idx="1"/>
          </p:nvPr>
        </p:nvSpPr>
        <p:spPr>
          <a:xfrm>
            <a:off x="1523999" y="2254500"/>
            <a:ext cx="9304421" cy="3703537"/>
          </a:xfrm>
        </p:spPr>
        <p:txBody>
          <a:bodyPr>
            <a:normAutofit fontScale="92500" lnSpcReduction="10000"/>
          </a:bodyPr>
          <a:lstStyle/>
          <a:p>
            <a:r>
              <a:rPr lang="en-IN" dirty="0">
                <a:ln w="0"/>
                <a:solidFill>
                  <a:schemeClr val="accent1"/>
                </a:solidFill>
                <a:effectLst>
                  <a:outerShdw blurRad="38100" dist="25400" dir="5400000" algn="ctr" rotWithShape="0">
                    <a:srgbClr val="6E747A">
                      <a:alpha val="43000"/>
                    </a:srgbClr>
                  </a:outerShdw>
                </a:effectLst>
              </a:rPr>
              <a:t>EDNA ML STRUCTURED PROJECT</a:t>
            </a:r>
          </a:p>
          <a:p>
            <a:r>
              <a:rPr lang="en-IN" dirty="0">
                <a:ln w="0"/>
                <a:solidFill>
                  <a:schemeClr val="accent1"/>
                </a:solidFill>
                <a:effectLst>
                  <a:outerShdw blurRad="38100" dist="25400" dir="5400000" algn="ctr" rotWithShape="0">
                    <a:srgbClr val="6E747A">
                      <a:alpha val="43000"/>
                    </a:srgbClr>
                  </a:outerShdw>
                </a:effectLst>
              </a:rPr>
              <a:t>CS6235- Real-time Systems</a:t>
            </a:r>
          </a:p>
          <a:p>
            <a:endParaRPr lang="en-IN" dirty="0">
              <a:ln w="0"/>
              <a:solidFill>
                <a:schemeClr val="accent1"/>
              </a:solidFill>
              <a:effectLst>
                <a:outerShdw blurRad="38100" dist="25400" dir="5400000" algn="ctr" rotWithShape="0">
                  <a:srgbClr val="6E747A">
                    <a:alpha val="43000"/>
                  </a:srgbClr>
                </a:outerShdw>
              </a:effectLst>
            </a:endParaRPr>
          </a:p>
          <a:p>
            <a:endParaRPr lang="en-IN" dirty="0">
              <a:ln w="0"/>
              <a:solidFill>
                <a:schemeClr val="accent1"/>
              </a:solidFill>
              <a:effectLst>
                <a:outerShdw blurRad="38100" dist="25400" dir="5400000" algn="ctr" rotWithShape="0">
                  <a:srgbClr val="6E747A">
                    <a:alpha val="43000"/>
                  </a:srgbClr>
                </a:outerShdw>
              </a:effectLst>
            </a:endParaRPr>
          </a:p>
          <a:p>
            <a:endParaRPr lang="en-IN" dirty="0">
              <a:ln w="0"/>
              <a:solidFill>
                <a:schemeClr val="accent1"/>
              </a:solidFill>
              <a:effectLst>
                <a:outerShdw blurRad="38100" dist="25400" dir="5400000" algn="ctr" rotWithShape="0">
                  <a:srgbClr val="6E747A">
                    <a:alpha val="43000"/>
                  </a:srgbClr>
                </a:outerShdw>
              </a:effectLst>
            </a:endParaRPr>
          </a:p>
          <a:p>
            <a:endParaRPr lang="en-IN" dirty="0">
              <a:ln w="0"/>
              <a:solidFill>
                <a:schemeClr val="accent1"/>
              </a:solidFill>
              <a:effectLst>
                <a:outerShdw blurRad="38100" dist="25400" dir="5400000" algn="ctr" rotWithShape="0">
                  <a:srgbClr val="6E747A">
                    <a:alpha val="43000"/>
                  </a:srgbClr>
                </a:outerShdw>
              </a:effectLst>
            </a:endParaRPr>
          </a:p>
          <a:p>
            <a:r>
              <a:rPr lang="en-IN" dirty="0"/>
              <a:t>BY</a:t>
            </a:r>
          </a:p>
          <a:p>
            <a:r>
              <a:rPr lang="en-IN" dirty="0"/>
              <a:t>Abrar Ahmed Mohammed</a:t>
            </a:r>
          </a:p>
          <a:p>
            <a:r>
              <a:rPr lang="en-IN" dirty="0"/>
              <a:t>MS CS</a:t>
            </a:r>
          </a:p>
          <a:p>
            <a:endParaRPr lang="en-IN" dirty="0"/>
          </a:p>
        </p:txBody>
      </p:sp>
      <p:sp>
        <p:nvSpPr>
          <p:cNvPr id="4" name="Rectangle 3">
            <a:extLst>
              <a:ext uri="{FF2B5EF4-FFF2-40B4-BE49-F238E27FC236}">
                <a16:creationId xmlns:a16="http://schemas.microsoft.com/office/drawing/2014/main" id="{6CDD697D-0391-8F33-9922-FD90779BC633}"/>
              </a:ext>
            </a:extLst>
          </p:cNvPr>
          <p:cNvSpPr/>
          <p:nvPr/>
        </p:nvSpPr>
        <p:spPr>
          <a:xfrm>
            <a:off x="4572289" y="1138535"/>
            <a:ext cx="2643160" cy="923330"/>
          </a:xfrm>
          <a:prstGeom prst="rect">
            <a:avLst/>
          </a:prstGeom>
          <a:noFill/>
        </p:spPr>
        <p:txBody>
          <a:bodyPr wrap="none" lIns="91440" tIns="45720" rIns="91440" bIns="45720">
            <a:spAutoFit/>
          </a:bodyPr>
          <a:lstStyle/>
          <a:p>
            <a:pPr algn="ctr"/>
            <a:r>
              <a:rPr lang="en-IN" sz="5400" b="0" cap="none" spc="0" dirty="0">
                <a:ln w="0"/>
                <a:solidFill>
                  <a:schemeClr val="accent1"/>
                </a:solidFill>
                <a:effectLst>
                  <a:outerShdw blurRad="38100" dist="25400" dir="5400000" algn="ctr" rotWithShape="0">
                    <a:srgbClr val="6E747A">
                      <a:alpha val="43000"/>
                    </a:srgbClr>
                  </a:outerShdw>
                </a:effectLst>
              </a:rPr>
              <a:t>CARZAM</a:t>
            </a:r>
          </a:p>
        </p:txBody>
      </p:sp>
    </p:spTree>
    <p:extLst>
      <p:ext uri="{BB962C8B-B14F-4D97-AF65-F5344CB8AC3E}">
        <p14:creationId xmlns:p14="http://schemas.microsoft.com/office/powerpoint/2010/main" val="2885953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1E0FD3-16B9-B70D-3B1D-3523FBBA658E}"/>
              </a:ext>
            </a:extLst>
          </p:cNvPr>
          <p:cNvSpPr>
            <a:spLocks noGrp="1"/>
          </p:cNvSpPr>
          <p:nvPr>
            <p:ph idx="1"/>
          </p:nvPr>
        </p:nvSpPr>
        <p:spPr>
          <a:xfrm>
            <a:off x="838200" y="606392"/>
            <a:ext cx="10515600" cy="5570571"/>
          </a:xfrm>
        </p:spPr>
        <p:txBody>
          <a:bodyPr/>
          <a:lstStyle/>
          <a:p>
            <a:pPr algn="just"/>
            <a:r>
              <a:rPr lang="en-IN" dirty="0"/>
              <a:t>Similarly, Single class classification is applied to Vehicle </a:t>
            </a:r>
            <a:r>
              <a:rPr lang="en-IN" dirty="0" err="1"/>
              <a:t>color</a:t>
            </a:r>
            <a:r>
              <a:rPr lang="en-IN" dirty="0"/>
              <a:t> and make</a:t>
            </a:r>
          </a:p>
          <a:p>
            <a:pPr algn="just"/>
            <a:r>
              <a:rPr lang="en-IN" b="1" dirty="0"/>
              <a:t>Multi class Classifiers:</a:t>
            </a:r>
          </a:p>
          <a:p>
            <a:pPr marL="0" indent="0" algn="just">
              <a:buNone/>
            </a:pPr>
            <a:r>
              <a:rPr lang="en-US" dirty="0"/>
              <a:t>Multiclass classifiers try to classify multiple things at once, using the same features. Sometimes it works, if the features are co-located or have some overlap.</a:t>
            </a:r>
          </a:p>
          <a:p>
            <a:pPr marL="0" indent="0" algn="just">
              <a:buNone/>
            </a:pPr>
            <a:endParaRPr lang="en-IN" dirty="0"/>
          </a:p>
        </p:txBody>
      </p:sp>
      <p:pic>
        <p:nvPicPr>
          <p:cNvPr id="4" name="Picture 3">
            <a:extLst>
              <a:ext uri="{FF2B5EF4-FFF2-40B4-BE49-F238E27FC236}">
                <a16:creationId xmlns:a16="http://schemas.microsoft.com/office/drawing/2014/main" id="{D04DFBDF-8FA8-368D-69BF-C1E60DD8FEEE}"/>
              </a:ext>
            </a:extLst>
          </p:cNvPr>
          <p:cNvPicPr>
            <a:picLocks noChangeAspect="1"/>
          </p:cNvPicPr>
          <p:nvPr/>
        </p:nvPicPr>
        <p:blipFill>
          <a:blip r:embed="rId2"/>
          <a:stretch>
            <a:fillRect/>
          </a:stretch>
        </p:blipFill>
        <p:spPr>
          <a:xfrm>
            <a:off x="1925053" y="3391676"/>
            <a:ext cx="7813956" cy="2354605"/>
          </a:xfrm>
          <a:prstGeom prst="rect">
            <a:avLst/>
          </a:prstGeom>
        </p:spPr>
      </p:pic>
    </p:spTree>
    <p:extLst>
      <p:ext uri="{BB962C8B-B14F-4D97-AF65-F5344CB8AC3E}">
        <p14:creationId xmlns:p14="http://schemas.microsoft.com/office/powerpoint/2010/main" val="2995156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CC17F9-766B-66E5-F01B-AC63D62A0726}"/>
              </a:ext>
            </a:extLst>
          </p:cNvPr>
          <p:cNvSpPr>
            <a:spLocks noGrp="1"/>
          </p:cNvSpPr>
          <p:nvPr>
            <p:ph idx="1"/>
          </p:nvPr>
        </p:nvSpPr>
        <p:spPr>
          <a:xfrm>
            <a:off x="838200" y="654518"/>
            <a:ext cx="10515600" cy="5522445"/>
          </a:xfrm>
        </p:spPr>
        <p:txBody>
          <a:bodyPr/>
          <a:lstStyle/>
          <a:p>
            <a:r>
              <a:rPr lang="en-IN" b="1" dirty="0" err="1"/>
              <a:t>MultiBranch</a:t>
            </a:r>
            <a:r>
              <a:rPr lang="en-IN" dirty="0"/>
              <a:t> </a:t>
            </a:r>
            <a:r>
              <a:rPr lang="en-IN" b="1" dirty="0"/>
              <a:t>Classification</a:t>
            </a:r>
          </a:p>
          <a:p>
            <a:pPr marL="0" indent="0" algn="just">
              <a:buNone/>
            </a:pPr>
            <a:r>
              <a:rPr lang="en-US" dirty="0"/>
              <a:t>We tried a model that uses multiple branches, each branch for a specific label, for classification. Then we fused the branches to classify one more things. So total, three classifications from a single model.</a:t>
            </a:r>
            <a:endParaRPr lang="en-IN" dirty="0"/>
          </a:p>
        </p:txBody>
      </p:sp>
      <p:pic>
        <p:nvPicPr>
          <p:cNvPr id="2050" name="Picture 2">
            <a:extLst>
              <a:ext uri="{FF2B5EF4-FFF2-40B4-BE49-F238E27FC236}">
                <a16:creationId xmlns:a16="http://schemas.microsoft.com/office/drawing/2014/main" id="{FDF61E01-C197-1A43-4D01-CE09D5145E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3179" y="2774633"/>
            <a:ext cx="7824163" cy="2952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69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5D36E-F159-B459-F73A-9709E4DD6801}"/>
              </a:ext>
            </a:extLst>
          </p:cNvPr>
          <p:cNvSpPr>
            <a:spLocks noGrp="1"/>
          </p:cNvSpPr>
          <p:nvPr>
            <p:ph type="title"/>
          </p:nvPr>
        </p:nvSpPr>
        <p:spPr/>
        <p:txBody>
          <a:bodyPr/>
          <a:lstStyle/>
          <a:p>
            <a:r>
              <a:rPr lang="en-IN" dirty="0"/>
              <a:t>Results</a:t>
            </a:r>
          </a:p>
        </p:txBody>
      </p:sp>
      <p:graphicFrame>
        <p:nvGraphicFramePr>
          <p:cNvPr id="6" name="Table 6">
            <a:extLst>
              <a:ext uri="{FF2B5EF4-FFF2-40B4-BE49-F238E27FC236}">
                <a16:creationId xmlns:a16="http://schemas.microsoft.com/office/drawing/2014/main" id="{3672DA27-A039-E768-AABD-F19C2A9308F6}"/>
              </a:ext>
            </a:extLst>
          </p:cNvPr>
          <p:cNvGraphicFramePr>
            <a:graphicFrameLocks noGrp="1"/>
          </p:cNvGraphicFramePr>
          <p:nvPr>
            <p:ph idx="1"/>
            <p:extLst>
              <p:ext uri="{D42A27DB-BD31-4B8C-83A1-F6EECF244321}">
                <p14:modId xmlns:p14="http://schemas.microsoft.com/office/powerpoint/2010/main" val="1994111039"/>
              </p:ext>
            </p:extLst>
          </p:nvPr>
        </p:nvGraphicFramePr>
        <p:xfrm>
          <a:off x="838199" y="1482291"/>
          <a:ext cx="10384860" cy="4816539"/>
        </p:xfrm>
        <a:graphic>
          <a:graphicData uri="http://schemas.openxmlformats.org/drawingml/2006/table">
            <a:tbl>
              <a:tblPr firstRow="1" bandRow="1">
                <a:tableStyleId>{93296810-A885-4BE3-A3E7-6D5BEEA58F35}</a:tableStyleId>
              </a:tblPr>
              <a:tblGrid>
                <a:gridCol w="1730810">
                  <a:extLst>
                    <a:ext uri="{9D8B030D-6E8A-4147-A177-3AD203B41FA5}">
                      <a16:colId xmlns:a16="http://schemas.microsoft.com/office/drawing/2014/main" val="709237965"/>
                    </a:ext>
                  </a:extLst>
                </a:gridCol>
                <a:gridCol w="2233997">
                  <a:extLst>
                    <a:ext uri="{9D8B030D-6E8A-4147-A177-3AD203B41FA5}">
                      <a16:colId xmlns:a16="http://schemas.microsoft.com/office/drawing/2014/main" val="646046649"/>
                    </a:ext>
                  </a:extLst>
                </a:gridCol>
                <a:gridCol w="1227623">
                  <a:extLst>
                    <a:ext uri="{9D8B030D-6E8A-4147-A177-3AD203B41FA5}">
                      <a16:colId xmlns:a16="http://schemas.microsoft.com/office/drawing/2014/main" val="322083171"/>
                    </a:ext>
                  </a:extLst>
                </a:gridCol>
                <a:gridCol w="1730810">
                  <a:extLst>
                    <a:ext uri="{9D8B030D-6E8A-4147-A177-3AD203B41FA5}">
                      <a16:colId xmlns:a16="http://schemas.microsoft.com/office/drawing/2014/main" val="1079367782"/>
                    </a:ext>
                  </a:extLst>
                </a:gridCol>
                <a:gridCol w="1730810">
                  <a:extLst>
                    <a:ext uri="{9D8B030D-6E8A-4147-A177-3AD203B41FA5}">
                      <a16:colId xmlns:a16="http://schemas.microsoft.com/office/drawing/2014/main" val="2176040989"/>
                    </a:ext>
                  </a:extLst>
                </a:gridCol>
                <a:gridCol w="1730810">
                  <a:extLst>
                    <a:ext uri="{9D8B030D-6E8A-4147-A177-3AD203B41FA5}">
                      <a16:colId xmlns:a16="http://schemas.microsoft.com/office/drawing/2014/main" val="4101155090"/>
                    </a:ext>
                  </a:extLst>
                </a:gridCol>
              </a:tblGrid>
              <a:tr h="413757">
                <a:tc>
                  <a:txBody>
                    <a:bodyPr/>
                    <a:lstStyle/>
                    <a:p>
                      <a:endParaRPr lang="en-IN" dirty="0"/>
                    </a:p>
                  </a:txBody>
                  <a:tcPr/>
                </a:tc>
                <a:tc>
                  <a:txBody>
                    <a:bodyPr/>
                    <a:lstStyle/>
                    <a:p>
                      <a:r>
                        <a:rPr lang="en-IN" dirty="0"/>
                        <a:t>Type of Exp</a:t>
                      </a:r>
                    </a:p>
                  </a:txBody>
                  <a:tcPr/>
                </a:tc>
                <a:tc>
                  <a:txBody>
                    <a:bodyPr/>
                    <a:lstStyle/>
                    <a:p>
                      <a:r>
                        <a:rPr lang="en-IN" dirty="0"/>
                        <a:t>Label</a:t>
                      </a:r>
                    </a:p>
                  </a:txBody>
                  <a:tcPr/>
                </a:tc>
                <a:tc>
                  <a:txBody>
                    <a:bodyPr/>
                    <a:lstStyle/>
                    <a:p>
                      <a:r>
                        <a:rPr lang="en-IN" dirty="0"/>
                        <a:t>Accuracy</a:t>
                      </a:r>
                    </a:p>
                  </a:txBody>
                  <a:tcPr/>
                </a:tc>
                <a:tc>
                  <a:txBody>
                    <a:bodyPr/>
                    <a:lstStyle/>
                    <a:p>
                      <a:r>
                        <a:rPr lang="en-IN" dirty="0"/>
                        <a:t>Micro F1 score</a:t>
                      </a:r>
                    </a:p>
                  </a:txBody>
                  <a:tcPr/>
                </a:tc>
                <a:tc>
                  <a:txBody>
                    <a:bodyPr/>
                    <a:lstStyle/>
                    <a:p>
                      <a:r>
                        <a:rPr lang="en-IN" dirty="0"/>
                        <a:t>Weighted F1 score</a:t>
                      </a:r>
                    </a:p>
                  </a:txBody>
                  <a:tcPr/>
                </a:tc>
                <a:extLst>
                  <a:ext uri="{0D108BD9-81ED-4DB2-BD59-A6C34878D82A}">
                    <a16:rowId xmlns:a16="http://schemas.microsoft.com/office/drawing/2014/main" val="3304453132"/>
                  </a:ext>
                </a:extLst>
              </a:tr>
              <a:tr h="413757">
                <a:tc rowSpan="3">
                  <a:txBody>
                    <a:bodyPr/>
                    <a:lstStyle/>
                    <a:p>
                      <a:r>
                        <a:rPr lang="en-IN" dirty="0"/>
                        <a:t>Single class</a:t>
                      </a:r>
                    </a:p>
                  </a:txBody>
                  <a:tcPr anchor="ctr">
                    <a:solidFill>
                      <a:schemeClr val="tx1">
                        <a:lumMod val="95000"/>
                      </a:schemeClr>
                    </a:solidFill>
                  </a:tcPr>
                </a:tc>
                <a:tc>
                  <a:txBody>
                    <a:bodyPr/>
                    <a:lstStyle/>
                    <a:p>
                      <a:r>
                        <a:rPr lang="en-IN" dirty="0"/>
                        <a:t>Single vehicle type</a:t>
                      </a:r>
                    </a:p>
                  </a:txBody>
                  <a:tcPr/>
                </a:tc>
                <a:tc>
                  <a:txBody>
                    <a:bodyPr/>
                    <a:lstStyle/>
                    <a:p>
                      <a:r>
                        <a:rPr lang="en-IN" dirty="0"/>
                        <a:t>TYPE</a:t>
                      </a:r>
                    </a:p>
                  </a:txBody>
                  <a:tcPr/>
                </a:tc>
                <a:tc>
                  <a:txBody>
                    <a:bodyPr/>
                    <a:lstStyle/>
                    <a:p>
                      <a:r>
                        <a:rPr lang="en-IN" sz="1800" b="0" i="0" kern="1200" dirty="0">
                          <a:solidFill>
                            <a:schemeClr val="dk1"/>
                          </a:solidFill>
                          <a:effectLst/>
                          <a:latin typeface="+mn-lt"/>
                          <a:ea typeface="+mn-ea"/>
                          <a:cs typeface="+mn-cs"/>
                        </a:rPr>
                        <a:t>41.414%</a:t>
                      </a:r>
                      <a:endParaRPr lang="en-IN" dirty="0"/>
                    </a:p>
                  </a:txBody>
                  <a:tcPr/>
                </a:tc>
                <a:tc>
                  <a:txBody>
                    <a:bodyPr/>
                    <a:lstStyle/>
                    <a:p>
                      <a:r>
                        <a:rPr lang="en-IN" dirty="0"/>
                        <a:t>0.414</a:t>
                      </a:r>
                    </a:p>
                  </a:txBody>
                  <a:tcPr/>
                </a:tc>
                <a:tc>
                  <a:txBody>
                    <a:bodyPr/>
                    <a:lstStyle/>
                    <a:p>
                      <a:r>
                        <a:rPr lang="en-IN" dirty="0"/>
                        <a:t>0.321</a:t>
                      </a:r>
                    </a:p>
                  </a:txBody>
                  <a:tcPr/>
                </a:tc>
                <a:extLst>
                  <a:ext uri="{0D108BD9-81ED-4DB2-BD59-A6C34878D82A}">
                    <a16:rowId xmlns:a16="http://schemas.microsoft.com/office/drawing/2014/main" val="4013246138"/>
                  </a:ext>
                </a:extLst>
              </a:tr>
              <a:tr h="413757">
                <a:tc vMerge="1">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Single vehicle </a:t>
                      </a:r>
                      <a:r>
                        <a:rPr lang="en-IN" dirty="0" err="1"/>
                        <a:t>color</a:t>
                      </a:r>
                      <a:endParaRPr lang="en-IN" dirty="0"/>
                    </a:p>
                  </a:txBody>
                  <a:tcPr/>
                </a:tc>
                <a:tc>
                  <a:txBody>
                    <a:bodyPr/>
                    <a:lstStyle/>
                    <a:p>
                      <a:r>
                        <a:rPr lang="en-IN" dirty="0"/>
                        <a:t>COLOR</a:t>
                      </a:r>
                    </a:p>
                  </a:txBody>
                  <a:tcPr/>
                </a:tc>
                <a:tc>
                  <a:txBody>
                    <a:bodyPr/>
                    <a:lstStyle/>
                    <a:p>
                      <a:r>
                        <a:rPr lang="en-IN" dirty="0"/>
                        <a:t>76.768%</a:t>
                      </a:r>
                    </a:p>
                  </a:txBody>
                  <a:tcPr/>
                </a:tc>
                <a:tc>
                  <a:txBody>
                    <a:bodyPr/>
                    <a:lstStyle/>
                    <a:p>
                      <a:r>
                        <a:rPr lang="en-IN" dirty="0"/>
                        <a:t>0.768</a:t>
                      </a:r>
                    </a:p>
                  </a:txBody>
                  <a:tcPr/>
                </a:tc>
                <a:tc>
                  <a:txBody>
                    <a:bodyPr/>
                    <a:lstStyle/>
                    <a:p>
                      <a:r>
                        <a:rPr lang="en-IN" dirty="0"/>
                        <a:t>0.727</a:t>
                      </a:r>
                    </a:p>
                  </a:txBody>
                  <a:tcPr/>
                </a:tc>
                <a:extLst>
                  <a:ext uri="{0D108BD9-81ED-4DB2-BD59-A6C34878D82A}">
                    <a16:rowId xmlns:a16="http://schemas.microsoft.com/office/drawing/2014/main" val="2205817736"/>
                  </a:ext>
                </a:extLst>
              </a:tr>
              <a:tr h="413757">
                <a:tc vMerge="1">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Single vehicle make</a:t>
                      </a:r>
                    </a:p>
                  </a:txBody>
                  <a:tcPr/>
                </a:tc>
                <a:tc>
                  <a:txBody>
                    <a:bodyPr/>
                    <a:lstStyle/>
                    <a:p>
                      <a:r>
                        <a:rPr lang="en-IN" dirty="0"/>
                        <a:t>MAKE</a:t>
                      </a:r>
                    </a:p>
                  </a:txBody>
                  <a:tcPr/>
                </a:tc>
                <a:tc>
                  <a:txBody>
                    <a:bodyPr/>
                    <a:lstStyle/>
                    <a:p>
                      <a:r>
                        <a:rPr lang="en-IN" dirty="0"/>
                        <a:t>53.030%</a:t>
                      </a:r>
                    </a:p>
                  </a:txBody>
                  <a:tcPr/>
                </a:tc>
                <a:tc>
                  <a:txBody>
                    <a:bodyPr/>
                    <a:lstStyle/>
                    <a:p>
                      <a:r>
                        <a:rPr lang="en-IN" dirty="0"/>
                        <a:t>0.530</a:t>
                      </a:r>
                    </a:p>
                  </a:txBody>
                  <a:tcPr/>
                </a:tc>
                <a:tc>
                  <a:txBody>
                    <a:bodyPr/>
                    <a:lstStyle/>
                    <a:p>
                      <a:r>
                        <a:rPr lang="en-IN" dirty="0"/>
                        <a:t>0.477</a:t>
                      </a:r>
                    </a:p>
                  </a:txBody>
                  <a:tcPr/>
                </a:tc>
                <a:extLst>
                  <a:ext uri="{0D108BD9-81ED-4DB2-BD59-A6C34878D82A}">
                    <a16:rowId xmlns:a16="http://schemas.microsoft.com/office/drawing/2014/main" val="338429888"/>
                  </a:ext>
                </a:extLst>
              </a:tr>
              <a:tr h="413757">
                <a:tc rowSpan="4">
                  <a:txBody>
                    <a:bodyPr/>
                    <a:lstStyle/>
                    <a:p>
                      <a:r>
                        <a:rPr lang="en-IN" dirty="0"/>
                        <a:t>Multi class</a:t>
                      </a:r>
                    </a:p>
                  </a:txBody>
                  <a:tcPr anchor="ctr"/>
                </a:tc>
                <a:tc>
                  <a:txBody>
                    <a:bodyPr/>
                    <a:lstStyle/>
                    <a:p>
                      <a:r>
                        <a:rPr lang="en-IN" dirty="0"/>
                        <a:t>Multi-class </a:t>
                      </a:r>
                      <a:r>
                        <a:rPr lang="en-IN" dirty="0" err="1"/>
                        <a:t>Color</a:t>
                      </a:r>
                      <a:r>
                        <a:rPr lang="en-IN" dirty="0"/>
                        <a:t>-Type</a:t>
                      </a:r>
                    </a:p>
                  </a:txBody>
                  <a:tcPr/>
                </a:tc>
                <a:tc>
                  <a:txBody>
                    <a:bodyPr/>
                    <a:lstStyle/>
                    <a:p>
                      <a:r>
                        <a:rPr lang="en-IN" dirty="0" err="1"/>
                        <a:t>Color</a:t>
                      </a:r>
                      <a:endParaRPr lang="en-IN" dirty="0"/>
                    </a:p>
                  </a:txBody>
                  <a:tcPr/>
                </a:tc>
                <a:tc>
                  <a:txBody>
                    <a:bodyPr/>
                    <a:lstStyle/>
                    <a:p>
                      <a:r>
                        <a:rPr lang="en-IN" dirty="0"/>
                        <a:t>74.2%</a:t>
                      </a:r>
                    </a:p>
                  </a:txBody>
                  <a:tcPr/>
                </a:tc>
                <a:tc>
                  <a:txBody>
                    <a:bodyPr/>
                    <a:lstStyle/>
                    <a:p>
                      <a:r>
                        <a:rPr lang="en-IN" dirty="0"/>
                        <a:t>0.742</a:t>
                      </a:r>
                    </a:p>
                  </a:txBody>
                  <a:tcPr/>
                </a:tc>
                <a:tc>
                  <a:txBody>
                    <a:bodyPr/>
                    <a:lstStyle/>
                    <a:p>
                      <a:r>
                        <a:rPr lang="en-IN" dirty="0"/>
                        <a:t>0.701</a:t>
                      </a:r>
                    </a:p>
                  </a:txBody>
                  <a:tcPr/>
                </a:tc>
                <a:extLst>
                  <a:ext uri="{0D108BD9-81ED-4DB2-BD59-A6C34878D82A}">
                    <a16:rowId xmlns:a16="http://schemas.microsoft.com/office/drawing/2014/main" val="516259368"/>
                  </a:ext>
                </a:extLst>
              </a:tr>
              <a:tr h="413757">
                <a:tc vMerge="1">
                  <a:txBody>
                    <a:bodyPr/>
                    <a:lstStyle/>
                    <a:p>
                      <a:endParaRPr lang="en-IN" dirty="0"/>
                    </a:p>
                  </a:txBody>
                  <a:tcPr/>
                </a:tc>
                <a:tc>
                  <a:txBody>
                    <a:bodyPr/>
                    <a:lstStyle/>
                    <a:p>
                      <a:endParaRPr lang="en-IN"/>
                    </a:p>
                  </a:txBody>
                  <a:tcPr/>
                </a:tc>
                <a:tc>
                  <a:txBody>
                    <a:bodyPr/>
                    <a:lstStyle/>
                    <a:p>
                      <a:r>
                        <a:rPr lang="en-IN" dirty="0"/>
                        <a:t>Type</a:t>
                      </a:r>
                    </a:p>
                  </a:txBody>
                  <a:tcPr/>
                </a:tc>
                <a:tc>
                  <a:txBody>
                    <a:bodyPr/>
                    <a:lstStyle/>
                    <a:p>
                      <a:r>
                        <a:rPr lang="en-IN" dirty="0"/>
                        <a:t>31.3%</a:t>
                      </a:r>
                    </a:p>
                  </a:txBody>
                  <a:tcPr/>
                </a:tc>
                <a:tc>
                  <a:txBody>
                    <a:bodyPr/>
                    <a:lstStyle/>
                    <a:p>
                      <a:r>
                        <a:rPr lang="en-IN" dirty="0"/>
                        <a:t>0.313</a:t>
                      </a:r>
                    </a:p>
                  </a:txBody>
                  <a:tcPr/>
                </a:tc>
                <a:tc>
                  <a:txBody>
                    <a:bodyPr/>
                    <a:lstStyle/>
                    <a:p>
                      <a:r>
                        <a:rPr lang="en-IN" dirty="0"/>
                        <a:t>0.259</a:t>
                      </a:r>
                    </a:p>
                  </a:txBody>
                  <a:tcPr/>
                </a:tc>
                <a:extLst>
                  <a:ext uri="{0D108BD9-81ED-4DB2-BD59-A6C34878D82A}">
                    <a16:rowId xmlns:a16="http://schemas.microsoft.com/office/drawing/2014/main" val="3929852683"/>
                  </a:ext>
                </a:extLst>
              </a:tr>
              <a:tr h="413757">
                <a:tc vMerge="1">
                  <a:txBody>
                    <a:bodyPr/>
                    <a:lstStyle/>
                    <a:p>
                      <a:endParaRPr lang="en-IN" dirty="0"/>
                    </a:p>
                  </a:txBody>
                  <a:tcPr/>
                </a:tc>
                <a:tc>
                  <a:txBody>
                    <a:bodyPr/>
                    <a:lstStyle/>
                    <a:p>
                      <a:r>
                        <a:rPr lang="en-IN" dirty="0"/>
                        <a:t>Multiclass </a:t>
                      </a:r>
                      <a:r>
                        <a:rPr lang="en-IN" dirty="0" err="1"/>
                        <a:t>Color</a:t>
                      </a:r>
                      <a:r>
                        <a:rPr lang="en-IN" dirty="0"/>
                        <a:t>-Type-Make</a:t>
                      </a:r>
                    </a:p>
                  </a:txBody>
                  <a:tcPr/>
                </a:tc>
                <a:tc>
                  <a:txBody>
                    <a:bodyPr/>
                    <a:lstStyle/>
                    <a:p>
                      <a:r>
                        <a:rPr lang="en-IN" dirty="0" err="1"/>
                        <a:t>Color</a:t>
                      </a:r>
                      <a:endParaRPr lang="en-IN" dirty="0"/>
                    </a:p>
                  </a:txBody>
                  <a:tcPr/>
                </a:tc>
                <a:tc>
                  <a:txBody>
                    <a:bodyPr/>
                    <a:lstStyle/>
                    <a:p>
                      <a:r>
                        <a:rPr lang="en-IN" dirty="0"/>
                        <a:t>72.2%</a:t>
                      </a:r>
                    </a:p>
                  </a:txBody>
                  <a:tcPr/>
                </a:tc>
                <a:tc>
                  <a:txBody>
                    <a:bodyPr/>
                    <a:lstStyle/>
                    <a:p>
                      <a:r>
                        <a:rPr lang="en-IN" dirty="0"/>
                        <a:t>0.722</a:t>
                      </a:r>
                    </a:p>
                  </a:txBody>
                  <a:tcPr/>
                </a:tc>
                <a:tc>
                  <a:txBody>
                    <a:bodyPr/>
                    <a:lstStyle/>
                    <a:p>
                      <a:r>
                        <a:rPr lang="en-IN" dirty="0"/>
                        <a:t>0.675</a:t>
                      </a:r>
                    </a:p>
                  </a:txBody>
                  <a:tcPr/>
                </a:tc>
                <a:extLst>
                  <a:ext uri="{0D108BD9-81ED-4DB2-BD59-A6C34878D82A}">
                    <a16:rowId xmlns:a16="http://schemas.microsoft.com/office/drawing/2014/main" val="2766680392"/>
                  </a:ext>
                </a:extLst>
              </a:tr>
              <a:tr h="413757">
                <a:tc vMerge="1">
                  <a:txBody>
                    <a:bodyPr/>
                    <a:lstStyle/>
                    <a:p>
                      <a:endParaRPr lang="en-IN" dirty="0"/>
                    </a:p>
                  </a:txBody>
                  <a:tcPr/>
                </a:tc>
                <a:tc>
                  <a:txBody>
                    <a:bodyPr/>
                    <a:lstStyle/>
                    <a:p>
                      <a:endParaRPr lang="en-IN"/>
                    </a:p>
                  </a:txBody>
                  <a:tcPr/>
                </a:tc>
                <a:tc>
                  <a:txBody>
                    <a:bodyPr/>
                    <a:lstStyle/>
                    <a:p>
                      <a:r>
                        <a:rPr lang="en-IN" dirty="0"/>
                        <a:t>Type</a:t>
                      </a:r>
                    </a:p>
                  </a:txBody>
                  <a:tcPr/>
                </a:tc>
                <a:tc>
                  <a:txBody>
                    <a:bodyPr/>
                    <a:lstStyle/>
                    <a:p>
                      <a:r>
                        <a:rPr lang="en-IN" dirty="0"/>
                        <a:t>36.9%</a:t>
                      </a:r>
                    </a:p>
                  </a:txBody>
                  <a:tcPr/>
                </a:tc>
                <a:tc>
                  <a:txBody>
                    <a:bodyPr/>
                    <a:lstStyle/>
                    <a:p>
                      <a:r>
                        <a:rPr lang="en-IN" dirty="0"/>
                        <a:t>0.369</a:t>
                      </a:r>
                    </a:p>
                  </a:txBody>
                  <a:tcPr/>
                </a:tc>
                <a:tc>
                  <a:txBody>
                    <a:bodyPr/>
                    <a:lstStyle/>
                    <a:p>
                      <a:r>
                        <a:rPr lang="en-IN" dirty="0"/>
                        <a:t>0.328</a:t>
                      </a:r>
                    </a:p>
                  </a:txBody>
                  <a:tcPr/>
                </a:tc>
                <a:extLst>
                  <a:ext uri="{0D108BD9-81ED-4DB2-BD59-A6C34878D82A}">
                    <a16:rowId xmlns:a16="http://schemas.microsoft.com/office/drawing/2014/main" val="533336986"/>
                  </a:ext>
                </a:extLst>
              </a:tr>
              <a:tr h="413757">
                <a:tc>
                  <a:txBody>
                    <a:bodyPr/>
                    <a:lstStyle/>
                    <a:p>
                      <a:endParaRPr lang="en-IN" dirty="0"/>
                    </a:p>
                  </a:txBody>
                  <a:tcPr/>
                </a:tc>
                <a:tc>
                  <a:txBody>
                    <a:bodyPr/>
                    <a:lstStyle/>
                    <a:p>
                      <a:endParaRPr lang="en-IN"/>
                    </a:p>
                  </a:txBody>
                  <a:tcPr/>
                </a:tc>
                <a:tc>
                  <a:txBody>
                    <a:bodyPr/>
                    <a:lstStyle/>
                    <a:p>
                      <a:r>
                        <a:rPr lang="en-IN" dirty="0"/>
                        <a:t>Make</a:t>
                      </a:r>
                    </a:p>
                  </a:txBody>
                  <a:tcPr/>
                </a:tc>
                <a:tc>
                  <a:txBody>
                    <a:bodyPr/>
                    <a:lstStyle/>
                    <a:p>
                      <a:r>
                        <a:rPr lang="en-IN" dirty="0"/>
                        <a:t>21.7%</a:t>
                      </a:r>
                    </a:p>
                  </a:txBody>
                  <a:tcPr/>
                </a:tc>
                <a:tc>
                  <a:txBody>
                    <a:bodyPr/>
                    <a:lstStyle/>
                    <a:p>
                      <a:r>
                        <a:rPr lang="en-IN" dirty="0"/>
                        <a:t>0.317</a:t>
                      </a:r>
                    </a:p>
                  </a:txBody>
                  <a:tcPr/>
                </a:tc>
                <a:tc>
                  <a:txBody>
                    <a:bodyPr/>
                    <a:lstStyle/>
                    <a:p>
                      <a:r>
                        <a:rPr lang="en-IN" dirty="0"/>
                        <a:t>0.223</a:t>
                      </a:r>
                    </a:p>
                  </a:txBody>
                  <a:tcPr/>
                </a:tc>
                <a:extLst>
                  <a:ext uri="{0D108BD9-81ED-4DB2-BD59-A6C34878D82A}">
                    <a16:rowId xmlns:a16="http://schemas.microsoft.com/office/drawing/2014/main" val="940618269"/>
                  </a:ext>
                </a:extLst>
              </a:tr>
              <a:tr h="413757">
                <a:tc>
                  <a:txBody>
                    <a:bodyPr/>
                    <a:lstStyle/>
                    <a:p>
                      <a:r>
                        <a:rPr lang="en-IN" dirty="0"/>
                        <a:t>Multi Branch</a:t>
                      </a:r>
                    </a:p>
                  </a:txBody>
                  <a:tcPr/>
                </a:tc>
                <a:tc>
                  <a:txBody>
                    <a:bodyPr/>
                    <a:lstStyle/>
                    <a:p>
                      <a:r>
                        <a:rPr lang="en-IN" dirty="0" err="1"/>
                        <a:t>Color+type</a:t>
                      </a:r>
                      <a:r>
                        <a:rPr lang="en-IN" dirty="0"/>
                        <a:t>-&gt;Make</a:t>
                      </a:r>
                    </a:p>
                  </a:txBody>
                  <a:tcPr/>
                </a:tc>
                <a:tc>
                  <a:txBody>
                    <a:bodyPr/>
                    <a:lstStyle/>
                    <a:p>
                      <a:r>
                        <a:rPr lang="en-IN" dirty="0" err="1"/>
                        <a:t>Color</a:t>
                      </a:r>
                      <a:r>
                        <a:rPr lang="en-IN" dirty="0"/>
                        <a:t>-fc</a:t>
                      </a:r>
                    </a:p>
                  </a:txBody>
                  <a:tcPr/>
                </a:tc>
                <a:tc>
                  <a:txBody>
                    <a:bodyPr/>
                    <a:lstStyle/>
                    <a:p>
                      <a:r>
                        <a:rPr lang="en-IN" dirty="0"/>
                        <a:t>70.7%</a:t>
                      </a:r>
                    </a:p>
                  </a:txBody>
                  <a:tcPr/>
                </a:tc>
                <a:tc>
                  <a:txBody>
                    <a:bodyPr/>
                    <a:lstStyle/>
                    <a:p>
                      <a:r>
                        <a:rPr lang="en-IN" dirty="0"/>
                        <a:t>0.707</a:t>
                      </a:r>
                    </a:p>
                  </a:txBody>
                  <a:tcPr/>
                </a:tc>
                <a:tc>
                  <a:txBody>
                    <a:bodyPr/>
                    <a:lstStyle/>
                    <a:p>
                      <a:r>
                        <a:rPr lang="en-IN" dirty="0"/>
                        <a:t>0.650</a:t>
                      </a:r>
                    </a:p>
                  </a:txBody>
                  <a:tcPr/>
                </a:tc>
                <a:extLst>
                  <a:ext uri="{0D108BD9-81ED-4DB2-BD59-A6C34878D82A}">
                    <a16:rowId xmlns:a16="http://schemas.microsoft.com/office/drawing/2014/main" val="1636002861"/>
                  </a:ext>
                </a:extLst>
              </a:tr>
            </a:tbl>
          </a:graphicData>
        </a:graphic>
      </p:graphicFrame>
    </p:spTree>
    <p:extLst>
      <p:ext uri="{BB962C8B-B14F-4D97-AF65-F5344CB8AC3E}">
        <p14:creationId xmlns:p14="http://schemas.microsoft.com/office/powerpoint/2010/main" val="1176754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94BCF11-316F-0CFB-0B08-EE9E8FFEF7AD}"/>
              </a:ext>
            </a:extLst>
          </p:cNvPr>
          <p:cNvGraphicFramePr>
            <a:graphicFrameLocks noGrp="1"/>
          </p:cNvGraphicFramePr>
          <p:nvPr>
            <p:ph idx="1"/>
            <p:extLst>
              <p:ext uri="{D42A27DB-BD31-4B8C-83A1-F6EECF244321}">
                <p14:modId xmlns:p14="http://schemas.microsoft.com/office/powerpoint/2010/main" val="998478176"/>
              </p:ext>
            </p:extLst>
          </p:nvPr>
        </p:nvGraphicFramePr>
        <p:xfrm>
          <a:off x="751572" y="834223"/>
          <a:ext cx="10515600" cy="2392680"/>
        </p:xfrm>
        <a:graphic>
          <a:graphicData uri="http://schemas.openxmlformats.org/drawingml/2006/table">
            <a:tbl>
              <a:tblPr firstRow="1" bandRow="1">
                <a:tableStyleId>{93296810-A885-4BE3-A3E7-6D5BEEA58F35}</a:tableStyleId>
              </a:tblPr>
              <a:tblGrid>
                <a:gridCol w="1752600">
                  <a:extLst>
                    <a:ext uri="{9D8B030D-6E8A-4147-A177-3AD203B41FA5}">
                      <a16:colId xmlns:a16="http://schemas.microsoft.com/office/drawing/2014/main" val="885076045"/>
                    </a:ext>
                  </a:extLst>
                </a:gridCol>
                <a:gridCol w="1952325">
                  <a:extLst>
                    <a:ext uri="{9D8B030D-6E8A-4147-A177-3AD203B41FA5}">
                      <a16:colId xmlns:a16="http://schemas.microsoft.com/office/drawing/2014/main" val="3437471649"/>
                    </a:ext>
                  </a:extLst>
                </a:gridCol>
                <a:gridCol w="1552875">
                  <a:extLst>
                    <a:ext uri="{9D8B030D-6E8A-4147-A177-3AD203B41FA5}">
                      <a16:colId xmlns:a16="http://schemas.microsoft.com/office/drawing/2014/main" val="341188574"/>
                    </a:ext>
                  </a:extLst>
                </a:gridCol>
                <a:gridCol w="1752600">
                  <a:extLst>
                    <a:ext uri="{9D8B030D-6E8A-4147-A177-3AD203B41FA5}">
                      <a16:colId xmlns:a16="http://schemas.microsoft.com/office/drawing/2014/main" val="2078023330"/>
                    </a:ext>
                  </a:extLst>
                </a:gridCol>
                <a:gridCol w="1752600">
                  <a:extLst>
                    <a:ext uri="{9D8B030D-6E8A-4147-A177-3AD203B41FA5}">
                      <a16:colId xmlns:a16="http://schemas.microsoft.com/office/drawing/2014/main" val="399923683"/>
                    </a:ext>
                  </a:extLst>
                </a:gridCol>
                <a:gridCol w="1752600">
                  <a:extLst>
                    <a:ext uri="{9D8B030D-6E8A-4147-A177-3AD203B41FA5}">
                      <a16:colId xmlns:a16="http://schemas.microsoft.com/office/drawing/2014/main" val="3726843334"/>
                    </a:ext>
                  </a:extLst>
                </a:gridCol>
              </a:tblGrid>
              <a:tr h="370840">
                <a:tc>
                  <a:txBody>
                    <a:bodyPr/>
                    <a:lstStyle/>
                    <a:p>
                      <a:endParaRPr lang="en-IN" dirty="0"/>
                    </a:p>
                  </a:txBody>
                  <a:tcPr/>
                </a:tc>
                <a:tc>
                  <a:txBody>
                    <a:bodyPr/>
                    <a:lstStyle/>
                    <a:p>
                      <a:r>
                        <a:rPr lang="en-IN" dirty="0"/>
                        <a:t>Type of Exp</a:t>
                      </a:r>
                    </a:p>
                  </a:txBody>
                  <a:tcPr/>
                </a:tc>
                <a:tc>
                  <a:txBody>
                    <a:bodyPr/>
                    <a:lstStyle/>
                    <a:p>
                      <a:r>
                        <a:rPr lang="en-IN" dirty="0"/>
                        <a:t>Label</a:t>
                      </a:r>
                    </a:p>
                  </a:txBody>
                  <a:tcPr/>
                </a:tc>
                <a:tc>
                  <a:txBody>
                    <a:bodyPr/>
                    <a:lstStyle/>
                    <a:p>
                      <a:r>
                        <a:rPr lang="en-IN" dirty="0"/>
                        <a:t>Accuracy</a:t>
                      </a:r>
                    </a:p>
                  </a:txBody>
                  <a:tcPr/>
                </a:tc>
                <a:tc>
                  <a:txBody>
                    <a:bodyPr/>
                    <a:lstStyle/>
                    <a:p>
                      <a:r>
                        <a:rPr lang="en-IN" dirty="0"/>
                        <a:t>Micro F1 score</a:t>
                      </a:r>
                    </a:p>
                  </a:txBody>
                  <a:tcPr/>
                </a:tc>
                <a:tc>
                  <a:txBody>
                    <a:bodyPr/>
                    <a:lstStyle/>
                    <a:p>
                      <a:r>
                        <a:rPr lang="en-IN" dirty="0"/>
                        <a:t>Weighted F1 score</a:t>
                      </a:r>
                    </a:p>
                  </a:txBody>
                  <a:tcPr/>
                </a:tc>
                <a:extLst>
                  <a:ext uri="{0D108BD9-81ED-4DB2-BD59-A6C34878D82A}">
                    <a16:rowId xmlns:a16="http://schemas.microsoft.com/office/drawing/2014/main" val="4109045804"/>
                  </a:ext>
                </a:extLst>
              </a:tr>
              <a:tr h="370840">
                <a:tc rowSpan="4">
                  <a:txBody>
                    <a:bodyPr/>
                    <a:lstStyle/>
                    <a:p>
                      <a:r>
                        <a:rPr lang="en-IN" dirty="0"/>
                        <a:t>Multi Branch</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Color+type</a:t>
                      </a:r>
                      <a:r>
                        <a:rPr lang="en-IN" dirty="0"/>
                        <a:t>-&gt;Make</a:t>
                      </a:r>
                    </a:p>
                    <a:p>
                      <a:endParaRPr lang="en-IN" dirty="0"/>
                    </a:p>
                  </a:txBody>
                  <a:tcPr/>
                </a:tc>
                <a:tc>
                  <a:txBody>
                    <a:bodyPr/>
                    <a:lstStyle/>
                    <a:p>
                      <a:r>
                        <a:rPr lang="en-IN" dirty="0"/>
                        <a:t>Type-fc</a:t>
                      </a:r>
                    </a:p>
                  </a:txBody>
                  <a:tcPr/>
                </a:tc>
                <a:tc>
                  <a:txBody>
                    <a:bodyPr/>
                    <a:lstStyle/>
                    <a:p>
                      <a:r>
                        <a:rPr lang="en-IN" dirty="0"/>
                        <a:t>37.9%</a:t>
                      </a:r>
                    </a:p>
                  </a:txBody>
                  <a:tcPr/>
                </a:tc>
                <a:tc>
                  <a:txBody>
                    <a:bodyPr/>
                    <a:lstStyle/>
                    <a:p>
                      <a:r>
                        <a:rPr lang="en-IN" dirty="0"/>
                        <a:t>0.379</a:t>
                      </a:r>
                    </a:p>
                  </a:txBody>
                  <a:tcPr/>
                </a:tc>
                <a:tc>
                  <a:txBody>
                    <a:bodyPr/>
                    <a:lstStyle/>
                    <a:p>
                      <a:r>
                        <a:rPr lang="en-IN" dirty="0"/>
                        <a:t>0.295</a:t>
                      </a:r>
                    </a:p>
                  </a:txBody>
                  <a:tcPr/>
                </a:tc>
                <a:extLst>
                  <a:ext uri="{0D108BD9-81ED-4DB2-BD59-A6C34878D82A}">
                    <a16:rowId xmlns:a16="http://schemas.microsoft.com/office/drawing/2014/main" val="720355403"/>
                  </a:ext>
                </a:extLst>
              </a:tr>
              <a:tr h="370840">
                <a:tc vMerge="1">
                  <a:txBody>
                    <a:bodyPr/>
                    <a:lstStyle/>
                    <a:p>
                      <a:endParaRPr lang="en-IN" dirty="0"/>
                    </a:p>
                  </a:txBody>
                  <a:tcPr/>
                </a:tc>
                <a:tc>
                  <a:txBody>
                    <a:bodyPr/>
                    <a:lstStyle/>
                    <a:p>
                      <a:endParaRPr lang="en-IN" dirty="0"/>
                    </a:p>
                  </a:txBody>
                  <a:tcPr/>
                </a:tc>
                <a:tc>
                  <a:txBody>
                    <a:bodyPr/>
                    <a:lstStyle/>
                    <a:p>
                      <a:r>
                        <a:rPr lang="en-IN" dirty="0"/>
                        <a:t>Fuse</a:t>
                      </a:r>
                    </a:p>
                  </a:txBody>
                  <a:tcPr/>
                </a:tc>
                <a:tc>
                  <a:txBody>
                    <a:bodyPr/>
                    <a:lstStyle/>
                    <a:p>
                      <a:r>
                        <a:rPr lang="en-IN" dirty="0"/>
                        <a:t>23.2%</a:t>
                      </a:r>
                    </a:p>
                  </a:txBody>
                  <a:tcPr/>
                </a:tc>
                <a:tc>
                  <a:txBody>
                    <a:bodyPr/>
                    <a:lstStyle/>
                    <a:p>
                      <a:r>
                        <a:rPr lang="en-IN" dirty="0"/>
                        <a:t>0.232</a:t>
                      </a:r>
                    </a:p>
                  </a:txBody>
                  <a:tcPr/>
                </a:tc>
                <a:tc>
                  <a:txBody>
                    <a:bodyPr/>
                    <a:lstStyle/>
                    <a:p>
                      <a:r>
                        <a:rPr lang="en-IN" dirty="0"/>
                        <a:t>0.192</a:t>
                      </a:r>
                    </a:p>
                  </a:txBody>
                  <a:tcPr/>
                </a:tc>
                <a:extLst>
                  <a:ext uri="{0D108BD9-81ED-4DB2-BD59-A6C34878D82A}">
                    <a16:rowId xmlns:a16="http://schemas.microsoft.com/office/drawing/2014/main" val="1526058858"/>
                  </a:ext>
                </a:extLst>
              </a:tr>
              <a:tr h="370840">
                <a:tc vMerge="1">
                  <a:txBody>
                    <a:bodyPr/>
                    <a:lstStyle/>
                    <a:p>
                      <a:endParaRPr lang="en-IN" dirty="0"/>
                    </a:p>
                  </a:txBody>
                  <a:tcPr/>
                </a:tc>
                <a:tc>
                  <a:txBody>
                    <a:bodyPr/>
                    <a:lstStyle/>
                    <a:p>
                      <a:endParaRPr lang="en-IN" dirty="0"/>
                    </a:p>
                  </a:txBody>
                  <a:tcPr/>
                </a:tc>
                <a:tc>
                  <a:txBody>
                    <a:bodyPr/>
                    <a:lstStyle/>
                    <a:p>
                      <a:r>
                        <a:rPr lang="en-IN" dirty="0" err="1"/>
                        <a:t>Color</a:t>
                      </a:r>
                      <a:r>
                        <a:rPr lang="en-IN" dirty="0"/>
                        <a:t>-branch</a:t>
                      </a:r>
                    </a:p>
                  </a:txBody>
                  <a:tcPr/>
                </a:tc>
                <a:tc>
                  <a:txBody>
                    <a:bodyPr/>
                    <a:lstStyle/>
                    <a:p>
                      <a:r>
                        <a:rPr lang="en-IN" dirty="0"/>
                        <a:t>10.6%</a:t>
                      </a:r>
                    </a:p>
                  </a:txBody>
                  <a:tcPr/>
                </a:tc>
                <a:tc>
                  <a:txBody>
                    <a:bodyPr/>
                    <a:lstStyle/>
                    <a:p>
                      <a:r>
                        <a:rPr lang="en-IN" dirty="0"/>
                        <a:t>0.106</a:t>
                      </a:r>
                    </a:p>
                  </a:txBody>
                  <a:tcPr/>
                </a:tc>
                <a:tc>
                  <a:txBody>
                    <a:bodyPr/>
                    <a:lstStyle/>
                    <a:p>
                      <a:r>
                        <a:rPr lang="en-IN" dirty="0"/>
                        <a:t>0.065</a:t>
                      </a:r>
                    </a:p>
                  </a:txBody>
                  <a:tcPr/>
                </a:tc>
                <a:extLst>
                  <a:ext uri="{0D108BD9-81ED-4DB2-BD59-A6C34878D82A}">
                    <a16:rowId xmlns:a16="http://schemas.microsoft.com/office/drawing/2014/main" val="276882889"/>
                  </a:ext>
                </a:extLst>
              </a:tr>
              <a:tr h="370840">
                <a:tc vMerge="1">
                  <a:txBody>
                    <a:bodyPr/>
                    <a:lstStyle/>
                    <a:p>
                      <a:endParaRPr lang="en-IN" dirty="0"/>
                    </a:p>
                  </a:txBody>
                  <a:tcPr/>
                </a:tc>
                <a:tc>
                  <a:txBody>
                    <a:bodyPr/>
                    <a:lstStyle/>
                    <a:p>
                      <a:endParaRPr lang="en-IN" dirty="0"/>
                    </a:p>
                  </a:txBody>
                  <a:tcPr/>
                </a:tc>
                <a:tc>
                  <a:txBody>
                    <a:bodyPr/>
                    <a:lstStyle/>
                    <a:p>
                      <a:r>
                        <a:rPr lang="en-IN" dirty="0"/>
                        <a:t>Type-branch</a:t>
                      </a:r>
                    </a:p>
                  </a:txBody>
                  <a:tcPr/>
                </a:tc>
                <a:tc>
                  <a:txBody>
                    <a:bodyPr/>
                    <a:lstStyle/>
                    <a:p>
                      <a:r>
                        <a:rPr lang="en-IN" dirty="0"/>
                        <a:t>15.2%</a:t>
                      </a:r>
                    </a:p>
                  </a:txBody>
                  <a:tcPr/>
                </a:tc>
                <a:tc>
                  <a:txBody>
                    <a:bodyPr/>
                    <a:lstStyle/>
                    <a:p>
                      <a:r>
                        <a:rPr lang="en-IN" dirty="0"/>
                        <a:t>0.152</a:t>
                      </a:r>
                    </a:p>
                  </a:txBody>
                  <a:tcPr/>
                </a:tc>
                <a:tc>
                  <a:txBody>
                    <a:bodyPr/>
                    <a:lstStyle/>
                    <a:p>
                      <a:r>
                        <a:rPr lang="en-IN" dirty="0"/>
                        <a:t>0.120</a:t>
                      </a:r>
                    </a:p>
                  </a:txBody>
                  <a:tcPr/>
                </a:tc>
                <a:extLst>
                  <a:ext uri="{0D108BD9-81ED-4DB2-BD59-A6C34878D82A}">
                    <a16:rowId xmlns:a16="http://schemas.microsoft.com/office/drawing/2014/main" val="301640631"/>
                  </a:ext>
                </a:extLst>
              </a:tr>
            </a:tbl>
          </a:graphicData>
        </a:graphic>
      </p:graphicFrame>
    </p:spTree>
    <p:extLst>
      <p:ext uri="{BB962C8B-B14F-4D97-AF65-F5344CB8AC3E}">
        <p14:creationId xmlns:p14="http://schemas.microsoft.com/office/powerpoint/2010/main" val="4270231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3A16F-51E5-B73F-B4FF-D8F3BFEADC61}"/>
              </a:ext>
            </a:extLst>
          </p:cNvPr>
          <p:cNvSpPr>
            <a:spLocks noGrp="1"/>
          </p:cNvSpPr>
          <p:nvPr>
            <p:ph type="title"/>
          </p:nvPr>
        </p:nvSpPr>
        <p:spPr>
          <a:xfrm>
            <a:off x="838200" y="2530809"/>
            <a:ext cx="10515600" cy="1325563"/>
          </a:xfrm>
        </p:spPr>
        <p:txBody>
          <a:bodyPr/>
          <a:lstStyle/>
          <a:p>
            <a:pPr algn="ctr"/>
            <a:r>
              <a:rPr lang="en-IN" b="1" dirty="0">
                <a:ln w="22225">
                  <a:solidFill>
                    <a:schemeClr val="accent2"/>
                  </a:solidFill>
                  <a:prstDash val="solid"/>
                </a:ln>
                <a:solidFill>
                  <a:schemeClr val="accent2">
                    <a:lumMod val="40000"/>
                    <a:lumOff val="60000"/>
                  </a:schemeClr>
                </a:solidFill>
              </a:rPr>
              <a:t>Thank</a:t>
            </a:r>
            <a:r>
              <a:rPr lang="en-IN" dirty="0"/>
              <a:t> </a:t>
            </a:r>
            <a:r>
              <a:rPr lang="en-IN" b="1" dirty="0">
                <a:ln w="22225">
                  <a:solidFill>
                    <a:schemeClr val="accent2"/>
                  </a:solidFill>
                  <a:prstDash val="solid"/>
                </a:ln>
                <a:solidFill>
                  <a:schemeClr val="accent2">
                    <a:lumMod val="40000"/>
                    <a:lumOff val="60000"/>
                  </a:schemeClr>
                </a:solidFill>
              </a:rPr>
              <a:t>You!</a:t>
            </a:r>
            <a:endParaRPr lang="en-IN" dirty="0"/>
          </a:p>
        </p:txBody>
      </p:sp>
    </p:spTree>
    <p:extLst>
      <p:ext uri="{BB962C8B-B14F-4D97-AF65-F5344CB8AC3E}">
        <p14:creationId xmlns:p14="http://schemas.microsoft.com/office/powerpoint/2010/main" val="2195771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302B70-1DC6-635B-3BC7-F0881CB845F9}"/>
              </a:ext>
            </a:extLst>
          </p:cNvPr>
          <p:cNvSpPr>
            <a:spLocks noGrp="1"/>
          </p:cNvSpPr>
          <p:nvPr>
            <p:ph idx="1"/>
          </p:nvPr>
        </p:nvSpPr>
        <p:spPr>
          <a:xfrm>
            <a:off x="838200" y="1443789"/>
            <a:ext cx="10515600" cy="4733174"/>
          </a:xfrm>
        </p:spPr>
        <p:txBody>
          <a:bodyPr/>
          <a:lstStyle/>
          <a:p>
            <a:pPr marL="342900" lvl="0" indent="-342900">
              <a:lnSpc>
                <a:spcPct val="107000"/>
              </a:lnSpc>
              <a:buFont typeface="Symbol" panose="05050102010706020507" pitchFamily="18" charset="2"/>
              <a:buChar char=""/>
            </a:pPr>
            <a:r>
              <a:rPr lang="en-IN" sz="2400" dirty="0">
                <a:effectLst/>
                <a:ea typeface="Calibri" panose="020F0502020204030204" pitchFamily="34" charset="0"/>
                <a:cs typeface="Times New Roman" panose="02020603050405020304" pitchFamily="18" charset="0"/>
              </a:rPr>
              <a:t>Vehicle Data loading and Pre-processing</a:t>
            </a:r>
          </a:p>
          <a:p>
            <a:pPr marL="342900" lvl="0" indent="-342900">
              <a:lnSpc>
                <a:spcPct val="107000"/>
              </a:lnSpc>
              <a:buFont typeface="Symbol" panose="05050102010706020507" pitchFamily="18" charset="2"/>
              <a:buChar char=""/>
            </a:pPr>
            <a:r>
              <a:rPr lang="en-IN" sz="2400" dirty="0">
                <a:effectLst/>
                <a:ea typeface="Calibri" panose="020F0502020204030204" pitchFamily="34" charset="0"/>
                <a:cs typeface="Times New Roman" panose="02020603050405020304" pitchFamily="18" charset="0"/>
              </a:rPr>
              <a:t>Design &amp; Implementation of ML Classifier using </a:t>
            </a:r>
            <a:r>
              <a:rPr lang="en-IN" sz="2400" dirty="0" err="1">
                <a:effectLst/>
                <a:ea typeface="Calibri" panose="020F0502020204030204" pitchFamily="34" charset="0"/>
                <a:cs typeface="Times New Roman" panose="02020603050405020304" pitchFamily="18" charset="0"/>
              </a:rPr>
              <a:t>ResNet</a:t>
            </a:r>
            <a:endParaRPr lang="en-IN" sz="2400" dirty="0">
              <a:effectLs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400" dirty="0">
                <a:effectLst/>
                <a:ea typeface="Calibri" panose="020F0502020204030204" pitchFamily="34" charset="0"/>
                <a:cs typeface="Times New Roman" panose="02020603050405020304" pitchFamily="18" charset="0"/>
              </a:rPr>
              <a:t>Metric collection and reproducing the work.</a:t>
            </a:r>
          </a:p>
          <a:p>
            <a:pPr marL="342900" lvl="0" indent="-342900">
              <a:lnSpc>
                <a:spcPct val="107000"/>
              </a:lnSpc>
              <a:buFont typeface="Symbol" panose="05050102010706020507" pitchFamily="18" charset="2"/>
              <a:buChar char=""/>
            </a:pPr>
            <a:r>
              <a:rPr lang="en-IN" sz="2400" dirty="0">
                <a:effectLst/>
                <a:ea typeface="Calibri" panose="020F0502020204030204" pitchFamily="34" charset="0"/>
                <a:cs typeface="Times New Roman" panose="02020603050405020304" pitchFamily="18" charset="0"/>
              </a:rPr>
              <a:t>Minimize error in classification when compared to ground-truth images</a:t>
            </a:r>
          </a:p>
          <a:p>
            <a:pPr marL="342900" lvl="0" indent="-342900">
              <a:lnSpc>
                <a:spcPct val="107000"/>
              </a:lnSpc>
              <a:buFont typeface="Symbol" panose="05050102010706020507" pitchFamily="18" charset="2"/>
              <a:buChar char=""/>
            </a:pPr>
            <a:r>
              <a:rPr lang="en-IN" sz="2400" dirty="0">
                <a:effectLst/>
                <a:ea typeface="Calibri" panose="020F0502020204030204" pitchFamily="34" charset="0"/>
                <a:cs typeface="Times New Roman" panose="02020603050405020304" pitchFamily="18" charset="0"/>
              </a:rPr>
              <a:t>Presentation</a:t>
            </a:r>
          </a:p>
          <a:p>
            <a:pPr marL="342900" lvl="0" indent="-342900">
              <a:lnSpc>
                <a:spcPct val="107000"/>
              </a:lnSpc>
              <a:spcAft>
                <a:spcPts val="800"/>
              </a:spcAft>
              <a:buFont typeface="Symbol" panose="05050102010706020507" pitchFamily="18" charset="2"/>
              <a:buChar char=""/>
            </a:pPr>
            <a:r>
              <a:rPr lang="en-IN" sz="2400" dirty="0">
                <a:effectLst/>
                <a:ea typeface="Calibri" panose="020F0502020204030204" pitchFamily="34" charset="0"/>
                <a:cs typeface="Times New Roman" panose="02020603050405020304" pitchFamily="18" charset="0"/>
              </a:rPr>
              <a:t>Final Report</a:t>
            </a:r>
          </a:p>
          <a:p>
            <a:pPr marL="0" indent="0">
              <a:buNone/>
            </a:pPr>
            <a:endParaRPr lang="en-IN" dirty="0"/>
          </a:p>
        </p:txBody>
      </p:sp>
      <p:sp>
        <p:nvSpPr>
          <p:cNvPr id="4" name="Rectangle 3">
            <a:extLst>
              <a:ext uri="{FF2B5EF4-FFF2-40B4-BE49-F238E27FC236}">
                <a16:creationId xmlns:a16="http://schemas.microsoft.com/office/drawing/2014/main" id="{470C9875-12A4-1599-010C-C78CFBCEDB5C}"/>
              </a:ext>
            </a:extLst>
          </p:cNvPr>
          <p:cNvSpPr/>
          <p:nvPr/>
        </p:nvSpPr>
        <p:spPr>
          <a:xfrm>
            <a:off x="868658" y="493642"/>
            <a:ext cx="2847574" cy="646331"/>
          </a:xfrm>
          <a:prstGeom prst="rect">
            <a:avLst/>
          </a:prstGeom>
          <a:noFill/>
        </p:spPr>
        <p:txBody>
          <a:bodyPr wrap="none" lIns="91440" tIns="45720" rIns="91440" bIns="45720">
            <a:spAutoFit/>
          </a:bodyPr>
          <a:lstStyle/>
          <a:p>
            <a:pPr algn="ctr"/>
            <a:r>
              <a:rPr lang="en-IN" sz="3600" b="0" cap="none" spc="0" dirty="0">
                <a:ln w="0"/>
                <a:solidFill>
                  <a:schemeClr val="accent1"/>
                </a:solidFill>
              </a:rPr>
              <a:t>DELIVEREBLES</a:t>
            </a:r>
            <a:endParaRPr lang="en-IN" sz="5400" b="0" cap="none" spc="0" dirty="0">
              <a:ln w="0"/>
              <a:solidFill>
                <a:schemeClr val="accent1"/>
              </a:solidFill>
            </a:endParaRPr>
          </a:p>
        </p:txBody>
      </p:sp>
    </p:spTree>
    <p:extLst>
      <p:ext uri="{BB962C8B-B14F-4D97-AF65-F5344CB8AC3E}">
        <p14:creationId xmlns:p14="http://schemas.microsoft.com/office/powerpoint/2010/main" val="559422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8BAD2-3EE1-E478-3C7A-5F85C1463E98}"/>
              </a:ext>
            </a:extLst>
          </p:cNvPr>
          <p:cNvSpPr>
            <a:spLocks noGrp="1"/>
          </p:cNvSpPr>
          <p:nvPr>
            <p:ph type="title"/>
          </p:nvPr>
        </p:nvSpPr>
        <p:spPr>
          <a:xfrm>
            <a:off x="930565" y="732780"/>
            <a:ext cx="10515600" cy="587776"/>
          </a:xfrm>
        </p:spPr>
        <p:txBody>
          <a:bodyPr>
            <a:normAutofit fontScale="90000"/>
          </a:bodyPr>
          <a:lstStyle/>
          <a:p>
            <a:r>
              <a:rPr lang="en-IN" sz="3600" dirty="0">
                <a:ln w="0"/>
                <a:solidFill>
                  <a:schemeClr val="accent1"/>
                </a:solidFill>
                <a:effectLst>
                  <a:outerShdw blurRad="38100" dist="25400" dir="5400000" algn="ctr" rotWithShape="0">
                    <a:srgbClr val="6E747A">
                      <a:alpha val="43000"/>
                    </a:srgbClr>
                  </a:outerShdw>
                </a:effectLst>
              </a:rPr>
              <a:t>WORKPLAN</a:t>
            </a:r>
            <a:br>
              <a:rPr lang="en-IN" dirty="0">
                <a:ln w="0"/>
                <a:solidFill>
                  <a:schemeClr val="accent1"/>
                </a:solidFill>
                <a:effectLst>
                  <a:outerShdw blurRad="38100" dist="25400" dir="5400000" algn="ctr" rotWithShape="0">
                    <a:srgbClr val="6E747A">
                      <a:alpha val="43000"/>
                    </a:srgbClr>
                  </a:outerShdw>
                </a:effectLst>
              </a:rPr>
            </a:br>
            <a:endParaRPr lang="en-IN" dirty="0"/>
          </a:p>
        </p:txBody>
      </p:sp>
      <p:pic>
        <p:nvPicPr>
          <p:cNvPr id="5" name="Content Placeholder 4">
            <a:extLst>
              <a:ext uri="{FF2B5EF4-FFF2-40B4-BE49-F238E27FC236}">
                <a16:creationId xmlns:a16="http://schemas.microsoft.com/office/drawing/2014/main" id="{B5B7E962-0787-2BE7-4AFE-324AE2AAD5E1}"/>
              </a:ext>
            </a:extLst>
          </p:cNvPr>
          <p:cNvPicPr>
            <a:picLocks noGrp="1" noChangeAspect="1"/>
          </p:cNvPicPr>
          <p:nvPr>
            <p:ph idx="1"/>
          </p:nvPr>
        </p:nvPicPr>
        <p:blipFill>
          <a:blip r:embed="rId2"/>
          <a:stretch>
            <a:fillRect/>
          </a:stretch>
        </p:blipFill>
        <p:spPr>
          <a:xfrm>
            <a:off x="3058550" y="1320556"/>
            <a:ext cx="6074899" cy="5092526"/>
          </a:xfrm>
        </p:spPr>
      </p:pic>
    </p:spTree>
    <p:extLst>
      <p:ext uri="{BB962C8B-B14F-4D97-AF65-F5344CB8AC3E}">
        <p14:creationId xmlns:p14="http://schemas.microsoft.com/office/powerpoint/2010/main" val="39674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F0C3E7-D029-EFB1-BF96-A5AE0D794F7E}"/>
              </a:ext>
            </a:extLst>
          </p:cNvPr>
          <p:cNvSpPr>
            <a:spLocks noGrp="1"/>
          </p:cNvSpPr>
          <p:nvPr>
            <p:ph idx="1"/>
          </p:nvPr>
        </p:nvSpPr>
        <p:spPr>
          <a:xfrm>
            <a:off x="838200" y="1645920"/>
            <a:ext cx="10515600" cy="4531043"/>
          </a:xfrm>
        </p:spPr>
        <p:txBody>
          <a:bodyPr/>
          <a:lstStyle/>
          <a:p>
            <a:pPr marL="342900" lvl="0" indent="-342900">
              <a:lnSpc>
                <a:spcPct val="107000"/>
              </a:lnSpc>
              <a:buFont typeface="+mj-lt"/>
              <a:buAutoNum type="arabicPeriod"/>
            </a:pPr>
            <a:r>
              <a:rPr lang="en-IN" sz="1800" u="sng" dirty="0">
                <a:effectLst/>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https://github.com/asuprem/GLAMOR/tree/suprem-devel-edeploy-merge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Rectangle 3">
            <a:extLst>
              <a:ext uri="{FF2B5EF4-FFF2-40B4-BE49-F238E27FC236}">
                <a16:creationId xmlns:a16="http://schemas.microsoft.com/office/drawing/2014/main" id="{9F25D9A0-E200-8680-399B-FEA6EC7121A1}"/>
              </a:ext>
            </a:extLst>
          </p:cNvPr>
          <p:cNvSpPr/>
          <p:nvPr/>
        </p:nvSpPr>
        <p:spPr>
          <a:xfrm>
            <a:off x="951484" y="681037"/>
            <a:ext cx="2242024" cy="646331"/>
          </a:xfrm>
          <a:prstGeom prst="rect">
            <a:avLst/>
          </a:prstGeom>
          <a:noFill/>
        </p:spPr>
        <p:txBody>
          <a:bodyPr wrap="none" lIns="91440" tIns="45720" rIns="91440" bIns="45720">
            <a:spAutoFit/>
          </a:bodyPr>
          <a:lstStyle/>
          <a:p>
            <a:pPr algn="ctr"/>
            <a:r>
              <a:rPr lang="en-IN" sz="3600" b="0" cap="none" spc="0" dirty="0">
                <a:ln w="0"/>
                <a:solidFill>
                  <a:schemeClr val="accent1"/>
                </a:solidFill>
              </a:rPr>
              <a:t>References</a:t>
            </a:r>
          </a:p>
        </p:txBody>
      </p:sp>
    </p:spTree>
    <p:extLst>
      <p:ext uri="{BB962C8B-B14F-4D97-AF65-F5344CB8AC3E}">
        <p14:creationId xmlns:p14="http://schemas.microsoft.com/office/powerpoint/2010/main" val="4168777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A05A6-264C-0943-8446-2C2519E85A9C}"/>
              </a:ext>
            </a:extLst>
          </p:cNvPr>
          <p:cNvSpPr>
            <a:spLocks noGrp="1"/>
          </p:cNvSpPr>
          <p:nvPr>
            <p:ph type="title"/>
          </p:nvPr>
        </p:nvSpPr>
        <p:spPr/>
        <p:txBody>
          <a:bodyPr/>
          <a:lstStyle/>
          <a:p>
            <a:r>
              <a:rPr lang="en-IN" dirty="0">
                <a:ln w="0"/>
                <a:solidFill>
                  <a:schemeClr val="accent1"/>
                </a:solidFill>
                <a:effectLst>
                  <a:outerShdw blurRad="38100" dist="38100" dir="2700000" algn="tl">
                    <a:srgbClr val="000000">
                      <a:alpha val="43137"/>
                    </a:srgbClr>
                  </a:outerShdw>
                </a:effectLst>
              </a:rPr>
              <a:t>Vehicle</a:t>
            </a:r>
            <a:r>
              <a:rPr lang="en-IN" dirty="0">
                <a:effectLst>
                  <a:outerShdw blurRad="38100" dist="38100" dir="2700000" algn="tl">
                    <a:srgbClr val="000000">
                      <a:alpha val="43137"/>
                    </a:srgbClr>
                  </a:outerShdw>
                </a:effectLst>
              </a:rPr>
              <a:t> </a:t>
            </a:r>
            <a:r>
              <a:rPr lang="en-IN" dirty="0">
                <a:ln w="0"/>
                <a:solidFill>
                  <a:schemeClr val="accent1"/>
                </a:solidFill>
                <a:effectLst>
                  <a:outerShdw blurRad="38100" dist="38100" dir="2700000" algn="tl">
                    <a:srgbClr val="000000">
                      <a:alpha val="43137"/>
                    </a:srgbClr>
                  </a:outerShdw>
                </a:effectLst>
              </a:rPr>
              <a:t>Classification</a:t>
            </a: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02FF4E08-3F0D-22B0-48EB-28403540C446}"/>
              </a:ext>
            </a:extLst>
          </p:cNvPr>
          <p:cNvSpPr>
            <a:spLocks noGrp="1"/>
          </p:cNvSpPr>
          <p:nvPr>
            <p:ph idx="1"/>
          </p:nvPr>
        </p:nvSpPr>
        <p:spPr>
          <a:xfrm>
            <a:off x="838200" y="1549667"/>
            <a:ext cx="10515600" cy="4627296"/>
          </a:xfrm>
        </p:spPr>
        <p:txBody>
          <a:bodyPr/>
          <a:lstStyle/>
          <a:p>
            <a:r>
              <a:rPr lang="en-IN" dirty="0"/>
              <a:t>Identification of vehicles based on features such as model, </a:t>
            </a:r>
            <a:r>
              <a:rPr lang="en-IN" dirty="0" err="1"/>
              <a:t>color</a:t>
            </a:r>
            <a:r>
              <a:rPr lang="en-IN" dirty="0"/>
              <a:t>, type, etc</a:t>
            </a:r>
          </a:p>
          <a:p>
            <a:pPr algn="just"/>
            <a:r>
              <a:rPr lang="en-US" dirty="0"/>
              <a:t>The idea is to build a model that classifies a car’s make and model given an image</a:t>
            </a:r>
          </a:p>
          <a:p>
            <a:pPr algn="just"/>
            <a:r>
              <a:rPr lang="en-US" dirty="0"/>
              <a:t>With increasing monitoring systems, use cases like traffic surveillance, theft identification, smart marketing, and automated highway toll collection are interesting applications of vehicle classification</a:t>
            </a:r>
          </a:p>
          <a:p>
            <a:pPr algn="just"/>
            <a:r>
              <a:rPr lang="en-US" dirty="0"/>
              <a:t>Convolutional Neural Networks aid in solving the classification problem with good accuracy</a:t>
            </a:r>
          </a:p>
          <a:p>
            <a:pPr algn="just"/>
            <a:endParaRPr lang="en-US" dirty="0"/>
          </a:p>
          <a:p>
            <a:pPr algn="just"/>
            <a:endParaRPr lang="en-IN" dirty="0"/>
          </a:p>
        </p:txBody>
      </p:sp>
    </p:spTree>
    <p:extLst>
      <p:ext uri="{BB962C8B-B14F-4D97-AF65-F5344CB8AC3E}">
        <p14:creationId xmlns:p14="http://schemas.microsoft.com/office/powerpoint/2010/main" val="1943000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CB29C-0574-E751-3684-0B348B72C6C1}"/>
              </a:ext>
            </a:extLst>
          </p:cNvPr>
          <p:cNvSpPr>
            <a:spLocks noGrp="1"/>
          </p:cNvSpPr>
          <p:nvPr>
            <p:ph type="title"/>
          </p:nvPr>
        </p:nvSpPr>
        <p:spPr/>
        <p:txBody>
          <a:bodyPr>
            <a:normAutofit/>
          </a:bodyPr>
          <a:lstStyle/>
          <a:p>
            <a:r>
              <a:rPr lang="en-US" b="0" cap="none" spc="0" dirty="0">
                <a:ln w="0"/>
                <a:solidFill>
                  <a:schemeClr val="accent1"/>
                </a:solidFill>
                <a:effectLst>
                  <a:outerShdw blurRad="38100" dist="25400" dir="5400000" algn="ctr" rotWithShape="0">
                    <a:srgbClr val="6E747A">
                      <a:alpha val="43000"/>
                    </a:srgbClr>
                  </a:outerShdw>
                </a:effectLst>
              </a:rPr>
              <a:t>OVERVIEW</a:t>
            </a:r>
            <a:endParaRPr lang="en-IN" sz="3600" dirty="0"/>
          </a:p>
        </p:txBody>
      </p:sp>
      <p:sp>
        <p:nvSpPr>
          <p:cNvPr id="3" name="Content Placeholder 2">
            <a:extLst>
              <a:ext uri="{FF2B5EF4-FFF2-40B4-BE49-F238E27FC236}">
                <a16:creationId xmlns:a16="http://schemas.microsoft.com/office/drawing/2014/main" id="{F82CE746-5C37-B292-E979-5369653B45C3}"/>
              </a:ext>
            </a:extLst>
          </p:cNvPr>
          <p:cNvSpPr>
            <a:spLocks noGrp="1"/>
          </p:cNvSpPr>
          <p:nvPr>
            <p:ph idx="1"/>
          </p:nvPr>
        </p:nvSpPr>
        <p:spPr>
          <a:xfrm>
            <a:off x="838200" y="1597793"/>
            <a:ext cx="10515600" cy="4579169"/>
          </a:xfrm>
        </p:spPr>
        <p:txBody>
          <a:bodyPr>
            <a:normAutofit/>
          </a:bodyPr>
          <a:lstStyle/>
          <a:p>
            <a:pPr algn="just"/>
            <a:r>
              <a:rPr lang="en-IN" sz="2400" dirty="0">
                <a:effectLst/>
                <a:ea typeface="Calibri" panose="020F0502020204030204" pitchFamily="34" charset="0"/>
              </a:rPr>
              <a:t>The problem statement is, given the labelled data, classify the datapoints based on the similarity of the features</a:t>
            </a:r>
          </a:p>
          <a:p>
            <a:pPr algn="just"/>
            <a:r>
              <a:rPr lang="en-IN" sz="2400" dirty="0">
                <a:effectLst/>
                <a:ea typeface="Calibri" panose="020F0502020204030204" pitchFamily="34" charset="0"/>
              </a:rPr>
              <a:t>This project does the image classification for vehicles based on features like brand, type, and colour</a:t>
            </a:r>
          </a:p>
          <a:p>
            <a:pPr algn="just"/>
            <a:r>
              <a:rPr lang="en-IN" sz="2400" dirty="0">
                <a:effectLst/>
                <a:ea typeface="Calibri" panose="020F0502020204030204" pitchFamily="34" charset="0"/>
              </a:rPr>
              <a:t>The vehicle image dataset is a large-scale data, it requires organizing and baselines of the dimensions of the dataset</a:t>
            </a:r>
          </a:p>
          <a:p>
            <a:pPr algn="just"/>
            <a:r>
              <a:rPr lang="en-IN" sz="2400" b="1" dirty="0" err="1">
                <a:effectLst/>
                <a:ea typeface="Calibri" panose="020F0502020204030204" pitchFamily="34" charset="0"/>
              </a:rPr>
              <a:t>EdnaML</a:t>
            </a:r>
            <a:r>
              <a:rPr lang="en-IN" sz="2400" dirty="0">
                <a:effectLst/>
                <a:ea typeface="Calibri" panose="020F0502020204030204" pitchFamily="34" charset="0"/>
              </a:rPr>
              <a:t> is a framework used for this task and it implements Residual-Net (</a:t>
            </a:r>
            <a:r>
              <a:rPr lang="en-IN" sz="2400" dirty="0" err="1">
                <a:effectLst/>
                <a:ea typeface="Calibri" panose="020F0502020204030204" pitchFamily="34" charset="0"/>
              </a:rPr>
              <a:t>ResNet</a:t>
            </a:r>
            <a:r>
              <a:rPr lang="en-IN" sz="2400" dirty="0">
                <a:effectLst/>
                <a:ea typeface="Calibri" panose="020F0502020204030204" pitchFamily="34" charset="0"/>
              </a:rPr>
              <a:t>) for the task of both single-branch and multi-branch classification</a:t>
            </a:r>
            <a:endParaRPr lang="en-IN" sz="2000" dirty="0"/>
          </a:p>
        </p:txBody>
      </p:sp>
    </p:spTree>
    <p:extLst>
      <p:ext uri="{BB962C8B-B14F-4D97-AF65-F5344CB8AC3E}">
        <p14:creationId xmlns:p14="http://schemas.microsoft.com/office/powerpoint/2010/main" val="1093215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0E42-A4AE-C83E-F94A-9734B7A6975B}"/>
              </a:ext>
            </a:extLst>
          </p:cNvPr>
          <p:cNvSpPr>
            <a:spLocks noGrp="1"/>
          </p:cNvSpPr>
          <p:nvPr>
            <p:ph type="title"/>
          </p:nvPr>
        </p:nvSpPr>
        <p:spPr>
          <a:xfrm>
            <a:off x="838200" y="365126"/>
            <a:ext cx="10515600" cy="1088290"/>
          </a:xfrm>
        </p:spPr>
        <p:txBody>
          <a:bodyPr/>
          <a:lstStyle/>
          <a:p>
            <a:r>
              <a:rPr lang="en-IN" dirty="0">
                <a:ln w="0"/>
                <a:solidFill>
                  <a:schemeClr val="accent1"/>
                </a:solidFill>
                <a:effectLst>
                  <a:outerShdw blurRad="38100" dist="25400" dir="5400000" algn="ctr" rotWithShape="0">
                    <a:srgbClr val="6E747A">
                      <a:alpha val="43000"/>
                    </a:srgbClr>
                  </a:outerShdw>
                </a:effectLst>
              </a:rPr>
              <a:t>RESNET</a:t>
            </a: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77665F27-4D86-3D79-F413-937F2D5CFE1F}"/>
              </a:ext>
            </a:extLst>
          </p:cNvPr>
          <p:cNvSpPr>
            <a:spLocks noGrp="1"/>
          </p:cNvSpPr>
          <p:nvPr>
            <p:ph idx="1"/>
          </p:nvPr>
        </p:nvSpPr>
        <p:spPr>
          <a:xfrm>
            <a:off x="838200" y="1530417"/>
            <a:ext cx="10515600" cy="4646546"/>
          </a:xfrm>
        </p:spPr>
        <p:txBody>
          <a:bodyPr/>
          <a:lstStyle/>
          <a:p>
            <a:pPr algn="just"/>
            <a:r>
              <a:rPr lang="en-IN" dirty="0"/>
              <a:t>CNN-based architectures suffered from vanishing gradient problem, therefore Resnet was proposed to solve the problem by introducing ‘Skip connections’ in its architecture</a:t>
            </a:r>
          </a:p>
          <a:p>
            <a:pPr algn="just"/>
            <a:r>
              <a:rPr lang="en-US" dirty="0"/>
              <a:t>The skip connection connects activations of a  layer to further layers by skipping some layers in between. This forms a residual block. </a:t>
            </a:r>
            <a:r>
              <a:rPr lang="en-US" dirty="0" err="1"/>
              <a:t>Resnets</a:t>
            </a:r>
            <a:r>
              <a:rPr lang="en-US" dirty="0"/>
              <a:t> are made by stacking these residual blocks together</a:t>
            </a:r>
          </a:p>
          <a:p>
            <a:pPr algn="just"/>
            <a:r>
              <a:rPr lang="en-US" dirty="0"/>
              <a:t>The advantage of adding skip connection is that if any layer hurt the performance of architecture then it will be skipped by regularization</a:t>
            </a:r>
            <a:endParaRPr lang="en-IN" dirty="0"/>
          </a:p>
        </p:txBody>
      </p:sp>
    </p:spTree>
    <p:extLst>
      <p:ext uri="{BB962C8B-B14F-4D97-AF65-F5344CB8AC3E}">
        <p14:creationId xmlns:p14="http://schemas.microsoft.com/office/powerpoint/2010/main" val="3763582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CEBFC-2BD7-6041-40B4-CD3DA8DB5A9C}"/>
              </a:ext>
            </a:extLst>
          </p:cNvPr>
          <p:cNvSpPr>
            <a:spLocks noGrp="1"/>
          </p:cNvSpPr>
          <p:nvPr>
            <p:ph type="title"/>
          </p:nvPr>
        </p:nvSpPr>
        <p:spPr/>
        <p:txBody>
          <a:bodyPr/>
          <a:lstStyle/>
          <a:p>
            <a:r>
              <a:rPr lang="en-IN" dirty="0" err="1">
                <a:ln w="0"/>
                <a:solidFill>
                  <a:schemeClr val="accent1"/>
                </a:solidFill>
                <a:effectLst>
                  <a:outerShdw blurRad="38100" dist="25400" dir="5400000" algn="ctr" rotWithShape="0">
                    <a:srgbClr val="6E747A">
                      <a:alpha val="43000"/>
                    </a:srgbClr>
                  </a:outerShdw>
                </a:effectLst>
              </a:rPr>
              <a:t>EdnaML</a:t>
            </a:r>
            <a:endParaRPr lang="en-IN" dirty="0"/>
          </a:p>
        </p:txBody>
      </p:sp>
      <p:sp>
        <p:nvSpPr>
          <p:cNvPr id="3" name="Content Placeholder 2">
            <a:extLst>
              <a:ext uri="{FF2B5EF4-FFF2-40B4-BE49-F238E27FC236}">
                <a16:creationId xmlns:a16="http://schemas.microsoft.com/office/drawing/2014/main" id="{80DB5185-6C24-B39C-02C6-355DB1EEFDC2}"/>
              </a:ext>
            </a:extLst>
          </p:cNvPr>
          <p:cNvSpPr>
            <a:spLocks noGrp="1"/>
          </p:cNvSpPr>
          <p:nvPr>
            <p:ph idx="1"/>
          </p:nvPr>
        </p:nvSpPr>
        <p:spPr>
          <a:xfrm>
            <a:off x="838200" y="1414913"/>
            <a:ext cx="10515600" cy="4762049"/>
          </a:xfrm>
        </p:spPr>
        <p:txBody>
          <a:bodyPr>
            <a:normAutofit lnSpcReduction="10000"/>
          </a:bodyPr>
          <a:lstStyle/>
          <a:p>
            <a:r>
              <a:rPr lang="en-IN" dirty="0"/>
              <a:t>Machine/Deep learning workflows are difficult to manage, configure, and reproduce manually</a:t>
            </a:r>
          </a:p>
          <a:p>
            <a:r>
              <a:rPr lang="en-IN" dirty="0" err="1"/>
              <a:t>EdnaML</a:t>
            </a:r>
            <a:r>
              <a:rPr lang="en-IN" dirty="0"/>
              <a:t> is </a:t>
            </a:r>
            <a:r>
              <a:rPr lang="en-US" dirty="0"/>
              <a:t>a framework we use for running experiments and tracking results that gives us more control on the workflow</a:t>
            </a:r>
            <a:endParaRPr lang="en-IN" dirty="0"/>
          </a:p>
          <a:p>
            <a:r>
              <a:rPr lang="en-US" dirty="0" err="1"/>
              <a:t>EdnaML</a:t>
            </a:r>
            <a:r>
              <a:rPr lang="en-US" dirty="0"/>
              <a:t> defines 2 pipeline abstractions:</a:t>
            </a:r>
          </a:p>
          <a:p>
            <a:pPr marL="0" indent="0" algn="just">
              <a:buNone/>
            </a:pPr>
            <a:r>
              <a:rPr lang="en-US" dirty="0"/>
              <a:t>	Experiment Execution: Here, an ML model is trained on some training data, and evaluated on some corresponding test data. We perform experiment executions with </a:t>
            </a:r>
            <a:r>
              <a:rPr lang="en-US" dirty="0" err="1"/>
              <a:t>ednaml.core.EdnaML</a:t>
            </a:r>
            <a:endParaRPr lang="en-US" dirty="0"/>
          </a:p>
          <a:p>
            <a:pPr marL="0" indent="0" algn="just">
              <a:buNone/>
            </a:pPr>
            <a:r>
              <a:rPr lang="en-US" dirty="0"/>
              <a:t>	Model Deployment: Here, a trained ML model is used for some predefined task, such as unseen data labeling, supervision, or as a hosted service. We perform deployments with </a:t>
            </a:r>
            <a:r>
              <a:rPr lang="en-US" dirty="0" err="1"/>
              <a:t>ednaml.core.EdnaDeploy</a:t>
            </a:r>
            <a:endParaRPr lang="en-IN" dirty="0"/>
          </a:p>
        </p:txBody>
      </p:sp>
    </p:spTree>
    <p:extLst>
      <p:ext uri="{BB962C8B-B14F-4D97-AF65-F5344CB8AC3E}">
        <p14:creationId xmlns:p14="http://schemas.microsoft.com/office/powerpoint/2010/main" val="2496054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5F692-6ACA-08EE-FAEB-1C67EFCD9B0A}"/>
              </a:ext>
            </a:extLst>
          </p:cNvPr>
          <p:cNvSpPr>
            <a:spLocks noGrp="1"/>
          </p:cNvSpPr>
          <p:nvPr>
            <p:ph type="title"/>
          </p:nvPr>
        </p:nvSpPr>
        <p:spPr>
          <a:xfrm>
            <a:off x="924827" y="61899"/>
            <a:ext cx="10515600" cy="1325563"/>
          </a:xfrm>
        </p:spPr>
        <p:txBody>
          <a:bodyPr>
            <a:normAutofit/>
          </a:bodyPr>
          <a:lstStyle/>
          <a:p>
            <a:r>
              <a:rPr lang="en-IN" sz="4000" dirty="0">
                <a:ln w="0"/>
                <a:solidFill>
                  <a:schemeClr val="accent1"/>
                </a:solidFill>
                <a:effectLst>
                  <a:outerShdw blurRad="38100" dist="25400" dir="5400000" algn="ctr" rotWithShape="0">
                    <a:srgbClr val="6E747A">
                      <a:alpha val="43000"/>
                    </a:srgbClr>
                  </a:outerShdw>
                </a:effectLst>
              </a:rPr>
              <a:t> PROPOSED WORK PIPELINE</a:t>
            </a:r>
          </a:p>
        </p:txBody>
      </p:sp>
      <p:sp>
        <p:nvSpPr>
          <p:cNvPr id="3" name="Content Placeholder 2">
            <a:extLst>
              <a:ext uri="{FF2B5EF4-FFF2-40B4-BE49-F238E27FC236}">
                <a16:creationId xmlns:a16="http://schemas.microsoft.com/office/drawing/2014/main" id="{44D07D48-B2C7-7C24-1285-3F71E016F4B1}"/>
              </a:ext>
            </a:extLst>
          </p:cNvPr>
          <p:cNvSpPr>
            <a:spLocks noGrp="1"/>
          </p:cNvSpPr>
          <p:nvPr>
            <p:ph idx="1"/>
          </p:nvPr>
        </p:nvSpPr>
        <p:spPr>
          <a:xfrm>
            <a:off x="838200" y="1050368"/>
            <a:ext cx="10515600" cy="5320316"/>
          </a:xfrm>
        </p:spPr>
        <p:txBody>
          <a:bodyPr/>
          <a:lstStyle/>
          <a:p>
            <a:r>
              <a:rPr lang="en-IN" sz="2400" dirty="0">
                <a:effectLst/>
                <a:ea typeface="Calibri" panose="020F0502020204030204" pitchFamily="34" charset="0"/>
                <a:cs typeface="Times New Roman" panose="02020603050405020304" pitchFamily="18" charset="0"/>
              </a:rPr>
              <a:t>The pipeline is categorized into two parts i.e., Data and ML. </a:t>
            </a:r>
          </a:p>
          <a:p>
            <a:pPr algn="just"/>
            <a:r>
              <a:rPr lang="en-IN" sz="2400" dirty="0">
                <a:effectLst/>
                <a:ea typeface="Calibri" panose="020F0502020204030204" pitchFamily="34" charset="0"/>
                <a:cs typeface="Times New Roman" panose="02020603050405020304" pitchFamily="18" charset="0"/>
              </a:rPr>
              <a:t>In the data section of the pipeline, we implemented a crawler that generates a list of data, a generator that generates batches of data, and a Transform to augment or transform images. </a:t>
            </a:r>
          </a:p>
          <a:p>
            <a:r>
              <a:rPr lang="en-IN" sz="2400" dirty="0">
                <a:effectLst/>
                <a:ea typeface="Calibri" panose="020F0502020204030204" pitchFamily="34" charset="0"/>
                <a:cs typeface="Times New Roman" panose="02020603050405020304" pitchFamily="18" charset="0"/>
              </a:rPr>
              <a:t>Then a classifier is implemented to obtain predictions for the individual batch. </a:t>
            </a:r>
          </a:p>
          <a:p>
            <a:endParaRPr lang="en-IN" dirty="0"/>
          </a:p>
        </p:txBody>
      </p:sp>
      <p:pic>
        <p:nvPicPr>
          <p:cNvPr id="5" name="Picture 4">
            <a:extLst>
              <a:ext uri="{FF2B5EF4-FFF2-40B4-BE49-F238E27FC236}">
                <a16:creationId xmlns:a16="http://schemas.microsoft.com/office/drawing/2014/main" id="{80F24711-B6B8-3DB1-B931-B07EFB472212}"/>
              </a:ext>
            </a:extLst>
          </p:cNvPr>
          <p:cNvPicPr>
            <a:picLocks noChangeAspect="1"/>
          </p:cNvPicPr>
          <p:nvPr/>
        </p:nvPicPr>
        <p:blipFill>
          <a:blip r:embed="rId2"/>
          <a:stretch>
            <a:fillRect/>
          </a:stretch>
        </p:blipFill>
        <p:spPr>
          <a:xfrm>
            <a:off x="1713297" y="3050119"/>
            <a:ext cx="8585733" cy="2884991"/>
          </a:xfrm>
          <a:prstGeom prst="rect">
            <a:avLst/>
          </a:prstGeom>
        </p:spPr>
      </p:pic>
      <p:sp>
        <p:nvSpPr>
          <p:cNvPr id="6" name="TextBox 5">
            <a:extLst>
              <a:ext uri="{FF2B5EF4-FFF2-40B4-BE49-F238E27FC236}">
                <a16:creationId xmlns:a16="http://schemas.microsoft.com/office/drawing/2014/main" id="{CC1CF4A7-E230-CB6D-CA4A-FC6FB96C6415}"/>
              </a:ext>
            </a:extLst>
          </p:cNvPr>
          <p:cNvSpPr txBox="1"/>
          <p:nvPr/>
        </p:nvSpPr>
        <p:spPr>
          <a:xfrm>
            <a:off x="4868779" y="6001352"/>
            <a:ext cx="2627696" cy="369332"/>
          </a:xfrm>
          <a:prstGeom prst="rect">
            <a:avLst/>
          </a:prstGeom>
          <a:noFill/>
        </p:spPr>
        <p:txBody>
          <a:bodyPr wrap="square" rtlCol="0">
            <a:spAutoFit/>
          </a:bodyPr>
          <a:lstStyle/>
          <a:p>
            <a:r>
              <a:rPr lang="en-IN" dirty="0"/>
              <a:t>Fig.1 </a:t>
            </a:r>
            <a:r>
              <a:rPr lang="en-IN" dirty="0" err="1"/>
              <a:t>CarZam</a:t>
            </a:r>
            <a:r>
              <a:rPr lang="en-IN" dirty="0"/>
              <a:t> Pipeline</a:t>
            </a:r>
          </a:p>
        </p:txBody>
      </p:sp>
    </p:spTree>
    <p:extLst>
      <p:ext uri="{BB962C8B-B14F-4D97-AF65-F5344CB8AC3E}">
        <p14:creationId xmlns:p14="http://schemas.microsoft.com/office/powerpoint/2010/main" val="3148191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6A951C-2235-267A-CABA-932D4BD9D70C}"/>
              </a:ext>
            </a:extLst>
          </p:cNvPr>
          <p:cNvSpPr>
            <a:spLocks noGrp="1"/>
          </p:cNvSpPr>
          <p:nvPr>
            <p:ph idx="1"/>
          </p:nvPr>
        </p:nvSpPr>
        <p:spPr>
          <a:xfrm>
            <a:off x="838200" y="555090"/>
            <a:ext cx="10515600" cy="4351338"/>
          </a:xfrm>
        </p:spPr>
        <p:txBody>
          <a:bodyPr>
            <a:normAutofit/>
          </a:bodyPr>
          <a:lstStyle/>
          <a:p>
            <a:pPr algn="just"/>
            <a:r>
              <a:rPr lang="en-IN" sz="2400" dirty="0">
                <a:effectLst/>
                <a:ea typeface="Calibri" panose="020F0502020204030204" pitchFamily="34" charset="0"/>
                <a:cs typeface="Times New Roman" panose="02020603050405020304" pitchFamily="18" charset="0"/>
              </a:rPr>
              <a:t>Then, these predictions are compared to the ground truth and </a:t>
            </a:r>
            <a:r>
              <a:rPr lang="en-IN" sz="2400" dirty="0">
                <a:ea typeface="Calibri" panose="020F0502020204030204" pitchFamily="34" charset="0"/>
                <a:cs typeface="Times New Roman" panose="02020603050405020304" pitchFamily="18" charset="0"/>
              </a:rPr>
              <a:t>performance metrics such as accuracy and F1 score have been computed</a:t>
            </a:r>
            <a:endParaRPr lang="en-IN" sz="2400" dirty="0">
              <a:effectLst/>
              <a:ea typeface="Calibri" panose="020F0502020204030204" pitchFamily="34" charset="0"/>
              <a:cs typeface="Times New Roman" panose="02020603050405020304" pitchFamily="18" charset="0"/>
            </a:endParaRPr>
          </a:p>
          <a:p>
            <a:pPr algn="just"/>
            <a:r>
              <a:rPr lang="en-IN" sz="2400" dirty="0">
                <a:effectLst/>
                <a:ea typeface="Calibri" panose="020F0502020204030204" pitchFamily="34" charset="0"/>
              </a:rPr>
              <a:t>The work has been formalized in the EDNA ML and helps us to easily track, change and reproduce the experiments. Therefore, it adds more control and structure to the Deep Learning workflow</a:t>
            </a:r>
            <a:endParaRPr lang="en-IN" sz="3600" dirty="0"/>
          </a:p>
        </p:txBody>
      </p:sp>
    </p:spTree>
    <p:extLst>
      <p:ext uri="{BB962C8B-B14F-4D97-AF65-F5344CB8AC3E}">
        <p14:creationId xmlns:p14="http://schemas.microsoft.com/office/powerpoint/2010/main" val="3272710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F8C96-3D25-FFD5-FE08-847DA2598E8C}"/>
              </a:ext>
            </a:extLst>
          </p:cNvPr>
          <p:cNvSpPr>
            <a:spLocks noGrp="1"/>
          </p:cNvSpPr>
          <p:nvPr>
            <p:ph type="title"/>
          </p:nvPr>
        </p:nvSpPr>
        <p:spPr/>
        <p:txBody>
          <a:bodyPr/>
          <a:lstStyle/>
          <a:p>
            <a:r>
              <a:rPr lang="en-IN" dirty="0">
                <a:ln w="0"/>
                <a:solidFill>
                  <a:schemeClr val="accent1"/>
                </a:solidFill>
                <a:effectLst>
                  <a:outerShdw blurRad="38100" dist="25400" dir="5400000" algn="ctr" rotWithShape="0">
                    <a:srgbClr val="6E747A">
                      <a:alpha val="43000"/>
                    </a:srgbClr>
                  </a:outerShdw>
                </a:effectLst>
              </a:rPr>
              <a:t>Crawler</a:t>
            </a:r>
            <a:endParaRPr lang="en-IN" dirty="0"/>
          </a:p>
        </p:txBody>
      </p:sp>
      <p:sp>
        <p:nvSpPr>
          <p:cNvPr id="3" name="Content Placeholder 2">
            <a:extLst>
              <a:ext uri="{FF2B5EF4-FFF2-40B4-BE49-F238E27FC236}">
                <a16:creationId xmlns:a16="http://schemas.microsoft.com/office/drawing/2014/main" id="{0E7F1111-8D5A-446B-BB4A-E9507B484F5D}"/>
              </a:ext>
            </a:extLst>
          </p:cNvPr>
          <p:cNvSpPr>
            <a:spLocks noGrp="1"/>
          </p:cNvSpPr>
          <p:nvPr>
            <p:ph idx="1"/>
          </p:nvPr>
        </p:nvSpPr>
        <p:spPr>
          <a:xfrm>
            <a:off x="838200" y="1453415"/>
            <a:ext cx="10515600" cy="4723548"/>
          </a:xfrm>
        </p:spPr>
        <p:txBody>
          <a:bodyPr/>
          <a:lstStyle/>
          <a:p>
            <a:r>
              <a:rPr lang="en-US" sz="2400" b="0" i="0" u="none" strike="noStrike" baseline="0" dirty="0"/>
              <a:t>Images in each directory are labeled with their type, year, make, model, and </a:t>
            </a:r>
            <a:r>
              <a:rPr lang="en-US" sz="2400" b="0" i="0" u="none" strike="noStrike" baseline="0" dirty="0" err="1"/>
              <a:t>submodel</a:t>
            </a:r>
            <a:endParaRPr lang="en-IN" sz="2400" b="0" i="0" u="none" strike="noStrike" baseline="0" dirty="0"/>
          </a:p>
          <a:p>
            <a:r>
              <a:rPr lang="en-US" sz="2400" b="0" i="0" u="none" strike="noStrike" baseline="0" dirty="0"/>
              <a:t>Naming convention means make and model are combined together</a:t>
            </a:r>
          </a:p>
          <a:p>
            <a:r>
              <a:rPr lang="en-US" sz="2400" dirty="0"/>
              <a:t>Crawler is implemented which generates a list of tuples which have the structure of [(</a:t>
            </a:r>
            <a:r>
              <a:rPr lang="en-US" sz="2400" dirty="0" err="1"/>
              <a:t>path,type,color,year,make</a:t>
            </a:r>
            <a:r>
              <a:rPr lang="en-US" sz="2400" dirty="0"/>
              <a:t>),…….n]</a:t>
            </a:r>
          </a:p>
          <a:p>
            <a:pPr algn="just"/>
            <a:r>
              <a:rPr lang="en-US" sz="2400" b="0" i="0" u="none" strike="noStrike" baseline="0" dirty="0"/>
              <a:t>Craw</a:t>
            </a:r>
            <a:r>
              <a:rPr lang="en-US" sz="2400" dirty="0"/>
              <a:t>ler has 2 components </a:t>
            </a:r>
            <a:r>
              <a:rPr lang="en-US" sz="2400" dirty="0" err="1"/>
              <a:t>self.classes</a:t>
            </a:r>
            <a:r>
              <a:rPr lang="en-US" sz="2400" dirty="0"/>
              <a:t> is a dictionary with information on classes and values and </a:t>
            </a:r>
            <a:r>
              <a:rPr lang="en-US" sz="2400" dirty="0" err="1"/>
              <a:t>self.metadata</a:t>
            </a:r>
            <a:r>
              <a:rPr lang="en-US" sz="2400" dirty="0"/>
              <a:t> which is a list of tuples data is where each entry is a data point</a:t>
            </a:r>
          </a:p>
          <a:p>
            <a:r>
              <a:rPr lang="en-US" sz="2400" dirty="0"/>
              <a:t>Then, we built reverse lookup dictionary to convert words to numbers</a:t>
            </a:r>
          </a:p>
          <a:p>
            <a:endParaRPr lang="en-US" sz="2400" b="0" i="0" u="none" strike="noStrike" baseline="0" dirty="0"/>
          </a:p>
          <a:p>
            <a:endParaRPr lang="en-IN" sz="1800" b="0" i="0" u="none" strike="noStrike" baseline="0" dirty="0">
              <a:latin typeface="Arial" panose="020B0604020202020204" pitchFamily="34" charset="0"/>
            </a:endParaRPr>
          </a:p>
          <a:p>
            <a:pPr marL="0" indent="0">
              <a:buNone/>
            </a:pPr>
            <a:endParaRPr lang="en-US" sz="1800" b="0" i="0" u="none" strike="noStrike" baseline="0" dirty="0">
              <a:latin typeface="Arial" panose="020B0604020202020204" pitchFamily="34" charset="0"/>
            </a:endParaRPr>
          </a:p>
          <a:p>
            <a:endParaRPr lang="en-IN" dirty="0"/>
          </a:p>
        </p:txBody>
      </p:sp>
      <p:pic>
        <p:nvPicPr>
          <p:cNvPr id="5" name="Picture 4">
            <a:extLst>
              <a:ext uri="{FF2B5EF4-FFF2-40B4-BE49-F238E27FC236}">
                <a16:creationId xmlns:a16="http://schemas.microsoft.com/office/drawing/2014/main" id="{8D647C36-AD17-39BE-3F18-727B61ADF7FD}"/>
              </a:ext>
            </a:extLst>
          </p:cNvPr>
          <p:cNvPicPr>
            <a:picLocks noChangeAspect="1"/>
          </p:cNvPicPr>
          <p:nvPr/>
        </p:nvPicPr>
        <p:blipFill>
          <a:blip r:embed="rId2"/>
          <a:stretch>
            <a:fillRect/>
          </a:stretch>
        </p:blipFill>
        <p:spPr>
          <a:xfrm>
            <a:off x="1021907" y="5327583"/>
            <a:ext cx="10725701" cy="666784"/>
          </a:xfrm>
          <a:prstGeom prst="rect">
            <a:avLst/>
          </a:prstGeom>
        </p:spPr>
      </p:pic>
    </p:spTree>
    <p:extLst>
      <p:ext uri="{BB962C8B-B14F-4D97-AF65-F5344CB8AC3E}">
        <p14:creationId xmlns:p14="http://schemas.microsoft.com/office/powerpoint/2010/main" val="2267235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D886-C989-C466-0439-78A0311A80F5}"/>
              </a:ext>
            </a:extLst>
          </p:cNvPr>
          <p:cNvSpPr>
            <a:spLocks noGrp="1"/>
          </p:cNvSpPr>
          <p:nvPr>
            <p:ph type="title"/>
          </p:nvPr>
        </p:nvSpPr>
        <p:spPr/>
        <p:txBody>
          <a:bodyPr/>
          <a:lstStyle/>
          <a:p>
            <a:r>
              <a:rPr lang="en-IN" dirty="0">
                <a:ln w="0"/>
                <a:solidFill>
                  <a:schemeClr val="accent1"/>
                </a:solidFill>
                <a:effectLst>
                  <a:outerShdw blurRad="38100" dist="25400" dir="5400000" algn="ctr" rotWithShape="0">
                    <a:srgbClr val="6E747A">
                      <a:alpha val="43000"/>
                    </a:srgbClr>
                  </a:outerShdw>
                </a:effectLst>
              </a:rPr>
              <a:t>Classifier</a:t>
            </a:r>
            <a:endParaRPr lang="en-IN" dirty="0"/>
          </a:p>
        </p:txBody>
      </p:sp>
      <p:sp>
        <p:nvSpPr>
          <p:cNvPr id="3" name="Content Placeholder 2">
            <a:extLst>
              <a:ext uri="{FF2B5EF4-FFF2-40B4-BE49-F238E27FC236}">
                <a16:creationId xmlns:a16="http://schemas.microsoft.com/office/drawing/2014/main" id="{43E23EE6-A801-F882-7197-0EF6F6E6EB3F}"/>
              </a:ext>
            </a:extLst>
          </p:cNvPr>
          <p:cNvSpPr>
            <a:spLocks noGrp="1"/>
          </p:cNvSpPr>
          <p:nvPr>
            <p:ph idx="1"/>
          </p:nvPr>
        </p:nvSpPr>
        <p:spPr>
          <a:xfrm>
            <a:off x="1006754" y="1478781"/>
            <a:ext cx="10707191" cy="4134325"/>
          </a:xfrm>
        </p:spPr>
        <p:txBody>
          <a:bodyPr/>
          <a:lstStyle/>
          <a:p>
            <a:pPr algn="just"/>
            <a:r>
              <a:rPr lang="en-IN" dirty="0"/>
              <a:t>We used Classification Generator or </a:t>
            </a:r>
            <a:r>
              <a:rPr lang="en-IN" dirty="0" err="1"/>
              <a:t>MultiClassificationGenerator</a:t>
            </a:r>
            <a:r>
              <a:rPr lang="en-IN" dirty="0"/>
              <a:t> to process the data from crawler into a format that the ML model can use to transform predictions</a:t>
            </a:r>
          </a:p>
          <a:p>
            <a:r>
              <a:rPr lang="en-IN" b="1" dirty="0"/>
              <a:t>Single Class Classification:</a:t>
            </a:r>
          </a:p>
          <a:p>
            <a:pPr marL="0" indent="0">
              <a:buNone/>
            </a:pPr>
            <a:r>
              <a:rPr lang="en-IN" dirty="0"/>
              <a:t>The architecture looks like below for label ‘type’</a:t>
            </a:r>
          </a:p>
          <a:p>
            <a:pPr marL="0" indent="0">
              <a:buNone/>
            </a:pPr>
            <a:endParaRPr lang="en-IN" dirty="0"/>
          </a:p>
        </p:txBody>
      </p:sp>
      <p:pic>
        <p:nvPicPr>
          <p:cNvPr id="1026" name="Picture 2">
            <a:extLst>
              <a:ext uri="{FF2B5EF4-FFF2-40B4-BE49-F238E27FC236}">
                <a16:creationId xmlns:a16="http://schemas.microsoft.com/office/drawing/2014/main" id="{760D9F69-49F6-3CC5-A4E5-B2CE866FB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3945" y="3983556"/>
            <a:ext cx="6305302" cy="1871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014347"/>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126</TotalTime>
  <Words>898</Words>
  <Application>Microsoft Office PowerPoint</Application>
  <PresentationFormat>Widescreen</PresentationFormat>
  <Paragraphs>139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Symbol</vt:lpstr>
      <vt:lpstr>Office Theme</vt:lpstr>
      <vt:lpstr>PowerPoint Presentation</vt:lpstr>
      <vt:lpstr>Vehicle Classification</vt:lpstr>
      <vt:lpstr>OVERVIEW</vt:lpstr>
      <vt:lpstr>RESNET</vt:lpstr>
      <vt:lpstr>EdnaML</vt:lpstr>
      <vt:lpstr> PROPOSED WORK PIPELINE</vt:lpstr>
      <vt:lpstr>PowerPoint Presentation</vt:lpstr>
      <vt:lpstr>Crawler</vt:lpstr>
      <vt:lpstr>Classifier</vt:lpstr>
      <vt:lpstr>PowerPoint Presentation</vt:lpstr>
      <vt:lpstr>PowerPoint Presentation</vt:lpstr>
      <vt:lpstr>Results</vt:lpstr>
      <vt:lpstr>PowerPoint Presentation</vt:lpstr>
      <vt:lpstr>Thank You!</vt:lpstr>
      <vt:lpstr>PowerPoint Presentation</vt:lpstr>
      <vt:lpstr>WORKPLAN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abrar ahmed</dc:creator>
  <cp:lastModifiedBy>abrar ahmed</cp:lastModifiedBy>
  <cp:revision>6</cp:revision>
  <dcterms:created xsi:type="dcterms:W3CDTF">2022-09-26T02:58:33Z</dcterms:created>
  <dcterms:modified xsi:type="dcterms:W3CDTF">2022-12-03T15:11:42Z</dcterms:modified>
</cp:coreProperties>
</file>