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6"/>
  </p:notesMasterIdLst>
  <p:sldIdLst>
    <p:sldId id="256" r:id="rId2"/>
    <p:sldId id="259" r:id="rId3"/>
    <p:sldId id="260" r:id="rId4"/>
    <p:sldId id="261" r:id="rId5"/>
    <p:sldId id="264" r:id="rId6"/>
    <p:sldId id="274" r:id="rId7"/>
    <p:sldId id="271" r:id="rId8"/>
    <p:sldId id="269" r:id="rId9"/>
    <p:sldId id="270" r:id="rId10"/>
    <p:sldId id="275" r:id="rId11"/>
    <p:sldId id="276" r:id="rId12"/>
    <p:sldId id="277"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6B577-79DC-4025-AD0B-627B533D758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06ABD52-3A8C-4501-A42D-2F30A2D72105}">
      <dgm:prSet custT="1"/>
      <dgm:spPr/>
      <dgm:t>
        <a:bodyPr/>
        <a:lstStyle/>
        <a:p>
          <a:pPr>
            <a:lnSpc>
              <a:spcPct val="100000"/>
            </a:lnSpc>
          </a:pPr>
          <a:r>
            <a:rPr lang="en-US" sz="1600" b="1" dirty="0">
              <a:cs typeface="+mn-cs"/>
            </a:rPr>
            <a:t>Original Dataset: </a:t>
          </a:r>
          <a:endParaRPr lang="ar-SA" sz="1600" b="1" dirty="0">
            <a:cs typeface="+mn-cs"/>
          </a:endParaRPr>
        </a:p>
        <a:p>
          <a:pPr>
            <a:lnSpc>
              <a:spcPct val="100000"/>
            </a:lnSpc>
          </a:pPr>
          <a:r>
            <a:rPr lang="en-US" sz="1400" dirty="0"/>
            <a:t> - Dataset consists of 39,942 news articles with columns like label, title, text, subject, and date.</a:t>
          </a:r>
          <a:endParaRPr lang="ar-SA" sz="1400" dirty="0"/>
        </a:p>
        <a:p>
          <a:pPr>
            <a:lnSpc>
              <a:spcPct val="100000"/>
            </a:lnSpc>
          </a:pPr>
          <a:r>
            <a:rPr lang="en-US" sz="1400" dirty="0"/>
            <a:t> - Labels are binary (</a:t>
          </a:r>
          <a:r>
            <a:rPr lang="en-US" sz="1400" b="0" i="0" dirty="0"/>
            <a:t>0 if the news is fake, 1 if the news is real</a:t>
          </a:r>
          <a:r>
            <a:rPr lang="en-US" sz="1400" dirty="0"/>
            <a:t>).</a:t>
          </a:r>
        </a:p>
      </dgm:t>
    </dgm:pt>
    <dgm:pt modelId="{4F379BAA-3F9A-4210-AD6B-0761ED15EAC3}" type="parTrans" cxnId="{B5D99702-8CBD-4ABC-826C-9D179FC8789C}">
      <dgm:prSet/>
      <dgm:spPr/>
      <dgm:t>
        <a:bodyPr/>
        <a:lstStyle/>
        <a:p>
          <a:endParaRPr lang="en-US"/>
        </a:p>
      </dgm:t>
    </dgm:pt>
    <dgm:pt modelId="{C41A1FFB-6576-4AE0-A19F-410FFB10000E}" type="sibTrans" cxnId="{B5D99702-8CBD-4ABC-826C-9D179FC8789C}">
      <dgm:prSet/>
      <dgm:spPr/>
      <dgm:t>
        <a:bodyPr/>
        <a:lstStyle/>
        <a:p>
          <a:pPr>
            <a:lnSpc>
              <a:spcPct val="100000"/>
            </a:lnSpc>
          </a:pPr>
          <a:endParaRPr lang="en-US"/>
        </a:p>
      </dgm:t>
    </dgm:pt>
    <dgm:pt modelId="{71F205E9-92AE-4DC0-A5D3-E72A879BB907}">
      <dgm:prSet custT="1"/>
      <dgm:spPr/>
      <dgm:t>
        <a:bodyPr/>
        <a:lstStyle/>
        <a:p>
          <a:pPr>
            <a:lnSpc>
              <a:spcPct val="100000"/>
            </a:lnSpc>
          </a:pPr>
          <a:r>
            <a:rPr lang="en-US" sz="1600" b="1" dirty="0">
              <a:cs typeface="+mn-cs"/>
            </a:rPr>
            <a:t>Hypothesis: </a:t>
          </a:r>
          <a:endParaRPr lang="ar-SA" sz="1600" b="1" dirty="0">
            <a:cs typeface="+mn-cs"/>
          </a:endParaRPr>
        </a:p>
        <a:p>
          <a:pPr>
            <a:lnSpc>
              <a:spcPct val="100000"/>
            </a:lnSpc>
          </a:pPr>
          <a:r>
            <a:rPr lang="en-US" sz="1400" dirty="0"/>
            <a:t> - Investigate whether Natural Language Processing (NLP) techniques can effectively classify fake news articles.</a:t>
          </a:r>
          <a:endParaRPr lang="ar-SA" sz="1400" dirty="0"/>
        </a:p>
        <a:p>
          <a:pPr>
            <a:lnSpc>
              <a:spcPct val="100000"/>
            </a:lnSpc>
          </a:pPr>
          <a:r>
            <a:rPr lang="en-US" sz="1400" dirty="0"/>
            <a:t> - Hypothesize that by leveraging NLP models, we can accurately distinguish between fake and real </a:t>
          </a:r>
          <a:r>
            <a:rPr lang="en-US" sz="1400"/>
            <a:t>news.</a:t>
          </a:r>
          <a:endParaRPr lang="ar-SA" sz="1400" dirty="0"/>
        </a:p>
      </dgm:t>
    </dgm:pt>
    <dgm:pt modelId="{4A46FA69-0932-45BE-B974-65B1F0DCDC51}" type="sibTrans" cxnId="{0BBE9E42-945C-4293-AFD4-05B8BC3C3867}">
      <dgm:prSet/>
      <dgm:spPr/>
      <dgm:t>
        <a:bodyPr/>
        <a:lstStyle/>
        <a:p>
          <a:pPr>
            <a:lnSpc>
              <a:spcPct val="100000"/>
            </a:lnSpc>
          </a:pPr>
          <a:endParaRPr lang="en-US"/>
        </a:p>
      </dgm:t>
    </dgm:pt>
    <dgm:pt modelId="{0F805E0E-63BF-4E83-BCEC-CDFE06AD3B79}" type="parTrans" cxnId="{0BBE9E42-945C-4293-AFD4-05B8BC3C3867}">
      <dgm:prSet/>
      <dgm:spPr/>
      <dgm:t>
        <a:bodyPr/>
        <a:lstStyle/>
        <a:p>
          <a:endParaRPr lang="en-US"/>
        </a:p>
      </dgm:t>
    </dgm:pt>
    <dgm:pt modelId="{568F08F7-A5B5-43B1-BE3A-18E02D0DDAB5}" type="pres">
      <dgm:prSet presAssocID="{4F46B577-79DC-4025-AD0B-627B533D758A}" presName="root" presStyleCnt="0">
        <dgm:presLayoutVars>
          <dgm:dir/>
          <dgm:resizeHandles val="exact"/>
        </dgm:presLayoutVars>
      </dgm:prSet>
      <dgm:spPr/>
    </dgm:pt>
    <dgm:pt modelId="{9A88D732-F1F0-4443-A269-EEE8F91596EA}" type="pres">
      <dgm:prSet presAssocID="{B06ABD52-3A8C-4501-A42D-2F30A2D72105}" presName="compNode" presStyleCnt="0"/>
      <dgm:spPr/>
    </dgm:pt>
    <dgm:pt modelId="{5BF5F425-7D31-4EE8-8D82-F31816B382B2}" type="pres">
      <dgm:prSet presAssocID="{B06ABD52-3A8C-4501-A42D-2F30A2D72105}" presName="bgRect" presStyleLbl="bgShp" presStyleIdx="0" presStyleCnt="2"/>
      <dgm:spPr/>
    </dgm:pt>
    <dgm:pt modelId="{A38754F7-6696-425C-98C5-F7C7F2B3EA95}" type="pres">
      <dgm:prSet presAssocID="{B06ABD52-3A8C-4501-A42D-2F30A2D72105}" presName="iconRect" presStyleLbl="node1" presStyleIdx="0" presStyleCnt="2" custLinFactNeighborX="-31292" custLinFactNeighborY="179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1BA6E1B7-7E51-4B9F-AD92-02A2B6D47E96}" type="pres">
      <dgm:prSet presAssocID="{B06ABD52-3A8C-4501-A42D-2F30A2D72105}" presName="spaceRect" presStyleCnt="0"/>
      <dgm:spPr/>
    </dgm:pt>
    <dgm:pt modelId="{CAE6C9A3-0766-48B0-A244-F085C4413B5D}" type="pres">
      <dgm:prSet presAssocID="{B06ABD52-3A8C-4501-A42D-2F30A2D72105}" presName="parTx" presStyleLbl="revTx" presStyleIdx="0" presStyleCnt="2" custLinFactNeighborX="-18992" custLinFactNeighborY="984">
        <dgm:presLayoutVars>
          <dgm:chMax val="0"/>
          <dgm:chPref val="0"/>
        </dgm:presLayoutVars>
      </dgm:prSet>
      <dgm:spPr/>
    </dgm:pt>
    <dgm:pt modelId="{FB78F9F7-B0F4-4846-9C7C-112EF3885BB7}" type="pres">
      <dgm:prSet presAssocID="{C41A1FFB-6576-4AE0-A19F-410FFB10000E}" presName="sibTrans" presStyleCnt="0"/>
      <dgm:spPr/>
    </dgm:pt>
    <dgm:pt modelId="{B54D58B3-00BF-401F-B925-828AE5260B05}" type="pres">
      <dgm:prSet presAssocID="{71F205E9-92AE-4DC0-A5D3-E72A879BB907}" presName="compNode" presStyleCnt="0"/>
      <dgm:spPr/>
    </dgm:pt>
    <dgm:pt modelId="{2E6B0984-3038-4A06-894B-1047B5DBF83C}" type="pres">
      <dgm:prSet presAssocID="{71F205E9-92AE-4DC0-A5D3-E72A879BB907}" presName="bgRect" presStyleLbl="bgShp" presStyleIdx="1" presStyleCnt="2"/>
      <dgm:spPr/>
    </dgm:pt>
    <dgm:pt modelId="{975E999D-0E08-4293-A7B1-4F8A61F77989}" type="pres">
      <dgm:prSet presAssocID="{71F205E9-92AE-4DC0-A5D3-E72A879BB907}" presName="iconRect" presStyleLbl="node1" presStyleIdx="1" presStyleCnt="2" custLinFactNeighborX="-43297" custLinFactNeighborY="91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30A89BE3-D14F-45F8-B130-8F16C1990AAC}" type="pres">
      <dgm:prSet presAssocID="{71F205E9-92AE-4DC0-A5D3-E72A879BB907}" presName="spaceRect" presStyleCnt="0"/>
      <dgm:spPr/>
    </dgm:pt>
    <dgm:pt modelId="{3AA3E8C7-1C3B-461A-B8A7-DE7DBED92589}" type="pres">
      <dgm:prSet presAssocID="{71F205E9-92AE-4DC0-A5D3-E72A879BB907}" presName="parTx" presStyleLbl="revTx" presStyleIdx="1" presStyleCnt="2" custScaleX="117115" custScaleY="123077" custLinFactNeighborX="-12418" custLinFactNeighborY="1631">
        <dgm:presLayoutVars>
          <dgm:chMax val="0"/>
          <dgm:chPref val="0"/>
        </dgm:presLayoutVars>
      </dgm:prSet>
      <dgm:spPr/>
    </dgm:pt>
  </dgm:ptLst>
  <dgm:cxnLst>
    <dgm:cxn modelId="{1F916C00-25AE-4FB3-B59E-8B4B082B638C}" type="presOf" srcId="{B06ABD52-3A8C-4501-A42D-2F30A2D72105}" destId="{CAE6C9A3-0766-48B0-A244-F085C4413B5D}" srcOrd="0" destOrd="0" presId="urn:microsoft.com/office/officeart/2018/2/layout/IconVerticalSolidList"/>
    <dgm:cxn modelId="{B5D99702-8CBD-4ABC-826C-9D179FC8789C}" srcId="{4F46B577-79DC-4025-AD0B-627B533D758A}" destId="{B06ABD52-3A8C-4501-A42D-2F30A2D72105}" srcOrd="0" destOrd="0" parTransId="{4F379BAA-3F9A-4210-AD6B-0761ED15EAC3}" sibTransId="{C41A1FFB-6576-4AE0-A19F-410FFB10000E}"/>
    <dgm:cxn modelId="{541D1B32-9E4B-46F0-B265-08F240D5C602}" type="presOf" srcId="{4F46B577-79DC-4025-AD0B-627B533D758A}" destId="{568F08F7-A5B5-43B1-BE3A-18E02D0DDAB5}" srcOrd="0" destOrd="0" presId="urn:microsoft.com/office/officeart/2018/2/layout/IconVerticalSolidList"/>
    <dgm:cxn modelId="{0BBE9E42-945C-4293-AFD4-05B8BC3C3867}" srcId="{4F46B577-79DC-4025-AD0B-627B533D758A}" destId="{71F205E9-92AE-4DC0-A5D3-E72A879BB907}" srcOrd="1" destOrd="0" parTransId="{0F805E0E-63BF-4E83-BCEC-CDFE06AD3B79}" sibTransId="{4A46FA69-0932-45BE-B974-65B1F0DCDC51}"/>
    <dgm:cxn modelId="{D83A0E52-8ADB-4784-8C38-BE07CAC2B8D9}" type="presOf" srcId="{71F205E9-92AE-4DC0-A5D3-E72A879BB907}" destId="{3AA3E8C7-1C3B-461A-B8A7-DE7DBED92589}" srcOrd="0" destOrd="0" presId="urn:microsoft.com/office/officeart/2018/2/layout/IconVerticalSolidList"/>
    <dgm:cxn modelId="{7C41B1AC-69EB-4C31-9303-C812BE68D361}" type="presParOf" srcId="{568F08F7-A5B5-43B1-BE3A-18E02D0DDAB5}" destId="{9A88D732-F1F0-4443-A269-EEE8F91596EA}" srcOrd="0" destOrd="0" presId="urn:microsoft.com/office/officeart/2018/2/layout/IconVerticalSolidList"/>
    <dgm:cxn modelId="{AB490FF0-5E4B-4D24-9560-78C56D001F7F}" type="presParOf" srcId="{9A88D732-F1F0-4443-A269-EEE8F91596EA}" destId="{5BF5F425-7D31-4EE8-8D82-F31816B382B2}" srcOrd="0" destOrd="0" presId="urn:microsoft.com/office/officeart/2018/2/layout/IconVerticalSolidList"/>
    <dgm:cxn modelId="{D5E4EEC2-ACB3-4257-B23C-EB016625F66A}" type="presParOf" srcId="{9A88D732-F1F0-4443-A269-EEE8F91596EA}" destId="{A38754F7-6696-425C-98C5-F7C7F2B3EA95}" srcOrd="1" destOrd="0" presId="urn:microsoft.com/office/officeart/2018/2/layout/IconVerticalSolidList"/>
    <dgm:cxn modelId="{3ABBA608-1105-45E2-ADF6-F32296C67CB3}" type="presParOf" srcId="{9A88D732-F1F0-4443-A269-EEE8F91596EA}" destId="{1BA6E1B7-7E51-4B9F-AD92-02A2B6D47E96}" srcOrd="2" destOrd="0" presId="urn:microsoft.com/office/officeart/2018/2/layout/IconVerticalSolidList"/>
    <dgm:cxn modelId="{42B386A8-A8FA-466E-BED3-4F3651477FA6}" type="presParOf" srcId="{9A88D732-F1F0-4443-A269-EEE8F91596EA}" destId="{CAE6C9A3-0766-48B0-A244-F085C4413B5D}" srcOrd="3" destOrd="0" presId="urn:microsoft.com/office/officeart/2018/2/layout/IconVerticalSolidList"/>
    <dgm:cxn modelId="{40E36303-0792-49F1-AAAD-149525B5CAB5}" type="presParOf" srcId="{568F08F7-A5B5-43B1-BE3A-18E02D0DDAB5}" destId="{FB78F9F7-B0F4-4846-9C7C-112EF3885BB7}" srcOrd="1" destOrd="0" presId="urn:microsoft.com/office/officeart/2018/2/layout/IconVerticalSolidList"/>
    <dgm:cxn modelId="{C375BEAF-1EB9-4BE1-8E5B-382D39DE6566}" type="presParOf" srcId="{568F08F7-A5B5-43B1-BE3A-18E02D0DDAB5}" destId="{B54D58B3-00BF-401F-B925-828AE5260B05}" srcOrd="2" destOrd="0" presId="urn:microsoft.com/office/officeart/2018/2/layout/IconVerticalSolidList"/>
    <dgm:cxn modelId="{EFCA1ADB-46B9-456B-B095-C831547B57C8}" type="presParOf" srcId="{B54D58B3-00BF-401F-B925-828AE5260B05}" destId="{2E6B0984-3038-4A06-894B-1047B5DBF83C}" srcOrd="0" destOrd="0" presId="urn:microsoft.com/office/officeart/2018/2/layout/IconVerticalSolidList"/>
    <dgm:cxn modelId="{5751C469-CE58-4E8F-9815-D28AA810AF8F}" type="presParOf" srcId="{B54D58B3-00BF-401F-B925-828AE5260B05}" destId="{975E999D-0E08-4293-A7B1-4F8A61F77989}" srcOrd="1" destOrd="0" presId="urn:microsoft.com/office/officeart/2018/2/layout/IconVerticalSolidList"/>
    <dgm:cxn modelId="{CFB33B32-ED54-4D76-A32D-FB3198C79831}" type="presParOf" srcId="{B54D58B3-00BF-401F-B925-828AE5260B05}" destId="{30A89BE3-D14F-45F8-B130-8F16C1990AAC}" srcOrd="2" destOrd="0" presId="urn:microsoft.com/office/officeart/2018/2/layout/IconVerticalSolidList"/>
    <dgm:cxn modelId="{0017EBC7-E4E7-483A-993F-27FC9C5260F0}" type="presParOf" srcId="{B54D58B3-00BF-401F-B925-828AE5260B05}" destId="{3AA3E8C7-1C3B-461A-B8A7-DE7DBED925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6B577-79DC-4025-AD0B-627B533D758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06ABD52-3A8C-4501-A42D-2F30A2D72105}">
      <dgm:prSet/>
      <dgm:spPr/>
      <dgm:t>
        <a:bodyPr/>
        <a:lstStyle/>
        <a:p>
          <a:pPr>
            <a:lnSpc>
              <a:spcPct val="100000"/>
            </a:lnSpc>
          </a:pPr>
          <a:r>
            <a:rPr lang="en-US" b="1" dirty="0">
              <a:cs typeface="+mn-cs"/>
            </a:rPr>
            <a:t>Data Cleaning Process:</a:t>
          </a:r>
          <a:endParaRPr lang="ar-SA" b="1" dirty="0">
            <a:cs typeface="+mn-cs"/>
          </a:endParaRPr>
        </a:p>
        <a:p>
          <a:pPr>
            <a:lnSpc>
              <a:spcPct val="100000"/>
            </a:lnSpc>
          </a:pPr>
          <a:r>
            <a:rPr lang="en-US" b="0" dirty="0">
              <a:cs typeface="+mn-cs"/>
            </a:rPr>
            <a:t> - Initial data exploration to understand the structure and content of the dataset.</a:t>
          </a:r>
          <a:endParaRPr lang="ar-SA" b="0" dirty="0">
            <a:cs typeface="+mn-cs"/>
          </a:endParaRPr>
        </a:p>
        <a:p>
          <a:pPr>
            <a:lnSpc>
              <a:spcPct val="100000"/>
            </a:lnSpc>
          </a:pPr>
          <a:r>
            <a:rPr lang="en-US" b="0" dirty="0">
              <a:cs typeface="+mn-cs"/>
            </a:rPr>
            <a:t> - Handling missing values and duplicates.</a:t>
          </a:r>
          <a:endParaRPr lang="ar-SA" b="0" dirty="0">
            <a:cs typeface="+mn-cs"/>
          </a:endParaRPr>
        </a:p>
        <a:p>
          <a:pPr>
            <a:lnSpc>
              <a:spcPct val="100000"/>
            </a:lnSpc>
          </a:pPr>
          <a:r>
            <a:rPr lang="en-US" b="0" dirty="0">
              <a:cs typeface="+mn-cs"/>
            </a:rPr>
            <a:t> - Text preprocessing steps such as lowercasing, tokenization, lemmatization, and stop-word removal.</a:t>
          </a:r>
          <a:endParaRPr lang="en-US" b="0" dirty="0"/>
        </a:p>
      </dgm:t>
    </dgm:pt>
    <dgm:pt modelId="{4F379BAA-3F9A-4210-AD6B-0761ED15EAC3}" type="parTrans" cxnId="{B5D99702-8CBD-4ABC-826C-9D179FC8789C}">
      <dgm:prSet/>
      <dgm:spPr/>
      <dgm:t>
        <a:bodyPr/>
        <a:lstStyle/>
        <a:p>
          <a:endParaRPr lang="en-US"/>
        </a:p>
      </dgm:t>
    </dgm:pt>
    <dgm:pt modelId="{C41A1FFB-6576-4AE0-A19F-410FFB10000E}" type="sibTrans" cxnId="{B5D99702-8CBD-4ABC-826C-9D179FC8789C}">
      <dgm:prSet/>
      <dgm:spPr/>
      <dgm:t>
        <a:bodyPr/>
        <a:lstStyle/>
        <a:p>
          <a:endParaRPr lang="en-US"/>
        </a:p>
      </dgm:t>
    </dgm:pt>
    <dgm:pt modelId="{71F205E9-92AE-4DC0-A5D3-E72A879BB907}">
      <dgm:prSet/>
      <dgm:spPr/>
      <dgm:t>
        <a:bodyPr/>
        <a:lstStyle/>
        <a:p>
          <a:pPr>
            <a:lnSpc>
              <a:spcPct val="100000"/>
            </a:lnSpc>
          </a:pPr>
          <a:r>
            <a:rPr lang="en-US" b="1">
              <a:cs typeface="+mn-cs"/>
            </a:rPr>
            <a:t>Analysis Process:</a:t>
          </a:r>
          <a:endParaRPr lang="ar-SA" b="1">
            <a:cs typeface="+mn-cs"/>
          </a:endParaRPr>
        </a:p>
        <a:p>
          <a:pPr>
            <a:lnSpc>
              <a:spcPct val="100000"/>
            </a:lnSpc>
          </a:pPr>
          <a:r>
            <a:rPr lang="en-US" b="0">
              <a:cs typeface="+mn-cs"/>
            </a:rPr>
            <a:t> - Feature engineering using TF-IDF vectorization for text data.</a:t>
          </a:r>
          <a:endParaRPr lang="ar-SA" b="0">
            <a:cs typeface="+mn-cs"/>
          </a:endParaRPr>
        </a:p>
        <a:p>
          <a:pPr>
            <a:lnSpc>
              <a:spcPct val="100000"/>
            </a:lnSpc>
          </a:pPr>
          <a:r>
            <a:rPr lang="en-US" b="0">
              <a:cs typeface="+mn-cs"/>
            </a:rPr>
            <a:t> - Model training with Logistic Regression classifier.</a:t>
          </a:r>
          <a:endParaRPr lang="ar-SA" b="0">
            <a:cs typeface="+mn-cs"/>
          </a:endParaRPr>
        </a:p>
        <a:p>
          <a:pPr>
            <a:lnSpc>
              <a:spcPct val="100000"/>
            </a:lnSpc>
          </a:pPr>
          <a:r>
            <a:rPr lang="en-US" b="0">
              <a:cs typeface="+mn-cs"/>
            </a:rPr>
            <a:t> - Evaluation metrics include accuracy and classification report.</a:t>
          </a:r>
          <a:endParaRPr lang="en-US" b="0"/>
        </a:p>
      </dgm:t>
    </dgm:pt>
    <dgm:pt modelId="{4A46FA69-0932-45BE-B974-65B1F0DCDC51}" type="sibTrans" cxnId="{0BBE9E42-945C-4293-AFD4-05B8BC3C3867}">
      <dgm:prSet/>
      <dgm:spPr/>
      <dgm:t>
        <a:bodyPr/>
        <a:lstStyle/>
        <a:p>
          <a:endParaRPr lang="en-US"/>
        </a:p>
      </dgm:t>
    </dgm:pt>
    <dgm:pt modelId="{0F805E0E-63BF-4E83-BCEC-CDFE06AD3B79}" type="parTrans" cxnId="{0BBE9E42-945C-4293-AFD4-05B8BC3C3867}">
      <dgm:prSet/>
      <dgm:spPr/>
      <dgm:t>
        <a:bodyPr/>
        <a:lstStyle/>
        <a:p>
          <a:endParaRPr lang="en-US"/>
        </a:p>
      </dgm:t>
    </dgm:pt>
    <dgm:pt modelId="{1EAE709D-C944-426B-AB0B-9AB920B79FAF}">
      <dgm:prSet/>
      <dgm:spPr/>
      <dgm:t>
        <a:bodyPr/>
        <a:lstStyle/>
        <a:p>
          <a:pPr>
            <a:lnSpc>
              <a:spcPct val="100000"/>
            </a:lnSpc>
          </a:pPr>
          <a:r>
            <a:rPr lang="en-US" b="1" dirty="0" err="1">
              <a:cs typeface="+mn-cs"/>
            </a:rPr>
            <a:t>sample_data</a:t>
          </a:r>
          <a:r>
            <a:rPr lang="en-US" b="1" dirty="0">
              <a:cs typeface="+mn-cs"/>
            </a:rPr>
            <a:t>:</a:t>
          </a:r>
        </a:p>
        <a:p>
          <a:pPr>
            <a:lnSpc>
              <a:spcPct val="100000"/>
            </a:lnSpc>
          </a:pPr>
          <a:r>
            <a:rPr lang="en-US" b="0" dirty="0">
              <a:cs typeface="+mn-cs"/>
            </a:rPr>
            <a:t> we selected a representative sample of 1,000 data points (</a:t>
          </a:r>
          <a:r>
            <a:rPr lang="en-US" b="0" dirty="0" err="1">
              <a:cs typeface="+mn-cs"/>
            </a:rPr>
            <a:t>sample_data</a:t>
          </a:r>
          <a:r>
            <a:rPr lang="en-US" b="0" dirty="0">
              <a:cs typeface="+mn-cs"/>
            </a:rPr>
            <a:t>). This allows us to rapidly prototype and test our models while maintaining the core characteristics of the full dataset.</a:t>
          </a:r>
          <a:endParaRPr lang="en-US" b="0" dirty="0"/>
        </a:p>
      </dgm:t>
    </dgm:pt>
    <dgm:pt modelId="{DDEFADDA-6ABF-4A01-8A20-9E87C556E43E}" type="parTrans" cxnId="{DB5291F9-66D3-4688-AC11-BCCEDE1595EC}">
      <dgm:prSet/>
      <dgm:spPr/>
      <dgm:t>
        <a:bodyPr/>
        <a:lstStyle/>
        <a:p>
          <a:pPr rtl="1"/>
          <a:endParaRPr lang="ar-SA"/>
        </a:p>
      </dgm:t>
    </dgm:pt>
    <dgm:pt modelId="{8F6C955C-A0A8-4275-9E2D-D098505F1176}" type="sibTrans" cxnId="{DB5291F9-66D3-4688-AC11-BCCEDE1595EC}">
      <dgm:prSet/>
      <dgm:spPr/>
      <dgm:t>
        <a:bodyPr/>
        <a:lstStyle/>
        <a:p>
          <a:pPr rtl="1"/>
          <a:endParaRPr lang="ar-SA"/>
        </a:p>
      </dgm:t>
    </dgm:pt>
    <dgm:pt modelId="{568F08F7-A5B5-43B1-BE3A-18E02D0DDAB5}" type="pres">
      <dgm:prSet presAssocID="{4F46B577-79DC-4025-AD0B-627B533D758A}" presName="root" presStyleCnt="0">
        <dgm:presLayoutVars>
          <dgm:dir/>
          <dgm:resizeHandles val="exact"/>
        </dgm:presLayoutVars>
      </dgm:prSet>
      <dgm:spPr/>
    </dgm:pt>
    <dgm:pt modelId="{015786C0-1956-4CCC-99B1-44A865BD93A5}" type="pres">
      <dgm:prSet presAssocID="{1EAE709D-C944-426B-AB0B-9AB920B79FAF}" presName="compNode" presStyleCnt="0"/>
      <dgm:spPr/>
    </dgm:pt>
    <dgm:pt modelId="{73AE4A08-A7CE-42E7-A617-A367DDCB60A6}" type="pres">
      <dgm:prSet presAssocID="{1EAE709D-C944-426B-AB0B-9AB920B79FAF}" presName="bgRect" presStyleLbl="bgShp" presStyleIdx="0" presStyleCnt="3" custLinFactNeighborX="-6080" custLinFactNeighborY="1302"/>
      <dgm:spPr/>
    </dgm:pt>
    <dgm:pt modelId="{BEFE5C26-E969-43F1-B30E-A35BEECA0272}" type="pres">
      <dgm:prSet presAssocID="{1EAE709D-C944-426B-AB0B-9AB920B79FAF}" presName="iconRect" presStyleLbl="node1" presStyleIdx="0" presStyleCnt="3" custLinFactNeighborX="-20353" custLinFactNeighborY="119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AB3C2800-1A9F-429F-849C-227B409113AC}" type="pres">
      <dgm:prSet presAssocID="{1EAE709D-C944-426B-AB0B-9AB920B79FAF}" presName="spaceRect" presStyleCnt="0"/>
      <dgm:spPr/>
    </dgm:pt>
    <dgm:pt modelId="{A7FC7AED-7DEE-4345-82C8-95306C1D0E0D}" type="pres">
      <dgm:prSet presAssocID="{1EAE709D-C944-426B-AB0B-9AB920B79FAF}" presName="parTx" presStyleLbl="revTx" presStyleIdx="0" presStyleCnt="3" custScaleX="120641">
        <dgm:presLayoutVars>
          <dgm:chMax val="0"/>
          <dgm:chPref val="0"/>
        </dgm:presLayoutVars>
      </dgm:prSet>
      <dgm:spPr/>
    </dgm:pt>
    <dgm:pt modelId="{29AEAF30-3C31-4A71-B9C8-FF06681565EA}" type="pres">
      <dgm:prSet presAssocID="{8F6C955C-A0A8-4275-9E2D-D098505F1176}" presName="sibTrans" presStyleCnt="0"/>
      <dgm:spPr/>
    </dgm:pt>
    <dgm:pt modelId="{9A88D732-F1F0-4443-A269-EEE8F91596EA}" type="pres">
      <dgm:prSet presAssocID="{B06ABD52-3A8C-4501-A42D-2F30A2D72105}" presName="compNode" presStyleCnt="0"/>
      <dgm:spPr/>
    </dgm:pt>
    <dgm:pt modelId="{5BF5F425-7D31-4EE8-8D82-F31816B382B2}" type="pres">
      <dgm:prSet presAssocID="{B06ABD52-3A8C-4501-A42D-2F30A2D72105}" presName="bgRect" presStyleLbl="bgShp" presStyleIdx="1" presStyleCnt="3" custLinFactNeighborX="-3031" custLinFactNeighborY="-1346"/>
      <dgm:spPr/>
    </dgm:pt>
    <dgm:pt modelId="{A38754F7-6696-425C-98C5-F7C7F2B3EA95}" type="pres">
      <dgm:prSet presAssocID="{B06ABD52-3A8C-4501-A42D-2F30A2D72105}" presName="iconRect" presStyleLbl="node1" presStyleIdx="1" presStyleCnt="3" custLinFactNeighborX="-34680" custLinFactNeighborY="-478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1BA6E1B7-7E51-4B9F-AD92-02A2B6D47E96}" type="pres">
      <dgm:prSet presAssocID="{B06ABD52-3A8C-4501-A42D-2F30A2D72105}" presName="spaceRect" presStyleCnt="0"/>
      <dgm:spPr/>
    </dgm:pt>
    <dgm:pt modelId="{CAE6C9A3-0766-48B0-A244-F085C4413B5D}" type="pres">
      <dgm:prSet presAssocID="{B06ABD52-3A8C-4501-A42D-2F30A2D72105}" presName="parTx" presStyleLbl="revTx" presStyleIdx="1" presStyleCnt="3" custLinFactNeighborX="-14222" custLinFactNeighborY="66">
        <dgm:presLayoutVars>
          <dgm:chMax val="0"/>
          <dgm:chPref val="0"/>
        </dgm:presLayoutVars>
      </dgm:prSet>
      <dgm:spPr/>
    </dgm:pt>
    <dgm:pt modelId="{FB78F9F7-B0F4-4846-9C7C-112EF3885BB7}" type="pres">
      <dgm:prSet presAssocID="{C41A1FFB-6576-4AE0-A19F-410FFB10000E}" presName="sibTrans" presStyleCnt="0"/>
      <dgm:spPr/>
    </dgm:pt>
    <dgm:pt modelId="{B54D58B3-00BF-401F-B925-828AE5260B05}" type="pres">
      <dgm:prSet presAssocID="{71F205E9-92AE-4DC0-A5D3-E72A879BB907}" presName="compNode" presStyleCnt="0"/>
      <dgm:spPr/>
    </dgm:pt>
    <dgm:pt modelId="{2E6B0984-3038-4A06-894B-1047B5DBF83C}" type="pres">
      <dgm:prSet presAssocID="{71F205E9-92AE-4DC0-A5D3-E72A879BB907}" presName="bgRect" presStyleLbl="bgShp" presStyleIdx="2" presStyleCnt="3"/>
      <dgm:spPr/>
    </dgm:pt>
    <dgm:pt modelId="{975E999D-0E08-4293-A7B1-4F8A61F77989}" type="pres">
      <dgm:prSet presAssocID="{71F205E9-92AE-4DC0-A5D3-E72A879BB907}" presName="iconRect" presStyleLbl="node1" presStyleIdx="2" presStyleCnt="3" custLinFactNeighborX="-43297" custLinFactNeighborY="9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0A89BE3-D14F-45F8-B130-8F16C1990AAC}" type="pres">
      <dgm:prSet presAssocID="{71F205E9-92AE-4DC0-A5D3-E72A879BB907}" presName="spaceRect" presStyleCnt="0"/>
      <dgm:spPr/>
    </dgm:pt>
    <dgm:pt modelId="{3AA3E8C7-1C3B-461A-B8A7-DE7DBED92589}" type="pres">
      <dgm:prSet presAssocID="{71F205E9-92AE-4DC0-A5D3-E72A879BB907}" presName="parTx" presStyleLbl="revTx" presStyleIdx="2" presStyleCnt="3" custScaleX="121460" custScaleY="123077" custLinFactNeighborX="-10725" custLinFactNeighborY="-66">
        <dgm:presLayoutVars>
          <dgm:chMax val="0"/>
          <dgm:chPref val="0"/>
        </dgm:presLayoutVars>
      </dgm:prSet>
      <dgm:spPr/>
    </dgm:pt>
  </dgm:ptLst>
  <dgm:cxnLst>
    <dgm:cxn modelId="{B5D99702-8CBD-4ABC-826C-9D179FC8789C}" srcId="{4F46B577-79DC-4025-AD0B-627B533D758A}" destId="{B06ABD52-3A8C-4501-A42D-2F30A2D72105}" srcOrd="1" destOrd="0" parTransId="{4F379BAA-3F9A-4210-AD6B-0761ED15EAC3}" sibTransId="{C41A1FFB-6576-4AE0-A19F-410FFB10000E}"/>
    <dgm:cxn modelId="{0BBE9E42-945C-4293-AFD4-05B8BC3C3867}" srcId="{4F46B577-79DC-4025-AD0B-627B533D758A}" destId="{71F205E9-92AE-4DC0-A5D3-E72A879BB907}" srcOrd="2" destOrd="0" parTransId="{0F805E0E-63BF-4E83-BCEC-CDFE06AD3B79}" sibTransId="{4A46FA69-0932-45BE-B974-65B1F0DCDC51}"/>
    <dgm:cxn modelId="{C0D3E497-971C-4C64-BEB6-0A38FC5E2C7D}" type="presOf" srcId="{4F46B577-79DC-4025-AD0B-627B533D758A}" destId="{568F08F7-A5B5-43B1-BE3A-18E02D0DDAB5}" srcOrd="0" destOrd="0" presId="urn:microsoft.com/office/officeart/2018/2/layout/IconVerticalSolidList"/>
    <dgm:cxn modelId="{219760B5-61F5-4DDE-B059-34056D7EFD19}" type="presOf" srcId="{1EAE709D-C944-426B-AB0B-9AB920B79FAF}" destId="{A7FC7AED-7DEE-4345-82C8-95306C1D0E0D}" srcOrd="0" destOrd="0" presId="urn:microsoft.com/office/officeart/2018/2/layout/IconVerticalSolidList"/>
    <dgm:cxn modelId="{9F84C9C4-908A-43B4-A8BE-C301BFBA5D3A}" type="presOf" srcId="{B06ABD52-3A8C-4501-A42D-2F30A2D72105}" destId="{CAE6C9A3-0766-48B0-A244-F085C4413B5D}" srcOrd="0" destOrd="0" presId="urn:microsoft.com/office/officeart/2018/2/layout/IconVerticalSolidList"/>
    <dgm:cxn modelId="{D1CD67CE-7E73-4CC6-8520-966A637EF1BD}" type="presOf" srcId="{71F205E9-92AE-4DC0-A5D3-E72A879BB907}" destId="{3AA3E8C7-1C3B-461A-B8A7-DE7DBED92589}" srcOrd="0" destOrd="0" presId="urn:microsoft.com/office/officeart/2018/2/layout/IconVerticalSolidList"/>
    <dgm:cxn modelId="{DB5291F9-66D3-4688-AC11-BCCEDE1595EC}" srcId="{4F46B577-79DC-4025-AD0B-627B533D758A}" destId="{1EAE709D-C944-426B-AB0B-9AB920B79FAF}" srcOrd="0" destOrd="0" parTransId="{DDEFADDA-6ABF-4A01-8A20-9E87C556E43E}" sibTransId="{8F6C955C-A0A8-4275-9E2D-D098505F1176}"/>
    <dgm:cxn modelId="{D02040A7-52F7-4393-9550-20F6FFAEA814}" type="presParOf" srcId="{568F08F7-A5B5-43B1-BE3A-18E02D0DDAB5}" destId="{015786C0-1956-4CCC-99B1-44A865BD93A5}" srcOrd="0" destOrd="0" presId="urn:microsoft.com/office/officeart/2018/2/layout/IconVerticalSolidList"/>
    <dgm:cxn modelId="{D17B7517-3442-4DF3-8F33-EBB0EFE6CFD3}" type="presParOf" srcId="{015786C0-1956-4CCC-99B1-44A865BD93A5}" destId="{73AE4A08-A7CE-42E7-A617-A367DDCB60A6}" srcOrd="0" destOrd="0" presId="urn:microsoft.com/office/officeart/2018/2/layout/IconVerticalSolidList"/>
    <dgm:cxn modelId="{38EFCC83-9869-4274-ABF8-8093B3DE0AE8}" type="presParOf" srcId="{015786C0-1956-4CCC-99B1-44A865BD93A5}" destId="{BEFE5C26-E969-43F1-B30E-A35BEECA0272}" srcOrd="1" destOrd="0" presId="urn:microsoft.com/office/officeart/2018/2/layout/IconVerticalSolidList"/>
    <dgm:cxn modelId="{1125B1B3-BC98-470A-BB6D-AB56EF2122BE}" type="presParOf" srcId="{015786C0-1956-4CCC-99B1-44A865BD93A5}" destId="{AB3C2800-1A9F-429F-849C-227B409113AC}" srcOrd="2" destOrd="0" presId="urn:microsoft.com/office/officeart/2018/2/layout/IconVerticalSolidList"/>
    <dgm:cxn modelId="{D9A86C90-4E99-474D-A80F-AAE8ACDE63FD}" type="presParOf" srcId="{015786C0-1956-4CCC-99B1-44A865BD93A5}" destId="{A7FC7AED-7DEE-4345-82C8-95306C1D0E0D}" srcOrd="3" destOrd="0" presId="urn:microsoft.com/office/officeart/2018/2/layout/IconVerticalSolidList"/>
    <dgm:cxn modelId="{EF661F92-2381-4BE3-A7D9-E7D63898F564}" type="presParOf" srcId="{568F08F7-A5B5-43B1-BE3A-18E02D0DDAB5}" destId="{29AEAF30-3C31-4A71-B9C8-FF06681565EA}" srcOrd="1" destOrd="0" presId="urn:microsoft.com/office/officeart/2018/2/layout/IconVerticalSolidList"/>
    <dgm:cxn modelId="{54374FA7-8629-4B6E-BD45-DC3041D0756A}" type="presParOf" srcId="{568F08F7-A5B5-43B1-BE3A-18E02D0DDAB5}" destId="{9A88D732-F1F0-4443-A269-EEE8F91596EA}" srcOrd="2" destOrd="0" presId="urn:microsoft.com/office/officeart/2018/2/layout/IconVerticalSolidList"/>
    <dgm:cxn modelId="{91C3CC28-6AA4-4693-87E8-312D0D359359}" type="presParOf" srcId="{9A88D732-F1F0-4443-A269-EEE8F91596EA}" destId="{5BF5F425-7D31-4EE8-8D82-F31816B382B2}" srcOrd="0" destOrd="0" presId="urn:microsoft.com/office/officeart/2018/2/layout/IconVerticalSolidList"/>
    <dgm:cxn modelId="{A2FE1A49-5C86-42AB-A4B4-315253F0ED83}" type="presParOf" srcId="{9A88D732-F1F0-4443-A269-EEE8F91596EA}" destId="{A38754F7-6696-425C-98C5-F7C7F2B3EA95}" srcOrd="1" destOrd="0" presId="urn:microsoft.com/office/officeart/2018/2/layout/IconVerticalSolidList"/>
    <dgm:cxn modelId="{BE9BE38F-6297-488E-90AC-A10E01FCE52A}" type="presParOf" srcId="{9A88D732-F1F0-4443-A269-EEE8F91596EA}" destId="{1BA6E1B7-7E51-4B9F-AD92-02A2B6D47E96}" srcOrd="2" destOrd="0" presId="urn:microsoft.com/office/officeart/2018/2/layout/IconVerticalSolidList"/>
    <dgm:cxn modelId="{F3B7F84B-33F2-4148-89E8-253853D901E4}" type="presParOf" srcId="{9A88D732-F1F0-4443-A269-EEE8F91596EA}" destId="{CAE6C9A3-0766-48B0-A244-F085C4413B5D}" srcOrd="3" destOrd="0" presId="urn:microsoft.com/office/officeart/2018/2/layout/IconVerticalSolidList"/>
    <dgm:cxn modelId="{AB956B21-520E-4D86-95D8-842CA54C2BA7}" type="presParOf" srcId="{568F08F7-A5B5-43B1-BE3A-18E02D0DDAB5}" destId="{FB78F9F7-B0F4-4846-9C7C-112EF3885BB7}" srcOrd="3" destOrd="0" presId="urn:microsoft.com/office/officeart/2018/2/layout/IconVerticalSolidList"/>
    <dgm:cxn modelId="{21A70ECE-D3CE-4F91-9CE6-15059F71E522}" type="presParOf" srcId="{568F08F7-A5B5-43B1-BE3A-18E02D0DDAB5}" destId="{B54D58B3-00BF-401F-B925-828AE5260B05}" srcOrd="4" destOrd="0" presId="urn:microsoft.com/office/officeart/2018/2/layout/IconVerticalSolidList"/>
    <dgm:cxn modelId="{70087C2E-8FE7-4087-990E-39F61D53BFAF}" type="presParOf" srcId="{B54D58B3-00BF-401F-B925-828AE5260B05}" destId="{2E6B0984-3038-4A06-894B-1047B5DBF83C}" srcOrd="0" destOrd="0" presId="urn:microsoft.com/office/officeart/2018/2/layout/IconVerticalSolidList"/>
    <dgm:cxn modelId="{E9AB047F-03AD-42BE-9395-41BFD81AA7E2}" type="presParOf" srcId="{B54D58B3-00BF-401F-B925-828AE5260B05}" destId="{975E999D-0E08-4293-A7B1-4F8A61F77989}" srcOrd="1" destOrd="0" presId="urn:microsoft.com/office/officeart/2018/2/layout/IconVerticalSolidList"/>
    <dgm:cxn modelId="{079B8742-2AEF-4629-AAAD-30661BB1641C}" type="presParOf" srcId="{B54D58B3-00BF-401F-B925-828AE5260B05}" destId="{30A89BE3-D14F-45F8-B130-8F16C1990AAC}" srcOrd="2" destOrd="0" presId="urn:microsoft.com/office/officeart/2018/2/layout/IconVerticalSolidList"/>
    <dgm:cxn modelId="{9AB3E8C6-11C9-4D51-B336-E2D17E134261}" type="presParOf" srcId="{B54D58B3-00BF-401F-B925-828AE5260B05}" destId="{3AA3E8C7-1C3B-461A-B8A7-DE7DBED925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7097D1-B760-4257-980C-149C2442D3A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1B733CE-56BF-4E17-B691-9E5D34B76181}">
      <dgm:prSet/>
      <dgm:spPr/>
      <dgm:t>
        <a:bodyPr/>
        <a:lstStyle/>
        <a:p>
          <a:pPr>
            <a:lnSpc>
              <a:spcPct val="100000"/>
            </a:lnSpc>
            <a:defRPr cap="all"/>
          </a:pPr>
          <a:r>
            <a:rPr lang="en-US" dirty="0"/>
            <a:t>classifiers used: Logistic Regression classifier for text classification tasks.</a:t>
          </a:r>
        </a:p>
      </dgm:t>
    </dgm:pt>
    <dgm:pt modelId="{C83234EE-EB89-4531-8AE5-ABBE1306D387}" type="parTrans" cxnId="{1FAC9F86-5566-4B37-B75B-A06DB7389009}">
      <dgm:prSet/>
      <dgm:spPr/>
      <dgm:t>
        <a:bodyPr/>
        <a:lstStyle/>
        <a:p>
          <a:endParaRPr lang="en-US"/>
        </a:p>
      </dgm:t>
    </dgm:pt>
    <dgm:pt modelId="{B8E35E12-0730-444D-A933-61C3CAA5C9EB}" type="sibTrans" cxnId="{1FAC9F86-5566-4B37-B75B-A06DB7389009}">
      <dgm:prSet/>
      <dgm:spPr/>
      <dgm:t>
        <a:bodyPr/>
        <a:lstStyle/>
        <a:p>
          <a:pPr>
            <a:lnSpc>
              <a:spcPct val="100000"/>
            </a:lnSpc>
          </a:pPr>
          <a:endParaRPr lang="en-US"/>
        </a:p>
      </dgm:t>
    </dgm:pt>
    <dgm:pt modelId="{F69D8742-CCD9-4BA4-866D-05AADE449BFA}">
      <dgm:prSet/>
      <dgm:spPr/>
      <dgm:t>
        <a:bodyPr/>
        <a:lstStyle/>
        <a:p>
          <a:pPr>
            <a:lnSpc>
              <a:spcPct val="100000"/>
            </a:lnSpc>
            <a:defRPr cap="all"/>
          </a:pPr>
          <a:r>
            <a:rPr lang="en-US"/>
            <a:t>Training the classifier on the preprocessed text data using TF-IDF vectors.</a:t>
          </a:r>
        </a:p>
      </dgm:t>
    </dgm:pt>
    <dgm:pt modelId="{E7A6FB46-AE18-4DA6-A5CA-A5F8B5AFD2C0}" type="parTrans" cxnId="{731CBF03-5864-4104-B2C2-E5C1BA31E0FB}">
      <dgm:prSet/>
      <dgm:spPr/>
      <dgm:t>
        <a:bodyPr/>
        <a:lstStyle/>
        <a:p>
          <a:endParaRPr lang="en-US"/>
        </a:p>
      </dgm:t>
    </dgm:pt>
    <dgm:pt modelId="{BADB7252-621F-41FA-8DBF-7DEB10DFE874}" type="sibTrans" cxnId="{731CBF03-5864-4104-B2C2-E5C1BA31E0FB}">
      <dgm:prSet/>
      <dgm:spPr/>
      <dgm:t>
        <a:bodyPr/>
        <a:lstStyle/>
        <a:p>
          <a:endParaRPr lang="en-US"/>
        </a:p>
      </dgm:t>
    </dgm:pt>
    <dgm:pt modelId="{CC13107C-C7B8-4902-A0EF-1C17A6021230}" type="pres">
      <dgm:prSet presAssocID="{C37097D1-B760-4257-980C-149C2442D3AA}" presName="root" presStyleCnt="0">
        <dgm:presLayoutVars>
          <dgm:dir/>
          <dgm:resizeHandles val="exact"/>
        </dgm:presLayoutVars>
      </dgm:prSet>
      <dgm:spPr/>
    </dgm:pt>
    <dgm:pt modelId="{A420FCD6-BA87-45F4-A2FA-D92E0FB5EA1E}" type="pres">
      <dgm:prSet presAssocID="{A1B733CE-56BF-4E17-B691-9E5D34B76181}" presName="compNode" presStyleCnt="0"/>
      <dgm:spPr/>
    </dgm:pt>
    <dgm:pt modelId="{03C249A8-B7AF-40C8-9004-DC955E9037AB}" type="pres">
      <dgm:prSet presAssocID="{A1B733CE-56BF-4E17-B691-9E5D34B76181}" presName="iconBgRect" presStyleLbl="bgShp" presStyleIdx="0" presStyleCnt="2"/>
      <dgm:spPr/>
    </dgm:pt>
    <dgm:pt modelId="{15784140-BCBD-4AEE-98E7-9E01BBD5A56E}" type="pres">
      <dgm:prSet presAssocID="{A1B733CE-56BF-4E17-B691-9E5D34B761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E7740981-96F2-4C77-8981-B1F83804AA48}" type="pres">
      <dgm:prSet presAssocID="{A1B733CE-56BF-4E17-B691-9E5D34B76181}" presName="spaceRect" presStyleCnt="0"/>
      <dgm:spPr/>
    </dgm:pt>
    <dgm:pt modelId="{A81EBF08-37C0-4CCA-B1A7-BAF98E6842DB}" type="pres">
      <dgm:prSet presAssocID="{A1B733CE-56BF-4E17-B691-9E5D34B76181}" presName="textRect" presStyleLbl="revTx" presStyleIdx="0" presStyleCnt="2">
        <dgm:presLayoutVars>
          <dgm:chMax val="1"/>
          <dgm:chPref val="1"/>
        </dgm:presLayoutVars>
      </dgm:prSet>
      <dgm:spPr/>
    </dgm:pt>
    <dgm:pt modelId="{3B7B0BD2-AAC8-4656-BA1A-D3FEE15317B0}" type="pres">
      <dgm:prSet presAssocID="{B8E35E12-0730-444D-A933-61C3CAA5C9EB}" presName="sibTrans" presStyleCnt="0"/>
      <dgm:spPr/>
    </dgm:pt>
    <dgm:pt modelId="{F897FDC2-FCC8-41C9-928A-47CD22EE35BE}" type="pres">
      <dgm:prSet presAssocID="{F69D8742-CCD9-4BA4-866D-05AADE449BFA}" presName="compNode" presStyleCnt="0"/>
      <dgm:spPr/>
    </dgm:pt>
    <dgm:pt modelId="{3A6A48A2-2B76-47AD-9906-D717464AF138}" type="pres">
      <dgm:prSet presAssocID="{F69D8742-CCD9-4BA4-866D-05AADE449BFA}" presName="iconBgRect" presStyleLbl="bgShp" presStyleIdx="1" presStyleCnt="2"/>
      <dgm:spPr/>
    </dgm:pt>
    <dgm:pt modelId="{E0839367-DA04-43B0-8901-9C3AA226DB8A}" type="pres">
      <dgm:prSet presAssocID="{F69D8742-CCD9-4BA4-866D-05AADE449B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0C9E654D-952A-4C18-8AC2-306D86D39B07}" type="pres">
      <dgm:prSet presAssocID="{F69D8742-CCD9-4BA4-866D-05AADE449BFA}" presName="spaceRect" presStyleCnt="0"/>
      <dgm:spPr/>
    </dgm:pt>
    <dgm:pt modelId="{C681E8BC-A738-40A7-BF6D-CC44FD257BFF}" type="pres">
      <dgm:prSet presAssocID="{F69D8742-CCD9-4BA4-866D-05AADE449BFA}" presName="textRect" presStyleLbl="revTx" presStyleIdx="1" presStyleCnt="2">
        <dgm:presLayoutVars>
          <dgm:chMax val="1"/>
          <dgm:chPref val="1"/>
        </dgm:presLayoutVars>
      </dgm:prSet>
      <dgm:spPr/>
    </dgm:pt>
  </dgm:ptLst>
  <dgm:cxnLst>
    <dgm:cxn modelId="{731CBF03-5864-4104-B2C2-E5C1BA31E0FB}" srcId="{C37097D1-B760-4257-980C-149C2442D3AA}" destId="{F69D8742-CCD9-4BA4-866D-05AADE449BFA}" srcOrd="1" destOrd="0" parTransId="{E7A6FB46-AE18-4DA6-A5CA-A5F8B5AFD2C0}" sibTransId="{BADB7252-621F-41FA-8DBF-7DEB10DFE874}"/>
    <dgm:cxn modelId="{73C7401C-6D17-4F69-A4AD-240EC7D9BE03}" type="presOf" srcId="{F69D8742-CCD9-4BA4-866D-05AADE449BFA}" destId="{C681E8BC-A738-40A7-BF6D-CC44FD257BFF}" srcOrd="0" destOrd="0" presId="urn:microsoft.com/office/officeart/2018/5/layout/IconCircleLabelList"/>
    <dgm:cxn modelId="{8A018F7D-C698-44A6-9943-2C41D6A939BB}" type="presOf" srcId="{A1B733CE-56BF-4E17-B691-9E5D34B76181}" destId="{A81EBF08-37C0-4CCA-B1A7-BAF98E6842DB}" srcOrd="0" destOrd="0" presId="urn:microsoft.com/office/officeart/2018/5/layout/IconCircleLabelList"/>
    <dgm:cxn modelId="{1FAC9F86-5566-4B37-B75B-A06DB7389009}" srcId="{C37097D1-B760-4257-980C-149C2442D3AA}" destId="{A1B733CE-56BF-4E17-B691-9E5D34B76181}" srcOrd="0" destOrd="0" parTransId="{C83234EE-EB89-4531-8AE5-ABBE1306D387}" sibTransId="{B8E35E12-0730-444D-A933-61C3CAA5C9EB}"/>
    <dgm:cxn modelId="{EEC5C7BA-1E80-4167-98B8-07B75BDB32E6}" type="presOf" srcId="{C37097D1-B760-4257-980C-149C2442D3AA}" destId="{CC13107C-C7B8-4902-A0EF-1C17A6021230}" srcOrd="0" destOrd="0" presId="urn:microsoft.com/office/officeart/2018/5/layout/IconCircleLabelList"/>
    <dgm:cxn modelId="{1F0425C3-8ED7-49CD-B692-8367FF30BCE5}" type="presParOf" srcId="{CC13107C-C7B8-4902-A0EF-1C17A6021230}" destId="{A420FCD6-BA87-45F4-A2FA-D92E0FB5EA1E}" srcOrd="0" destOrd="0" presId="urn:microsoft.com/office/officeart/2018/5/layout/IconCircleLabelList"/>
    <dgm:cxn modelId="{2C240DDF-46FD-4F93-9763-30E9208407CA}" type="presParOf" srcId="{A420FCD6-BA87-45F4-A2FA-D92E0FB5EA1E}" destId="{03C249A8-B7AF-40C8-9004-DC955E9037AB}" srcOrd="0" destOrd="0" presId="urn:microsoft.com/office/officeart/2018/5/layout/IconCircleLabelList"/>
    <dgm:cxn modelId="{DD354F84-DA00-4912-A3B5-D5A1E67181B0}" type="presParOf" srcId="{A420FCD6-BA87-45F4-A2FA-D92E0FB5EA1E}" destId="{15784140-BCBD-4AEE-98E7-9E01BBD5A56E}" srcOrd="1" destOrd="0" presId="urn:microsoft.com/office/officeart/2018/5/layout/IconCircleLabelList"/>
    <dgm:cxn modelId="{CC180C88-0393-419C-A84C-600DB506B566}" type="presParOf" srcId="{A420FCD6-BA87-45F4-A2FA-D92E0FB5EA1E}" destId="{E7740981-96F2-4C77-8981-B1F83804AA48}" srcOrd="2" destOrd="0" presId="urn:microsoft.com/office/officeart/2018/5/layout/IconCircleLabelList"/>
    <dgm:cxn modelId="{1E46BFE0-23D1-4E8A-949B-2E937F53877E}" type="presParOf" srcId="{A420FCD6-BA87-45F4-A2FA-D92E0FB5EA1E}" destId="{A81EBF08-37C0-4CCA-B1A7-BAF98E6842DB}" srcOrd="3" destOrd="0" presId="urn:microsoft.com/office/officeart/2018/5/layout/IconCircleLabelList"/>
    <dgm:cxn modelId="{F3EA8ADB-C7B5-4F19-8D55-B114E231BFEC}" type="presParOf" srcId="{CC13107C-C7B8-4902-A0EF-1C17A6021230}" destId="{3B7B0BD2-AAC8-4656-BA1A-D3FEE15317B0}" srcOrd="1" destOrd="0" presId="urn:microsoft.com/office/officeart/2018/5/layout/IconCircleLabelList"/>
    <dgm:cxn modelId="{46344528-0A48-436A-A218-3FC533373113}" type="presParOf" srcId="{CC13107C-C7B8-4902-A0EF-1C17A6021230}" destId="{F897FDC2-FCC8-41C9-928A-47CD22EE35BE}" srcOrd="2" destOrd="0" presId="urn:microsoft.com/office/officeart/2018/5/layout/IconCircleLabelList"/>
    <dgm:cxn modelId="{A963F313-AF57-4315-BE50-1B6BAE877955}" type="presParOf" srcId="{F897FDC2-FCC8-41C9-928A-47CD22EE35BE}" destId="{3A6A48A2-2B76-47AD-9906-D717464AF138}" srcOrd="0" destOrd="0" presId="urn:microsoft.com/office/officeart/2018/5/layout/IconCircleLabelList"/>
    <dgm:cxn modelId="{B0CDD677-EF87-4B59-93DC-1AF1B13DDE05}" type="presParOf" srcId="{F897FDC2-FCC8-41C9-928A-47CD22EE35BE}" destId="{E0839367-DA04-43B0-8901-9C3AA226DB8A}" srcOrd="1" destOrd="0" presId="urn:microsoft.com/office/officeart/2018/5/layout/IconCircleLabelList"/>
    <dgm:cxn modelId="{5C848951-0A3A-463A-9009-D8FED9396B9C}" type="presParOf" srcId="{F897FDC2-FCC8-41C9-928A-47CD22EE35BE}" destId="{0C9E654D-952A-4C18-8AC2-306D86D39B07}" srcOrd="2" destOrd="0" presId="urn:microsoft.com/office/officeart/2018/5/layout/IconCircleLabelList"/>
    <dgm:cxn modelId="{8FF2F9E8-E241-4E26-8F34-44A1C1B12D5A}" type="presParOf" srcId="{F897FDC2-FCC8-41C9-928A-47CD22EE35BE}" destId="{C681E8BC-A738-40A7-BF6D-CC44FD257BF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5F425-7D31-4EE8-8D82-F31816B382B2}">
      <dsp:nvSpPr>
        <dsp:cNvPr id="0" name=""/>
        <dsp:cNvSpPr/>
      </dsp:nvSpPr>
      <dsp:spPr>
        <a:xfrm>
          <a:off x="-157383" y="725369"/>
          <a:ext cx="6364224" cy="1650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754F7-6696-425C-98C5-F7C7F2B3EA95}">
      <dsp:nvSpPr>
        <dsp:cNvPr id="0" name=""/>
        <dsp:cNvSpPr/>
      </dsp:nvSpPr>
      <dsp:spPr>
        <a:xfrm>
          <a:off x="57886" y="1113089"/>
          <a:ext cx="908006" cy="908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6C9A3-0766-48B0-A244-F085C4413B5D}">
      <dsp:nvSpPr>
        <dsp:cNvPr id="0" name=""/>
        <dsp:cNvSpPr/>
      </dsp:nvSpPr>
      <dsp:spPr>
        <a:xfrm>
          <a:off x="914542" y="741361"/>
          <a:ext cx="4395991" cy="16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00" tIns="172000" rIns="172000" bIns="172000" numCol="1" spcCol="1270" anchor="ctr" anchorCtr="0">
          <a:noAutofit/>
        </a:bodyPr>
        <a:lstStyle/>
        <a:p>
          <a:pPr marL="0" lvl="0" indent="0" algn="l" defTabSz="711200">
            <a:lnSpc>
              <a:spcPct val="100000"/>
            </a:lnSpc>
            <a:spcBef>
              <a:spcPct val="0"/>
            </a:spcBef>
            <a:spcAft>
              <a:spcPct val="35000"/>
            </a:spcAft>
            <a:buNone/>
          </a:pPr>
          <a:r>
            <a:rPr lang="en-US" sz="1600" b="1" kern="1200" dirty="0">
              <a:cs typeface="+mn-cs"/>
            </a:rPr>
            <a:t>Original Dataset: </a:t>
          </a:r>
          <a:endParaRPr lang="ar-SA" sz="1600" b="1" kern="1200" dirty="0">
            <a:cs typeface="+mn-cs"/>
          </a:endParaRPr>
        </a:p>
        <a:p>
          <a:pPr marL="0" lvl="0" indent="0" algn="l" defTabSz="711200">
            <a:lnSpc>
              <a:spcPct val="100000"/>
            </a:lnSpc>
            <a:spcBef>
              <a:spcPct val="0"/>
            </a:spcBef>
            <a:spcAft>
              <a:spcPct val="35000"/>
            </a:spcAft>
            <a:buNone/>
          </a:pPr>
          <a:r>
            <a:rPr lang="en-US" sz="1400" kern="1200" dirty="0"/>
            <a:t> - Dataset consists of 39,942 news articles with columns like label, title, text, subject, and date.</a:t>
          </a:r>
          <a:endParaRPr lang="ar-SA" sz="1400" kern="1200" dirty="0"/>
        </a:p>
        <a:p>
          <a:pPr marL="0" lvl="0" indent="0" algn="l" defTabSz="711200">
            <a:lnSpc>
              <a:spcPct val="100000"/>
            </a:lnSpc>
            <a:spcBef>
              <a:spcPct val="0"/>
            </a:spcBef>
            <a:spcAft>
              <a:spcPct val="35000"/>
            </a:spcAft>
            <a:buNone/>
          </a:pPr>
          <a:r>
            <a:rPr lang="en-US" sz="1400" kern="1200" dirty="0"/>
            <a:t> - Labels are binary (</a:t>
          </a:r>
          <a:r>
            <a:rPr lang="en-US" sz="1400" b="0" i="0" kern="1200" dirty="0"/>
            <a:t>0 if the news is fake, 1 if the news is real</a:t>
          </a:r>
          <a:r>
            <a:rPr lang="en-US" sz="1400" kern="1200" dirty="0"/>
            <a:t>).</a:t>
          </a:r>
        </a:p>
      </dsp:txBody>
      <dsp:txXfrm>
        <a:off x="914542" y="741361"/>
        <a:ext cx="4395991" cy="1625200"/>
      </dsp:txXfrm>
    </dsp:sp>
    <dsp:sp modelId="{2E6B0984-3038-4A06-894B-1047B5DBF83C}">
      <dsp:nvSpPr>
        <dsp:cNvPr id="0" name=""/>
        <dsp:cNvSpPr/>
      </dsp:nvSpPr>
      <dsp:spPr>
        <a:xfrm>
          <a:off x="-157383" y="2975738"/>
          <a:ext cx="6364224" cy="1650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E999D-0E08-4293-A7B1-4F8A61F77989}">
      <dsp:nvSpPr>
        <dsp:cNvPr id="0" name=""/>
        <dsp:cNvSpPr/>
      </dsp:nvSpPr>
      <dsp:spPr>
        <a:xfrm>
          <a:off x="0" y="3355503"/>
          <a:ext cx="908006" cy="908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3E8C7-1C3B-461A-B8A7-DE7DBED92589}">
      <dsp:nvSpPr>
        <dsp:cNvPr id="0" name=""/>
        <dsp:cNvSpPr/>
      </dsp:nvSpPr>
      <dsp:spPr>
        <a:xfrm>
          <a:off x="827348" y="2814721"/>
          <a:ext cx="5148365" cy="200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00" tIns="172000" rIns="172000" bIns="172000" numCol="1" spcCol="1270" anchor="ctr" anchorCtr="0">
          <a:noAutofit/>
        </a:bodyPr>
        <a:lstStyle/>
        <a:p>
          <a:pPr marL="0" lvl="0" indent="0" algn="l" defTabSz="711200">
            <a:lnSpc>
              <a:spcPct val="100000"/>
            </a:lnSpc>
            <a:spcBef>
              <a:spcPct val="0"/>
            </a:spcBef>
            <a:spcAft>
              <a:spcPct val="35000"/>
            </a:spcAft>
            <a:buNone/>
          </a:pPr>
          <a:r>
            <a:rPr lang="en-US" sz="1600" b="1" kern="1200" dirty="0">
              <a:cs typeface="+mn-cs"/>
            </a:rPr>
            <a:t>Hypothesis: </a:t>
          </a:r>
          <a:endParaRPr lang="ar-SA" sz="1600" b="1" kern="1200" dirty="0">
            <a:cs typeface="+mn-cs"/>
          </a:endParaRPr>
        </a:p>
        <a:p>
          <a:pPr marL="0" lvl="0" indent="0" algn="l" defTabSz="711200">
            <a:lnSpc>
              <a:spcPct val="100000"/>
            </a:lnSpc>
            <a:spcBef>
              <a:spcPct val="0"/>
            </a:spcBef>
            <a:spcAft>
              <a:spcPct val="35000"/>
            </a:spcAft>
            <a:buNone/>
          </a:pPr>
          <a:r>
            <a:rPr lang="en-US" sz="1400" kern="1200" dirty="0"/>
            <a:t> - Investigate whether Natural Language Processing (NLP) techniques can effectively classify fake news articles.</a:t>
          </a:r>
          <a:endParaRPr lang="ar-SA" sz="1400" kern="1200" dirty="0"/>
        </a:p>
        <a:p>
          <a:pPr marL="0" lvl="0" indent="0" algn="l" defTabSz="711200">
            <a:lnSpc>
              <a:spcPct val="100000"/>
            </a:lnSpc>
            <a:spcBef>
              <a:spcPct val="0"/>
            </a:spcBef>
            <a:spcAft>
              <a:spcPct val="35000"/>
            </a:spcAft>
            <a:buNone/>
          </a:pPr>
          <a:r>
            <a:rPr lang="en-US" sz="1400" kern="1200" dirty="0"/>
            <a:t> - Hypothesize that by leveraging NLP models, we can accurately distinguish between fake and real </a:t>
          </a:r>
          <a:r>
            <a:rPr lang="en-US" sz="1400" kern="1200"/>
            <a:t>news.</a:t>
          </a:r>
          <a:endParaRPr lang="ar-SA" sz="1400" kern="1200" dirty="0"/>
        </a:p>
      </dsp:txBody>
      <dsp:txXfrm>
        <a:off x="827348" y="2814721"/>
        <a:ext cx="5148365" cy="2000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E4A08-A7CE-42E7-A617-A367DDCB60A6}">
      <dsp:nvSpPr>
        <dsp:cNvPr id="0" name=""/>
        <dsp:cNvSpPr/>
      </dsp:nvSpPr>
      <dsp:spPr>
        <a:xfrm>
          <a:off x="-126463" y="25275"/>
          <a:ext cx="6630174" cy="1520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E5C26-E969-43F1-B30E-A35BEECA0272}">
      <dsp:nvSpPr>
        <dsp:cNvPr id="0" name=""/>
        <dsp:cNvSpPr/>
      </dsp:nvSpPr>
      <dsp:spPr>
        <a:xfrm>
          <a:off x="163374" y="357708"/>
          <a:ext cx="836545" cy="8365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FC7AED-7DEE-4345-82C8-95306C1D0E0D}">
      <dsp:nvSpPr>
        <dsp:cNvPr id="0" name=""/>
        <dsp:cNvSpPr/>
      </dsp:nvSpPr>
      <dsp:spPr>
        <a:xfrm>
          <a:off x="1152484" y="5472"/>
          <a:ext cx="5585194" cy="151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41" tIns="160341" rIns="160341" bIns="160341" numCol="1" spcCol="1270" anchor="ctr" anchorCtr="0">
          <a:noAutofit/>
        </a:bodyPr>
        <a:lstStyle/>
        <a:p>
          <a:pPr marL="0" lvl="0" indent="0" algn="l" defTabSz="622300">
            <a:lnSpc>
              <a:spcPct val="100000"/>
            </a:lnSpc>
            <a:spcBef>
              <a:spcPct val="0"/>
            </a:spcBef>
            <a:spcAft>
              <a:spcPct val="35000"/>
            </a:spcAft>
            <a:buNone/>
          </a:pPr>
          <a:r>
            <a:rPr lang="en-US" sz="1400" b="1" kern="1200" dirty="0" err="1">
              <a:cs typeface="+mn-cs"/>
            </a:rPr>
            <a:t>sample_data</a:t>
          </a:r>
          <a:r>
            <a:rPr lang="en-US" sz="1400" b="1" kern="1200" dirty="0">
              <a:cs typeface="+mn-cs"/>
            </a:rPr>
            <a:t>:</a:t>
          </a:r>
        </a:p>
        <a:p>
          <a:pPr marL="0" lvl="0" indent="0" algn="l" defTabSz="622300">
            <a:lnSpc>
              <a:spcPct val="100000"/>
            </a:lnSpc>
            <a:spcBef>
              <a:spcPct val="0"/>
            </a:spcBef>
            <a:spcAft>
              <a:spcPct val="35000"/>
            </a:spcAft>
            <a:buNone/>
          </a:pPr>
          <a:r>
            <a:rPr lang="en-US" sz="1400" b="0" kern="1200" dirty="0">
              <a:cs typeface="+mn-cs"/>
            </a:rPr>
            <a:t> we selected a representative sample of 1,000 data points (</a:t>
          </a:r>
          <a:r>
            <a:rPr lang="en-US" sz="1400" b="0" kern="1200" dirty="0" err="1">
              <a:cs typeface="+mn-cs"/>
            </a:rPr>
            <a:t>sample_data</a:t>
          </a:r>
          <a:r>
            <a:rPr lang="en-US" sz="1400" b="0" kern="1200" dirty="0">
              <a:cs typeface="+mn-cs"/>
            </a:rPr>
            <a:t>). This allows us to rapidly prototype and test our models while maintaining the core characteristics of the full dataset.</a:t>
          </a:r>
          <a:endParaRPr lang="en-US" sz="1400" b="0" kern="1200" dirty="0"/>
        </a:p>
      </dsp:txBody>
      <dsp:txXfrm>
        <a:off x="1152484" y="5472"/>
        <a:ext cx="5585194" cy="1515037"/>
      </dsp:txXfrm>
    </dsp:sp>
    <dsp:sp modelId="{5BF5F425-7D31-4EE8-8D82-F31816B382B2}">
      <dsp:nvSpPr>
        <dsp:cNvPr id="0" name=""/>
        <dsp:cNvSpPr/>
      </dsp:nvSpPr>
      <dsp:spPr>
        <a:xfrm>
          <a:off x="-126463" y="1799540"/>
          <a:ext cx="6630174" cy="1520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754F7-6696-425C-98C5-F7C7F2B3EA95}">
      <dsp:nvSpPr>
        <dsp:cNvPr id="0" name=""/>
        <dsp:cNvSpPr/>
      </dsp:nvSpPr>
      <dsp:spPr>
        <a:xfrm>
          <a:off x="43522" y="2122173"/>
          <a:ext cx="836545" cy="8365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6C9A3-0766-48B0-A244-F085C4413B5D}">
      <dsp:nvSpPr>
        <dsp:cNvPr id="0" name=""/>
        <dsp:cNvSpPr/>
      </dsp:nvSpPr>
      <dsp:spPr>
        <a:xfrm>
          <a:off x="971860" y="1821012"/>
          <a:ext cx="4629599" cy="151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41" tIns="160341" rIns="160341" bIns="160341" numCol="1" spcCol="1270" anchor="ctr" anchorCtr="0">
          <a:noAutofit/>
        </a:bodyPr>
        <a:lstStyle/>
        <a:p>
          <a:pPr marL="0" lvl="0" indent="0" algn="l" defTabSz="622300">
            <a:lnSpc>
              <a:spcPct val="100000"/>
            </a:lnSpc>
            <a:spcBef>
              <a:spcPct val="0"/>
            </a:spcBef>
            <a:spcAft>
              <a:spcPct val="35000"/>
            </a:spcAft>
            <a:buNone/>
          </a:pPr>
          <a:r>
            <a:rPr lang="en-US" sz="1400" b="1" kern="1200" dirty="0">
              <a:cs typeface="+mn-cs"/>
            </a:rPr>
            <a:t>Data Cleaning Process:</a:t>
          </a:r>
          <a:endParaRPr lang="ar-SA" sz="1400" b="1" kern="1200" dirty="0">
            <a:cs typeface="+mn-cs"/>
          </a:endParaRPr>
        </a:p>
        <a:p>
          <a:pPr marL="0" lvl="0" indent="0" algn="l" defTabSz="622300">
            <a:lnSpc>
              <a:spcPct val="100000"/>
            </a:lnSpc>
            <a:spcBef>
              <a:spcPct val="0"/>
            </a:spcBef>
            <a:spcAft>
              <a:spcPct val="35000"/>
            </a:spcAft>
            <a:buNone/>
          </a:pPr>
          <a:r>
            <a:rPr lang="en-US" sz="1400" b="0" kern="1200" dirty="0">
              <a:cs typeface="+mn-cs"/>
            </a:rPr>
            <a:t> - Initial data exploration to understand the structure and content of the dataset.</a:t>
          </a:r>
          <a:endParaRPr lang="ar-SA" sz="1400" b="0" kern="1200" dirty="0">
            <a:cs typeface="+mn-cs"/>
          </a:endParaRPr>
        </a:p>
        <a:p>
          <a:pPr marL="0" lvl="0" indent="0" algn="l" defTabSz="622300">
            <a:lnSpc>
              <a:spcPct val="100000"/>
            </a:lnSpc>
            <a:spcBef>
              <a:spcPct val="0"/>
            </a:spcBef>
            <a:spcAft>
              <a:spcPct val="35000"/>
            </a:spcAft>
            <a:buNone/>
          </a:pPr>
          <a:r>
            <a:rPr lang="en-US" sz="1400" b="0" kern="1200" dirty="0">
              <a:cs typeface="+mn-cs"/>
            </a:rPr>
            <a:t> - Handling missing values and duplicates.</a:t>
          </a:r>
          <a:endParaRPr lang="ar-SA" sz="1400" b="0" kern="1200" dirty="0">
            <a:cs typeface="+mn-cs"/>
          </a:endParaRPr>
        </a:p>
        <a:p>
          <a:pPr marL="0" lvl="0" indent="0" algn="l" defTabSz="622300">
            <a:lnSpc>
              <a:spcPct val="100000"/>
            </a:lnSpc>
            <a:spcBef>
              <a:spcPct val="0"/>
            </a:spcBef>
            <a:spcAft>
              <a:spcPct val="35000"/>
            </a:spcAft>
            <a:buNone/>
          </a:pPr>
          <a:r>
            <a:rPr lang="en-US" sz="1400" b="0" kern="1200" dirty="0">
              <a:cs typeface="+mn-cs"/>
            </a:rPr>
            <a:t> - Text preprocessing steps such as lowercasing, tokenization, lemmatization, and stop-word removal.</a:t>
          </a:r>
          <a:endParaRPr lang="en-US" sz="1400" b="0" kern="1200" dirty="0"/>
        </a:p>
      </dsp:txBody>
      <dsp:txXfrm>
        <a:off x="971860" y="1821012"/>
        <a:ext cx="4629599" cy="1515037"/>
      </dsp:txXfrm>
    </dsp:sp>
    <dsp:sp modelId="{2E6B0984-3038-4A06-894B-1047B5DBF83C}">
      <dsp:nvSpPr>
        <dsp:cNvPr id="0" name=""/>
        <dsp:cNvSpPr/>
      </dsp:nvSpPr>
      <dsp:spPr>
        <a:xfrm>
          <a:off x="-126463" y="3809365"/>
          <a:ext cx="6630174" cy="1520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E999D-0E08-4293-A7B1-4F8A61F77989}">
      <dsp:nvSpPr>
        <dsp:cNvPr id="0" name=""/>
        <dsp:cNvSpPr/>
      </dsp:nvSpPr>
      <dsp:spPr>
        <a:xfrm>
          <a:off x="0" y="4159243"/>
          <a:ext cx="836545" cy="8365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A3E8C7-1C3B-461A-B8A7-DE7DBED92589}">
      <dsp:nvSpPr>
        <dsp:cNvPr id="0" name=""/>
        <dsp:cNvSpPr/>
      </dsp:nvSpPr>
      <dsp:spPr>
        <a:xfrm>
          <a:off x="637001" y="3633553"/>
          <a:ext cx="5623111" cy="186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41" tIns="160341" rIns="160341" bIns="160341" numCol="1" spcCol="1270" anchor="ctr" anchorCtr="0">
          <a:noAutofit/>
        </a:bodyPr>
        <a:lstStyle/>
        <a:p>
          <a:pPr marL="0" lvl="0" indent="0" algn="l" defTabSz="622300">
            <a:lnSpc>
              <a:spcPct val="100000"/>
            </a:lnSpc>
            <a:spcBef>
              <a:spcPct val="0"/>
            </a:spcBef>
            <a:spcAft>
              <a:spcPct val="35000"/>
            </a:spcAft>
            <a:buNone/>
          </a:pPr>
          <a:r>
            <a:rPr lang="en-US" sz="1400" b="1" kern="1200">
              <a:cs typeface="+mn-cs"/>
            </a:rPr>
            <a:t>Analysis Process:</a:t>
          </a:r>
          <a:endParaRPr lang="ar-SA" sz="1400" b="1" kern="1200">
            <a:cs typeface="+mn-cs"/>
          </a:endParaRPr>
        </a:p>
        <a:p>
          <a:pPr marL="0" lvl="0" indent="0" algn="l" defTabSz="622300">
            <a:lnSpc>
              <a:spcPct val="100000"/>
            </a:lnSpc>
            <a:spcBef>
              <a:spcPct val="0"/>
            </a:spcBef>
            <a:spcAft>
              <a:spcPct val="35000"/>
            </a:spcAft>
            <a:buNone/>
          </a:pPr>
          <a:r>
            <a:rPr lang="en-US" sz="1400" b="0" kern="1200">
              <a:cs typeface="+mn-cs"/>
            </a:rPr>
            <a:t> - Feature engineering using TF-IDF vectorization for text data.</a:t>
          </a:r>
          <a:endParaRPr lang="ar-SA" sz="1400" b="0" kern="1200">
            <a:cs typeface="+mn-cs"/>
          </a:endParaRPr>
        </a:p>
        <a:p>
          <a:pPr marL="0" lvl="0" indent="0" algn="l" defTabSz="622300">
            <a:lnSpc>
              <a:spcPct val="100000"/>
            </a:lnSpc>
            <a:spcBef>
              <a:spcPct val="0"/>
            </a:spcBef>
            <a:spcAft>
              <a:spcPct val="35000"/>
            </a:spcAft>
            <a:buNone/>
          </a:pPr>
          <a:r>
            <a:rPr lang="en-US" sz="1400" b="0" kern="1200">
              <a:cs typeface="+mn-cs"/>
            </a:rPr>
            <a:t> - Model training with Logistic Regression classifier.</a:t>
          </a:r>
          <a:endParaRPr lang="ar-SA" sz="1400" b="0" kern="1200">
            <a:cs typeface="+mn-cs"/>
          </a:endParaRPr>
        </a:p>
        <a:p>
          <a:pPr marL="0" lvl="0" indent="0" algn="l" defTabSz="622300">
            <a:lnSpc>
              <a:spcPct val="100000"/>
            </a:lnSpc>
            <a:spcBef>
              <a:spcPct val="0"/>
            </a:spcBef>
            <a:spcAft>
              <a:spcPct val="35000"/>
            </a:spcAft>
            <a:buNone/>
          </a:pPr>
          <a:r>
            <a:rPr lang="en-US" sz="1400" b="0" kern="1200">
              <a:cs typeface="+mn-cs"/>
            </a:rPr>
            <a:t> - Evaluation metrics include accuracy and classification report.</a:t>
          </a:r>
          <a:endParaRPr lang="en-US" sz="1400" b="0" kern="1200"/>
        </a:p>
      </dsp:txBody>
      <dsp:txXfrm>
        <a:off x="637001" y="3633553"/>
        <a:ext cx="5623111" cy="1864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249A8-B7AF-40C8-9004-DC955E9037AB}">
      <dsp:nvSpPr>
        <dsp:cNvPr id="0" name=""/>
        <dsp:cNvSpPr/>
      </dsp:nvSpPr>
      <dsp:spPr>
        <a:xfrm>
          <a:off x="2456820" y="10287"/>
          <a:ext cx="1681312" cy="16813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4140-BCBD-4AEE-98E7-9E01BBD5A56E}">
      <dsp:nvSpPr>
        <dsp:cNvPr id="0" name=""/>
        <dsp:cNvSpPr/>
      </dsp:nvSpPr>
      <dsp:spPr>
        <a:xfrm>
          <a:off x="2815133" y="368599"/>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EBF08-37C0-4CCA-B1A7-BAF98E6842DB}">
      <dsp:nvSpPr>
        <dsp:cNvPr id="0" name=""/>
        <dsp:cNvSpPr/>
      </dsp:nvSpPr>
      <dsp:spPr>
        <a:xfrm>
          <a:off x="1919352" y="2215287"/>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classifiers used: Logistic Regression classifier for text classification tasks.</a:t>
          </a:r>
        </a:p>
      </dsp:txBody>
      <dsp:txXfrm>
        <a:off x="1919352" y="2215287"/>
        <a:ext cx="2756250" cy="720000"/>
      </dsp:txXfrm>
    </dsp:sp>
    <dsp:sp modelId="{3A6A48A2-2B76-47AD-9906-D717464AF138}">
      <dsp:nvSpPr>
        <dsp:cNvPr id="0" name=""/>
        <dsp:cNvSpPr/>
      </dsp:nvSpPr>
      <dsp:spPr>
        <a:xfrm>
          <a:off x="5695414" y="10287"/>
          <a:ext cx="1681312" cy="16813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39367-DA04-43B0-8901-9C3AA226DB8A}">
      <dsp:nvSpPr>
        <dsp:cNvPr id="0" name=""/>
        <dsp:cNvSpPr/>
      </dsp:nvSpPr>
      <dsp:spPr>
        <a:xfrm>
          <a:off x="6053727" y="368599"/>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1E8BC-A738-40A7-BF6D-CC44FD257BFF}">
      <dsp:nvSpPr>
        <dsp:cNvPr id="0" name=""/>
        <dsp:cNvSpPr/>
      </dsp:nvSpPr>
      <dsp:spPr>
        <a:xfrm>
          <a:off x="5157945" y="2215287"/>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Training the classifier on the preprocessed text data using TF-IDF vectors.</a:t>
          </a:r>
        </a:p>
      </dsp:txBody>
      <dsp:txXfrm>
        <a:off x="5157945" y="2215287"/>
        <a:ext cx="275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8B886D6-7DA1-4D13-9E66-BEFFA4EE0233}" type="datetimeFigureOut">
              <a:rPr lang="ar-SA" smtClean="0"/>
              <a:t>18/09/46</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5B2993B-0F27-4B2D-9798-3CF448B4527A}" type="slidenum">
              <a:rPr lang="ar-SA" smtClean="0"/>
              <a:t>‹#›</a:t>
            </a:fld>
            <a:endParaRPr lang="ar-SA"/>
          </a:p>
        </p:txBody>
      </p:sp>
    </p:spTree>
    <p:extLst>
      <p:ext uri="{BB962C8B-B14F-4D97-AF65-F5344CB8AC3E}">
        <p14:creationId xmlns:p14="http://schemas.microsoft.com/office/powerpoint/2010/main" val="1683063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F5B2993B-0F27-4B2D-9798-3CF448B4527A}" type="slidenum">
              <a:rPr lang="ar-SA" smtClean="0"/>
              <a:t>2</a:t>
            </a:fld>
            <a:endParaRPr lang="ar-SA"/>
          </a:p>
        </p:txBody>
      </p:sp>
    </p:spTree>
    <p:extLst>
      <p:ext uri="{BB962C8B-B14F-4D97-AF65-F5344CB8AC3E}">
        <p14:creationId xmlns:p14="http://schemas.microsoft.com/office/powerpoint/2010/main" val="7110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F5B2993B-0F27-4B2D-9798-3CF448B4527A}" type="slidenum">
              <a:rPr lang="ar-SA" smtClean="0"/>
              <a:t>3</a:t>
            </a:fld>
            <a:endParaRPr lang="ar-SA"/>
          </a:p>
        </p:txBody>
      </p:sp>
    </p:spTree>
    <p:extLst>
      <p:ext uri="{BB962C8B-B14F-4D97-AF65-F5344CB8AC3E}">
        <p14:creationId xmlns:p14="http://schemas.microsoft.com/office/powerpoint/2010/main" val="267591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F5B2993B-0F27-4B2D-9798-3CF448B4527A}" type="slidenum">
              <a:rPr lang="ar-SA" smtClean="0"/>
              <a:t>4</a:t>
            </a:fld>
            <a:endParaRPr lang="ar-SA"/>
          </a:p>
        </p:txBody>
      </p:sp>
    </p:spTree>
    <p:extLst>
      <p:ext uri="{BB962C8B-B14F-4D97-AF65-F5344CB8AC3E}">
        <p14:creationId xmlns:p14="http://schemas.microsoft.com/office/powerpoint/2010/main" val="21021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F5B2993B-0F27-4B2D-9798-3CF448B4527A}" type="slidenum">
              <a:rPr lang="ar-SA" smtClean="0"/>
              <a:t>9</a:t>
            </a:fld>
            <a:endParaRPr lang="ar-SA"/>
          </a:p>
        </p:txBody>
      </p:sp>
    </p:spTree>
    <p:extLst>
      <p:ext uri="{BB962C8B-B14F-4D97-AF65-F5344CB8AC3E}">
        <p14:creationId xmlns:p14="http://schemas.microsoft.com/office/powerpoint/2010/main" val="400238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3/17/2025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4406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3/17/2025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3676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3/17/2025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8232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3/17/2025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803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3/17/2025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4715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3/17/2025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50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3/17/2025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624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3/17/2025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0245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3/17/2025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2054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3/17/2025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0159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3/17/2025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852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45AC6-C491-4585-A584-9CE2AF7D5500}" type="datetime1">
              <a:rPr lang="en-US" smtClean="0"/>
              <a:t>3/17/2025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87602998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CFBD8-51E3-87F7-4187-1CD1257AAE81}"/>
              </a:ext>
            </a:extLst>
          </p:cNvPr>
          <p:cNvSpPr>
            <a:spLocks noGrp="1"/>
          </p:cNvSpPr>
          <p:nvPr>
            <p:ph type="ctrTitle"/>
          </p:nvPr>
        </p:nvSpPr>
        <p:spPr>
          <a:xfrm>
            <a:off x="125384" y="487666"/>
            <a:ext cx="4977976" cy="1455996"/>
          </a:xfrm>
        </p:spPr>
        <p:txBody>
          <a:bodyPr vert="horz" lIns="91440" tIns="45720" rIns="91440" bIns="45720" rtlCol="0" anchor="b">
            <a:normAutofit/>
          </a:bodyPr>
          <a:lstStyle/>
          <a:p>
            <a:pPr algn="l" rtl="0"/>
            <a:r>
              <a:rPr lang="en-US" sz="3300" b="1" i="0" dirty="0">
                <a:solidFill>
                  <a:schemeClr val="tx2"/>
                </a:solidFill>
                <a:effectLst/>
              </a:rPr>
              <a:t>Natural Language Processing Challenge</a:t>
            </a:r>
            <a:br>
              <a:rPr lang="en-US" sz="3300" b="1" i="0" dirty="0">
                <a:solidFill>
                  <a:schemeClr val="tx2"/>
                </a:solidFill>
                <a:effectLst/>
              </a:rPr>
            </a:br>
            <a:endParaRPr lang="en-US" sz="3300" dirty="0">
              <a:solidFill>
                <a:schemeClr val="tx2"/>
              </a:solidFill>
            </a:endParaRPr>
          </a:p>
        </p:txBody>
      </p:sp>
      <p:pic>
        <p:nvPicPr>
          <p:cNvPr id="7" name="Picture 6">
            <a:extLst>
              <a:ext uri="{FF2B5EF4-FFF2-40B4-BE49-F238E27FC236}">
                <a16:creationId xmlns:a16="http://schemas.microsoft.com/office/drawing/2014/main" id="{2BF2684F-DF8E-9D2A-7CE2-E9F5BC484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848530" y="1539534"/>
            <a:ext cx="2553375" cy="2766157"/>
          </a:xfrm>
          <a:prstGeom prst="rect">
            <a:avLst/>
          </a:prstGeom>
          <a:noFill/>
        </p:spPr>
      </p:pic>
      <p:grpSp>
        <p:nvGrpSpPr>
          <p:cNvPr id="15" name="Group 14">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6" name="Freeform: Shape 15">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AD57D3F7-DB37-A7EE-9EF6-581D0E592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48530" y="3984919"/>
            <a:ext cx="2766157" cy="2766157"/>
          </a:xfrm>
          <a:prstGeom prst="rect">
            <a:avLst/>
          </a:prstGeom>
          <a:noFill/>
        </p:spPr>
      </p:pic>
      <p:sp>
        <p:nvSpPr>
          <p:cNvPr id="3" name="Subtitle 2">
            <a:extLst>
              <a:ext uri="{FF2B5EF4-FFF2-40B4-BE49-F238E27FC236}">
                <a16:creationId xmlns:a16="http://schemas.microsoft.com/office/drawing/2014/main" id="{41325962-B5E0-6E52-9A1B-BE63A3596BE0}"/>
              </a:ext>
            </a:extLst>
          </p:cNvPr>
          <p:cNvSpPr>
            <a:spLocks noGrp="1"/>
          </p:cNvSpPr>
          <p:nvPr>
            <p:ph type="subTitle" idx="1"/>
          </p:nvPr>
        </p:nvSpPr>
        <p:spPr>
          <a:xfrm>
            <a:off x="125782" y="2431328"/>
            <a:ext cx="4977578" cy="3639289"/>
          </a:xfrm>
        </p:spPr>
        <p:txBody>
          <a:bodyPr vert="horz" lIns="91440" tIns="45720" rIns="91440" bIns="45720" rtlCol="0" anchor="ctr">
            <a:normAutofit/>
          </a:bodyPr>
          <a:lstStyle/>
          <a:p>
            <a:pPr indent="-228600" algn="l" rtl="0">
              <a:buFont typeface="Arial" panose="020B0604020202020204" pitchFamily="34" charset="0"/>
              <a:buChar char="•"/>
            </a:pPr>
            <a:r>
              <a:rPr lang="en-US" sz="1800" b="0" i="0" dirty="0">
                <a:solidFill>
                  <a:schemeClr val="tx2"/>
                </a:solidFill>
                <a:effectLst/>
              </a:rPr>
              <a:t>Abrar Alanazi</a:t>
            </a:r>
          </a:p>
          <a:p>
            <a:pPr indent="-228600" algn="l" rtl="0">
              <a:buFont typeface="Arial" panose="020B0604020202020204" pitchFamily="34" charset="0"/>
              <a:buChar char="•"/>
            </a:pPr>
            <a:r>
              <a:rPr lang="en-US" sz="1800" b="0" i="0" dirty="0">
                <a:solidFill>
                  <a:schemeClr val="tx2"/>
                </a:solidFill>
                <a:effectLst/>
              </a:rPr>
              <a:t>Rawan </a:t>
            </a:r>
            <a:r>
              <a:rPr lang="en-US" sz="1800" b="0" i="0" dirty="0" err="1">
                <a:solidFill>
                  <a:schemeClr val="tx2"/>
                </a:solidFill>
                <a:effectLst/>
              </a:rPr>
              <a:t>Alnajim</a:t>
            </a:r>
            <a:endParaRPr lang="en-US" sz="1800" b="0" i="0" dirty="0">
              <a:solidFill>
                <a:schemeClr val="tx2"/>
              </a:solidFill>
              <a:effectLst/>
            </a:endParaRPr>
          </a:p>
          <a:p>
            <a:pPr indent="-228600" algn="l" rtl="0">
              <a:buFont typeface="Arial" panose="020B0604020202020204" pitchFamily="34" charset="0"/>
              <a:buChar char="•"/>
            </a:pPr>
            <a:r>
              <a:rPr lang="en-US" sz="1800" b="0" i="0" dirty="0">
                <a:solidFill>
                  <a:schemeClr val="tx2"/>
                </a:solidFill>
                <a:effectLst/>
              </a:rPr>
              <a:t>Nora Alshahrani</a:t>
            </a:r>
          </a:p>
          <a:p>
            <a:pPr indent="-228600" algn="l" rtl="0">
              <a:buFont typeface="Arial" panose="020B0604020202020204" pitchFamily="34" charset="0"/>
              <a:buChar char="•"/>
            </a:pPr>
            <a:endParaRPr lang="en-US" sz="1800" dirty="0">
              <a:solidFill>
                <a:schemeClr val="tx2"/>
              </a:solidFill>
            </a:endParaRPr>
          </a:p>
        </p:txBody>
      </p:sp>
      <p:sp>
        <p:nvSpPr>
          <p:cNvPr id="5" name="TextBox 4">
            <a:extLst>
              <a:ext uri="{FF2B5EF4-FFF2-40B4-BE49-F238E27FC236}">
                <a16:creationId xmlns:a16="http://schemas.microsoft.com/office/drawing/2014/main" id="{92C99FBF-C487-2F3C-79F1-35E1808D7BEA}"/>
              </a:ext>
            </a:extLst>
          </p:cNvPr>
          <p:cNvSpPr txBox="1"/>
          <p:nvPr/>
        </p:nvSpPr>
        <p:spPr>
          <a:xfrm>
            <a:off x="277012" y="2737947"/>
            <a:ext cx="3258278" cy="369332"/>
          </a:xfrm>
          <a:prstGeom prst="rect">
            <a:avLst/>
          </a:prstGeom>
          <a:noFill/>
        </p:spPr>
        <p:txBody>
          <a:bodyPr wrap="square" rtlCol="1">
            <a:spAutoFit/>
          </a:bodyPr>
          <a:lstStyle/>
          <a:p>
            <a:pPr algn="l">
              <a:spcAft>
                <a:spcPts val="600"/>
              </a:spcAft>
              <a:buNone/>
            </a:pPr>
            <a:r>
              <a:rPr lang="en-US" b="0" i="0" dirty="0">
                <a:effectLst/>
                <a:latin typeface="ADLaM Display" panose="020F0502020204030204" pitchFamily="2" charset="0"/>
                <a:ea typeface="ADLaM Display" panose="020F0502020204030204" pitchFamily="2" charset="0"/>
                <a:cs typeface="ADLaM Display" panose="020F0502020204030204" pitchFamily="2" charset="0"/>
              </a:rPr>
              <a:t>NLP Ninjas Group</a:t>
            </a:r>
          </a:p>
        </p:txBody>
      </p:sp>
    </p:spTree>
    <p:extLst>
      <p:ext uri="{BB962C8B-B14F-4D97-AF65-F5344CB8AC3E}">
        <p14:creationId xmlns:p14="http://schemas.microsoft.com/office/powerpoint/2010/main" val="12108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3CE0059-DA9B-D5AF-9E72-116D57E8A890}"/>
              </a:ext>
            </a:extLst>
          </p:cNvPr>
          <p:cNvSpPr>
            <a:spLocks noGrp="1"/>
          </p:cNvSpPr>
          <p:nvPr>
            <p:ph type="title"/>
          </p:nvPr>
        </p:nvSpPr>
        <p:spPr>
          <a:xfrm>
            <a:off x="1060540" y="304066"/>
            <a:ext cx="9833548" cy="1325563"/>
          </a:xfrm>
        </p:spPr>
        <p:txBody>
          <a:bodyPr anchor="b">
            <a:normAutofit/>
          </a:bodyPr>
          <a:lstStyle/>
          <a:p>
            <a:pPr algn="ctr"/>
            <a:r>
              <a:rPr lang="en-GB" sz="3600" dirty="0">
                <a:solidFill>
                  <a:schemeClr val="accent1">
                    <a:lumMod val="50000"/>
                  </a:schemeClr>
                </a:solidFill>
              </a:rPr>
              <a:t>Conv1D-based Neural Network</a:t>
            </a:r>
            <a:endParaRPr lang="ar-SA" sz="3600" dirty="0">
              <a:solidFill>
                <a:schemeClr val="accent1">
                  <a:lumMod val="50000"/>
                </a:schemeClr>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D576D3F-D86C-CE28-8A1F-9905D9A7F637}"/>
              </a:ext>
            </a:extLst>
          </p:cNvPr>
          <p:cNvSpPr>
            <a:spLocks noGrp="1"/>
          </p:cNvSpPr>
          <p:nvPr>
            <p:ph idx="1"/>
          </p:nvPr>
        </p:nvSpPr>
        <p:spPr>
          <a:xfrm>
            <a:off x="1179073" y="2534395"/>
            <a:ext cx="10513394" cy="2693976"/>
          </a:xfrm>
        </p:spPr>
        <p:txBody>
          <a:bodyPr>
            <a:normAutofit/>
          </a:bodyPr>
          <a:lstStyle/>
          <a:p>
            <a:pPr algn="l" rtl="0"/>
            <a:r>
              <a:rPr lang="en-US" sz="2000" b="1" dirty="0">
                <a:solidFill>
                  <a:schemeClr val="accent1">
                    <a:lumMod val="75000"/>
                  </a:schemeClr>
                </a:solidFill>
              </a:rPr>
              <a:t>Preprocess :</a:t>
            </a:r>
          </a:p>
          <a:p>
            <a:pPr marL="0" indent="0" algn="l" rtl="0">
              <a:buNone/>
            </a:pPr>
            <a:r>
              <a:rPr lang="en-US" sz="1800" dirty="0">
                <a:solidFill>
                  <a:schemeClr val="tx2">
                    <a:lumMod val="50000"/>
                  </a:schemeClr>
                </a:solidFill>
              </a:rPr>
              <a:t>We first turn the text into strings and use a tokenizer with a 10,000-word vocabulary and an &lt;OOV&gt;     token  for unknown words. Then, we convert the text into number sequences, making sure they’re all 200 tokens long by padding or trimming. After that, we split the data into 80% for training and 20% for testing. Finally, we save the tokenizer to reuse later. </a:t>
            </a:r>
          </a:p>
          <a:p>
            <a:pPr algn="l" rtl="0"/>
            <a:r>
              <a:rPr lang="en-GB" sz="1800" b="1" dirty="0">
                <a:solidFill>
                  <a:schemeClr val="accent1">
                    <a:lumMod val="75000"/>
                  </a:schemeClr>
                </a:solidFill>
              </a:rPr>
              <a:t>Embedding: </a:t>
            </a:r>
            <a:r>
              <a:rPr lang="en-GB" sz="1800" dirty="0">
                <a:solidFill>
                  <a:schemeClr val="tx2">
                    <a:lumMod val="50000"/>
                  </a:schemeClr>
                </a:solidFill>
              </a:rPr>
              <a:t>Trainable embedding layer (128 dimensions)</a:t>
            </a:r>
          </a:p>
          <a:p>
            <a:pPr algn="l" rtl="0"/>
            <a:r>
              <a:rPr lang="en-US" sz="1800" b="1" dirty="0">
                <a:solidFill>
                  <a:schemeClr val="accent1">
                    <a:lumMod val="75000"/>
                  </a:schemeClr>
                </a:solidFill>
              </a:rPr>
              <a:t>Feature Extraction: </a:t>
            </a:r>
            <a:r>
              <a:rPr lang="en-US" sz="1800" dirty="0">
                <a:solidFill>
                  <a:schemeClr val="tx2">
                    <a:lumMod val="50000"/>
                  </a:schemeClr>
                </a:solidFill>
              </a:rPr>
              <a:t>Convolutional filters with max pooling</a:t>
            </a:r>
            <a:endParaRPr lang="ar-SA" sz="1800" dirty="0">
              <a:solidFill>
                <a:schemeClr val="tx2">
                  <a:lumMod val="50000"/>
                </a:schemeClr>
              </a:solidFill>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777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E9109-1FEA-C60D-339C-42906625EF6B}"/>
              </a:ext>
            </a:extLst>
          </p:cNvPr>
          <p:cNvSpPr>
            <a:spLocks noGrp="1"/>
          </p:cNvSpPr>
          <p:nvPr>
            <p:ph type="title"/>
          </p:nvPr>
        </p:nvSpPr>
        <p:spPr>
          <a:xfrm>
            <a:off x="3033466" y="991262"/>
            <a:ext cx="5754696" cy="1531806"/>
          </a:xfrm>
        </p:spPr>
        <p:txBody>
          <a:bodyPr anchor="b">
            <a:normAutofit fontScale="90000"/>
          </a:bodyPr>
          <a:lstStyle/>
          <a:p>
            <a:r>
              <a:rPr lang="en-US" sz="3200" dirty="0">
                <a:solidFill>
                  <a:schemeClr val="tx2"/>
                </a:solidFill>
              </a:rPr>
              <a:t>Model Evaluation:Conv1D</a:t>
            </a:r>
            <a:br>
              <a:rPr lang="en-US" sz="3200" dirty="0">
                <a:solidFill>
                  <a:schemeClr val="tx2"/>
                </a:solidFill>
              </a:rPr>
            </a:br>
            <a:br>
              <a:rPr lang="en-US" sz="3200" dirty="0">
                <a:solidFill>
                  <a:schemeClr val="tx2"/>
                </a:solidFill>
              </a:rPr>
            </a:br>
            <a:br>
              <a:rPr lang="en-US" sz="3200" b="0" i="0" dirty="0">
                <a:solidFill>
                  <a:schemeClr val="tx2"/>
                </a:solidFill>
                <a:effectLst/>
                <a:latin typeface="Roboto" panose="02000000000000000000" pitchFamily="2" charset="0"/>
              </a:rPr>
            </a:br>
            <a:endParaRPr lang="ar-SA" sz="3200" dirty="0">
              <a:solidFill>
                <a:schemeClr val="tx2"/>
              </a:solidFill>
            </a:endParaRPr>
          </a:p>
        </p:txBody>
      </p:sp>
      <p:grpSp>
        <p:nvGrpSpPr>
          <p:cNvPr id="23" name="Group 22">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24" name="Freeform: Shape 23">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Content Placeholder 4">
            <a:extLst>
              <a:ext uri="{FF2B5EF4-FFF2-40B4-BE49-F238E27FC236}">
                <a16:creationId xmlns:a16="http://schemas.microsoft.com/office/drawing/2014/main" id="{7C225865-43AA-5F6E-CB06-818E5F07FDF9}"/>
              </a:ext>
            </a:extLst>
          </p:cNvPr>
          <p:cNvPicPr>
            <a:picLocks noGrp="1" noChangeAspect="1"/>
          </p:cNvPicPr>
          <p:nvPr>
            <p:ph idx="1"/>
          </p:nvPr>
        </p:nvPicPr>
        <p:blipFill>
          <a:blip r:embed="rId2"/>
          <a:stretch>
            <a:fillRect/>
          </a:stretch>
        </p:blipFill>
        <p:spPr>
          <a:xfrm>
            <a:off x="6273387" y="2040467"/>
            <a:ext cx="4235668" cy="1974628"/>
          </a:xfrm>
        </p:spPr>
      </p:pic>
      <p:sp>
        <p:nvSpPr>
          <p:cNvPr id="6" name="TextBox 5">
            <a:extLst>
              <a:ext uri="{FF2B5EF4-FFF2-40B4-BE49-F238E27FC236}">
                <a16:creationId xmlns:a16="http://schemas.microsoft.com/office/drawing/2014/main" id="{A4879B86-72F3-39A1-229E-BC27E5F9DC23}"/>
              </a:ext>
            </a:extLst>
          </p:cNvPr>
          <p:cNvSpPr txBox="1"/>
          <p:nvPr/>
        </p:nvSpPr>
        <p:spPr>
          <a:xfrm>
            <a:off x="2549547" y="2557651"/>
            <a:ext cx="3361267" cy="400110"/>
          </a:xfrm>
          <a:prstGeom prst="rect">
            <a:avLst/>
          </a:prstGeom>
          <a:noFill/>
        </p:spPr>
        <p:txBody>
          <a:bodyPr wrap="square" rtlCol="1">
            <a:spAutoFit/>
          </a:bodyPr>
          <a:lstStyle/>
          <a:p>
            <a:r>
              <a:rPr lang="en-US" sz="2000" b="1" dirty="0">
                <a:solidFill>
                  <a:schemeClr val="accent1">
                    <a:lumMod val="50000"/>
                  </a:schemeClr>
                </a:solidFill>
              </a:rPr>
              <a:t>Model accuracy:9991</a:t>
            </a:r>
            <a:endParaRPr lang="ar-SA" sz="2000" b="1" dirty="0">
              <a:solidFill>
                <a:schemeClr val="accent1">
                  <a:lumMod val="50000"/>
                </a:schemeClr>
              </a:solidFill>
            </a:endParaRPr>
          </a:p>
        </p:txBody>
      </p:sp>
    </p:spTree>
    <p:extLst>
      <p:ext uri="{BB962C8B-B14F-4D97-AF65-F5344CB8AC3E}">
        <p14:creationId xmlns:p14="http://schemas.microsoft.com/office/powerpoint/2010/main" val="157217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832FBA0-7CFF-E9C8-F9C8-6A15CE59980B}"/>
              </a:ext>
            </a:extLst>
          </p:cNvPr>
          <p:cNvSpPr>
            <a:spLocks noGrp="1"/>
          </p:cNvSpPr>
          <p:nvPr>
            <p:ph type="title"/>
          </p:nvPr>
        </p:nvSpPr>
        <p:spPr>
          <a:xfrm>
            <a:off x="804672" y="2053641"/>
            <a:ext cx="3669161" cy="2760098"/>
          </a:xfrm>
        </p:spPr>
        <p:txBody>
          <a:bodyPr>
            <a:normAutofit/>
          </a:bodyPr>
          <a:lstStyle/>
          <a:p>
            <a:r>
              <a:rPr lang="en-US" sz="4000" b="0" dirty="0">
                <a:solidFill>
                  <a:schemeClr val="tx2"/>
                </a:solidFill>
                <a:effectLst/>
                <a:latin typeface="Courier New" panose="02070309020205020404" pitchFamily="49" charset="0"/>
              </a:rPr>
              <a:t>Confusion matrix</a:t>
            </a:r>
            <a:br>
              <a:rPr lang="en-US" sz="4000" b="0" dirty="0">
                <a:solidFill>
                  <a:schemeClr val="tx2"/>
                </a:solidFill>
                <a:effectLst/>
                <a:latin typeface="Courier New" panose="02070309020205020404" pitchFamily="49" charset="0"/>
              </a:rPr>
            </a:br>
            <a:endParaRPr lang="ar-SA" sz="4000" dirty="0">
              <a:solidFill>
                <a:schemeClr val="tx2"/>
              </a:solidFill>
              <a:latin typeface="+mn-lt"/>
            </a:endParaRPr>
          </a:p>
        </p:txBody>
      </p:sp>
      <p:pic>
        <p:nvPicPr>
          <p:cNvPr id="3074" name="Picture 2">
            <a:extLst>
              <a:ext uri="{FF2B5EF4-FFF2-40B4-BE49-F238E27FC236}">
                <a16:creationId xmlns:a16="http://schemas.microsoft.com/office/drawing/2014/main" id="{86451249-FC1E-46C5-A34C-28452254F7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7362" y="1268249"/>
            <a:ext cx="4773177" cy="4297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41F5DD-CAF0-47AE-8A7E-C9C0B0D62C67}"/>
              </a:ext>
            </a:extLst>
          </p:cNvPr>
          <p:cNvSpPr txBox="1"/>
          <p:nvPr/>
        </p:nvSpPr>
        <p:spPr>
          <a:xfrm>
            <a:off x="7742566" y="651933"/>
            <a:ext cx="2345267" cy="400110"/>
          </a:xfrm>
          <a:prstGeom prst="rect">
            <a:avLst/>
          </a:prstGeom>
          <a:noFill/>
        </p:spPr>
        <p:txBody>
          <a:bodyPr wrap="square" rtlCol="1">
            <a:spAutoFit/>
          </a:bodyPr>
          <a:lstStyle/>
          <a:p>
            <a:r>
              <a:rPr lang="en-US" sz="2000" b="0" dirty="0">
                <a:solidFill>
                  <a:schemeClr val="tx2"/>
                </a:solidFill>
                <a:effectLst/>
                <a:latin typeface="+mn-lt"/>
              </a:rPr>
              <a:t>Conv1D</a:t>
            </a:r>
            <a:endParaRPr lang="ar-SA" sz="2000" dirty="0"/>
          </a:p>
        </p:txBody>
      </p:sp>
    </p:spTree>
    <p:extLst>
      <p:ext uri="{BB962C8B-B14F-4D97-AF65-F5344CB8AC3E}">
        <p14:creationId xmlns:p14="http://schemas.microsoft.com/office/powerpoint/2010/main" val="205179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7A5A9D3-CEB0-D0C1-C517-57425CEB5F50}"/>
              </a:ext>
            </a:extLst>
          </p:cNvPr>
          <p:cNvSpPr>
            <a:spLocks noGrp="1"/>
          </p:cNvSpPr>
          <p:nvPr>
            <p:ph type="ctrTitle"/>
          </p:nvPr>
        </p:nvSpPr>
        <p:spPr>
          <a:xfrm>
            <a:off x="389466" y="729406"/>
            <a:ext cx="10684543" cy="919077"/>
          </a:xfrm>
        </p:spPr>
        <p:txBody>
          <a:bodyPr anchor="b">
            <a:normAutofit/>
          </a:bodyPr>
          <a:lstStyle/>
          <a:p>
            <a:r>
              <a:rPr lang="en-US" sz="4000" dirty="0">
                <a:solidFill>
                  <a:schemeClr val="tx2"/>
                </a:solidFill>
              </a:rPr>
              <a:t>Conclusion</a:t>
            </a:r>
            <a:endParaRPr lang="ar-SA" sz="4000" dirty="0">
              <a:solidFill>
                <a:schemeClr val="tx2"/>
              </a:solidFill>
            </a:endParaRPr>
          </a:p>
        </p:txBody>
      </p:sp>
      <p:sp>
        <p:nvSpPr>
          <p:cNvPr id="3" name="Subtitle 2">
            <a:extLst>
              <a:ext uri="{FF2B5EF4-FFF2-40B4-BE49-F238E27FC236}">
                <a16:creationId xmlns:a16="http://schemas.microsoft.com/office/drawing/2014/main" id="{622AFB67-B880-6ABC-134C-BDF476E26653}"/>
              </a:ext>
            </a:extLst>
          </p:cNvPr>
          <p:cNvSpPr>
            <a:spLocks noGrp="1"/>
          </p:cNvSpPr>
          <p:nvPr>
            <p:ph type="subTitle" idx="1"/>
          </p:nvPr>
        </p:nvSpPr>
        <p:spPr>
          <a:xfrm>
            <a:off x="762001" y="2218267"/>
            <a:ext cx="10422466" cy="3217333"/>
          </a:xfrm>
        </p:spPr>
        <p:txBody>
          <a:bodyPr anchor="t">
            <a:normAutofit/>
          </a:bodyPr>
          <a:lstStyle/>
          <a:p>
            <a:pPr algn="l"/>
            <a:r>
              <a:rPr lang="en-US" dirty="0">
                <a:solidFill>
                  <a:schemeClr val="tx2">
                    <a:lumMod val="75000"/>
                  </a:schemeClr>
                </a:solidFill>
              </a:rPr>
              <a:t>After testing different models, including </a:t>
            </a:r>
            <a:r>
              <a:rPr lang="en-US" b="1" dirty="0">
                <a:solidFill>
                  <a:schemeClr val="tx2">
                    <a:lumMod val="75000"/>
                  </a:schemeClr>
                </a:solidFill>
              </a:rPr>
              <a:t>Logistic Regression classifier </a:t>
            </a:r>
            <a:endParaRPr lang="ar-SA" b="1" dirty="0">
              <a:solidFill>
                <a:schemeClr val="tx2">
                  <a:lumMod val="75000"/>
                </a:schemeClr>
              </a:solidFill>
            </a:endParaRPr>
          </a:p>
          <a:p>
            <a:pPr algn="l"/>
            <a:r>
              <a:rPr lang="en-US" dirty="0">
                <a:solidFill>
                  <a:schemeClr val="tx2">
                    <a:lumMod val="75000"/>
                  </a:schemeClr>
                </a:solidFill>
              </a:rPr>
              <a:t> </a:t>
            </a:r>
            <a:r>
              <a:rPr lang="en-US" b="1" dirty="0">
                <a:solidFill>
                  <a:schemeClr val="tx2">
                    <a:lumMod val="75000"/>
                  </a:schemeClr>
                </a:solidFill>
              </a:rPr>
              <a:t>Random Forest with Word2Vec</a:t>
            </a:r>
            <a:r>
              <a:rPr lang="en-US" dirty="0">
                <a:solidFill>
                  <a:schemeClr val="tx2">
                    <a:lumMod val="75000"/>
                  </a:schemeClr>
                </a:solidFill>
              </a:rPr>
              <a:t> and </a:t>
            </a:r>
            <a:r>
              <a:rPr lang="en-US" b="1" dirty="0" err="1">
                <a:solidFill>
                  <a:schemeClr val="tx2">
                    <a:lumMod val="75000"/>
                  </a:schemeClr>
                </a:solidFill>
              </a:rPr>
              <a:t>XGBoost</a:t>
            </a:r>
            <a:r>
              <a:rPr lang="en-US" b="1" dirty="0">
                <a:solidFill>
                  <a:schemeClr val="tx2">
                    <a:lumMod val="75000"/>
                  </a:schemeClr>
                </a:solidFill>
              </a:rPr>
              <a:t> with </a:t>
            </a:r>
            <a:r>
              <a:rPr lang="en-US" b="1" dirty="0" err="1">
                <a:solidFill>
                  <a:schemeClr val="tx2">
                    <a:lumMod val="75000"/>
                  </a:schemeClr>
                </a:solidFill>
              </a:rPr>
              <a:t>GloVe</a:t>
            </a:r>
            <a:r>
              <a:rPr lang="en-US" b="1" dirty="0">
                <a:solidFill>
                  <a:schemeClr val="tx2">
                    <a:lumMod val="75000"/>
                  </a:schemeClr>
                </a:solidFill>
              </a:rPr>
              <a:t> embeddings</a:t>
            </a:r>
            <a:r>
              <a:rPr lang="en-US" dirty="0">
                <a:solidFill>
                  <a:schemeClr val="tx2">
                    <a:lumMod val="75000"/>
                  </a:schemeClr>
                </a:solidFill>
              </a:rPr>
              <a:t>, the </a:t>
            </a:r>
            <a:r>
              <a:rPr lang="en-US" b="1" dirty="0">
                <a:solidFill>
                  <a:schemeClr val="tx2">
                    <a:lumMod val="75000"/>
                  </a:schemeClr>
                </a:solidFill>
              </a:rPr>
              <a:t>Conv1D-based neural network</a:t>
            </a:r>
            <a:r>
              <a:rPr lang="en-US" dirty="0">
                <a:solidFill>
                  <a:schemeClr val="tx2">
                    <a:lumMod val="75000"/>
                  </a:schemeClr>
                </a:solidFill>
              </a:rPr>
              <a:t> outperformed them all. By leveraging trainable embeddings and convolutional layers, it effectively captured key patterns in the text, achieving an impressive </a:t>
            </a:r>
            <a:r>
              <a:rPr lang="en-US" b="1" dirty="0">
                <a:solidFill>
                  <a:schemeClr val="tx2">
                    <a:lumMod val="75000"/>
                  </a:schemeClr>
                </a:solidFill>
              </a:rPr>
              <a:t>99.90% accuracy</a:t>
            </a:r>
            <a:r>
              <a:rPr lang="en-US" dirty="0">
                <a:solidFill>
                  <a:schemeClr val="tx2">
                    <a:lumMod val="75000"/>
                  </a:schemeClr>
                </a:solidFill>
              </a:rPr>
              <a:t>. This shows that deep learning, specifically </a:t>
            </a:r>
            <a:r>
              <a:rPr lang="en-US" b="1" dirty="0">
                <a:solidFill>
                  <a:schemeClr val="tx2">
                    <a:lumMod val="75000"/>
                  </a:schemeClr>
                </a:solidFill>
              </a:rPr>
              <a:t>Conv1D</a:t>
            </a:r>
            <a:endParaRPr lang="ar-SA" dirty="0">
              <a:solidFill>
                <a:schemeClr val="tx2">
                  <a:lumMod val="75000"/>
                </a:schemeClr>
              </a:solidFill>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9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09E31CB-49A2-709A-B15A-BFF600863D4E}"/>
              </a:ext>
            </a:extLst>
          </p:cNvPr>
          <p:cNvSpPr>
            <a:spLocks noGrp="1"/>
          </p:cNvSpPr>
          <p:nvPr>
            <p:ph type="ctrTitle"/>
          </p:nvPr>
        </p:nvSpPr>
        <p:spPr>
          <a:xfrm>
            <a:off x="753925" y="1321056"/>
            <a:ext cx="10684151" cy="1991979"/>
          </a:xfrm>
        </p:spPr>
        <p:txBody>
          <a:bodyPr anchor="b">
            <a:normAutofit/>
          </a:bodyPr>
          <a:lstStyle/>
          <a:p>
            <a:r>
              <a:rPr lang="en-US" sz="5200" kern="1200">
                <a:solidFill>
                  <a:schemeClr val="tx2"/>
                </a:solidFill>
                <a:latin typeface="+mj-lt"/>
                <a:ea typeface="+mj-ea"/>
                <a:cs typeface="+mj-cs"/>
              </a:rPr>
              <a:t>Thank you for listening </a:t>
            </a:r>
            <a:endParaRPr lang="ar-SA" sz="5200">
              <a:solidFill>
                <a:schemeClr val="tx2"/>
              </a:solidFill>
            </a:endParaRPr>
          </a:p>
        </p:txBody>
      </p:sp>
      <p:sp>
        <p:nvSpPr>
          <p:cNvPr id="3" name="Subtitle 2">
            <a:extLst>
              <a:ext uri="{FF2B5EF4-FFF2-40B4-BE49-F238E27FC236}">
                <a16:creationId xmlns:a16="http://schemas.microsoft.com/office/drawing/2014/main" id="{F756D1B6-C8A2-3F14-CDC6-B33C5B2C30D2}"/>
              </a:ext>
            </a:extLst>
          </p:cNvPr>
          <p:cNvSpPr>
            <a:spLocks noGrp="1"/>
          </p:cNvSpPr>
          <p:nvPr>
            <p:ph type="subTitle" idx="1"/>
          </p:nvPr>
        </p:nvSpPr>
        <p:spPr>
          <a:xfrm>
            <a:off x="1361395" y="3525490"/>
            <a:ext cx="9469211" cy="865639"/>
          </a:xfrm>
        </p:spPr>
        <p:txBody>
          <a:bodyPr anchor="t">
            <a:normAutofit/>
          </a:bodyPr>
          <a:lstStyle/>
          <a:p>
            <a:endParaRPr lang="ar-SA">
              <a:solidFill>
                <a:schemeClr val="tx2"/>
              </a:solidFill>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742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356F-896B-7563-01BA-B5F11135FC20}"/>
              </a:ext>
            </a:extLst>
          </p:cNvPr>
          <p:cNvSpPr>
            <a:spLocks noGrp="1"/>
          </p:cNvSpPr>
          <p:nvPr>
            <p:ph type="title"/>
          </p:nvPr>
        </p:nvSpPr>
        <p:spPr>
          <a:xfrm>
            <a:off x="621792" y="1161288"/>
            <a:ext cx="3602736" cy="4526280"/>
          </a:xfrm>
        </p:spPr>
        <p:txBody>
          <a:bodyPr>
            <a:normAutofit/>
          </a:bodyPr>
          <a:lstStyle/>
          <a:p>
            <a:r>
              <a:rPr lang="en-US"/>
              <a:t>Project Overview</a:t>
            </a:r>
            <a:endParaRPr lang="en-US" dirty="0"/>
          </a:p>
        </p:txBody>
      </p:sp>
      <p:graphicFrame>
        <p:nvGraphicFramePr>
          <p:cNvPr id="6" name="Content Placeholder 2">
            <a:extLst>
              <a:ext uri="{FF2B5EF4-FFF2-40B4-BE49-F238E27FC236}">
                <a16:creationId xmlns:a16="http://schemas.microsoft.com/office/drawing/2014/main" id="{00DA0C49-5E16-5BE1-7403-62231EF528B7}"/>
              </a:ext>
            </a:extLst>
          </p:cNvPr>
          <p:cNvGraphicFramePr>
            <a:graphicFrameLocks noGrp="1"/>
          </p:cNvGraphicFramePr>
          <p:nvPr>
            <p:ph idx="1"/>
            <p:extLst>
              <p:ext uri="{D42A27DB-BD31-4B8C-83A1-F6EECF244321}">
                <p14:modId xmlns:p14="http://schemas.microsoft.com/office/powerpoint/2010/main" val="203950181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17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32B7A6-CBD0-3C5D-B0DA-7E4E54960BD0}"/>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42C4D-7E07-7169-3EED-47A7F451AA5B}"/>
              </a:ext>
            </a:extLst>
          </p:cNvPr>
          <p:cNvSpPr>
            <a:spLocks noGrp="1"/>
          </p:cNvSpPr>
          <p:nvPr>
            <p:ph type="title"/>
          </p:nvPr>
        </p:nvSpPr>
        <p:spPr>
          <a:xfrm>
            <a:off x="8016084" y="547712"/>
            <a:ext cx="3337715" cy="5577367"/>
          </a:xfrm>
        </p:spPr>
        <p:txBody>
          <a:bodyPr>
            <a:normAutofit/>
          </a:bodyPr>
          <a:lstStyle/>
          <a:p>
            <a:r>
              <a:rPr lang="en-US" sz="5200" dirty="0"/>
              <a:t>Data Cleaning and Analysis</a:t>
            </a:r>
          </a:p>
        </p:txBody>
      </p:sp>
      <p:graphicFrame>
        <p:nvGraphicFramePr>
          <p:cNvPr id="6" name="Content Placeholder 2">
            <a:extLst>
              <a:ext uri="{FF2B5EF4-FFF2-40B4-BE49-F238E27FC236}">
                <a16:creationId xmlns:a16="http://schemas.microsoft.com/office/drawing/2014/main" id="{2B4FA13D-0203-069F-974D-D72E61078F64}"/>
              </a:ext>
            </a:extLst>
          </p:cNvPr>
          <p:cNvGraphicFramePr>
            <a:graphicFrameLocks noGrp="1"/>
          </p:cNvGraphicFramePr>
          <p:nvPr>
            <p:ph idx="1"/>
            <p:extLst>
              <p:ext uri="{D42A27DB-BD31-4B8C-83A1-F6EECF244321}">
                <p14:modId xmlns:p14="http://schemas.microsoft.com/office/powerpoint/2010/main" val="1959823005"/>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16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5DEC29-17FC-4492-7886-CA38A1A66DA7}"/>
              </a:ext>
            </a:extLst>
          </p:cNvPr>
          <p:cNvSpPr>
            <a:spLocks noGrp="1"/>
          </p:cNvSpPr>
          <p:nvPr>
            <p:ph type="title"/>
          </p:nvPr>
        </p:nvSpPr>
        <p:spPr>
          <a:xfrm>
            <a:off x="1179226" y="1755073"/>
            <a:ext cx="9833548" cy="1066802"/>
          </a:xfrm>
        </p:spPr>
        <p:txBody>
          <a:bodyPr anchor="b">
            <a:normAutofit fontScale="90000"/>
          </a:bodyPr>
          <a:lstStyle/>
          <a:p>
            <a:r>
              <a:rPr lang="en-US" sz="4000" b="0" i="0" dirty="0">
                <a:solidFill>
                  <a:schemeClr val="tx2"/>
                </a:solidFill>
                <a:effectLst/>
                <a:latin typeface="Roboto" panose="02000000000000000000" pitchFamily="2" charset="0"/>
              </a:rPr>
              <a:t>classical NLP model</a:t>
            </a:r>
            <a:br>
              <a:rPr lang="en-US" sz="2300" b="0" i="0" dirty="0">
                <a:solidFill>
                  <a:schemeClr val="tx2"/>
                </a:solidFill>
                <a:effectLst/>
                <a:latin typeface="Roboto" panose="02000000000000000000" pitchFamily="2" charset="0"/>
              </a:rPr>
            </a:br>
            <a:r>
              <a:rPr lang="en-US" sz="2300" dirty="0" err="1">
                <a:solidFill>
                  <a:schemeClr val="tx2"/>
                </a:solidFill>
              </a:rPr>
              <a:t>Model</a:t>
            </a:r>
            <a:r>
              <a:rPr lang="en-US" sz="2300" dirty="0">
                <a:solidFill>
                  <a:schemeClr val="tx2"/>
                </a:solidFill>
              </a:rPr>
              <a:t> Building</a:t>
            </a:r>
            <a:br>
              <a:rPr lang="en-US" sz="2300" dirty="0">
                <a:solidFill>
                  <a:schemeClr val="tx2"/>
                </a:solidFill>
              </a:rPr>
            </a:br>
            <a:endParaRPr lang="ar-SA" sz="2300" dirty="0">
              <a:solidFill>
                <a:schemeClr val="tx2"/>
              </a:solidFill>
            </a:endParaRPr>
          </a:p>
        </p:txBody>
      </p:sp>
      <p:grpSp>
        <p:nvGrpSpPr>
          <p:cNvPr id="50" name="Group 49">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3" name="Content Placeholder 2">
            <a:extLst>
              <a:ext uri="{FF2B5EF4-FFF2-40B4-BE49-F238E27FC236}">
                <a16:creationId xmlns:a16="http://schemas.microsoft.com/office/drawing/2014/main" id="{D1095F9A-4857-9FB4-C5C9-561962621118}"/>
              </a:ext>
            </a:extLst>
          </p:cNvPr>
          <p:cNvGraphicFramePr>
            <a:graphicFrameLocks noGrp="1"/>
          </p:cNvGraphicFramePr>
          <p:nvPr>
            <p:ph idx="1"/>
            <p:extLst>
              <p:ext uri="{D42A27DB-BD31-4B8C-83A1-F6EECF244321}">
                <p14:modId xmlns:p14="http://schemas.microsoft.com/office/powerpoint/2010/main" val="3610517041"/>
              </p:ext>
            </p:extLst>
          </p:nvPr>
        </p:nvGraphicFramePr>
        <p:xfrm>
          <a:off x="1179226" y="3049325"/>
          <a:ext cx="9833548" cy="2945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14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4491E2-DB4E-44E0-0174-ABC5E2CE6D0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1DD62-3FBD-2B06-9E55-8FB0B2FFA4DF}"/>
              </a:ext>
            </a:extLst>
          </p:cNvPr>
          <p:cNvSpPr>
            <a:spLocks noGrp="1"/>
          </p:cNvSpPr>
          <p:nvPr>
            <p:ph type="title"/>
          </p:nvPr>
        </p:nvSpPr>
        <p:spPr>
          <a:xfrm>
            <a:off x="1179576" y="1261423"/>
            <a:ext cx="9829800" cy="1325880"/>
          </a:xfrm>
        </p:spPr>
        <p:txBody>
          <a:bodyPr vert="horz" lIns="91440" tIns="45720" rIns="91440" bIns="45720" rtlCol="0" anchor="b">
            <a:normAutofit/>
          </a:bodyPr>
          <a:lstStyle/>
          <a:p>
            <a:pPr algn="ctr" rtl="0"/>
            <a:r>
              <a:rPr lang="en-US" sz="3600" kern="1200">
                <a:solidFill>
                  <a:schemeClr val="tx2"/>
                </a:solidFill>
                <a:latin typeface="+mj-lt"/>
                <a:ea typeface="+mj-ea"/>
                <a:cs typeface="+mj-cs"/>
              </a:rPr>
              <a:t>Model Evaluation</a:t>
            </a:r>
            <a:br>
              <a:rPr lang="en-US" sz="3600" kern="1200">
                <a:solidFill>
                  <a:schemeClr val="tx2"/>
                </a:solidFill>
                <a:latin typeface="+mj-lt"/>
                <a:ea typeface="+mj-ea"/>
                <a:cs typeface="+mj-cs"/>
              </a:rPr>
            </a:br>
            <a:endParaRPr lang="en-US" sz="3600" kern="1200">
              <a:solidFill>
                <a:schemeClr val="tx2"/>
              </a:solidFill>
              <a:latin typeface="+mj-lt"/>
              <a:ea typeface="+mj-ea"/>
              <a:cs typeface="+mj-cs"/>
            </a:endParaRPr>
          </a:p>
        </p:txBody>
      </p:sp>
      <p:grpSp>
        <p:nvGrpSpPr>
          <p:cNvPr id="34" name="Group 3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5" name="Freeform: Shape 3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45630B0-88B5-3FCE-F0CC-B91724E14793}"/>
              </a:ext>
            </a:extLst>
          </p:cNvPr>
          <p:cNvSpPr txBox="1"/>
          <p:nvPr/>
        </p:nvSpPr>
        <p:spPr>
          <a:xfrm>
            <a:off x="804672" y="2827419"/>
            <a:ext cx="5126896"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i="0">
                <a:solidFill>
                  <a:schemeClr val="tx2"/>
                </a:solidFill>
                <a:effectLst/>
              </a:rPr>
              <a:t>Accuracy: 0.9887345099511828</a:t>
            </a:r>
            <a:endParaRPr lang="en-US" b="1">
              <a:solidFill>
                <a:schemeClr val="tx2"/>
              </a:solidFill>
            </a:endParaRPr>
          </a:p>
        </p:txBody>
      </p:sp>
      <p:grpSp>
        <p:nvGrpSpPr>
          <p:cNvPr id="40" name="Group 3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1" name="Freeform: Shape 4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4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8038FE7D-268D-8AB5-F954-499BA5661A49}"/>
              </a:ext>
            </a:extLst>
          </p:cNvPr>
          <p:cNvPicPr>
            <a:picLocks noGrp="1" noChangeAspect="1"/>
          </p:cNvPicPr>
          <p:nvPr>
            <p:ph idx="1"/>
          </p:nvPr>
        </p:nvPicPr>
        <p:blipFill>
          <a:blip r:embed="rId2"/>
          <a:stretch>
            <a:fillRect/>
          </a:stretch>
        </p:blipFill>
        <p:spPr>
          <a:xfrm>
            <a:off x="6429378" y="3517374"/>
            <a:ext cx="4954693" cy="1858009"/>
          </a:xfrm>
          <a:prstGeom prst="rect">
            <a:avLst/>
          </a:prstGeom>
        </p:spPr>
      </p:pic>
    </p:spTree>
    <p:extLst>
      <p:ext uri="{BB962C8B-B14F-4D97-AF65-F5344CB8AC3E}">
        <p14:creationId xmlns:p14="http://schemas.microsoft.com/office/powerpoint/2010/main" val="295113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0A806E3-93EE-5436-05AA-5F3737B31FCB}"/>
              </a:ext>
            </a:extLst>
          </p:cNvPr>
          <p:cNvSpPr>
            <a:spLocks noGrp="1"/>
          </p:cNvSpPr>
          <p:nvPr>
            <p:ph type="ctrTitle"/>
          </p:nvPr>
        </p:nvSpPr>
        <p:spPr>
          <a:xfrm>
            <a:off x="1458486" y="564370"/>
            <a:ext cx="8864041" cy="1444686"/>
          </a:xfrm>
        </p:spPr>
        <p:txBody>
          <a:bodyPr anchor="b">
            <a:normAutofit fontScale="90000"/>
          </a:bodyPr>
          <a:lstStyle/>
          <a:p>
            <a:pPr algn="l"/>
            <a:r>
              <a:rPr lang="en-US" sz="5200" b="0" i="0" dirty="0">
                <a:solidFill>
                  <a:schemeClr val="tx2"/>
                </a:solidFill>
                <a:effectLst/>
                <a:latin typeface="Roboto" panose="02000000000000000000" pitchFamily="2" charset="0"/>
              </a:rPr>
              <a:t>Word2Vec-based classifier</a:t>
            </a:r>
            <a:br>
              <a:rPr lang="en-US" sz="5200" b="0" i="0" dirty="0">
                <a:solidFill>
                  <a:schemeClr val="tx2"/>
                </a:solidFill>
                <a:effectLst/>
                <a:latin typeface="Roboto" panose="02000000000000000000" pitchFamily="2" charset="0"/>
              </a:rPr>
            </a:br>
            <a:br>
              <a:rPr lang="en-US" sz="1600" b="0" i="0" dirty="0">
                <a:solidFill>
                  <a:srgbClr val="404040"/>
                </a:solidFill>
                <a:effectLst/>
                <a:latin typeface="Inter"/>
              </a:rPr>
            </a:br>
            <a:endParaRPr lang="ar-SA" sz="5200" dirty="0">
              <a:solidFill>
                <a:schemeClr val="tx2"/>
              </a:solidFill>
            </a:endParaRPr>
          </a:p>
        </p:txBody>
      </p:sp>
      <p:sp>
        <p:nvSpPr>
          <p:cNvPr id="3" name="Subtitle 2">
            <a:extLst>
              <a:ext uri="{FF2B5EF4-FFF2-40B4-BE49-F238E27FC236}">
                <a16:creationId xmlns:a16="http://schemas.microsoft.com/office/drawing/2014/main" id="{E3B61636-03C3-4C8A-D41A-6B7BFDF9E7CA}"/>
              </a:ext>
            </a:extLst>
          </p:cNvPr>
          <p:cNvSpPr>
            <a:spLocks noGrp="1"/>
          </p:cNvSpPr>
          <p:nvPr>
            <p:ph type="subTitle" idx="1"/>
          </p:nvPr>
        </p:nvSpPr>
        <p:spPr>
          <a:xfrm>
            <a:off x="1354792" y="2535780"/>
            <a:ext cx="9482109" cy="3424906"/>
          </a:xfrm>
        </p:spPr>
        <p:txBody>
          <a:bodyPr anchor="ctr">
            <a:normAutofit/>
          </a:bodyPr>
          <a:lstStyle/>
          <a:p>
            <a:pPr algn="l"/>
            <a:r>
              <a:rPr lang="en-US" sz="1600" b="1" dirty="0">
                <a:solidFill>
                  <a:schemeClr val="accent1">
                    <a:lumMod val="75000"/>
                  </a:schemeClr>
                </a:solidFill>
              </a:rPr>
              <a:t>Model: </a:t>
            </a:r>
            <a:r>
              <a:rPr lang="en-US" sz="1600" dirty="0" err="1">
                <a:solidFill>
                  <a:schemeClr val="tx2"/>
                </a:solidFill>
              </a:rPr>
              <a:t>XGBoost</a:t>
            </a:r>
            <a:r>
              <a:rPr lang="en-US" sz="1600" dirty="0">
                <a:solidFill>
                  <a:schemeClr val="tx2"/>
                </a:solidFill>
              </a:rPr>
              <a:t> Classifier (</a:t>
            </a:r>
            <a:r>
              <a:rPr lang="en-US" sz="1600" dirty="0" err="1">
                <a:solidFill>
                  <a:schemeClr val="tx2"/>
                </a:solidFill>
              </a:rPr>
              <a:t>XGBClassifier</a:t>
            </a:r>
            <a:r>
              <a:rPr lang="en-US" sz="1600" dirty="0">
                <a:solidFill>
                  <a:schemeClr val="tx2"/>
                </a:solidFill>
              </a:rPr>
              <a:t>)</a:t>
            </a:r>
          </a:p>
          <a:p>
            <a:pPr algn="l"/>
            <a:r>
              <a:rPr lang="en-US" sz="1600" b="1" dirty="0">
                <a:solidFill>
                  <a:schemeClr val="accent1">
                    <a:lumMod val="75000"/>
                  </a:schemeClr>
                </a:solidFill>
              </a:rPr>
              <a:t>Embedding: </a:t>
            </a:r>
            <a:r>
              <a:rPr lang="en-US" sz="1600" dirty="0">
                <a:solidFill>
                  <a:schemeClr val="tx2"/>
                </a:solidFill>
              </a:rPr>
              <a:t>Pre-trained </a:t>
            </a:r>
            <a:r>
              <a:rPr lang="en-US" sz="1600" dirty="0" err="1">
                <a:solidFill>
                  <a:schemeClr val="tx2"/>
                </a:solidFill>
              </a:rPr>
              <a:t>GloVe</a:t>
            </a:r>
            <a:r>
              <a:rPr lang="en-US" sz="1600" dirty="0">
                <a:solidFill>
                  <a:schemeClr val="tx2"/>
                </a:solidFill>
              </a:rPr>
              <a:t> (glove-wiki-gigaword-100)</a:t>
            </a:r>
          </a:p>
          <a:p>
            <a:pPr algn="l"/>
            <a:r>
              <a:rPr lang="en-US" sz="1600" b="1" dirty="0">
                <a:solidFill>
                  <a:schemeClr val="accent1">
                    <a:lumMod val="75000"/>
                  </a:schemeClr>
                </a:solidFill>
              </a:rPr>
              <a:t>Feature Extraction: </a:t>
            </a:r>
            <a:r>
              <a:rPr lang="en-US" sz="1600" dirty="0">
                <a:solidFill>
                  <a:schemeClr val="tx2"/>
                </a:solidFill>
              </a:rPr>
              <a:t>Averaging word embeddings to create document vectors</a:t>
            </a:r>
          </a:p>
          <a:p>
            <a:pPr algn="l"/>
            <a:r>
              <a:rPr lang="en-US" sz="1600" b="1" dirty="0">
                <a:solidFill>
                  <a:schemeClr val="accent1">
                    <a:lumMod val="75000"/>
                  </a:schemeClr>
                </a:solidFill>
              </a:rPr>
              <a:t>Evaluation</a:t>
            </a:r>
            <a:r>
              <a:rPr lang="en-US" sz="1600" dirty="0">
                <a:solidFill>
                  <a:schemeClr val="tx2"/>
                </a:solidFill>
              </a:rPr>
              <a:t>: Accuracy and classification metrics</a:t>
            </a:r>
            <a:endParaRPr lang="ar-SA" sz="1600" dirty="0">
              <a:solidFill>
                <a:schemeClr val="tx2"/>
              </a:solidFill>
            </a:endParaRPr>
          </a:p>
          <a:p>
            <a:pPr algn="l"/>
            <a:endParaRPr lang="ar-SA" sz="1600" dirty="0">
              <a:solidFill>
                <a:schemeClr val="tx2"/>
              </a:solidFill>
            </a:endParaRPr>
          </a:p>
          <a:p>
            <a:pPr algn="l"/>
            <a:r>
              <a:rPr lang="en-GB" sz="1600" b="1" dirty="0">
                <a:solidFill>
                  <a:schemeClr val="accent1">
                    <a:lumMod val="75000"/>
                  </a:schemeClr>
                </a:solidFill>
              </a:rPr>
              <a:t>Model: </a:t>
            </a:r>
            <a:r>
              <a:rPr lang="en-GB" sz="1600" dirty="0">
                <a:solidFill>
                  <a:schemeClr val="tx2"/>
                </a:solidFill>
              </a:rPr>
              <a:t>Random Forest Classifier</a:t>
            </a:r>
          </a:p>
          <a:p>
            <a:pPr algn="l"/>
            <a:r>
              <a:rPr lang="en-GB" sz="1600" b="1" dirty="0">
                <a:solidFill>
                  <a:schemeClr val="accent1">
                    <a:lumMod val="75000"/>
                  </a:schemeClr>
                </a:solidFill>
              </a:rPr>
              <a:t>Embedding: </a:t>
            </a:r>
            <a:r>
              <a:rPr lang="en-GB" sz="1600" dirty="0">
                <a:solidFill>
                  <a:schemeClr val="tx2"/>
                </a:solidFill>
              </a:rPr>
              <a:t>Custom-trained Word2Vec model</a:t>
            </a:r>
          </a:p>
          <a:p>
            <a:pPr algn="l"/>
            <a:r>
              <a:rPr lang="en-GB" sz="1600" b="1" dirty="0">
                <a:solidFill>
                  <a:schemeClr val="accent1">
                    <a:lumMod val="75000"/>
                  </a:schemeClr>
                </a:solidFill>
              </a:rPr>
              <a:t>Feature Extraction: </a:t>
            </a:r>
            <a:r>
              <a:rPr lang="en-GB" sz="1600" dirty="0">
                <a:solidFill>
                  <a:schemeClr val="tx2"/>
                </a:solidFill>
              </a:rPr>
              <a:t>Averaging word embeddings to create document vectors</a:t>
            </a:r>
          </a:p>
          <a:p>
            <a:pPr algn="l"/>
            <a:r>
              <a:rPr lang="en-GB" sz="1600" b="1" dirty="0">
                <a:solidFill>
                  <a:schemeClr val="accent1">
                    <a:lumMod val="75000"/>
                  </a:schemeClr>
                </a:solidFill>
              </a:rPr>
              <a:t>Evaluation: </a:t>
            </a:r>
            <a:r>
              <a:rPr lang="en-GB" sz="1600" dirty="0">
                <a:solidFill>
                  <a:schemeClr val="tx2"/>
                </a:solidFill>
              </a:rPr>
              <a:t>Accuracy and classification metrics</a:t>
            </a:r>
            <a:endParaRPr lang="ar-SA" sz="1600" dirty="0">
              <a:solidFill>
                <a:schemeClr val="tx2"/>
              </a:solidFill>
            </a:endParaRPr>
          </a:p>
          <a:p>
            <a:pPr algn="l"/>
            <a:endParaRPr lang="en-US" sz="1400" dirty="0">
              <a:solidFill>
                <a:schemeClr val="tx2"/>
              </a:solidFill>
            </a:endParaRPr>
          </a:p>
          <a:p>
            <a:pPr algn="l"/>
            <a:endParaRPr lang="ar-SA" sz="1700" dirty="0">
              <a:solidFill>
                <a:schemeClr val="tx2"/>
              </a:solidFill>
            </a:endParaRPr>
          </a:p>
        </p:txBody>
      </p:sp>
      <p:grpSp>
        <p:nvGrpSpPr>
          <p:cNvPr id="30" name="Group 29">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31" name="Freeform: Shape 30">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37" name="Freeform: Shape 36">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2442F52-32FB-7AE2-6FF2-69F9B8CB84FC}"/>
              </a:ext>
            </a:extLst>
          </p:cNvPr>
          <p:cNvSpPr txBox="1"/>
          <p:nvPr/>
        </p:nvSpPr>
        <p:spPr>
          <a:xfrm>
            <a:off x="1354792" y="1401631"/>
            <a:ext cx="8229087" cy="646331"/>
          </a:xfrm>
          <a:prstGeom prst="rect">
            <a:avLst/>
          </a:prstGeom>
          <a:noFill/>
        </p:spPr>
        <p:txBody>
          <a:bodyPr wrap="square" rtlCol="1">
            <a:spAutoFit/>
          </a:bodyPr>
          <a:lstStyle/>
          <a:p>
            <a:r>
              <a:rPr lang="en-US" b="1" i="0" dirty="0">
                <a:solidFill>
                  <a:schemeClr val="tx2">
                    <a:lumMod val="75000"/>
                  </a:schemeClr>
                </a:solidFill>
                <a:effectLst/>
                <a:latin typeface="+mj-lt"/>
              </a:rPr>
              <a:t>Objective</a:t>
            </a:r>
            <a:r>
              <a:rPr lang="en-US" b="0" i="0" dirty="0">
                <a:solidFill>
                  <a:schemeClr val="tx2">
                    <a:lumMod val="75000"/>
                  </a:schemeClr>
                </a:solidFill>
                <a:effectLst/>
                <a:latin typeface="+mj-lt"/>
              </a:rPr>
              <a:t>: </a:t>
            </a:r>
            <a:r>
              <a:rPr lang="en-US" b="0" i="0" dirty="0">
                <a:solidFill>
                  <a:schemeClr val="tx2">
                    <a:lumMod val="75000"/>
                  </a:schemeClr>
                </a:solidFill>
                <a:effectLst/>
              </a:rPr>
              <a:t>Classify</a:t>
            </a:r>
            <a:r>
              <a:rPr lang="en-US" b="0" i="0" dirty="0">
                <a:solidFill>
                  <a:schemeClr val="tx2">
                    <a:lumMod val="75000"/>
                  </a:schemeClr>
                </a:solidFill>
                <a:effectLst/>
                <a:latin typeface="+mj-lt"/>
              </a:rPr>
              <a:t> text data using word embeddings and a machine learning model.</a:t>
            </a:r>
          </a:p>
          <a:p>
            <a:endParaRPr lang="ar-SA" dirty="0"/>
          </a:p>
        </p:txBody>
      </p:sp>
    </p:spTree>
    <p:extLst>
      <p:ext uri="{BB962C8B-B14F-4D97-AF65-F5344CB8AC3E}">
        <p14:creationId xmlns:p14="http://schemas.microsoft.com/office/powerpoint/2010/main" val="116128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EF68AE-F3EC-781E-D07D-273781C88D6F}"/>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3F91E-CFE1-3DF8-4F98-860FBE3BBF49}"/>
              </a:ext>
            </a:extLst>
          </p:cNvPr>
          <p:cNvSpPr>
            <a:spLocks noGrp="1"/>
          </p:cNvSpPr>
          <p:nvPr>
            <p:ph type="title"/>
          </p:nvPr>
        </p:nvSpPr>
        <p:spPr>
          <a:xfrm>
            <a:off x="1179576" y="1261423"/>
            <a:ext cx="9829800" cy="1325880"/>
          </a:xfrm>
        </p:spPr>
        <p:txBody>
          <a:bodyPr anchor="b">
            <a:normAutofit/>
          </a:bodyPr>
          <a:lstStyle/>
          <a:p>
            <a:pPr algn="ctr"/>
            <a:r>
              <a:rPr lang="en-US" sz="2000" dirty="0">
                <a:solidFill>
                  <a:schemeClr val="tx2"/>
                </a:solidFill>
              </a:rPr>
              <a:t>Random Forest</a:t>
            </a:r>
            <a:r>
              <a:rPr lang="ar-SA" sz="2000" dirty="0">
                <a:solidFill>
                  <a:schemeClr val="tx2"/>
                </a:solidFill>
              </a:rPr>
              <a:t> </a:t>
            </a:r>
            <a:r>
              <a:rPr lang="en-US" sz="2000" dirty="0">
                <a:solidFill>
                  <a:schemeClr val="tx2"/>
                </a:solidFill>
              </a:rPr>
              <a:t>Model Evaluation:</a:t>
            </a:r>
            <a:br>
              <a:rPr lang="en-US" sz="2000" dirty="0">
                <a:solidFill>
                  <a:schemeClr val="tx2"/>
                </a:solidFill>
              </a:rPr>
            </a:br>
            <a:br>
              <a:rPr lang="en-US" sz="2000" dirty="0">
                <a:solidFill>
                  <a:schemeClr val="tx2"/>
                </a:solidFill>
              </a:rPr>
            </a:br>
            <a:br>
              <a:rPr lang="en-US" sz="2000" b="0" i="0" dirty="0">
                <a:solidFill>
                  <a:schemeClr val="tx2"/>
                </a:solidFill>
                <a:effectLst/>
                <a:latin typeface="Roboto" panose="02000000000000000000" pitchFamily="2" charset="0"/>
              </a:rPr>
            </a:br>
            <a:endParaRPr lang="ar-SA" sz="2000" dirty="0">
              <a:solidFill>
                <a:schemeClr val="tx2"/>
              </a:solidFill>
            </a:endParaRPr>
          </a:p>
        </p:txBody>
      </p:sp>
      <p:grpSp>
        <p:nvGrpSpPr>
          <p:cNvPr id="20" name="Group 1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3" name="Freeform: Shape 1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2A9D508-81E3-2F8F-2D46-57A80D5A18A1}"/>
              </a:ext>
            </a:extLst>
          </p:cNvPr>
          <p:cNvSpPr>
            <a:spLocks noGrp="1"/>
          </p:cNvSpPr>
          <p:nvPr>
            <p:ph idx="1"/>
          </p:nvPr>
        </p:nvSpPr>
        <p:spPr>
          <a:xfrm>
            <a:off x="1283034" y="3250303"/>
            <a:ext cx="3865701" cy="1456027"/>
          </a:xfrm>
        </p:spPr>
        <p:txBody>
          <a:bodyPr anchor="ctr">
            <a:normAutofit/>
          </a:bodyPr>
          <a:lstStyle/>
          <a:p>
            <a:pPr algn="ctr" rtl="0"/>
            <a:r>
              <a:rPr lang="en-US" sz="1800" b="1" i="0" dirty="0">
                <a:solidFill>
                  <a:schemeClr val="tx2"/>
                </a:solidFill>
                <a:effectLst/>
              </a:rPr>
              <a:t>Model Accuracy: 0.9532</a:t>
            </a:r>
            <a:endParaRPr lang="en-US" sz="1800" b="1" dirty="0">
              <a:solidFill>
                <a:schemeClr val="tx2"/>
              </a:solidFill>
            </a:endParaRPr>
          </a:p>
          <a:p>
            <a:pPr marL="0" indent="0">
              <a:buNone/>
            </a:pPr>
            <a:endParaRPr lang="ar-SA" sz="1800" dirty="0">
              <a:solidFill>
                <a:schemeClr val="tx2"/>
              </a:solidFill>
              <a:latin typeface="Courier New" panose="02070309020205020404" pitchFamily="49" charset="0"/>
            </a:endParaRPr>
          </a:p>
          <a:p>
            <a:pPr marL="0" indent="0">
              <a:buNone/>
            </a:pPr>
            <a:br>
              <a:rPr lang="en-US" sz="1800" dirty="0">
                <a:solidFill>
                  <a:schemeClr val="tx2"/>
                </a:solidFill>
              </a:rPr>
            </a:br>
            <a:endParaRPr lang="ar-SA" sz="1800" dirty="0">
              <a:solidFill>
                <a:schemeClr val="tx2"/>
              </a:solidFill>
            </a:endParaRPr>
          </a:p>
        </p:txBody>
      </p:sp>
      <p:grpSp>
        <p:nvGrpSpPr>
          <p:cNvPr id="26" name="Group 2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19" name="Freeform: Shape 1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AFADB022-44A0-4447-20DF-FBECDA5A6191}"/>
              </a:ext>
            </a:extLst>
          </p:cNvPr>
          <p:cNvPicPr>
            <a:picLocks noChangeAspect="1"/>
          </p:cNvPicPr>
          <p:nvPr/>
        </p:nvPicPr>
        <p:blipFill>
          <a:blip r:embed="rId2"/>
          <a:stretch>
            <a:fillRect/>
          </a:stretch>
        </p:blipFill>
        <p:spPr>
          <a:xfrm>
            <a:off x="5902893" y="2803361"/>
            <a:ext cx="5356897" cy="2349909"/>
          </a:xfrm>
          <a:prstGeom prst="rect">
            <a:avLst/>
          </a:prstGeom>
        </p:spPr>
      </p:pic>
    </p:spTree>
    <p:extLst>
      <p:ext uri="{BB962C8B-B14F-4D97-AF65-F5344CB8AC3E}">
        <p14:creationId xmlns:p14="http://schemas.microsoft.com/office/powerpoint/2010/main" val="32824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ECF426-29B5-7864-A36A-BA0ECC2BC90D}"/>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3CC9-0D6D-1BF2-8071-A06DD771F012}"/>
              </a:ext>
            </a:extLst>
          </p:cNvPr>
          <p:cNvSpPr>
            <a:spLocks noGrp="1"/>
          </p:cNvSpPr>
          <p:nvPr>
            <p:ph type="title"/>
          </p:nvPr>
        </p:nvSpPr>
        <p:spPr>
          <a:xfrm>
            <a:off x="1179576" y="1261423"/>
            <a:ext cx="9829800" cy="1325880"/>
          </a:xfrm>
        </p:spPr>
        <p:txBody>
          <a:bodyPr anchor="b">
            <a:normAutofit/>
          </a:bodyPr>
          <a:lstStyle/>
          <a:p>
            <a:pPr algn="ctr"/>
            <a:r>
              <a:rPr lang="en-US" sz="2800" dirty="0">
                <a:solidFill>
                  <a:schemeClr val="tx2"/>
                </a:solidFill>
              </a:rPr>
              <a:t>Model Evaluation: </a:t>
            </a:r>
            <a:r>
              <a:rPr lang="en-US" sz="2800" dirty="0" err="1">
                <a:solidFill>
                  <a:schemeClr val="tx2"/>
                </a:solidFill>
              </a:rPr>
              <a:t>XGBClassifier</a:t>
            </a:r>
            <a:br>
              <a:rPr lang="en-US" sz="2800" dirty="0">
                <a:solidFill>
                  <a:schemeClr val="tx2"/>
                </a:solidFill>
              </a:rPr>
            </a:br>
            <a:br>
              <a:rPr lang="en-US" sz="2800" b="0" i="0" dirty="0">
                <a:solidFill>
                  <a:schemeClr val="tx2"/>
                </a:solidFill>
                <a:effectLst/>
                <a:latin typeface="Roboto" panose="02000000000000000000" pitchFamily="2" charset="0"/>
              </a:rPr>
            </a:br>
            <a:endParaRPr lang="ar-SA" sz="2800" dirty="0">
              <a:solidFill>
                <a:schemeClr val="tx2"/>
              </a:solidFill>
            </a:endParaRPr>
          </a:p>
        </p:txBody>
      </p:sp>
      <p:grpSp>
        <p:nvGrpSpPr>
          <p:cNvPr id="34" name="Group 3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5" name="Freeform: Shape 3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C0ABEF7-14E4-002E-1B85-7A95F9D4345B}"/>
              </a:ext>
            </a:extLst>
          </p:cNvPr>
          <p:cNvSpPr>
            <a:spLocks noGrp="1"/>
          </p:cNvSpPr>
          <p:nvPr>
            <p:ph idx="1"/>
          </p:nvPr>
        </p:nvSpPr>
        <p:spPr>
          <a:xfrm>
            <a:off x="1421991" y="3133101"/>
            <a:ext cx="3247635" cy="1626048"/>
          </a:xfrm>
        </p:spPr>
        <p:txBody>
          <a:bodyPr anchor="ctr">
            <a:normAutofit/>
          </a:bodyPr>
          <a:lstStyle/>
          <a:p>
            <a:pPr marL="0" indent="0" algn="ctr">
              <a:buNone/>
            </a:pPr>
            <a:r>
              <a:rPr lang="en-US" sz="1800" b="1" i="0" dirty="0">
                <a:solidFill>
                  <a:schemeClr val="tx2"/>
                </a:solidFill>
                <a:effectLst/>
                <a:latin typeface="Abadi" panose="020F0502020204030204" pitchFamily="34" charset="0"/>
              </a:rPr>
              <a:t>Model Accuracy: 0.9652</a:t>
            </a:r>
            <a:endParaRPr lang="ar-SA" sz="1800" b="1" i="0" dirty="0">
              <a:solidFill>
                <a:schemeClr val="tx2"/>
              </a:solidFill>
              <a:effectLst/>
              <a:latin typeface="Abadi" panose="020F0502020204030204" pitchFamily="34" charset="0"/>
            </a:endParaRPr>
          </a:p>
          <a:p>
            <a:pPr marL="0" indent="0" algn="ctr">
              <a:buNone/>
            </a:pPr>
            <a:endParaRPr lang="ar-SA" sz="1800" dirty="0">
              <a:solidFill>
                <a:schemeClr val="tx2"/>
              </a:solidFill>
              <a:latin typeface="Courier New" panose="02070309020205020404" pitchFamily="49" charset="0"/>
            </a:endParaRPr>
          </a:p>
          <a:p>
            <a:pPr marL="0" indent="0">
              <a:buNone/>
            </a:pPr>
            <a:br>
              <a:rPr lang="en-US" sz="1800" dirty="0">
                <a:solidFill>
                  <a:schemeClr val="tx2"/>
                </a:solidFill>
              </a:rPr>
            </a:br>
            <a:endParaRPr lang="ar-SA" sz="1800" dirty="0">
              <a:solidFill>
                <a:schemeClr val="tx2"/>
              </a:solidFill>
            </a:endParaRPr>
          </a:p>
        </p:txBody>
      </p:sp>
      <p:grpSp>
        <p:nvGrpSpPr>
          <p:cNvPr id="40" name="Group 3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1" name="Freeform: Shape 4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4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5249F85F-5F5C-3663-D87E-7EE0195FF6BD}"/>
              </a:ext>
            </a:extLst>
          </p:cNvPr>
          <p:cNvPicPr>
            <a:picLocks noChangeAspect="1"/>
          </p:cNvPicPr>
          <p:nvPr/>
        </p:nvPicPr>
        <p:blipFill>
          <a:blip r:embed="rId2"/>
          <a:stretch>
            <a:fillRect/>
          </a:stretch>
        </p:blipFill>
        <p:spPr>
          <a:xfrm>
            <a:off x="5422195" y="2692400"/>
            <a:ext cx="5623809" cy="2066749"/>
          </a:xfrm>
          <a:prstGeom prst="rect">
            <a:avLst/>
          </a:prstGeom>
        </p:spPr>
      </p:pic>
    </p:spTree>
    <p:extLst>
      <p:ext uri="{BB962C8B-B14F-4D97-AF65-F5344CB8AC3E}">
        <p14:creationId xmlns:p14="http://schemas.microsoft.com/office/powerpoint/2010/main" val="79226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45" name="Freeform: Shape 44">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CBD06DE-8376-60BE-B668-403391D9AF6A}"/>
              </a:ext>
            </a:extLst>
          </p:cNvPr>
          <p:cNvSpPr>
            <a:spLocks noGrp="1"/>
          </p:cNvSpPr>
          <p:nvPr>
            <p:ph type="ctrTitle"/>
          </p:nvPr>
        </p:nvSpPr>
        <p:spPr>
          <a:xfrm>
            <a:off x="804672" y="3121701"/>
            <a:ext cx="3658053" cy="1786515"/>
          </a:xfrm>
        </p:spPr>
        <p:txBody>
          <a:bodyPr anchor="t">
            <a:normAutofit/>
          </a:bodyPr>
          <a:lstStyle/>
          <a:p>
            <a:pPr algn="l"/>
            <a:r>
              <a:rPr lang="en-US" sz="4000" b="0" dirty="0">
                <a:solidFill>
                  <a:schemeClr val="tx2"/>
                </a:solidFill>
                <a:effectLst/>
                <a:latin typeface="Courier New" panose="02070309020205020404" pitchFamily="49" charset="0"/>
              </a:rPr>
              <a:t>Confusion matrix</a:t>
            </a:r>
            <a:br>
              <a:rPr lang="en-US" sz="4000" b="0" dirty="0">
                <a:solidFill>
                  <a:schemeClr val="tx2"/>
                </a:solidFill>
                <a:effectLst/>
                <a:latin typeface="Courier New" panose="02070309020205020404" pitchFamily="49" charset="0"/>
              </a:rPr>
            </a:br>
            <a:endParaRPr lang="ar-SA" sz="4000" dirty="0">
              <a:solidFill>
                <a:schemeClr val="tx2"/>
              </a:solidFill>
            </a:endParaRPr>
          </a:p>
        </p:txBody>
      </p:sp>
      <p:sp>
        <p:nvSpPr>
          <p:cNvPr id="3" name="Subtitle 2">
            <a:extLst>
              <a:ext uri="{FF2B5EF4-FFF2-40B4-BE49-F238E27FC236}">
                <a16:creationId xmlns:a16="http://schemas.microsoft.com/office/drawing/2014/main" id="{17D53A16-DD10-8A63-AA9D-8CE9CC86E00F}"/>
              </a:ext>
            </a:extLst>
          </p:cNvPr>
          <p:cNvSpPr>
            <a:spLocks noGrp="1"/>
          </p:cNvSpPr>
          <p:nvPr>
            <p:ph type="subTitle" idx="1"/>
          </p:nvPr>
        </p:nvSpPr>
        <p:spPr>
          <a:xfrm>
            <a:off x="804672" y="2032347"/>
            <a:ext cx="3658053" cy="955111"/>
          </a:xfrm>
        </p:spPr>
        <p:txBody>
          <a:bodyPr anchor="b">
            <a:normAutofit/>
          </a:bodyPr>
          <a:lstStyle/>
          <a:p>
            <a:pPr algn="l"/>
            <a:endParaRPr lang="ar-SA" sz="2000">
              <a:solidFill>
                <a:schemeClr val="tx2"/>
              </a:solidFill>
            </a:endParaRPr>
          </a:p>
        </p:txBody>
      </p:sp>
      <p:pic>
        <p:nvPicPr>
          <p:cNvPr id="5" name="Picture 4">
            <a:extLst>
              <a:ext uri="{FF2B5EF4-FFF2-40B4-BE49-F238E27FC236}">
                <a16:creationId xmlns:a16="http://schemas.microsoft.com/office/drawing/2014/main" id="{5CF38AD1-6A8D-52E8-9A25-3149F4EBAC5F}"/>
              </a:ext>
            </a:extLst>
          </p:cNvPr>
          <p:cNvPicPr>
            <a:picLocks noChangeAspect="1"/>
          </p:cNvPicPr>
          <p:nvPr/>
        </p:nvPicPr>
        <p:blipFill>
          <a:blip r:embed="rId3"/>
          <a:stretch>
            <a:fillRect/>
          </a:stretch>
        </p:blipFill>
        <p:spPr>
          <a:xfrm>
            <a:off x="6379341" y="1193411"/>
            <a:ext cx="5029200" cy="4463414"/>
          </a:xfrm>
          <a:prstGeom prst="rect">
            <a:avLst/>
          </a:prstGeom>
          <a:ln w="9525">
            <a:noFill/>
          </a:ln>
        </p:spPr>
      </p:pic>
    </p:spTree>
    <p:extLst>
      <p:ext uri="{BB962C8B-B14F-4D97-AF65-F5344CB8AC3E}">
        <p14:creationId xmlns:p14="http://schemas.microsoft.com/office/powerpoint/2010/main" val="322766062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411</TotalTime>
  <Words>538</Words>
  <Application>Microsoft Office PowerPoint</Application>
  <PresentationFormat>Widescreen</PresentationFormat>
  <Paragraphs>65</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Abadi</vt:lpstr>
      <vt:lpstr>ADLaM Display</vt:lpstr>
      <vt:lpstr>Aptos</vt:lpstr>
      <vt:lpstr>Arial</vt:lpstr>
      <vt:lpstr>Calibri</vt:lpstr>
      <vt:lpstr>Calibri Light</vt:lpstr>
      <vt:lpstr>Courier New</vt:lpstr>
      <vt:lpstr>Inter</vt:lpstr>
      <vt:lpstr>Roboto</vt:lpstr>
      <vt:lpstr>Office 2013 - 2022 Theme</vt:lpstr>
      <vt:lpstr>Natural Language Processing Challenge </vt:lpstr>
      <vt:lpstr>Project Overview</vt:lpstr>
      <vt:lpstr>Data Cleaning and Analysis</vt:lpstr>
      <vt:lpstr>classical NLP model Model Building </vt:lpstr>
      <vt:lpstr>Model Evaluation </vt:lpstr>
      <vt:lpstr>Word2Vec-based classifier  </vt:lpstr>
      <vt:lpstr>Random Forest Model Evaluation:   </vt:lpstr>
      <vt:lpstr>Model Evaluation: XGBClassifier  </vt:lpstr>
      <vt:lpstr>Confusion matrix </vt:lpstr>
      <vt:lpstr>Conv1D-based Neural Network</vt:lpstr>
      <vt:lpstr>Model Evaluation:Conv1D   </vt:lpstr>
      <vt:lpstr>Confusion matrix </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c:creator>
  <cp:lastModifiedBy>A</cp:lastModifiedBy>
  <cp:revision>4</cp:revision>
  <dcterms:created xsi:type="dcterms:W3CDTF">2025-03-16T22:02:20Z</dcterms:created>
  <dcterms:modified xsi:type="dcterms:W3CDTF">2025-03-17T11:51:14Z</dcterms:modified>
</cp:coreProperties>
</file>