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handoutMasterIdLst>
    <p:handoutMasterId r:id="rId19"/>
  </p:handoutMasterIdLst>
  <p:sldIdLst>
    <p:sldId id="282" r:id="rId2"/>
    <p:sldId id="283" r:id="rId3"/>
    <p:sldId id="284" r:id="rId4"/>
    <p:sldId id="285" r:id="rId5"/>
    <p:sldId id="286" r:id="rId6"/>
    <p:sldId id="287" r:id="rId7"/>
    <p:sldId id="288" r:id="rId8"/>
    <p:sldId id="261" r:id="rId9"/>
    <p:sldId id="257" r:id="rId10"/>
    <p:sldId id="275" r:id="rId11"/>
    <p:sldId id="277" r:id="rId12"/>
    <p:sldId id="278" r:id="rId13"/>
    <p:sldId id="279" r:id="rId14"/>
    <p:sldId id="280" r:id="rId15"/>
    <p:sldId id="281"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72" d="100"/>
          <a:sy n="72" d="100"/>
        </p:scale>
        <p:origin x="558"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3D812F-054B-4EEB-8F1F-C272B1DB2CD6}" type="datetimeFigureOut">
              <a:rPr lang="en-US" smtClean="0"/>
              <a:t>2/21/2015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B07F2E-0BE7-45E4-AE11-A53148D95995}" type="slidenum">
              <a:rPr lang="en-US" smtClean="0"/>
              <a:t>‹#›</a:t>
            </a:fld>
            <a:endParaRPr lang="en-US"/>
          </a:p>
        </p:txBody>
      </p:sp>
    </p:spTree>
    <p:extLst>
      <p:ext uri="{BB962C8B-B14F-4D97-AF65-F5344CB8AC3E}">
        <p14:creationId xmlns:p14="http://schemas.microsoft.com/office/powerpoint/2010/main" val="620665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AE0159-0D01-4D47-BCEC-EF186A54BF10}" type="datetimeFigureOut">
              <a:rPr lang="en-US" smtClean="0"/>
              <a:t>2/21/2015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5EC90-51EB-431A-8EA4-A1BA211DD73D}" type="slidenum">
              <a:rPr lang="en-US" smtClean="0"/>
              <a:t>‹#›</a:t>
            </a:fld>
            <a:endParaRPr lang="en-US"/>
          </a:p>
        </p:txBody>
      </p:sp>
    </p:spTree>
    <p:extLst>
      <p:ext uri="{BB962C8B-B14F-4D97-AF65-F5344CB8AC3E}">
        <p14:creationId xmlns:p14="http://schemas.microsoft.com/office/powerpoint/2010/main" val="16363129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5EC90-51EB-431A-8EA4-A1BA211DD73D}" type="slidenum">
              <a:rPr lang="en-US" smtClean="0"/>
              <a:t>8</a:t>
            </a:fld>
            <a:endParaRPr lang="en-US" dirty="0"/>
          </a:p>
        </p:txBody>
      </p:sp>
    </p:spTree>
    <p:extLst>
      <p:ext uri="{BB962C8B-B14F-4D97-AF65-F5344CB8AC3E}">
        <p14:creationId xmlns:p14="http://schemas.microsoft.com/office/powerpoint/2010/main" val="3772252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FACD3E2-CA8B-45F4-ACB5-133F08347D8F}" type="datetime1">
              <a:rPr lang="en-US" smtClean="0"/>
              <a:t>2/21/2015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ssdsdsdsdsds</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5747803-151B-48E4-A911-86C3EB0C5CC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2B90C7-A3DE-409C-8BA1-44A84F262C20}" type="datetime1">
              <a:rPr lang="en-US" smtClean="0"/>
              <a:t>2/21/2015</a:t>
            </a:fld>
            <a:endParaRPr lang="en-US"/>
          </a:p>
        </p:txBody>
      </p:sp>
      <p:sp>
        <p:nvSpPr>
          <p:cNvPr id="5" name="Footer Placeholder 4"/>
          <p:cNvSpPr>
            <a:spLocks noGrp="1"/>
          </p:cNvSpPr>
          <p:nvPr>
            <p:ph type="ftr" sz="quarter" idx="11"/>
          </p:nvPr>
        </p:nvSpPr>
        <p:spPr/>
        <p:txBody>
          <a:bodyPr/>
          <a:lstStyle/>
          <a:p>
            <a:r>
              <a:rPr lang="en-US" smtClean="0"/>
              <a:t>ssdsdsdsdsds</a:t>
            </a:r>
            <a:endParaRPr lang="en-US"/>
          </a:p>
        </p:txBody>
      </p:sp>
      <p:sp>
        <p:nvSpPr>
          <p:cNvPr id="6" name="Slide Number Placeholder 5"/>
          <p:cNvSpPr>
            <a:spLocks noGrp="1"/>
          </p:cNvSpPr>
          <p:nvPr>
            <p:ph type="sldNum" sz="quarter" idx="12"/>
          </p:nvPr>
        </p:nvSpPr>
        <p:spPr/>
        <p:txBody>
          <a:bodyPr/>
          <a:lstStyle/>
          <a:p>
            <a:fld id="{35747803-151B-48E4-A911-86C3EB0C5C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B5456C-8A71-4312-AD16-E6109CAAB19C}" type="datetime1">
              <a:rPr lang="en-US" smtClean="0"/>
              <a:t>2/21/2015</a:t>
            </a:fld>
            <a:endParaRPr lang="en-US"/>
          </a:p>
        </p:txBody>
      </p:sp>
      <p:sp>
        <p:nvSpPr>
          <p:cNvPr id="5" name="Footer Placeholder 4"/>
          <p:cNvSpPr>
            <a:spLocks noGrp="1"/>
          </p:cNvSpPr>
          <p:nvPr>
            <p:ph type="ftr" sz="quarter" idx="11"/>
          </p:nvPr>
        </p:nvSpPr>
        <p:spPr/>
        <p:txBody>
          <a:bodyPr/>
          <a:lstStyle/>
          <a:p>
            <a:r>
              <a:rPr lang="en-US" smtClean="0"/>
              <a:t>ssdsdsdsdsds</a:t>
            </a:r>
            <a:endParaRPr lang="en-US"/>
          </a:p>
        </p:txBody>
      </p:sp>
      <p:sp>
        <p:nvSpPr>
          <p:cNvPr id="6" name="Slide Number Placeholder 5"/>
          <p:cNvSpPr>
            <a:spLocks noGrp="1"/>
          </p:cNvSpPr>
          <p:nvPr>
            <p:ph type="sldNum" sz="quarter" idx="12"/>
          </p:nvPr>
        </p:nvSpPr>
        <p:spPr/>
        <p:txBody>
          <a:bodyPr/>
          <a:lstStyle/>
          <a:p>
            <a:fld id="{35747803-151B-48E4-A911-86C3EB0C5C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AD88C00-22F0-4AEE-A9AF-9F192AE70153}" type="datetime1">
              <a:rPr lang="en-US" smtClean="0"/>
              <a:t>2/21/2015</a:t>
            </a:fld>
            <a:endParaRPr lang="en-US"/>
          </a:p>
        </p:txBody>
      </p:sp>
      <p:sp>
        <p:nvSpPr>
          <p:cNvPr id="9" name="Slide Number Placeholder 8"/>
          <p:cNvSpPr>
            <a:spLocks noGrp="1"/>
          </p:cNvSpPr>
          <p:nvPr>
            <p:ph type="sldNum" sz="quarter" idx="15"/>
          </p:nvPr>
        </p:nvSpPr>
        <p:spPr/>
        <p:txBody>
          <a:bodyPr rtlCol="0"/>
          <a:lstStyle/>
          <a:p>
            <a:fld id="{35747803-151B-48E4-A911-86C3EB0C5CCE}" type="slidenum">
              <a:rPr lang="en-US" smtClean="0"/>
              <a:t>‹#›</a:t>
            </a:fld>
            <a:endParaRPr lang="en-US"/>
          </a:p>
        </p:txBody>
      </p:sp>
      <p:sp>
        <p:nvSpPr>
          <p:cNvPr id="10" name="Footer Placeholder 9"/>
          <p:cNvSpPr>
            <a:spLocks noGrp="1"/>
          </p:cNvSpPr>
          <p:nvPr>
            <p:ph type="ftr" sz="quarter" idx="16"/>
          </p:nvPr>
        </p:nvSpPr>
        <p:spPr/>
        <p:txBody>
          <a:bodyPr rtlCol="0"/>
          <a:lstStyle/>
          <a:p>
            <a:r>
              <a:rPr lang="en-US" smtClean="0"/>
              <a:t>ssdsdsdsdsds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6EA1DD5-941F-4D4F-AC40-96AF62027D3A}" type="datetime1">
              <a:rPr lang="en-US" smtClean="0"/>
              <a:t>2/21/2015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ssdsdsdsdsds</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5747803-151B-48E4-A911-86C3EB0C5CC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5EEA04E-3BAB-4107-9C10-7BFCB8E8059A}" type="datetime1">
              <a:rPr lang="en-US" smtClean="0"/>
              <a:t>2/21/2015</a:t>
            </a:fld>
            <a:endParaRPr lang="en-US"/>
          </a:p>
        </p:txBody>
      </p:sp>
      <p:sp>
        <p:nvSpPr>
          <p:cNvPr id="6" name="Footer Placeholder 5"/>
          <p:cNvSpPr>
            <a:spLocks noGrp="1"/>
          </p:cNvSpPr>
          <p:nvPr>
            <p:ph type="ftr" sz="quarter" idx="11"/>
          </p:nvPr>
        </p:nvSpPr>
        <p:spPr/>
        <p:txBody>
          <a:bodyPr/>
          <a:lstStyle/>
          <a:p>
            <a:r>
              <a:rPr lang="en-US" smtClean="0"/>
              <a:t>ssdsdsdsdsds</a:t>
            </a:r>
            <a:endParaRPr lang="en-US"/>
          </a:p>
        </p:txBody>
      </p:sp>
      <p:sp>
        <p:nvSpPr>
          <p:cNvPr id="7" name="Slide Number Placeholder 6"/>
          <p:cNvSpPr>
            <a:spLocks noGrp="1"/>
          </p:cNvSpPr>
          <p:nvPr>
            <p:ph type="sldNum" sz="quarter" idx="12"/>
          </p:nvPr>
        </p:nvSpPr>
        <p:spPr/>
        <p:txBody>
          <a:bodyPr/>
          <a:lstStyle/>
          <a:p>
            <a:fld id="{35747803-151B-48E4-A911-86C3EB0C5CC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F38E22F-5E62-4201-9838-76D0CF7C2E68}" type="datetime1">
              <a:rPr lang="en-US" smtClean="0"/>
              <a:t>2/21/2015</a:t>
            </a:fld>
            <a:endParaRPr lang="en-US"/>
          </a:p>
        </p:txBody>
      </p:sp>
      <p:sp>
        <p:nvSpPr>
          <p:cNvPr id="8" name="Footer Placeholder 7"/>
          <p:cNvSpPr>
            <a:spLocks noGrp="1"/>
          </p:cNvSpPr>
          <p:nvPr>
            <p:ph type="ftr" sz="quarter" idx="11"/>
          </p:nvPr>
        </p:nvSpPr>
        <p:spPr/>
        <p:txBody>
          <a:bodyPr/>
          <a:lstStyle/>
          <a:p>
            <a:r>
              <a:rPr lang="en-US" smtClean="0"/>
              <a:t>ssdsdsdsdsds</a:t>
            </a:r>
            <a:endParaRPr lang="en-US"/>
          </a:p>
        </p:txBody>
      </p:sp>
      <p:sp>
        <p:nvSpPr>
          <p:cNvPr id="9" name="Slide Number Placeholder 8"/>
          <p:cNvSpPr>
            <a:spLocks noGrp="1"/>
          </p:cNvSpPr>
          <p:nvPr>
            <p:ph type="sldNum" sz="quarter" idx="12"/>
          </p:nvPr>
        </p:nvSpPr>
        <p:spPr/>
        <p:txBody>
          <a:bodyPr/>
          <a:lstStyle/>
          <a:p>
            <a:fld id="{35747803-151B-48E4-A911-86C3EB0C5CC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DF92D40-BB6D-42E6-9B56-36CAA2E2F462}" type="datetime1">
              <a:rPr lang="en-US" smtClean="0"/>
              <a:t>2/21/2015</a:t>
            </a:fld>
            <a:endParaRPr lang="en-US"/>
          </a:p>
        </p:txBody>
      </p:sp>
      <p:sp>
        <p:nvSpPr>
          <p:cNvPr id="7" name="Slide Number Placeholder 6"/>
          <p:cNvSpPr>
            <a:spLocks noGrp="1"/>
          </p:cNvSpPr>
          <p:nvPr>
            <p:ph type="sldNum" sz="quarter" idx="11"/>
          </p:nvPr>
        </p:nvSpPr>
        <p:spPr/>
        <p:txBody>
          <a:bodyPr rtlCol="0"/>
          <a:lstStyle/>
          <a:p>
            <a:fld id="{35747803-151B-48E4-A911-86C3EB0C5CCE}" type="slidenum">
              <a:rPr lang="en-US" smtClean="0"/>
              <a:t>‹#›</a:t>
            </a:fld>
            <a:endParaRPr lang="en-US"/>
          </a:p>
        </p:txBody>
      </p:sp>
      <p:sp>
        <p:nvSpPr>
          <p:cNvPr id="8" name="Footer Placeholder 7"/>
          <p:cNvSpPr>
            <a:spLocks noGrp="1"/>
          </p:cNvSpPr>
          <p:nvPr>
            <p:ph type="ftr" sz="quarter" idx="12"/>
          </p:nvPr>
        </p:nvSpPr>
        <p:spPr/>
        <p:txBody>
          <a:bodyPr rtlCol="0"/>
          <a:lstStyle/>
          <a:p>
            <a:r>
              <a:rPr lang="en-US" smtClean="0"/>
              <a:t>ssdsdsdsdsds</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DC54D-32CD-4C55-968B-9C09E1EE9299}" type="datetime1">
              <a:rPr lang="en-US" smtClean="0"/>
              <a:t>2/21/2015</a:t>
            </a:fld>
            <a:endParaRPr lang="en-US"/>
          </a:p>
        </p:txBody>
      </p:sp>
      <p:sp>
        <p:nvSpPr>
          <p:cNvPr id="3" name="Footer Placeholder 2"/>
          <p:cNvSpPr>
            <a:spLocks noGrp="1"/>
          </p:cNvSpPr>
          <p:nvPr>
            <p:ph type="ftr" sz="quarter" idx="11"/>
          </p:nvPr>
        </p:nvSpPr>
        <p:spPr/>
        <p:txBody>
          <a:bodyPr/>
          <a:lstStyle/>
          <a:p>
            <a:r>
              <a:rPr lang="en-US" smtClean="0"/>
              <a:t>ssdsdsdsdsds</a:t>
            </a:r>
            <a:endParaRPr lang="en-US"/>
          </a:p>
        </p:txBody>
      </p:sp>
      <p:sp>
        <p:nvSpPr>
          <p:cNvPr id="4" name="Slide Number Placeholder 3"/>
          <p:cNvSpPr>
            <a:spLocks noGrp="1"/>
          </p:cNvSpPr>
          <p:nvPr>
            <p:ph type="sldNum" sz="quarter" idx="12"/>
          </p:nvPr>
        </p:nvSpPr>
        <p:spPr/>
        <p:txBody>
          <a:bodyPr/>
          <a:lstStyle/>
          <a:p>
            <a:fld id="{35747803-151B-48E4-A911-86C3EB0C5C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02E8F9B-0395-4CDC-BF8F-C40F89F8E46A}" type="datetime1">
              <a:rPr lang="en-US" smtClean="0"/>
              <a:t>2/21/2015</a:t>
            </a:fld>
            <a:endParaRPr lang="en-US"/>
          </a:p>
        </p:txBody>
      </p:sp>
      <p:sp>
        <p:nvSpPr>
          <p:cNvPr id="22" name="Slide Number Placeholder 21"/>
          <p:cNvSpPr>
            <a:spLocks noGrp="1"/>
          </p:cNvSpPr>
          <p:nvPr>
            <p:ph type="sldNum" sz="quarter" idx="15"/>
          </p:nvPr>
        </p:nvSpPr>
        <p:spPr/>
        <p:txBody>
          <a:bodyPr rtlCol="0"/>
          <a:lstStyle/>
          <a:p>
            <a:fld id="{35747803-151B-48E4-A911-86C3EB0C5CCE}" type="slidenum">
              <a:rPr lang="en-US" smtClean="0"/>
              <a:t>‹#›</a:t>
            </a:fld>
            <a:endParaRPr lang="en-US"/>
          </a:p>
        </p:txBody>
      </p:sp>
      <p:sp>
        <p:nvSpPr>
          <p:cNvPr id="23" name="Footer Placeholder 22"/>
          <p:cNvSpPr>
            <a:spLocks noGrp="1"/>
          </p:cNvSpPr>
          <p:nvPr>
            <p:ph type="ftr" sz="quarter" idx="16"/>
          </p:nvPr>
        </p:nvSpPr>
        <p:spPr/>
        <p:txBody>
          <a:bodyPr rtlCol="0"/>
          <a:lstStyle/>
          <a:p>
            <a:r>
              <a:rPr lang="en-US" smtClean="0"/>
              <a:t>ssdsdsdsdsds</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33D83C4-2077-46AE-A83F-0255F0901641}" type="datetime1">
              <a:rPr lang="en-US" smtClean="0"/>
              <a:t>2/21/2015</a:t>
            </a:fld>
            <a:endParaRPr lang="en-US"/>
          </a:p>
        </p:txBody>
      </p:sp>
      <p:sp>
        <p:nvSpPr>
          <p:cNvPr id="18" name="Slide Number Placeholder 17"/>
          <p:cNvSpPr>
            <a:spLocks noGrp="1"/>
          </p:cNvSpPr>
          <p:nvPr>
            <p:ph type="sldNum" sz="quarter" idx="11"/>
          </p:nvPr>
        </p:nvSpPr>
        <p:spPr/>
        <p:txBody>
          <a:bodyPr rtlCol="0"/>
          <a:lstStyle/>
          <a:p>
            <a:fld id="{35747803-151B-48E4-A911-86C3EB0C5CCE}" type="slidenum">
              <a:rPr lang="en-US" smtClean="0"/>
              <a:t>‹#›</a:t>
            </a:fld>
            <a:endParaRPr lang="en-US"/>
          </a:p>
        </p:txBody>
      </p:sp>
      <p:sp>
        <p:nvSpPr>
          <p:cNvPr id="21" name="Footer Placeholder 20"/>
          <p:cNvSpPr>
            <a:spLocks noGrp="1"/>
          </p:cNvSpPr>
          <p:nvPr>
            <p:ph type="ftr" sz="quarter" idx="12"/>
          </p:nvPr>
        </p:nvSpPr>
        <p:spPr/>
        <p:txBody>
          <a:bodyPr rtlCol="0"/>
          <a:lstStyle/>
          <a:p>
            <a:r>
              <a:rPr lang="en-US" smtClean="0"/>
              <a:t>ssdsdsdsdsds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1013DA4-9FAB-4778-8345-2AC11EC0CAF9}" type="datetime1">
              <a:rPr lang="en-US" smtClean="0"/>
              <a:t>2/21/2015</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dirty="0" err="1" smtClean="0"/>
              <a:t>ssdsdsdsdsds</a:t>
            </a:r>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5747803-151B-48E4-A911-86C3EB0C5CC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76339" y="4627845"/>
            <a:ext cx="1173981" cy="838200"/>
          </a:xfrm>
          <a:prstGeom prst="rect">
            <a:avLst/>
          </a:prstGeom>
        </p:spPr>
      </p:pic>
      <p:sp>
        <p:nvSpPr>
          <p:cNvPr id="4" name="Subtitle 3"/>
          <p:cNvSpPr>
            <a:spLocks noGrp="1"/>
          </p:cNvSpPr>
          <p:nvPr>
            <p:ph type="subTitle" idx="1"/>
          </p:nvPr>
        </p:nvSpPr>
        <p:spPr>
          <a:xfrm>
            <a:off x="1981200" y="1676400"/>
            <a:ext cx="6629400" cy="1905000"/>
          </a:xfrm>
        </p:spPr>
        <p:txBody>
          <a:bodyPr>
            <a:noAutofit/>
            <a:scene3d>
              <a:camera prst="orthographicFront"/>
              <a:lightRig rig="threePt" dir="t"/>
            </a:scene3d>
            <a:sp3d extrusionH="57150">
              <a:bevelT w="38100" h="38100" prst="relaxedInset"/>
            </a:sp3d>
          </a:bodyPr>
          <a:lstStyle/>
          <a:p>
            <a:r>
              <a:rPr lang="en-US" sz="32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Dr. Smita Gutgutia’s Clinic:</a:t>
            </a:r>
          </a:p>
          <a:p>
            <a:r>
              <a:rPr lang="en-US" sz="32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eflection blurRad="6350" stA="55000" endA="50" endPos="85000" dist="29997" dir="5400000" sy="-100000" algn="bl" rotWithShape="0"/>
                </a:effectLst>
              </a:rPr>
              <a:t> </a:t>
            </a:r>
            <a:r>
              <a:rPr lang="en-US" sz="200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An overview of  Clinic Management Software</a:t>
            </a:r>
            <a:endParaRPr lang="en-US" sz="200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7" name="TextBox 6"/>
          <p:cNvSpPr txBox="1"/>
          <p:nvPr/>
        </p:nvSpPr>
        <p:spPr>
          <a:xfrm>
            <a:off x="5115992" y="5486399"/>
            <a:ext cx="3698448" cy="369332"/>
          </a:xfrm>
          <a:prstGeom prst="rect">
            <a:avLst/>
          </a:prstGeom>
          <a:noFill/>
        </p:spPr>
        <p:txBody>
          <a:bodyPr wrap="none" rtlCol="0">
            <a:spAutoFit/>
          </a:bodyPr>
          <a:lstStyle/>
          <a:p>
            <a:r>
              <a:rPr lang="en-US" dirty="0" smtClean="0"/>
              <a:t>- a solution from ZaR TechnoSoft</a:t>
            </a:r>
            <a:endParaRPr lang="en-US" dirty="0"/>
          </a:p>
        </p:txBody>
      </p:sp>
    </p:spTree>
    <p:extLst>
      <p:ext uri="{BB962C8B-B14F-4D97-AF65-F5344CB8AC3E}">
        <p14:creationId xmlns:p14="http://schemas.microsoft.com/office/powerpoint/2010/main" val="3736873147"/>
      </p:ext>
    </p:extLst>
  </p:cSld>
  <p:clrMapOvr>
    <a:masterClrMapping/>
  </p:clrMapOvr>
  <mc:AlternateContent xmlns:mc="http://schemas.openxmlformats.org/markup-compatibility/2006" xmlns:p14="http://schemas.microsoft.com/office/powerpoint/2010/main">
    <mc:Choice Requires="p14">
      <p:transition p14:dur="10" advTm="6000"/>
    </mc:Choice>
    <mc:Fallback xmlns="">
      <p:transition advTm="6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352573" y="3619500"/>
            <a:ext cx="2142978" cy="1454624"/>
          </a:xfrm>
          <a:prstGeom prst="rect">
            <a:avLst/>
          </a:prstGeom>
        </p:spPr>
      </p:pic>
      <p:pic>
        <p:nvPicPr>
          <p:cNvPr id="7" name="Picture 6"/>
          <p:cNvPicPr/>
          <p:nvPr/>
        </p:nvPicPr>
        <p:blipFill>
          <a:blip r:embed="rId3"/>
          <a:stretch>
            <a:fillRect/>
          </a:stretch>
        </p:blipFill>
        <p:spPr>
          <a:xfrm>
            <a:off x="2895600" y="1828800"/>
            <a:ext cx="5372100" cy="5067300"/>
          </a:xfrm>
          <a:prstGeom prst="rect">
            <a:avLst/>
          </a:prstGeom>
        </p:spPr>
      </p:pic>
      <p:cxnSp>
        <p:nvCxnSpPr>
          <p:cNvPr id="9" name="Straight Arrow Connector 8"/>
          <p:cNvCxnSpPr/>
          <p:nvPr/>
        </p:nvCxnSpPr>
        <p:spPr>
          <a:xfrm flipV="1">
            <a:off x="1219200" y="3276600"/>
            <a:ext cx="23622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Rectangle 7"/>
          <p:cNvSpPr/>
          <p:nvPr/>
        </p:nvSpPr>
        <p:spPr>
          <a:xfrm>
            <a:off x="152401" y="243215"/>
            <a:ext cx="8534400" cy="2369880"/>
          </a:xfrm>
          <a:prstGeom prst="rect">
            <a:avLst/>
          </a:prstGeom>
        </p:spPr>
        <p:txBody>
          <a:bodyPr wrap="square">
            <a:spAutoFit/>
          </a:bodyPr>
          <a:lstStyle/>
          <a:p>
            <a:pPr marL="0" lvl="1"/>
            <a:r>
              <a:rPr lang="en-US" sz="2400" dirty="0">
                <a:ln w="0"/>
                <a:solidFill>
                  <a:schemeClr val="dk1"/>
                </a:solidFill>
                <a:effectLst>
                  <a:outerShdw blurRad="38100" dist="19050" dir="2700000" algn="tl" rotWithShape="0">
                    <a:schemeClr val="dk1">
                      <a:alpha val="40000"/>
                    </a:schemeClr>
                  </a:outerShdw>
                </a:effectLst>
              </a:rPr>
              <a:t>Today’s</a:t>
            </a:r>
            <a:r>
              <a:rPr lang="en-US" sz="2800" dirty="0" smtClean="0">
                <a:ln w="0"/>
                <a:effectLst>
                  <a:outerShdw blurRad="38100" dist="19050" dir="2700000" algn="tl" rotWithShape="0">
                    <a:schemeClr val="dk1">
                      <a:alpha val="40000"/>
                    </a:schemeClr>
                  </a:outerShdw>
                </a:effectLst>
              </a:rPr>
              <a:t> </a:t>
            </a:r>
            <a:r>
              <a:rPr lang="en-US" sz="2400" dirty="0">
                <a:ln w="0"/>
                <a:solidFill>
                  <a:schemeClr val="dk1"/>
                </a:solidFill>
                <a:effectLst>
                  <a:outerShdw blurRad="38100" dist="19050" dir="2700000" algn="tl" rotWithShape="0">
                    <a:schemeClr val="dk1">
                      <a:alpha val="40000"/>
                    </a:schemeClr>
                  </a:outerShdw>
                </a:effectLst>
              </a:rPr>
              <a:t>Patients</a:t>
            </a:r>
            <a:r>
              <a:rPr lang="en-US" sz="2800" dirty="0" smtClean="0">
                <a:ln w="0"/>
                <a:effectLst>
                  <a:outerShdw blurRad="38100" dist="19050" dir="2700000" algn="tl" rotWithShape="0">
                    <a:schemeClr val="dk1">
                      <a:alpha val="40000"/>
                    </a:schemeClr>
                  </a:outerShdw>
                </a:effectLst>
              </a:rPr>
              <a:t> </a:t>
            </a:r>
            <a:r>
              <a:rPr lang="en-US" sz="2400" dirty="0" smtClean="0">
                <a:ln w="0"/>
                <a:solidFill>
                  <a:schemeClr val="dk1"/>
                </a:solidFill>
                <a:effectLst>
                  <a:outerShdw blurRad="38100" dist="19050" dir="2700000" algn="tl" rotWithShape="0">
                    <a:schemeClr val="dk1">
                      <a:alpha val="40000"/>
                    </a:schemeClr>
                  </a:outerShdw>
                </a:effectLst>
              </a:rPr>
              <a:t>List</a:t>
            </a:r>
            <a:r>
              <a:rPr lang="en-US" sz="2800" dirty="0" smtClean="0">
                <a:ln w="0"/>
                <a:effectLst>
                  <a:outerShdw blurRad="38100" dist="19050" dir="2700000" algn="tl" rotWithShape="0">
                    <a:schemeClr val="dk1">
                      <a:alpha val="40000"/>
                    </a:schemeClr>
                  </a:outerShdw>
                </a:effectLst>
              </a:rPr>
              <a:t>:</a:t>
            </a:r>
          </a:p>
          <a:p>
            <a:pPr marL="0" lvl="1"/>
            <a:endParaRPr lang="en-US" sz="2800" dirty="0" smtClean="0">
              <a:ln w="0"/>
              <a:effectLst>
                <a:outerShdw blurRad="38100" dist="19050" dir="2700000" algn="tl" rotWithShape="0">
                  <a:schemeClr val="dk1">
                    <a:alpha val="40000"/>
                  </a:schemeClr>
                </a:outerShdw>
              </a:effectLst>
            </a:endParaRPr>
          </a:p>
          <a:p>
            <a:pPr marL="0" lvl="1"/>
            <a:r>
              <a:rPr lang="en-US" dirty="0">
                <a:solidFill>
                  <a:schemeClr val="dk1"/>
                </a:solidFill>
                <a:latin typeface="Calibri" panose="020F0502020204030204" pitchFamily="34" charset="0"/>
              </a:rPr>
              <a:t>Todays patient list will describe the patient name, age, sex, type of treatment, and checked or unchecked.</a:t>
            </a:r>
          </a:p>
          <a:p>
            <a:endParaRPr lang="en-US" sz="2800" dirty="0" smtClean="0">
              <a:ln w="0"/>
              <a:effectLst>
                <a:outerShdw blurRad="38100" dist="19050" dir="2700000" algn="tl" rotWithShape="0">
                  <a:schemeClr val="dk1">
                    <a:alpha val="40000"/>
                  </a:schemeClr>
                </a:outerShdw>
              </a:effectLst>
            </a:endParaRPr>
          </a:p>
          <a:p>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1847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84871" y="2743200"/>
            <a:ext cx="2142978" cy="1447800"/>
          </a:xfrm>
          <a:prstGeom prst="rect">
            <a:avLst/>
          </a:prstGeom>
        </p:spPr>
      </p:pic>
      <p:pic>
        <p:nvPicPr>
          <p:cNvPr id="7" name="Picture 6"/>
          <p:cNvPicPr/>
          <p:nvPr/>
        </p:nvPicPr>
        <p:blipFill>
          <a:blip r:embed="rId3"/>
          <a:stretch>
            <a:fillRect/>
          </a:stretch>
        </p:blipFill>
        <p:spPr>
          <a:xfrm>
            <a:off x="3200400" y="1295400"/>
            <a:ext cx="5334000" cy="4896876"/>
          </a:xfrm>
          <a:prstGeom prst="rect">
            <a:avLst/>
          </a:prstGeom>
        </p:spPr>
      </p:pic>
      <p:cxnSp>
        <p:nvCxnSpPr>
          <p:cNvPr id="9" name="Straight Arrow Connector 8"/>
          <p:cNvCxnSpPr/>
          <p:nvPr/>
        </p:nvCxnSpPr>
        <p:spPr>
          <a:xfrm flipV="1">
            <a:off x="1981200" y="3467100"/>
            <a:ext cx="1362075" cy="4953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 name="Rectangle 4"/>
          <p:cNvSpPr/>
          <p:nvPr/>
        </p:nvSpPr>
        <p:spPr>
          <a:xfrm>
            <a:off x="288283" y="452431"/>
            <a:ext cx="8169917" cy="461665"/>
          </a:xfrm>
          <a:prstGeom prst="rect">
            <a:avLst/>
          </a:prstGeom>
        </p:spPr>
        <p:txBody>
          <a:bodyPr wrap="square">
            <a:spAutoFit/>
          </a:bodyPr>
          <a:lstStyle/>
          <a:p>
            <a:r>
              <a:rPr lang="en-US" sz="2400" dirty="0">
                <a:ln w="0"/>
                <a:solidFill>
                  <a:schemeClr val="dk1"/>
                </a:solidFill>
                <a:effectLst>
                  <a:outerShdw blurRad="38100" dist="19050" dir="2700000" algn="tl" rotWithShape="0">
                    <a:schemeClr val="dk1">
                      <a:alpha val="40000"/>
                    </a:schemeClr>
                  </a:outerShdw>
                </a:effectLst>
              </a:rPr>
              <a:t>Doctors Appointments Calendar (Monthly View):</a:t>
            </a:r>
          </a:p>
        </p:txBody>
      </p:sp>
    </p:spTree>
    <p:extLst>
      <p:ext uri="{BB962C8B-B14F-4D97-AF65-F5344CB8AC3E}">
        <p14:creationId xmlns:p14="http://schemas.microsoft.com/office/powerpoint/2010/main" val="180857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84870" y="2743200"/>
            <a:ext cx="2382129" cy="1676400"/>
          </a:xfrm>
          <a:prstGeom prst="rect">
            <a:avLst/>
          </a:prstGeom>
        </p:spPr>
      </p:pic>
      <p:pic>
        <p:nvPicPr>
          <p:cNvPr id="5" name="Picture 4"/>
          <p:cNvPicPr/>
          <p:nvPr/>
        </p:nvPicPr>
        <p:blipFill>
          <a:blip r:embed="rId3"/>
          <a:stretch>
            <a:fillRect/>
          </a:stretch>
        </p:blipFill>
        <p:spPr>
          <a:xfrm>
            <a:off x="3048000" y="1143000"/>
            <a:ext cx="5486400" cy="4876800"/>
          </a:xfrm>
          <a:prstGeom prst="rect">
            <a:avLst/>
          </a:prstGeom>
        </p:spPr>
      </p:pic>
      <p:cxnSp>
        <p:nvCxnSpPr>
          <p:cNvPr id="8" name="Straight Arrow Connector 7"/>
          <p:cNvCxnSpPr>
            <a:endCxn id="5" idx="1"/>
          </p:cNvCxnSpPr>
          <p:nvPr/>
        </p:nvCxnSpPr>
        <p:spPr>
          <a:xfrm flipV="1">
            <a:off x="1371600" y="3581400"/>
            <a:ext cx="1676400" cy="381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 name="Rectangle 5"/>
          <p:cNvSpPr/>
          <p:nvPr/>
        </p:nvSpPr>
        <p:spPr>
          <a:xfrm>
            <a:off x="288283" y="452430"/>
            <a:ext cx="6036317" cy="461665"/>
          </a:xfrm>
          <a:prstGeom prst="rect">
            <a:avLst/>
          </a:prstGeom>
        </p:spPr>
        <p:txBody>
          <a:bodyPr wrap="square">
            <a:spAutoFit/>
          </a:bodyPr>
          <a:lstStyle/>
          <a:p>
            <a:r>
              <a:rPr lang="en-US" sz="2400" dirty="0">
                <a:ln w="0"/>
                <a:solidFill>
                  <a:schemeClr val="dk1"/>
                </a:solidFill>
                <a:effectLst>
                  <a:outerShdw blurRad="38100" dist="19050" dir="2700000" algn="tl" rotWithShape="0">
                    <a:schemeClr val="dk1">
                      <a:alpha val="40000"/>
                    </a:schemeClr>
                  </a:outerShdw>
                </a:effectLst>
              </a:rPr>
              <a:t>Daily View Calendar:</a:t>
            </a:r>
          </a:p>
        </p:txBody>
      </p:sp>
    </p:spTree>
    <p:extLst>
      <p:ext uri="{BB962C8B-B14F-4D97-AF65-F5344CB8AC3E}">
        <p14:creationId xmlns:p14="http://schemas.microsoft.com/office/powerpoint/2010/main" val="178239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84871" y="2743200"/>
            <a:ext cx="2142978" cy="1447800"/>
          </a:xfrm>
          <a:prstGeom prst="rect">
            <a:avLst/>
          </a:prstGeom>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79151"/>
            <a:ext cx="3589606" cy="512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flipV="1">
            <a:off x="457200" y="3200400"/>
            <a:ext cx="35052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 name="Rectangle 5"/>
          <p:cNvSpPr/>
          <p:nvPr/>
        </p:nvSpPr>
        <p:spPr>
          <a:xfrm>
            <a:off x="288283" y="452430"/>
            <a:ext cx="6036317" cy="830997"/>
          </a:xfrm>
          <a:prstGeom prst="rect">
            <a:avLst/>
          </a:prstGeom>
        </p:spPr>
        <p:txBody>
          <a:bodyPr wrap="square">
            <a:spAutoFit/>
          </a:bodyPr>
          <a:lstStyle/>
          <a:p>
            <a:r>
              <a:rPr lang="en-US" sz="2400" dirty="0">
                <a:ln w="0"/>
                <a:solidFill>
                  <a:schemeClr val="dk1"/>
                </a:solidFill>
                <a:effectLst>
                  <a:outerShdw blurRad="38100" dist="19050" dir="2700000" algn="tl" rotWithShape="0">
                    <a:schemeClr val="dk1">
                      <a:alpha val="40000"/>
                    </a:schemeClr>
                  </a:outerShdw>
                </a:effectLst>
              </a:rPr>
              <a:t>Responsive User Interface Rendered in Mobile devices:</a:t>
            </a:r>
          </a:p>
        </p:txBody>
      </p:sp>
    </p:spTree>
    <p:extLst>
      <p:ext uri="{BB962C8B-B14F-4D97-AF65-F5344CB8AC3E}">
        <p14:creationId xmlns:p14="http://schemas.microsoft.com/office/powerpoint/2010/main" val="3136278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22860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037" y="1524000"/>
            <a:ext cx="244792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179905"/>
            <a:ext cx="242887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716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276600" y="1936139"/>
            <a:ext cx="2295525" cy="3790950"/>
          </a:xfrm>
          <a:prstGeom prst="rect">
            <a:avLst/>
          </a:prstGeom>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199" y="2357437"/>
            <a:ext cx="2257425"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p:nvPr/>
        </p:nvPicPr>
        <p:blipFill>
          <a:blip r:embed="rId4"/>
          <a:stretch>
            <a:fillRect/>
          </a:stretch>
        </p:blipFill>
        <p:spPr>
          <a:xfrm>
            <a:off x="582930" y="566737"/>
            <a:ext cx="2333625" cy="3895725"/>
          </a:xfrm>
          <a:prstGeom prst="rect">
            <a:avLst/>
          </a:prstGeom>
        </p:spPr>
      </p:pic>
    </p:spTree>
    <p:extLst>
      <p:ext uri="{BB962C8B-B14F-4D97-AF65-F5344CB8AC3E}">
        <p14:creationId xmlns:p14="http://schemas.microsoft.com/office/powerpoint/2010/main" val="2195278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n w="0"/>
                <a:solidFill>
                  <a:schemeClr val="dk1"/>
                </a:solidFill>
                <a:effectLst>
                  <a:outerShdw blurRad="38100" dist="19050" dir="2700000" algn="tl" rotWithShape="0">
                    <a:schemeClr val="dk1">
                      <a:alpha val="40000"/>
                    </a:schemeClr>
                  </a:outerShdw>
                </a:effectLst>
                <a:latin typeface="+mn-lt"/>
                <a:ea typeface="+mn-ea"/>
                <a:cs typeface="+mn-cs"/>
              </a:rPr>
              <a:t>Questions and </a:t>
            </a:r>
            <a:r>
              <a:rPr lang="en-US" sz="2400" dirty="0" smtClean="0">
                <a:ln w="0"/>
                <a:solidFill>
                  <a:schemeClr val="dk1"/>
                </a:solidFill>
                <a:effectLst>
                  <a:outerShdw blurRad="38100" dist="19050" dir="2700000" algn="tl" rotWithShape="0">
                    <a:schemeClr val="dk1">
                      <a:alpha val="40000"/>
                    </a:schemeClr>
                  </a:outerShdw>
                </a:effectLst>
                <a:latin typeface="+mn-lt"/>
                <a:ea typeface="+mn-ea"/>
                <a:cs typeface="+mn-cs"/>
              </a:rPr>
              <a:t>Feedback :</a:t>
            </a:r>
            <a:endParaRPr lang="en-US" sz="2400" dirty="0">
              <a:ln w="0"/>
              <a:solidFill>
                <a:schemeClr val="dk1"/>
              </a:solidFill>
              <a:effectLst>
                <a:outerShdw blurRad="38100" dist="19050" dir="2700000" algn="tl" rotWithShape="0">
                  <a:schemeClr val="dk1">
                    <a:alpha val="40000"/>
                  </a:schemeClr>
                </a:outerShdw>
              </a:effectLst>
              <a:latin typeface="+mn-lt"/>
              <a:ea typeface="+mn-ea"/>
              <a:cs typeface="+mn-cs"/>
            </a:endParaRPr>
          </a:p>
        </p:txBody>
      </p:sp>
      <p:pic>
        <p:nvPicPr>
          <p:cNvPr id="4" name="Content Placeholder 3"/>
          <p:cNvPicPr>
            <a:picLocks noGrp="1" noChangeAspect="1"/>
          </p:cNvPicPr>
          <p:nvPr>
            <p:ph sz="quarter" idx="1"/>
          </p:nvPr>
        </p:nvPicPr>
        <p:blipFill>
          <a:blip r:embed="rId2"/>
          <a:stretch>
            <a:fillRect/>
          </a:stretch>
        </p:blipFill>
        <p:spPr>
          <a:xfrm>
            <a:off x="1743075" y="2555875"/>
            <a:ext cx="4895850" cy="2962275"/>
          </a:xfrm>
          <a:prstGeom prst="rect">
            <a:avLst/>
          </a:prstGeom>
        </p:spPr>
      </p:pic>
    </p:spTree>
    <p:extLst>
      <p:ext uri="{BB962C8B-B14F-4D97-AF65-F5344CB8AC3E}">
        <p14:creationId xmlns:p14="http://schemas.microsoft.com/office/powerpoint/2010/main" val="97067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06208"/>
          </a:xfrm>
        </p:spPr>
        <p:txBody>
          <a:bodyPr/>
          <a:lstStyle/>
          <a:p>
            <a:r>
              <a:rPr lang="en-US" dirty="0" smtClean="0"/>
              <a:t>About zar technosoft</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1700" dirty="0">
                <a:latin typeface="Arial" pitchFamily="34" charset="0"/>
                <a:cs typeface="Arial" pitchFamily="34" charset="0"/>
              </a:rPr>
              <a:t>We are a small startup, driven highly motivated and experience individual to provide software solution for different verticals such as Hospitals, Hotels, schools etc. We are optimized and </a:t>
            </a:r>
            <a:r>
              <a:rPr lang="en-US" sz="1700" dirty="0" smtClean="0">
                <a:latin typeface="Arial" pitchFamily="34" charset="0"/>
                <a:cs typeface="Arial" pitchFamily="34" charset="0"/>
              </a:rPr>
              <a:t>correctly </a:t>
            </a:r>
            <a:r>
              <a:rPr lang="en-US" sz="1700" dirty="0">
                <a:latin typeface="Arial" pitchFamily="34" charset="0"/>
                <a:cs typeface="Arial" pitchFamily="34" charset="0"/>
              </a:rPr>
              <a:t>tuned to deliver clients needs with professional excellence with personal touch.</a:t>
            </a:r>
          </a:p>
          <a:p>
            <a:pPr marL="0" indent="0">
              <a:buNone/>
            </a:pPr>
            <a:r>
              <a:rPr lang="en-US" sz="1700" dirty="0">
                <a:latin typeface="Arial" pitchFamily="34" charset="0"/>
                <a:cs typeface="Arial" pitchFamily="34" charset="0"/>
              </a:rPr>
              <a:t>Since inception at Zar , we are constantly </a:t>
            </a:r>
            <a:r>
              <a:rPr lang="en-US" sz="1700" dirty="0" smtClean="0">
                <a:latin typeface="Arial" pitchFamily="34" charset="0"/>
                <a:cs typeface="Arial" pitchFamily="34" charset="0"/>
              </a:rPr>
              <a:t>inventing </a:t>
            </a:r>
            <a:r>
              <a:rPr lang="en-US" sz="1700" dirty="0">
                <a:latin typeface="Arial" pitchFamily="34" charset="0"/>
                <a:cs typeface="Arial" pitchFamily="34" charset="0"/>
              </a:rPr>
              <a:t>products and technologies to provide personalized solutions for different industries</a:t>
            </a:r>
            <a:r>
              <a:rPr lang="en-US" sz="1700" b="1" dirty="0">
                <a:latin typeface="Arial" pitchFamily="34" charset="0"/>
                <a:cs typeface="Arial" pitchFamily="34" charset="0"/>
              </a:rPr>
              <a:t>.</a:t>
            </a:r>
          </a:p>
          <a:p>
            <a:pPr marL="0" indent="0">
              <a:buNone/>
            </a:pPr>
            <a:endParaRPr lang="en-US" sz="1800" dirty="0">
              <a:latin typeface="Arial" pitchFamily="34" charset="0"/>
              <a:cs typeface="Arial" pitchFamily="34" charset="0"/>
            </a:endParaRPr>
          </a:p>
          <a:p>
            <a:pPr marL="0" indent="0">
              <a:buNone/>
            </a:pPr>
            <a:r>
              <a:rPr lang="en-US" sz="1800" b="1" dirty="0">
                <a:latin typeface="Arial" pitchFamily="34" charset="0"/>
                <a:cs typeface="Arial" pitchFamily="34" charset="0"/>
              </a:rPr>
              <a:t>Why work with us,</a:t>
            </a:r>
          </a:p>
          <a:p>
            <a:pPr>
              <a:buFont typeface="Wingdings" pitchFamily="2" charset="2"/>
              <a:buChar char="ü"/>
            </a:pPr>
            <a:r>
              <a:rPr lang="en-US" sz="1600" dirty="0" smtClean="0">
                <a:latin typeface="Arial" pitchFamily="34" charset="0"/>
                <a:cs typeface="Arial" pitchFamily="34" charset="0"/>
              </a:rPr>
              <a:t>Since </a:t>
            </a:r>
            <a:r>
              <a:rPr lang="en-US" sz="1600" dirty="0">
                <a:latin typeface="Arial" pitchFamily="34" charset="0"/>
                <a:cs typeface="Arial" pitchFamily="34" charset="0"/>
              </a:rPr>
              <a:t>we are startup, we are very much </a:t>
            </a:r>
            <a:r>
              <a:rPr lang="en-US" sz="1600" dirty="0" smtClean="0">
                <a:latin typeface="Arial" pitchFamily="34" charset="0"/>
                <a:cs typeface="Arial" pitchFamily="34" charset="0"/>
              </a:rPr>
              <a:t>focus </a:t>
            </a:r>
            <a:r>
              <a:rPr lang="en-US" sz="1600" dirty="0">
                <a:latin typeface="Arial" pitchFamily="34" charset="0"/>
                <a:cs typeface="Arial" pitchFamily="34" charset="0"/>
              </a:rPr>
              <a:t>to our client and go extra miles for  </a:t>
            </a:r>
            <a:r>
              <a:rPr lang="en-US" sz="1600" dirty="0" smtClean="0">
                <a:latin typeface="Arial" pitchFamily="34" charset="0"/>
                <a:cs typeface="Arial" pitchFamily="34" charset="0"/>
              </a:rPr>
              <a:t>   client satisfaction</a:t>
            </a:r>
            <a:endParaRPr lang="en-US" sz="1600" dirty="0">
              <a:latin typeface="Arial" pitchFamily="34" charset="0"/>
              <a:cs typeface="Arial" pitchFamily="34" charset="0"/>
            </a:endParaRPr>
          </a:p>
          <a:p>
            <a:pPr>
              <a:buFont typeface="Wingdings" pitchFamily="2" charset="2"/>
              <a:buChar char="ü"/>
            </a:pPr>
            <a:r>
              <a:rPr lang="en-US" sz="1600" dirty="0" smtClean="0">
                <a:latin typeface="Arial" pitchFamily="34" charset="0"/>
                <a:cs typeface="Arial" pitchFamily="34" charset="0"/>
              </a:rPr>
              <a:t>Leverage </a:t>
            </a:r>
            <a:r>
              <a:rPr lang="en-US" sz="1600" dirty="0">
                <a:latin typeface="Arial" pitchFamily="34" charset="0"/>
                <a:cs typeface="Arial" pitchFamily="34" charset="0"/>
              </a:rPr>
              <a:t>Open Source Proven Technologies to minimize cost without compromising on quality</a:t>
            </a:r>
          </a:p>
          <a:p>
            <a:pPr>
              <a:buFont typeface="Wingdings" pitchFamily="2" charset="2"/>
              <a:buChar char="ü"/>
            </a:pPr>
            <a:r>
              <a:rPr lang="en-US" sz="1600" dirty="0" smtClean="0">
                <a:latin typeface="Arial" pitchFamily="34" charset="0"/>
                <a:cs typeface="Arial" pitchFamily="34" charset="0"/>
              </a:rPr>
              <a:t>Commitment </a:t>
            </a:r>
            <a:r>
              <a:rPr lang="en-US" sz="1600" dirty="0">
                <a:latin typeface="Arial" pitchFamily="34" charset="0"/>
                <a:cs typeface="Arial" pitchFamily="34" charset="0"/>
              </a:rPr>
              <a:t>to quality.</a:t>
            </a:r>
          </a:p>
          <a:p>
            <a:pPr>
              <a:buFont typeface="Wingdings" pitchFamily="2" charset="2"/>
              <a:buChar char="ü"/>
            </a:pPr>
            <a:r>
              <a:rPr lang="en-US" sz="1600" dirty="0" smtClean="0">
                <a:latin typeface="Arial" pitchFamily="34" charset="0"/>
                <a:cs typeface="Arial" pitchFamily="34" charset="0"/>
              </a:rPr>
              <a:t>Driven </a:t>
            </a:r>
            <a:r>
              <a:rPr lang="en-US" sz="1600" dirty="0">
                <a:latin typeface="Arial" pitchFamily="34" charset="0"/>
                <a:cs typeface="Arial" pitchFamily="34" charset="0"/>
              </a:rPr>
              <a:t>by passion.</a:t>
            </a:r>
            <a:endParaRPr lang="en-US" sz="1600" dirty="0" smtClean="0">
              <a:latin typeface="Arial" pitchFamily="34" charset="0"/>
              <a:cs typeface="Arial" pitchFamily="34" charset="0"/>
            </a:endParaRPr>
          </a:p>
          <a:p>
            <a:pPr marL="0" indent="0">
              <a:buNone/>
            </a:pPr>
            <a:r>
              <a:rPr lang="en-US" sz="1700" dirty="0" smtClean="0">
                <a:latin typeface="Arial" pitchFamily="34" charset="0"/>
                <a:cs typeface="Arial" pitchFamily="34" charset="0"/>
              </a:rPr>
              <a:t> We are a group of three individuals from different fields:</a:t>
            </a:r>
          </a:p>
          <a:p>
            <a:pPr marL="0" indent="0">
              <a:buNone/>
            </a:pPr>
            <a:r>
              <a:rPr lang="en-US" sz="1700" dirty="0" smtClean="0">
                <a:latin typeface="Comic Sans MS" pitchFamily="66" charset="0"/>
                <a:cs typeface="Arial" pitchFamily="34" charset="0"/>
              </a:rPr>
              <a:t> Mr. Ruhul Amin Mazumdar ,</a:t>
            </a:r>
          </a:p>
          <a:p>
            <a:pPr marL="0" indent="0">
              <a:buNone/>
            </a:pPr>
            <a:r>
              <a:rPr lang="en-US" sz="1700" dirty="0" smtClean="0">
                <a:latin typeface="Comic Sans MS" pitchFamily="66" charset="0"/>
                <a:cs typeface="Arial" pitchFamily="34" charset="0"/>
              </a:rPr>
              <a:t> Mr. Abrar Alvi </a:t>
            </a:r>
            <a:endParaRPr lang="en-US" sz="1700" dirty="0">
              <a:latin typeface="Comic Sans MS" pitchFamily="66" charset="0"/>
              <a:cs typeface="Arial" pitchFamily="34" charset="0"/>
            </a:endParaRPr>
          </a:p>
          <a:p>
            <a:pPr marL="0" indent="0">
              <a:buNone/>
            </a:pPr>
            <a:r>
              <a:rPr lang="en-US" sz="1700" dirty="0" smtClean="0">
                <a:latin typeface="Comic Sans MS" pitchFamily="66" charset="0"/>
                <a:cs typeface="Arial" pitchFamily="34" charset="0"/>
              </a:rPr>
              <a:t> Mr. Zaved Akhtar Ahmed</a:t>
            </a:r>
          </a:p>
          <a:p>
            <a:endParaRPr lang="en-US" dirty="0"/>
          </a:p>
        </p:txBody>
      </p:sp>
      <p:pic>
        <p:nvPicPr>
          <p:cNvPr id="4" name="Picture 3"/>
          <p:cNvPicPr>
            <a:picLocks noChangeAspect="1"/>
          </p:cNvPicPr>
          <p:nvPr/>
        </p:nvPicPr>
        <p:blipFill>
          <a:blip r:embed="rId2"/>
          <a:stretch>
            <a:fillRect/>
          </a:stretch>
        </p:blipFill>
        <p:spPr>
          <a:xfrm>
            <a:off x="5715000" y="319414"/>
            <a:ext cx="1206520" cy="861432"/>
          </a:xfrm>
          <a:prstGeom prst="rect">
            <a:avLst/>
          </a:prstGeom>
        </p:spPr>
      </p:pic>
    </p:spTree>
    <p:extLst>
      <p:ext uri="{BB962C8B-B14F-4D97-AF65-F5344CB8AC3E}">
        <p14:creationId xmlns:p14="http://schemas.microsoft.com/office/powerpoint/2010/main" val="3266710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About us</a:t>
            </a:r>
            <a:endParaRPr lang="en-US" dirty="0"/>
          </a:p>
        </p:txBody>
      </p:sp>
      <p:sp>
        <p:nvSpPr>
          <p:cNvPr id="3" name="Content Placeholder 2"/>
          <p:cNvSpPr>
            <a:spLocks noGrp="1"/>
          </p:cNvSpPr>
          <p:nvPr>
            <p:ph sz="quarter" idx="1"/>
          </p:nvPr>
        </p:nvSpPr>
        <p:spPr>
          <a:xfrm>
            <a:off x="457200" y="990600"/>
            <a:ext cx="7924800" cy="5483352"/>
          </a:xfrm>
        </p:spPr>
        <p:txBody>
          <a:bodyPr>
            <a:normAutofit/>
          </a:bodyPr>
          <a:lstStyle/>
          <a:p>
            <a:pPr marL="0" indent="0">
              <a:buNone/>
            </a:pPr>
            <a:r>
              <a:rPr lang="en-US" sz="1400" b="1" dirty="0">
                <a:latin typeface="Arial" pitchFamily="34" charset="0"/>
                <a:cs typeface="Arial" pitchFamily="34" charset="0"/>
              </a:rPr>
              <a:t>Ruhul Amin Mazumder (Solution Architect), </a:t>
            </a:r>
            <a:r>
              <a:rPr lang="en-US" sz="1400" dirty="0">
                <a:latin typeface="Arial" pitchFamily="34" charset="0"/>
                <a:cs typeface="Arial" pitchFamily="34" charset="0"/>
              </a:rPr>
              <a:t> born in 1981 is a technology enthusiast. Have more than 10 years of development experience and worked on large set of projects ranging from industry leading security products to application life cycle products. Have proven experience in developing web portals  with rich UI. At heart wanted to become a data scientist and that why currently pursuing Mtech from BITS Pilani (WILP) specialized in Data Analytics.</a:t>
            </a:r>
            <a:br>
              <a:rPr lang="en-US" sz="1400" dirty="0">
                <a:latin typeface="Arial" pitchFamily="34" charset="0"/>
                <a:cs typeface="Arial" pitchFamily="34" charset="0"/>
              </a:rPr>
            </a:br>
            <a:r>
              <a:rPr lang="en-US" sz="1400" dirty="0" smtClean="0">
                <a:latin typeface="Arial" pitchFamily="34" charset="0"/>
                <a:cs typeface="Arial" pitchFamily="34" charset="0"/>
              </a:rPr>
              <a:t>If </a:t>
            </a:r>
            <a:r>
              <a:rPr lang="en-US" sz="1400" dirty="0">
                <a:latin typeface="Arial" pitchFamily="34" charset="0"/>
                <a:cs typeface="Arial" pitchFamily="34" charset="0"/>
              </a:rPr>
              <a:t>not coding you will find him making robotics projects with arduino, raspberry PI , </a:t>
            </a:r>
            <a:r>
              <a:rPr lang="en-US" sz="1400" dirty="0" smtClean="0">
                <a:latin typeface="Arial" pitchFamily="34" charset="0"/>
                <a:cs typeface="Arial" pitchFamily="34" charset="0"/>
              </a:rPr>
              <a:t>beagle bone </a:t>
            </a:r>
            <a:r>
              <a:rPr lang="en-US" sz="1400" dirty="0">
                <a:latin typeface="Arial" pitchFamily="34" charset="0"/>
                <a:cs typeface="Arial" pitchFamily="34" charset="0"/>
              </a:rPr>
              <a:t>black. His favorite time pass is tinkering electronics components with his little kid.</a:t>
            </a:r>
          </a:p>
          <a:p>
            <a:pPr marL="0" indent="0">
              <a:buNone/>
            </a:pPr>
            <a:endParaRPr lang="en-US" sz="1400" dirty="0">
              <a:latin typeface="Arial" pitchFamily="34" charset="0"/>
              <a:cs typeface="Arial" pitchFamily="34" charset="0"/>
            </a:endParaRPr>
          </a:p>
          <a:p>
            <a:pPr marL="0" indent="0">
              <a:buNone/>
            </a:pPr>
            <a:r>
              <a:rPr lang="en-US" sz="1400" b="1" dirty="0" smtClean="0">
                <a:latin typeface="Arial" pitchFamily="34" charset="0"/>
                <a:cs typeface="Arial" pitchFamily="34" charset="0"/>
              </a:rPr>
              <a:t>Abrar </a:t>
            </a:r>
            <a:r>
              <a:rPr lang="en-US" sz="1400" b="1" dirty="0">
                <a:latin typeface="Arial" pitchFamily="34" charset="0"/>
                <a:cs typeface="Arial" pitchFamily="34" charset="0"/>
              </a:rPr>
              <a:t>Alvi (System Devloper), </a:t>
            </a:r>
            <a:r>
              <a:rPr lang="en-US" sz="1400" dirty="0">
                <a:latin typeface="Arial" pitchFamily="34" charset="0"/>
                <a:cs typeface="Arial" pitchFamily="34" charset="0"/>
              </a:rPr>
              <a:t>is Computer Science and Engineering Graduate from Anna University. Have more than two years of experience in MNC .His work experience includes working for Banking projects and e-Governance projects. Currently working for Govt of Assam e-Governance project as a Java Developer. Passionate about Developing Java Applications, Web Design, HTML/CSS, beautifying things and  Problem Solving.</a:t>
            </a:r>
          </a:p>
          <a:p>
            <a:pPr marL="0" indent="0">
              <a:buNone/>
            </a:pPr>
            <a:r>
              <a:rPr lang="en-US" sz="1400" dirty="0" smtClean="0">
                <a:latin typeface="Arial" pitchFamily="34" charset="0"/>
                <a:cs typeface="Arial" pitchFamily="34" charset="0"/>
              </a:rPr>
              <a:t>When </a:t>
            </a:r>
            <a:r>
              <a:rPr lang="en-US" sz="1400" dirty="0">
                <a:latin typeface="Arial" pitchFamily="34" charset="0"/>
                <a:cs typeface="Arial" pitchFamily="34" charset="0"/>
              </a:rPr>
              <a:t>he is not in front of his computer you will find him playing his violin, visiting new     places and cooking on Sundays. </a:t>
            </a:r>
          </a:p>
          <a:p>
            <a:endParaRPr lang="en-US" sz="1300" dirty="0" smtClean="0">
              <a:latin typeface="Arial" pitchFamily="34" charset="0"/>
              <a:ea typeface="SimHei" pitchFamily="49" charset="-122"/>
              <a:cs typeface="Arial" pitchFamily="34" charset="0"/>
            </a:endParaRPr>
          </a:p>
          <a:p>
            <a:pPr marL="0" indent="0">
              <a:buNone/>
            </a:pPr>
            <a:r>
              <a:rPr lang="en-US" sz="1400" b="1" dirty="0">
                <a:latin typeface="Arial" pitchFamily="34" charset="0"/>
                <a:cs typeface="Arial" pitchFamily="34" charset="0"/>
              </a:rPr>
              <a:t>Zaved Akhtar Ahmed (Presales Consultant), </a:t>
            </a:r>
            <a:r>
              <a:rPr lang="en-US" sz="1400" dirty="0">
                <a:latin typeface="Arial" pitchFamily="34" charset="0"/>
                <a:cs typeface="Arial" pitchFamily="34" charset="0"/>
              </a:rPr>
              <a:t>is a Cost Accountant who has more than 7 years work experience in Accounting and Customer Service </a:t>
            </a:r>
            <a:r>
              <a:rPr lang="en-US" sz="1400" dirty="0" smtClean="0">
                <a:latin typeface="Arial" pitchFamily="34" charset="0"/>
                <a:cs typeface="Arial" pitchFamily="34" charset="0"/>
              </a:rPr>
              <a:t>Industry.</a:t>
            </a:r>
          </a:p>
          <a:p>
            <a:pPr marL="0" indent="0">
              <a:buNone/>
            </a:pPr>
            <a:r>
              <a:rPr lang="en-US" sz="1400" dirty="0" smtClean="0">
                <a:latin typeface="Arial" pitchFamily="34" charset="0"/>
                <a:cs typeface="Arial" pitchFamily="34" charset="0"/>
              </a:rPr>
              <a:t>Handled </a:t>
            </a:r>
            <a:r>
              <a:rPr lang="en-US" sz="1400" dirty="0">
                <a:latin typeface="Arial" pitchFamily="34" charset="0"/>
                <a:cs typeface="Arial" pitchFamily="34" charset="0"/>
              </a:rPr>
              <a:t>different Markets  such as Germany, and Switzerland, and North </a:t>
            </a:r>
            <a:r>
              <a:rPr lang="en-US" sz="1400" dirty="0" smtClean="0">
                <a:latin typeface="Arial" pitchFamily="34" charset="0"/>
                <a:cs typeface="Arial" pitchFamily="34" charset="0"/>
              </a:rPr>
              <a:t>America. </a:t>
            </a:r>
            <a:endParaRPr lang="en-US" sz="1400" dirty="0">
              <a:latin typeface="Arial" pitchFamily="34" charset="0"/>
              <a:cs typeface="Arial" pitchFamily="34" charset="0"/>
            </a:endParaRPr>
          </a:p>
          <a:p>
            <a:pPr marL="0" indent="0">
              <a:buNone/>
            </a:pPr>
            <a:r>
              <a:rPr lang="en-US" sz="1400" dirty="0">
                <a:latin typeface="Arial" pitchFamily="34" charset="0"/>
                <a:cs typeface="Arial" pitchFamily="34" charset="0"/>
              </a:rPr>
              <a:t>I am a fluent multi Lingual, who can  flawlessly speak German, English French, Hindi, Bangla and Assamese.</a:t>
            </a:r>
          </a:p>
          <a:p>
            <a:pPr marL="0" indent="0">
              <a:buNone/>
            </a:pPr>
            <a:r>
              <a:rPr lang="en-US" sz="1400" dirty="0">
                <a:latin typeface="Arial" pitchFamily="34" charset="0"/>
                <a:cs typeface="Arial" pitchFamily="34" charset="0"/>
              </a:rPr>
              <a:t>Networking is of particular interest to me and I have done my CCNA Routing and Switching</a:t>
            </a:r>
          </a:p>
          <a:p>
            <a:endParaRPr lang="en-US" sz="1400" dirty="0"/>
          </a:p>
          <a:p>
            <a:endParaRPr lang="en-US" dirty="0"/>
          </a:p>
        </p:txBody>
      </p:sp>
    </p:spTree>
    <p:extLst>
      <p:ext uri="{BB962C8B-B14F-4D97-AF65-F5344CB8AC3E}">
        <p14:creationId xmlns:p14="http://schemas.microsoft.com/office/powerpoint/2010/main" val="3909857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views</a:t>
            </a:r>
            <a:endParaRPr lang="en-US" dirty="0"/>
          </a:p>
        </p:txBody>
      </p:sp>
      <p:sp>
        <p:nvSpPr>
          <p:cNvPr id="3" name="Content Placeholder 2"/>
          <p:cNvSpPr>
            <a:spLocks noGrp="1"/>
          </p:cNvSpPr>
          <p:nvPr>
            <p:ph sz="quarter" idx="1"/>
          </p:nvPr>
        </p:nvSpPr>
        <p:spPr/>
        <p:txBody>
          <a:bodyPr/>
          <a:lstStyle/>
          <a:p>
            <a:pPr marL="0" indent="0">
              <a:buNone/>
            </a:pPr>
            <a:endParaRPr lang="en-US" dirty="0"/>
          </a:p>
          <a:p>
            <a:pPr>
              <a:buFont typeface="Wingdings" pitchFamily="2" charset="2"/>
              <a:buChar char="Ø"/>
            </a:pPr>
            <a:r>
              <a:rPr lang="en-US" dirty="0"/>
              <a:t>     Registration view</a:t>
            </a:r>
          </a:p>
          <a:p>
            <a:pPr>
              <a:buFont typeface="Wingdings" pitchFamily="2" charset="2"/>
              <a:buChar char="Ø"/>
            </a:pPr>
            <a:r>
              <a:rPr lang="en-US" dirty="0"/>
              <a:t>     Billing View</a:t>
            </a:r>
          </a:p>
          <a:p>
            <a:pPr>
              <a:buFont typeface="Wingdings" pitchFamily="2" charset="2"/>
              <a:buChar char="Ø"/>
            </a:pPr>
            <a:r>
              <a:rPr lang="en-US" dirty="0"/>
              <a:t>     Doctor view (online </a:t>
            </a:r>
            <a:r>
              <a:rPr lang="en-US" dirty="0" smtClean="0"/>
              <a:t>– read only</a:t>
            </a:r>
            <a:r>
              <a:rPr lang="en-US" dirty="0"/>
              <a:t>)</a:t>
            </a:r>
          </a:p>
          <a:p>
            <a:pPr>
              <a:buFont typeface="Wingdings" pitchFamily="2" charset="2"/>
              <a:buChar char="Ø"/>
            </a:pPr>
            <a:r>
              <a:rPr lang="en-US" dirty="0"/>
              <a:t>     Admin view</a:t>
            </a:r>
          </a:p>
          <a:p>
            <a:pPr>
              <a:buFont typeface="Wingdings" pitchFamily="2" charset="2"/>
              <a:buChar char="Ø"/>
            </a:pPr>
            <a:r>
              <a:rPr lang="en-US" dirty="0"/>
              <a:t>     Management view</a:t>
            </a:r>
          </a:p>
          <a:p>
            <a:pPr>
              <a:buFont typeface="Wingdings" pitchFamily="2" charset="2"/>
              <a:buChar char="Ø"/>
            </a:pPr>
            <a:r>
              <a:rPr lang="en-US" dirty="0"/>
              <a:t>     Patient view  (online </a:t>
            </a:r>
            <a:r>
              <a:rPr lang="en-US" dirty="0" smtClean="0"/>
              <a:t>– read only</a:t>
            </a:r>
            <a:r>
              <a:rPr lang="en-US" dirty="0"/>
              <a:t>)</a:t>
            </a:r>
          </a:p>
        </p:txBody>
      </p:sp>
    </p:spTree>
    <p:extLst>
      <p:ext uri="{BB962C8B-B14F-4D97-AF65-F5344CB8AC3E}">
        <p14:creationId xmlns:p14="http://schemas.microsoft.com/office/powerpoint/2010/main" val="190782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Office / registration view</a:t>
            </a:r>
            <a:endParaRPr lang="en-US" dirty="0"/>
          </a:p>
        </p:txBody>
      </p:sp>
      <p:sp>
        <p:nvSpPr>
          <p:cNvPr id="3" name="Content Placeholder 2"/>
          <p:cNvSpPr>
            <a:spLocks noGrp="1"/>
          </p:cNvSpPr>
          <p:nvPr>
            <p:ph sz="quarter" idx="1"/>
          </p:nvPr>
        </p:nvSpPr>
        <p:spPr/>
        <p:txBody>
          <a:bodyPr/>
          <a:lstStyle/>
          <a:p>
            <a:pPr marL="0" indent="0">
              <a:buNone/>
            </a:pPr>
            <a:r>
              <a:rPr lang="en-US" sz="1800" dirty="0"/>
              <a:t>Front Office : This is the registration view </a:t>
            </a:r>
          </a:p>
          <a:p>
            <a:pPr lvl="1">
              <a:buFont typeface="Wingdings" pitchFamily="2" charset="2"/>
              <a:buChar char="Ø"/>
            </a:pPr>
            <a:r>
              <a:rPr lang="en-US" dirty="0"/>
              <a:t> </a:t>
            </a:r>
            <a:r>
              <a:rPr lang="en-US" dirty="0" smtClean="0"/>
              <a:t>    </a:t>
            </a:r>
            <a:r>
              <a:rPr lang="en-US" sz="1800" dirty="0" smtClean="0"/>
              <a:t>Dashboard </a:t>
            </a:r>
            <a:r>
              <a:rPr lang="en-US" sz="1800" dirty="0"/>
              <a:t>: Multiple appointment calendar for doctors</a:t>
            </a:r>
          </a:p>
          <a:p>
            <a:pPr lvl="1">
              <a:buFont typeface="Wingdings" pitchFamily="2" charset="2"/>
              <a:buChar char="Ø"/>
            </a:pPr>
            <a:r>
              <a:rPr lang="en-US" dirty="0"/>
              <a:t>    </a:t>
            </a:r>
            <a:r>
              <a:rPr lang="en-US" dirty="0" smtClean="0"/>
              <a:t> </a:t>
            </a:r>
            <a:r>
              <a:rPr lang="en-US" sz="1800" dirty="0"/>
              <a:t>Register a new patient.</a:t>
            </a:r>
          </a:p>
          <a:p>
            <a:pPr lvl="1">
              <a:buFont typeface="Wingdings" pitchFamily="2" charset="2"/>
              <a:buChar char="Ø"/>
            </a:pPr>
            <a:r>
              <a:rPr lang="en-US" sz="1800" dirty="0"/>
              <a:t>    </a:t>
            </a:r>
            <a:r>
              <a:rPr lang="en-US" sz="1800" dirty="0" smtClean="0"/>
              <a:t>  </a:t>
            </a:r>
            <a:r>
              <a:rPr lang="en-US" sz="1800" dirty="0"/>
              <a:t>Make current appointment. </a:t>
            </a:r>
          </a:p>
          <a:p>
            <a:pPr lvl="1">
              <a:buFont typeface="Wingdings" pitchFamily="2" charset="2"/>
              <a:buChar char="Ø"/>
            </a:pPr>
            <a:r>
              <a:rPr lang="en-US" sz="1800" dirty="0"/>
              <a:t>     </a:t>
            </a:r>
            <a:r>
              <a:rPr lang="en-US" sz="1800" dirty="0" smtClean="0"/>
              <a:t> Make </a:t>
            </a:r>
            <a:r>
              <a:rPr lang="en-US" sz="1800" dirty="0"/>
              <a:t>advance appointment / cancel an appointment.</a:t>
            </a:r>
          </a:p>
          <a:p>
            <a:pPr lvl="1">
              <a:buFont typeface="Wingdings" pitchFamily="2" charset="2"/>
              <a:buChar char="Ø"/>
            </a:pPr>
            <a:r>
              <a:rPr lang="en-US" sz="1800" dirty="0"/>
              <a:t>     </a:t>
            </a:r>
            <a:r>
              <a:rPr lang="en-US" sz="1800" dirty="0" smtClean="0"/>
              <a:t> Add </a:t>
            </a:r>
            <a:r>
              <a:rPr lang="en-US" sz="1800" dirty="0"/>
              <a:t>details to the appointment sheet.</a:t>
            </a:r>
          </a:p>
          <a:p>
            <a:pPr lvl="1">
              <a:buFont typeface="Wingdings" pitchFamily="2" charset="2"/>
              <a:buChar char="Ø"/>
            </a:pPr>
            <a:r>
              <a:rPr lang="en-US" sz="1800" dirty="0"/>
              <a:t>     </a:t>
            </a:r>
            <a:r>
              <a:rPr lang="en-US" sz="1800" dirty="0" smtClean="0"/>
              <a:t> Route </a:t>
            </a:r>
            <a:r>
              <a:rPr lang="en-US" sz="1800" dirty="0"/>
              <a:t>to doctor queues</a:t>
            </a:r>
          </a:p>
        </p:txBody>
      </p:sp>
    </p:spTree>
    <p:extLst>
      <p:ext uri="{BB962C8B-B14F-4D97-AF65-F5344CB8AC3E}">
        <p14:creationId xmlns:p14="http://schemas.microsoft.com/office/powerpoint/2010/main" val="206197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 view</a:t>
            </a:r>
            <a:endParaRPr lang="en-US" dirty="0"/>
          </a:p>
        </p:txBody>
      </p:sp>
      <p:sp>
        <p:nvSpPr>
          <p:cNvPr id="3" name="Content Placeholder 2"/>
          <p:cNvSpPr>
            <a:spLocks noGrp="1"/>
          </p:cNvSpPr>
          <p:nvPr>
            <p:ph sz="quarter" idx="1"/>
          </p:nvPr>
        </p:nvSpPr>
        <p:spPr>
          <a:xfrm>
            <a:off x="457200" y="1417638"/>
            <a:ext cx="8001000" cy="5440362"/>
          </a:xfrm>
        </p:spPr>
        <p:txBody>
          <a:bodyPr>
            <a:normAutofit/>
          </a:bodyPr>
          <a:lstStyle/>
          <a:p>
            <a:pPr marL="0" indent="0">
              <a:buNone/>
            </a:pPr>
            <a:r>
              <a:rPr lang="en-US" sz="1800" dirty="0" smtClean="0"/>
              <a:t>Doctor </a:t>
            </a:r>
            <a:r>
              <a:rPr lang="en-US" sz="1800" dirty="0"/>
              <a:t>View</a:t>
            </a:r>
          </a:p>
          <a:p>
            <a:pPr>
              <a:buFont typeface="Wingdings" pitchFamily="2" charset="2"/>
              <a:buChar char="ü"/>
            </a:pPr>
            <a:r>
              <a:rPr lang="en-US" sz="1800" dirty="0" smtClean="0"/>
              <a:t>Dashboard </a:t>
            </a:r>
            <a:r>
              <a:rPr lang="en-US" sz="1800" dirty="0"/>
              <a:t>: </a:t>
            </a:r>
            <a:r>
              <a:rPr lang="en-US" sz="1800" dirty="0" smtClean="0"/>
              <a:t> </a:t>
            </a:r>
          </a:p>
          <a:p>
            <a:pPr marL="365760" lvl="1" indent="0">
              <a:buNone/>
            </a:pPr>
            <a:r>
              <a:rPr lang="en-US" sz="1500" dirty="0"/>
              <a:t>            </a:t>
            </a:r>
            <a:r>
              <a:rPr lang="en-US" sz="1500" dirty="0" smtClean="0"/>
              <a:t>Todays </a:t>
            </a:r>
            <a:r>
              <a:rPr lang="en-US" sz="1500" dirty="0"/>
              <a:t>appoint count</a:t>
            </a:r>
            <a:r>
              <a:rPr lang="en-US" sz="1500" dirty="0" smtClean="0"/>
              <a:t>.</a:t>
            </a:r>
            <a:endParaRPr lang="en-US" sz="1500" dirty="0"/>
          </a:p>
          <a:p>
            <a:pPr marL="0" indent="0">
              <a:buNone/>
            </a:pPr>
            <a:r>
              <a:rPr lang="en-US" sz="1800" dirty="0" smtClean="0"/>
              <a:t>  	  </a:t>
            </a:r>
            <a:r>
              <a:rPr lang="en-US" sz="1500" dirty="0" smtClean="0"/>
              <a:t>Total </a:t>
            </a:r>
            <a:r>
              <a:rPr lang="en-US" sz="1500" dirty="0"/>
              <a:t>Patient count.</a:t>
            </a:r>
          </a:p>
          <a:p>
            <a:pPr marL="0" indent="0">
              <a:buNone/>
            </a:pPr>
            <a:r>
              <a:rPr lang="en-US" sz="1500" dirty="0"/>
              <a:t>          </a:t>
            </a:r>
            <a:r>
              <a:rPr lang="en-US" sz="1500" dirty="0" smtClean="0"/>
              <a:t>	</a:t>
            </a:r>
            <a:r>
              <a:rPr lang="en-US" sz="1500" dirty="0"/>
              <a:t>  Average patient wait time.</a:t>
            </a:r>
          </a:p>
          <a:p>
            <a:pPr marL="0" indent="0">
              <a:buNone/>
            </a:pPr>
            <a:r>
              <a:rPr lang="en-US" sz="1500" dirty="0"/>
              <a:t>          </a:t>
            </a:r>
            <a:r>
              <a:rPr lang="en-US" sz="1500" dirty="0" smtClean="0"/>
              <a:t>       </a:t>
            </a:r>
            <a:r>
              <a:rPr lang="en-US" sz="1500" dirty="0"/>
              <a:t>  Top 10 - Disease trend.</a:t>
            </a:r>
          </a:p>
          <a:p>
            <a:pPr marL="0" indent="0">
              <a:buNone/>
            </a:pPr>
            <a:r>
              <a:rPr lang="en-US" sz="1500" dirty="0"/>
              <a:t>          </a:t>
            </a:r>
            <a:r>
              <a:rPr lang="en-US" sz="1500" dirty="0" smtClean="0"/>
              <a:t>       </a:t>
            </a:r>
            <a:r>
              <a:rPr lang="en-US" sz="1500" dirty="0"/>
              <a:t>  Todays appointment table</a:t>
            </a:r>
          </a:p>
          <a:p>
            <a:pPr marL="0" indent="0">
              <a:buNone/>
            </a:pPr>
            <a:r>
              <a:rPr lang="en-US" sz="1500" dirty="0"/>
              <a:t>            </a:t>
            </a:r>
            <a:r>
              <a:rPr lang="en-US" sz="1500" dirty="0" smtClean="0"/>
              <a:t>       Doctor </a:t>
            </a:r>
            <a:r>
              <a:rPr lang="en-US" sz="1500" dirty="0"/>
              <a:t>Appointment </a:t>
            </a:r>
            <a:r>
              <a:rPr lang="en-US" sz="1500" dirty="0" smtClean="0"/>
              <a:t>calendar</a:t>
            </a:r>
            <a:endParaRPr lang="en-US" sz="1500" dirty="0"/>
          </a:p>
          <a:p>
            <a:pPr>
              <a:buFont typeface="Wingdings" pitchFamily="2" charset="2"/>
              <a:buChar char="ü"/>
            </a:pPr>
            <a:r>
              <a:rPr lang="en-US" sz="1800" dirty="0"/>
              <a:t> </a:t>
            </a:r>
            <a:r>
              <a:rPr lang="en-US" sz="1800" dirty="0" smtClean="0"/>
              <a:t>Patient </a:t>
            </a:r>
            <a:r>
              <a:rPr lang="en-US" sz="1800" dirty="0"/>
              <a:t>list (Search) - Patient History</a:t>
            </a:r>
          </a:p>
          <a:p>
            <a:pPr>
              <a:buFont typeface="Wingdings" pitchFamily="2" charset="2"/>
              <a:buChar char="ü"/>
            </a:pPr>
            <a:r>
              <a:rPr lang="en-US" sz="1800" dirty="0" smtClean="0"/>
              <a:t> Create </a:t>
            </a:r>
            <a:r>
              <a:rPr lang="en-US" sz="1800" dirty="0"/>
              <a:t>Prescription for the patient - Sign off</a:t>
            </a:r>
          </a:p>
          <a:p>
            <a:pPr marL="0" indent="0">
              <a:buNone/>
            </a:pPr>
            <a:r>
              <a:rPr lang="en-US" sz="1800" dirty="0"/>
              <a:t>          </a:t>
            </a:r>
            <a:r>
              <a:rPr lang="en-US" sz="1500" dirty="0"/>
              <a:t>  Doctor will have to enter diagnose disease and portal will recommend </a:t>
            </a:r>
            <a:r>
              <a:rPr lang="en-US" sz="1500" dirty="0" smtClean="0"/>
              <a:t>medicine 		and </a:t>
            </a:r>
            <a:r>
              <a:rPr lang="en-US" sz="1500" dirty="0"/>
              <a:t>appropriate doses based on age of the patient. </a:t>
            </a:r>
          </a:p>
          <a:p>
            <a:pPr marL="0" indent="0">
              <a:buNone/>
            </a:pPr>
            <a:r>
              <a:rPr lang="en-US" sz="1500" dirty="0"/>
              <a:t>           </a:t>
            </a:r>
            <a:r>
              <a:rPr lang="en-US" sz="1500" dirty="0" smtClean="0"/>
              <a:t>    </a:t>
            </a:r>
            <a:r>
              <a:rPr lang="en-US" sz="1500" dirty="0"/>
              <a:t>Doctor will have the option to change and insert.</a:t>
            </a:r>
          </a:p>
          <a:p>
            <a:pPr marL="0" indent="0">
              <a:buNone/>
            </a:pPr>
            <a:r>
              <a:rPr lang="en-US" sz="1500" dirty="0"/>
              <a:t>          </a:t>
            </a:r>
            <a:r>
              <a:rPr lang="en-US" sz="1500" dirty="0" smtClean="0"/>
              <a:t>   </a:t>
            </a:r>
            <a:r>
              <a:rPr lang="en-US" sz="1500" dirty="0"/>
              <a:t>  The prescription can be printed for the patient and save in patient profile.   </a:t>
            </a:r>
          </a:p>
        </p:txBody>
      </p:sp>
    </p:spTree>
    <p:extLst>
      <p:ext uri="{BB962C8B-B14F-4D97-AF65-F5344CB8AC3E}">
        <p14:creationId xmlns:p14="http://schemas.microsoft.com/office/powerpoint/2010/main" val="107079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Billing view/ management view</a:t>
            </a:r>
            <a:endParaRPr lang="en-US" dirty="0"/>
          </a:p>
        </p:txBody>
      </p:sp>
      <p:sp>
        <p:nvSpPr>
          <p:cNvPr id="3" name="Content Placeholder 2"/>
          <p:cNvSpPr>
            <a:spLocks noGrp="1"/>
          </p:cNvSpPr>
          <p:nvPr>
            <p:ph sz="quarter" idx="1"/>
          </p:nvPr>
        </p:nvSpPr>
        <p:spPr/>
        <p:txBody>
          <a:bodyPr/>
          <a:lstStyle/>
          <a:p>
            <a:pPr marL="0" indent="0">
              <a:buNone/>
            </a:pPr>
            <a:r>
              <a:rPr lang="en-US" dirty="0"/>
              <a:t> </a:t>
            </a:r>
          </a:p>
          <a:p>
            <a:pPr marL="0" indent="0">
              <a:buNone/>
            </a:pPr>
            <a:r>
              <a:rPr lang="en-US" dirty="0"/>
              <a:t>Billing view</a:t>
            </a:r>
          </a:p>
          <a:p>
            <a:r>
              <a:rPr lang="en-US" dirty="0"/>
              <a:t>      - Take advance</a:t>
            </a:r>
          </a:p>
          <a:p>
            <a:r>
              <a:rPr lang="en-US" dirty="0"/>
              <a:t>      - Final Settlement/ Refund</a:t>
            </a:r>
          </a:p>
          <a:p>
            <a:pPr marL="0" indent="0">
              <a:buNone/>
            </a:pPr>
            <a:r>
              <a:rPr lang="en-US" dirty="0"/>
              <a:t>      - </a:t>
            </a:r>
          </a:p>
          <a:p>
            <a:pPr marL="0" indent="0">
              <a:buNone/>
            </a:pPr>
            <a:r>
              <a:rPr lang="en-US" dirty="0"/>
              <a:t> </a:t>
            </a:r>
          </a:p>
          <a:p>
            <a:pPr marL="0" indent="0">
              <a:buNone/>
            </a:pPr>
            <a:r>
              <a:rPr lang="en-US" dirty="0"/>
              <a:t>Management View</a:t>
            </a:r>
          </a:p>
          <a:p>
            <a:endParaRPr lang="en-US" dirty="0"/>
          </a:p>
        </p:txBody>
      </p:sp>
    </p:spTree>
    <p:extLst>
      <p:ext uri="{BB962C8B-B14F-4D97-AF65-F5344CB8AC3E}">
        <p14:creationId xmlns:p14="http://schemas.microsoft.com/office/powerpoint/2010/main" val="278194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799" y="1814238"/>
            <a:ext cx="6941029" cy="4473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78327" y="228600"/>
            <a:ext cx="7917971" cy="1815882"/>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r>
              <a:rPr lang="en-US" sz="2400" dirty="0" smtClean="0">
                <a:ln w="0"/>
                <a:effectLst>
                  <a:outerShdw blurRad="38100" dist="19050" dir="2700000" algn="tl" rotWithShape="0">
                    <a:schemeClr val="dk1">
                      <a:alpha val="40000"/>
                    </a:schemeClr>
                  </a:outerShdw>
                </a:effectLst>
              </a:rPr>
              <a:t>Doctors View Dashboard:</a:t>
            </a:r>
            <a:r>
              <a:rPr lang="en-US" sz="1600" dirty="0" smtClean="0"/>
              <a:t>	</a:t>
            </a:r>
          </a:p>
          <a:p>
            <a:r>
              <a:rPr lang="en-US" dirty="0" smtClean="0"/>
              <a:t>			</a:t>
            </a:r>
          </a:p>
          <a:p>
            <a:r>
              <a:rPr lang="en-US" dirty="0" smtClean="0">
                <a:latin typeface="Calibri" panose="020F0502020204030204" pitchFamily="34" charset="0"/>
              </a:rPr>
              <a:t>The </a:t>
            </a:r>
            <a:r>
              <a:rPr lang="en-US" dirty="0">
                <a:latin typeface="Calibri" panose="020F0502020204030204" pitchFamily="34" charset="0"/>
              </a:rPr>
              <a:t>dashboard will contain widgets for </a:t>
            </a:r>
            <a:r>
              <a:rPr lang="en-US" dirty="0" smtClean="0">
                <a:latin typeface="Calibri" panose="020F0502020204030204" pitchFamily="34" charset="0"/>
              </a:rPr>
              <a:t>various </a:t>
            </a:r>
            <a:r>
              <a:rPr lang="en-US" dirty="0">
                <a:latin typeface="Calibri" panose="020F0502020204030204" pitchFamily="34" charset="0"/>
              </a:rPr>
              <a:t>features provided to the doctor</a:t>
            </a:r>
            <a:r>
              <a:rPr lang="en-US" dirty="0" smtClean="0">
                <a:latin typeface="Calibri" panose="020F0502020204030204" pitchFamily="34" charset="0"/>
              </a:rPr>
              <a:t>.</a:t>
            </a:r>
          </a:p>
          <a:p>
            <a:r>
              <a:rPr lang="en-US" dirty="0" smtClean="0">
                <a:latin typeface="Calibri" panose="020F0502020204030204" pitchFamily="34" charset="0"/>
              </a:rPr>
              <a:t>This </a:t>
            </a:r>
            <a:r>
              <a:rPr lang="en-US" dirty="0">
                <a:latin typeface="Calibri" panose="020F0502020204030204" pitchFamily="34" charset="0"/>
              </a:rPr>
              <a:t>widgets will help the doctor to stay updated with their daily </a:t>
            </a:r>
            <a:r>
              <a:rPr lang="en-US" dirty="0" smtClean="0">
                <a:latin typeface="Calibri" panose="020F0502020204030204" pitchFamily="34" charset="0"/>
              </a:rPr>
              <a:t>appointments, </a:t>
            </a:r>
            <a:r>
              <a:rPr lang="en-US" dirty="0">
                <a:latin typeface="Calibri" panose="020F0502020204030204" pitchFamily="34" charset="0"/>
              </a:rPr>
              <a:t>waiting time, number of patients, patient list, monthly </a:t>
            </a:r>
            <a:r>
              <a:rPr lang="en-US" dirty="0" smtClean="0">
                <a:latin typeface="Calibri" panose="020F0502020204030204" pitchFamily="34" charset="0"/>
              </a:rPr>
              <a:t>weekly </a:t>
            </a:r>
            <a:r>
              <a:rPr lang="en-US" dirty="0">
                <a:latin typeface="Calibri" panose="020F0502020204030204" pitchFamily="34" charset="0"/>
              </a:rPr>
              <a:t>views.</a:t>
            </a:r>
          </a:p>
          <a:p>
            <a:endParaRPr lang="en-US" sz="1600" dirty="0"/>
          </a:p>
        </p:txBody>
      </p:sp>
    </p:spTree>
    <p:extLst>
      <p:ext uri="{BB962C8B-B14F-4D97-AF65-F5344CB8AC3E}">
        <p14:creationId xmlns:p14="http://schemas.microsoft.com/office/powerpoint/2010/main" val="1608977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a:stretch>
            <a:fillRect/>
          </a:stretch>
        </p:blipFill>
        <p:spPr>
          <a:xfrm>
            <a:off x="284870" y="2090369"/>
            <a:ext cx="3829929" cy="2100631"/>
          </a:xfrm>
          <a:prstGeom prst="rect">
            <a:avLst/>
          </a:prstGeom>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9482" y="1824289"/>
            <a:ext cx="341555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55" y="4447673"/>
            <a:ext cx="3599521" cy="206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9482" y="4453089"/>
            <a:ext cx="3423759" cy="1990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flipH="1">
            <a:off x="1988974" y="3195268"/>
            <a:ext cx="210860" cy="189022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3093429" y="3119069"/>
            <a:ext cx="3583495" cy="1672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endCxn id="10" idx="1"/>
          </p:cNvCxnSpPr>
          <p:nvPr/>
        </p:nvCxnSpPr>
        <p:spPr>
          <a:xfrm flipV="1">
            <a:off x="1604963" y="2852989"/>
            <a:ext cx="3444519" cy="88143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284871" y="78701"/>
            <a:ext cx="8175402" cy="2492990"/>
          </a:xfrm>
          <a:prstGeom prst="rect">
            <a:avLst/>
          </a:prstGeom>
        </p:spPr>
        <p:txBody>
          <a:bodyPr wrap="square">
            <a:spAutoFit/>
          </a:bodyPr>
          <a:lstStyle/>
          <a:p>
            <a:r>
              <a:rPr lang="en-US" sz="2400" dirty="0">
                <a:ln w="0"/>
                <a:solidFill>
                  <a:schemeClr val="dk1"/>
                </a:solidFill>
                <a:effectLst>
                  <a:outerShdw blurRad="38100" dist="19050" dir="2700000" algn="tl" rotWithShape="0">
                    <a:schemeClr val="dk1">
                      <a:alpha val="40000"/>
                    </a:schemeClr>
                  </a:outerShdw>
                </a:effectLst>
              </a:rPr>
              <a:t>Dashboard</a:t>
            </a:r>
            <a:r>
              <a:rPr lang="en-US" sz="2800" dirty="0" smtClean="0">
                <a:ln w="0"/>
                <a:effectLst>
                  <a:outerShdw blurRad="38100" dist="19050" dir="2700000" algn="tl" rotWithShape="0">
                    <a:schemeClr val="dk1">
                      <a:alpha val="40000"/>
                    </a:schemeClr>
                  </a:outerShdw>
                </a:effectLst>
              </a:rPr>
              <a:t> </a:t>
            </a:r>
            <a:r>
              <a:rPr lang="en-US" sz="2400" dirty="0">
                <a:ln w="0"/>
                <a:solidFill>
                  <a:schemeClr val="dk1"/>
                </a:solidFill>
                <a:effectLst>
                  <a:outerShdw blurRad="38100" dist="19050" dir="2700000" algn="tl" rotWithShape="0">
                    <a:schemeClr val="dk1">
                      <a:alpha val="40000"/>
                    </a:schemeClr>
                  </a:outerShdw>
                </a:effectLst>
              </a:rPr>
              <a:t>Widgets</a:t>
            </a:r>
            <a:r>
              <a:rPr lang="en-US" sz="2800" dirty="0" smtClean="0">
                <a:ln w="0"/>
                <a:effectLst>
                  <a:outerShdw blurRad="38100" dist="19050" dir="2700000" algn="tl" rotWithShape="0">
                    <a:schemeClr val="dk1">
                      <a:alpha val="40000"/>
                    </a:schemeClr>
                  </a:outerShdw>
                </a:effectLst>
              </a:rPr>
              <a:t>:</a:t>
            </a:r>
          </a:p>
          <a:p>
            <a:endParaRPr lang="en-US" sz="2800" dirty="0" smtClean="0">
              <a:ln w="0"/>
              <a:effectLst>
                <a:outerShdw blurRad="38100" dist="19050" dir="2700000" algn="tl" rotWithShape="0">
                  <a:schemeClr val="dk1">
                    <a:alpha val="40000"/>
                  </a:schemeClr>
                </a:outerShdw>
              </a:effectLst>
            </a:endParaRPr>
          </a:p>
          <a:p>
            <a:r>
              <a:rPr lang="en-US" dirty="0">
                <a:solidFill>
                  <a:schemeClr val="dk1"/>
                </a:solidFill>
                <a:latin typeface="Calibri" panose="020F0502020204030204" pitchFamily="34" charset="0"/>
              </a:rPr>
              <a:t>The top three widgets will give the doctor counts like:</a:t>
            </a:r>
          </a:p>
          <a:p>
            <a:r>
              <a:rPr lang="en-US" dirty="0">
                <a:solidFill>
                  <a:schemeClr val="dk1"/>
                </a:solidFill>
                <a:latin typeface="Calibri" panose="020F0502020204030204" pitchFamily="34" charset="0"/>
              </a:rPr>
              <a:t> Out of 10 appointments for today 3 appointments are completed. Total   number of  appointments. Total number of patients. Average waiting time.</a:t>
            </a:r>
          </a:p>
          <a:p>
            <a:pPr lvl="1"/>
            <a:endParaRPr lang="en-US" dirty="0">
              <a:solidFill>
                <a:schemeClr val="dk1"/>
              </a:solidFill>
              <a:latin typeface="Calibri" panose="020F0502020204030204" pitchFamily="34" charset="0"/>
            </a:endParaRPr>
          </a:p>
          <a:p>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882277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279</TotalTime>
  <Words>291</Words>
  <Application>Microsoft Office PowerPoint</Application>
  <PresentationFormat>On-screen Show (4:3)</PresentationFormat>
  <Paragraphs>80</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SimHei</vt:lpstr>
      <vt:lpstr>Arial</vt:lpstr>
      <vt:lpstr>Calibri</vt:lpstr>
      <vt:lpstr>Century Schoolbook</vt:lpstr>
      <vt:lpstr>Comic Sans MS</vt:lpstr>
      <vt:lpstr>Wingdings</vt:lpstr>
      <vt:lpstr>Wingdings 2</vt:lpstr>
      <vt:lpstr>Oriel</vt:lpstr>
      <vt:lpstr>PowerPoint Presentation</vt:lpstr>
      <vt:lpstr>About zar technosoft</vt:lpstr>
      <vt:lpstr>About us</vt:lpstr>
      <vt:lpstr>Proposed views</vt:lpstr>
      <vt:lpstr>Front Office / registration view</vt:lpstr>
      <vt:lpstr>Doctor view</vt:lpstr>
      <vt:lpstr>Billing view/ management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and Feedback :</vt:lpstr>
    </vt:vector>
  </TitlesOfParts>
  <Company>HCL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Ruhulamin Mazumder</dc:creator>
  <cp:lastModifiedBy>Abrar Alvi</cp:lastModifiedBy>
  <cp:revision>35</cp:revision>
  <dcterms:created xsi:type="dcterms:W3CDTF">2015-02-18T09:58:15Z</dcterms:created>
  <dcterms:modified xsi:type="dcterms:W3CDTF">2015-02-21T05:59:59Z</dcterms:modified>
</cp:coreProperties>
</file>